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90" r:id="rId12"/>
    <p:sldId id="291" r:id="rId13"/>
    <p:sldId id="26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275" r:id="rId24"/>
    <p:sldId id="276" r:id="rId25"/>
    <p:sldId id="277" r:id="rId26"/>
    <p:sldId id="302" r:id="rId27"/>
    <p:sldId id="303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A477-4BB2-45FF-948B-A2EA40C7843D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07452-8D5A-4DAD-A22D-51858C6D7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5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Counts</a:t>
            </a:r>
            <a:r>
              <a:rPr lang="zh-CN" altLang="en-US" dirty="0"/>
              <a:t>是数据后台没有处理的原始表达量，而</a:t>
            </a:r>
            <a:r>
              <a:rPr lang="en-US" altLang="zh-CN" dirty="0"/>
              <a:t>FPKM</a:t>
            </a:r>
            <a:r>
              <a:rPr lang="zh-CN" altLang="en-US" dirty="0"/>
              <a:t>和</a:t>
            </a:r>
            <a:r>
              <a:rPr lang="en-US" altLang="zh-CN" dirty="0"/>
              <a:t>FPKM-UQ</a:t>
            </a:r>
            <a:r>
              <a:rPr lang="zh-CN" altLang="en-US" dirty="0"/>
              <a:t>是两种数据处理方法，也就是说，如果下载</a:t>
            </a:r>
            <a:r>
              <a:rPr lang="en-US" altLang="zh-CN" dirty="0"/>
              <a:t>Counts</a:t>
            </a:r>
            <a:r>
              <a:rPr lang="zh-CN" altLang="en-US" dirty="0"/>
              <a:t>数据，是表达量数据，如果下载</a:t>
            </a:r>
            <a:r>
              <a:rPr lang="en-US" altLang="zh-CN" dirty="0"/>
              <a:t>FPKM</a:t>
            </a:r>
            <a:r>
              <a:rPr lang="zh-CN" altLang="en-US" dirty="0"/>
              <a:t>数据，那么要注意这些数据是经过处理的。下载数据后，在数据分析时，用的方法也是不同的，</a:t>
            </a:r>
            <a:r>
              <a:rPr lang="en-US" altLang="zh-CN" dirty="0"/>
              <a:t>Counts</a:t>
            </a:r>
            <a:r>
              <a:rPr lang="zh-CN" altLang="en-US" dirty="0"/>
              <a:t>数据一般使用</a:t>
            </a:r>
            <a:r>
              <a:rPr lang="en-US" altLang="zh-CN" dirty="0"/>
              <a:t>edgeR</a:t>
            </a:r>
            <a:r>
              <a:rPr lang="zh-CN" altLang="en-US" dirty="0"/>
              <a:t>包或</a:t>
            </a:r>
            <a:r>
              <a:rPr lang="en-US" altLang="zh-CN" dirty="0"/>
              <a:t>DESeq</a:t>
            </a:r>
            <a:r>
              <a:rPr lang="zh-CN" altLang="en-US" dirty="0"/>
              <a:t>包，对数据做分析；如果下载</a:t>
            </a:r>
            <a:r>
              <a:rPr lang="en-US" altLang="zh-CN" dirty="0"/>
              <a:t>FPKM</a:t>
            </a:r>
            <a:r>
              <a:rPr lang="zh-CN" altLang="en-US" dirty="0"/>
              <a:t>数据，就不能使用</a:t>
            </a:r>
            <a:r>
              <a:rPr lang="en-US" altLang="zh-CN" dirty="0"/>
              <a:t>edgeR</a:t>
            </a:r>
            <a:r>
              <a:rPr lang="zh-CN" altLang="en-US" dirty="0"/>
              <a:t>包，只能只用</a:t>
            </a:r>
            <a:r>
              <a:rPr lang="en-US" altLang="zh-CN" dirty="0"/>
              <a:t>DESeq</a:t>
            </a:r>
            <a:r>
              <a:rPr lang="zh-CN" altLang="en-US" dirty="0"/>
              <a:t>包进行处理。在使用</a:t>
            </a:r>
            <a:r>
              <a:rPr lang="en-US" altLang="zh-CN" dirty="0"/>
              <a:t>edgeR</a:t>
            </a:r>
            <a:r>
              <a:rPr lang="zh-CN" altLang="en-US" dirty="0"/>
              <a:t>包做</a:t>
            </a:r>
            <a:r>
              <a:rPr lang="en-US" altLang="zh-CN" dirty="0"/>
              <a:t>Counts</a:t>
            </a:r>
            <a:r>
              <a:rPr lang="zh-CN" altLang="en-US" dirty="0"/>
              <a:t>数据处理时，是需要对数据进行</a:t>
            </a:r>
            <a:r>
              <a:rPr lang="en-US" altLang="zh-CN" dirty="0"/>
              <a:t>normalize</a:t>
            </a:r>
            <a:r>
              <a:rPr lang="zh-CN" altLang="en-US" dirty="0"/>
              <a:t>的，所以我们在下载数据时，下载</a:t>
            </a:r>
            <a:r>
              <a:rPr lang="en-US" altLang="zh-CN" dirty="0"/>
              <a:t>counts</a:t>
            </a:r>
            <a:r>
              <a:rPr lang="zh-CN" altLang="en-US" dirty="0"/>
              <a:t>是比较常用的。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7452-8D5A-4DAD-A22D-51858C6D7B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2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GDCprepare</a:t>
            </a:r>
            <a:r>
              <a:rPr lang="zh-CN" altLang="en-US" dirty="0"/>
              <a:t>制作表达矩阵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参数用法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object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来自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TCGAprepare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的结果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cor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cut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设置阈值，根据样本中各个样本之间的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spearman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相关系数进行过滤。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7452-8D5A-4DAD-A22D-51858C6D7B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3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是一个已知的和预测的蛋白质</a:t>
            </a:r>
            <a:r>
              <a:rPr lang="en-US" altLang="zh-CN" dirty="0"/>
              <a:t>-</a:t>
            </a:r>
            <a:r>
              <a:rPr lang="zh-CN" altLang="en-US" dirty="0"/>
              <a:t>蛋白质相互作用的数据库。交互作用包括直接（物理）和间接（功能）关联。该数据库包含了来自许多来源的信息，包括实验存储库、计算预测方法和公共文本集合。每个交互作用都与一个整合了各种证据的组合置信度得分相关联。</a:t>
            </a:r>
            <a:r>
              <a:rPr lang="en-US" altLang="zh-CN" dirty="0"/>
              <a:t>stringdb</a:t>
            </a:r>
            <a:r>
              <a:rPr lang="zh-CN" altLang="en-US" dirty="0"/>
              <a:t>可以用于添加基因列表的意义</a:t>
            </a:r>
            <a:r>
              <a:rPr lang="en-US" altLang="zh-CN" dirty="0"/>
              <a:t>(</a:t>
            </a:r>
            <a:r>
              <a:rPr lang="zh-CN" altLang="en-US" dirty="0"/>
              <a:t>例如，来自屏幕的最佳命中结果或来自微阵列</a:t>
            </a:r>
            <a:r>
              <a:rPr lang="en-US" altLang="zh-CN" dirty="0"/>
              <a:t>/RNAseq</a:t>
            </a:r>
            <a:r>
              <a:rPr lang="zh-CN" altLang="en-US" dirty="0"/>
              <a:t>实验的表达差异最大的基因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7452-8D5A-4DAD-A22D-51858C6D7B2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3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生物体的</a:t>
            </a:r>
            <a:r>
              <a:rPr lang="en-US" altLang="zh-CN" dirty="0"/>
              <a:t>NCBI</a:t>
            </a:r>
            <a:r>
              <a:rPr lang="zh-CN" altLang="en-US" dirty="0"/>
              <a:t>分类法标识符（例如，人类的</a:t>
            </a:r>
            <a:r>
              <a:rPr lang="en-US" altLang="zh-CN" dirty="0"/>
              <a:t>9606</a:t>
            </a:r>
            <a:r>
              <a:rPr lang="zh-CN" altLang="en-US" dirty="0"/>
              <a:t>，鼠标的</a:t>
            </a:r>
            <a:r>
              <a:rPr lang="en-US" altLang="zh-CN" dirty="0"/>
              <a:t>10090</a:t>
            </a:r>
            <a:r>
              <a:rPr lang="zh-CN" altLang="en-US" dirty="0"/>
              <a:t>）。您还可以定义要使用的字符串版本和交互的组合分数的阈值，这样任何低于该阈值的交互都不会加载到对象中（默认情况下，</a:t>
            </a:r>
            <a:r>
              <a:rPr lang="en-US" altLang="zh-CN" sz="1200" dirty="0"/>
              <a:t>score_threshold</a:t>
            </a:r>
            <a:r>
              <a:rPr lang="zh-CN" altLang="en-US" dirty="0"/>
              <a:t>设置为</a:t>
            </a:r>
            <a:r>
              <a:rPr lang="en-US" altLang="zh-CN" dirty="0"/>
              <a:t>400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sz="1200" dirty="0"/>
              <a:t>input_directory=““  </a:t>
            </a:r>
            <a:r>
              <a:rPr lang="zh-CN" altLang="en-US" sz="1200" dirty="0"/>
              <a:t>参数输入目录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7452-8D5A-4DAD-A22D-51858C6D7B2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2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前面的命令会打印一个警告，显示我们未能映射的基因数量。在这个特殊的例子中，我们不能绘制微阵列的所有探针，这些探针指向没有分配给真实基因的染色体的位置</a:t>
            </a:r>
            <a:r>
              <a:rPr lang="en-US" altLang="zh-CN" dirty="0"/>
              <a:t>(</a:t>
            </a:r>
            <a:r>
              <a:rPr lang="zh-CN" altLang="en-US" dirty="0"/>
              <a:t>即所有的</a:t>
            </a:r>
            <a:r>
              <a:rPr lang="en-US" altLang="zh-CN" dirty="0"/>
              <a:t>LOC</a:t>
            </a:r>
            <a:r>
              <a:rPr lang="zh-CN" altLang="en-US" dirty="0"/>
              <a:t>基因</a:t>
            </a:r>
            <a:r>
              <a:rPr lang="en-US" altLang="zh-CN" dirty="0"/>
              <a:t>)</a:t>
            </a:r>
            <a:r>
              <a:rPr lang="zh-CN" altLang="en-US" dirty="0"/>
              <a:t>。如果我们在定位之前去除所有这些</a:t>
            </a:r>
            <a:r>
              <a:rPr lang="en-US" altLang="zh-CN" dirty="0"/>
              <a:t>LOC</a:t>
            </a:r>
            <a:r>
              <a:rPr lang="zh-CN" altLang="en-US" dirty="0"/>
              <a:t>基因，我们得到的未定位基因的比例要低得多（即</a:t>
            </a:r>
            <a:r>
              <a:rPr lang="en-US" altLang="zh-CN" dirty="0"/>
              <a:t>&lt;6%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7452-8D5A-4DAD-A22D-51858C6D7B2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3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有效载荷机制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7452-8D5A-4DAD-A22D-51858C6D7B2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1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如果您已经对一组预定义的蛋白质进行了实验，那么使用该集合作为背景来运行富集统计数据是很重要的</a:t>
            </a:r>
            <a:r>
              <a:rPr lang="en-US" altLang="zh-CN" dirty="0"/>
              <a:t>(</a:t>
            </a:r>
            <a:r>
              <a:rPr lang="zh-CN" altLang="en-US" dirty="0"/>
              <a:t>否则您将会得到一个错误的</a:t>
            </a:r>
            <a:r>
              <a:rPr lang="en-US" altLang="zh-CN" dirty="0"/>
              <a:t>p</a:t>
            </a:r>
            <a:r>
              <a:rPr lang="zh-CN" altLang="en-US" dirty="0"/>
              <a:t>值！</a:t>
            </a:r>
            <a:r>
              <a:rPr lang="en-US" altLang="zh-CN" dirty="0"/>
              <a:t>)</a:t>
            </a:r>
            <a:r>
              <a:rPr lang="zh-CN" altLang="en-US" dirty="0"/>
              <a:t>。因此，在启动上面的方法之前，您可能需要设置背景：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7452-8D5A-4DAD-A22D-51858C6D7B2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4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使用以下方法，您可以看到与一个或多种蛋白质相互作用的蛋白质：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7452-8D5A-4DAD-A22D-51858C6D7B2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B35C1-EFC6-460A-AA56-0E79EB3B2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8DE25-FCDC-43D7-9760-CE0682FE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217CB-FEEA-49E6-B349-814C787C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B74C7-C85C-4E85-9FB1-5A76BD65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921B4-F04E-4816-8AB6-1C0CE04A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6EC73-42CA-4A11-BD3B-6A6BAD12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56F0C-345F-4CED-ACC8-99A3ED97A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6AD18-A393-4E23-B023-2BDC9438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F867E-33CA-4D92-B684-492D75ED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14586-DA9F-468E-ABFF-3941C805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3A0A46-B67B-4FC3-8163-D174ABF9E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B2B50C-6CDF-435C-A32B-2C4B9FB49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338F7-EFBD-412D-B69F-6880EC1E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FADAD-B7C2-4275-8B73-F656B4E2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E26E6-128B-4EE0-BA19-53356028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4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8925-9E74-45DB-B545-9D9FA870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EECA7-962C-4007-AD4F-1FCF6B3D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15203-0C6F-4827-9137-51786ACE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E4D36-71F7-4165-88DF-9B484DA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34D34-497C-49D6-AC20-C085AEF5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8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E745-EC1A-4465-988D-0AD8686D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D6ABF-3A2B-4F43-8F65-5E5EF956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6636-E05A-4756-9CFA-8FAC56F3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4E747-9AD1-4714-8087-C2023753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5657C-619B-4234-BF2A-14E83AA8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1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8274-6367-4BC1-BD12-AB89E40A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D3AE3-729E-4F7D-9F78-F4983E9B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52AD9-768B-447B-96A8-AC746AEF4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AA8A8-7241-4298-8547-B7F62F22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EA7E2-14B6-4949-9E34-E87CA130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257ED-60AE-4CBA-8DCE-743092C3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2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78404-4CDB-42FA-A0A1-FCAB9CC8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944AD-6AAB-4A0A-B108-41FD30CC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404008-7B35-409F-B446-895762191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5D7CBE-D55E-4CD5-A82D-0D95DEE7E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A52612-883F-4150-9944-CDA2A1F48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851FE-12D8-4BBE-914D-69C7AFD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4026FD-AB2C-4E9B-B395-EA9AC68C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F6CAF9-D07F-45FC-9FEC-1127D503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8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60C69-BFBC-446E-9497-F532D92B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6F1665-AB69-432E-81A1-9989DE5D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9CE606-58D7-4B13-B75B-CE64577B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4072CB-6311-48D5-A9B0-3903D7B0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8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ECA3DB-762F-4478-9157-A40078DC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83729F-21E5-4189-A167-06B2EF2D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1CBB6-785F-4F02-82C1-6E813CC3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3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FAA84-6F08-4140-B169-1D34B241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14AA3-18C4-4C1A-98AD-EEC316B1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4DA4C-26E6-440C-A917-EEF7E9A4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6FC71-A609-40E8-8807-E9E3602B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02392-FA7A-4D09-A701-BF18E0CB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CDE5A-BABF-4A9E-AEB0-D37169C0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1EBCE-AB3A-4079-850F-BDE0965A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0A7166-4CB5-4032-8F15-C015FBC56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44C3E-8B42-4231-98B9-BE30E50E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D1D6C-A7B3-4EF6-B343-BC3F89B8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9B58B7-94B0-4C50-9520-CCA50D6A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7DA86-7793-48FE-9B34-3C2EA93A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E28D53-82AE-4C9A-827B-16B46C34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E536D-D79A-4054-8FA1-B9F6F4731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EACF5-FD38-45F1-9E1E-372852849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F206-919E-491C-961A-41A90B91DD6B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F1D58-3EB7-4F38-BCB4-3B8AE6040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F92C-7932-49A1-A7A4-882C048C4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5CF2-3AFF-4EA2-9F54-BCE173FB1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13FA0-F35D-4E4C-92DE-B00B037D8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501" y="1444941"/>
            <a:ext cx="9144000" cy="1176954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</a:t>
            </a:r>
            <a:r>
              <a:rPr lang="en-US" altLang="zh-CN" dirty="0"/>
              <a:t>——network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FFBBC-A68D-45E6-B08D-BD9F2891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8268"/>
            <a:ext cx="9144000" cy="1499532"/>
          </a:xfrm>
        </p:spPr>
        <p:txBody>
          <a:bodyPr/>
          <a:lstStyle/>
          <a:p>
            <a:r>
              <a:rPr lang="zh-CN" altLang="en-US" dirty="0"/>
              <a:t>陈家齐</a:t>
            </a:r>
            <a:endParaRPr lang="en-US" altLang="zh-CN" dirty="0"/>
          </a:p>
          <a:p>
            <a:r>
              <a:rPr lang="en-US" altLang="zh-CN" dirty="0"/>
              <a:t>2100307140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73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78B78-CC20-4D1F-AD9C-45273214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TCGA Barcode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A3859D-664A-4AE2-9836-238709C8F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169" y="1074198"/>
            <a:ext cx="6263936" cy="519643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C9EE6F-E6C3-45E7-8234-733354AD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281" y="719661"/>
            <a:ext cx="4087550" cy="27626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A952E8-CD93-4A68-91CB-08341580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281" y="3672413"/>
            <a:ext cx="3884119" cy="21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92B3-BD29-41EF-92AA-5C12781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17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数据下载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F15391-D233-49E6-A8FB-4B8D59715F53}"/>
              </a:ext>
            </a:extLst>
          </p:cNvPr>
          <p:cNvSpPr txBox="1"/>
          <p:nvPr/>
        </p:nvSpPr>
        <p:spPr>
          <a:xfrm>
            <a:off x="838199" y="873304"/>
            <a:ext cx="108537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、下载数据：以乳腺癌基因表达为例</a:t>
            </a:r>
            <a:endParaRPr lang="en-US" altLang="zh-CN" sz="1800" dirty="0"/>
          </a:p>
          <a:p>
            <a:r>
              <a:rPr lang="en-US" altLang="zh-CN" sz="1800" dirty="0"/>
              <a:t>getGDCprojects()$project_id</a:t>
            </a:r>
          </a:p>
          <a:p>
            <a:r>
              <a:rPr lang="en-US" altLang="zh-CN" sz="1800" dirty="0"/>
              <a:t>CancerProject &lt;- "TCGA-BRCA"</a:t>
            </a:r>
          </a:p>
          <a:p>
            <a:r>
              <a:rPr lang="en-US" altLang="zh-CN" sz="1800" dirty="0"/>
              <a:t># </a:t>
            </a:r>
            <a:r>
              <a:rPr lang="zh-CN" altLang="en-US" sz="1800" dirty="0"/>
              <a:t>设置数据存放路径</a:t>
            </a:r>
          </a:p>
          <a:p>
            <a:r>
              <a:rPr lang="en-US" altLang="zh-CN" sz="1800" dirty="0" err="1"/>
              <a:t>DataDirectory</a:t>
            </a:r>
            <a:r>
              <a:rPr lang="en-US" altLang="zh-CN" sz="1800" dirty="0"/>
              <a:t> &lt;- paste0("./",</a:t>
            </a:r>
            <a:r>
              <a:rPr lang="en-US" altLang="zh-CN" sz="1800" dirty="0" err="1"/>
              <a:t>gsub</a:t>
            </a:r>
            <a:r>
              <a:rPr lang="en-US" altLang="zh-CN" sz="1800" dirty="0"/>
              <a:t>("-","_",</a:t>
            </a:r>
            <a:r>
              <a:rPr lang="en-US" altLang="zh-CN" sz="1800" dirty="0" err="1"/>
              <a:t>CancerProject</a:t>
            </a:r>
            <a:r>
              <a:rPr lang="en-US" altLang="zh-CN" sz="1800" dirty="0"/>
              <a:t>)) # paste0</a:t>
            </a:r>
            <a:r>
              <a:rPr lang="zh-CN" altLang="en-US" sz="1800" dirty="0"/>
              <a:t>：字符串连接，</a:t>
            </a:r>
            <a:r>
              <a:rPr lang="en-US" altLang="zh-CN" sz="1800" dirty="0"/>
              <a:t>sep=“”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sz="1800" dirty="0"/>
              <a:t>gsub(“-","_",CancerProject)  </a:t>
            </a:r>
            <a:r>
              <a:rPr lang="zh-CN" altLang="en-US" sz="1800" dirty="0"/>
              <a:t>替换</a:t>
            </a:r>
            <a:r>
              <a:rPr lang="en-US" altLang="zh-CN" sz="1800" dirty="0"/>
              <a:t>"-"</a:t>
            </a:r>
            <a:r>
              <a:rPr lang="zh-CN" altLang="en-US" sz="1800" dirty="0"/>
              <a:t>为</a:t>
            </a:r>
            <a:r>
              <a:rPr lang="en-US" altLang="zh-CN" sz="1800" dirty="0"/>
              <a:t>"_"</a:t>
            </a:r>
          </a:p>
          <a:p>
            <a:r>
              <a:rPr lang="en-US" altLang="zh-CN" sz="1800" dirty="0"/>
              <a:t># </a:t>
            </a:r>
            <a:r>
              <a:rPr lang="zh-CN" altLang="en-US" sz="1800" dirty="0"/>
              <a:t>数据名称</a:t>
            </a:r>
          </a:p>
          <a:p>
            <a:r>
              <a:rPr lang="en-US" altLang="zh-CN" sz="1800" dirty="0"/>
              <a:t>FileNameData &lt;- paste0(DataDirectory, "_","HTSeq_Counts",".rda")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1ACD6E-33AE-4F08-860C-3F241CBF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22351"/>
            <a:ext cx="59436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3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39BF3C8-AFE3-41EC-9B39-B747EF87C6C6}"/>
              </a:ext>
            </a:extLst>
          </p:cNvPr>
          <p:cNvSpPr txBox="1"/>
          <p:nvPr/>
        </p:nvSpPr>
        <p:spPr>
          <a:xfrm>
            <a:off x="839911" y="567365"/>
            <a:ext cx="111397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下载数据（</a:t>
            </a:r>
            <a:r>
              <a:rPr lang="en-US" altLang="zh-CN" dirty="0"/>
              <a:t>TCGA</a:t>
            </a:r>
            <a:r>
              <a:rPr lang="zh-CN" altLang="en-US" dirty="0"/>
              <a:t>中与乳腺癌相关的基因表达原始数据）</a:t>
            </a:r>
          </a:p>
          <a:p>
            <a:r>
              <a:rPr lang="en-US" altLang="zh-CN" dirty="0"/>
              <a:t>query &lt;- GDCquery(project = CancerProject,</a:t>
            </a:r>
          </a:p>
          <a:p>
            <a:r>
              <a:rPr lang="en-US" altLang="zh-CN" dirty="0"/>
              <a:t>                  data.category = "Transcriptome Profiling",</a:t>
            </a:r>
          </a:p>
          <a:p>
            <a:r>
              <a:rPr lang="en-US" altLang="zh-CN" dirty="0"/>
              <a:t>                  data.type = "Gene Expression Quantification", </a:t>
            </a:r>
          </a:p>
          <a:p>
            <a:r>
              <a:rPr lang="en-US" altLang="zh-CN" dirty="0"/>
              <a:t>                  workflow.type = "HTSeq - Counts")</a:t>
            </a:r>
          </a:p>
          <a:p>
            <a:r>
              <a:rPr lang="en-US" altLang="zh-CN" sz="1800" dirty="0" err="1"/>
              <a:t>GDCdownload</a:t>
            </a:r>
            <a:r>
              <a:rPr lang="en-US" altLang="zh-CN" sz="1800" dirty="0"/>
              <a:t>(query = </a:t>
            </a:r>
            <a:r>
              <a:rPr lang="en-US" altLang="zh-CN" sz="1800" dirty="0" err="1"/>
              <a:t>queryDown</a:t>
            </a:r>
            <a:r>
              <a:rPr lang="en-US" altLang="zh-CN" sz="1800" dirty="0"/>
              <a:t>, directory = </a:t>
            </a:r>
            <a:r>
              <a:rPr lang="en-US" altLang="zh-CN" sz="1800" dirty="0" err="1"/>
              <a:t>DataDirectory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95A1FE-A2DD-423B-9C15-2E74BFA6FFBB}"/>
              </a:ext>
            </a:extLst>
          </p:cNvPr>
          <p:cNvSpPr txBox="1"/>
          <p:nvPr/>
        </p:nvSpPr>
        <p:spPr>
          <a:xfrm>
            <a:off x="839911" y="2817288"/>
            <a:ext cx="10356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</a:t>
            </a:r>
            <a:r>
              <a:rPr lang="zh-CN" altLang="en-US" sz="1200" dirty="0"/>
              <a:t>下载</a:t>
            </a:r>
            <a:r>
              <a:rPr lang="en-US" altLang="zh-CN" sz="1200" dirty="0"/>
              <a:t>miRNA</a:t>
            </a:r>
            <a:r>
              <a:rPr lang="zh-CN" altLang="en-US" sz="1200" dirty="0"/>
              <a:t>数据</a:t>
            </a:r>
          </a:p>
          <a:p>
            <a:r>
              <a:rPr lang="en-US" altLang="zh-CN" sz="1200" dirty="0"/>
              <a:t>query &lt;- GDCquery(project = cancer_type, </a:t>
            </a:r>
          </a:p>
          <a:p>
            <a:r>
              <a:rPr lang="en-US" altLang="zh-CN" sz="1200" dirty="0"/>
              <a:t>                  data.category = "Transcriptome Profiling", </a:t>
            </a:r>
          </a:p>
          <a:p>
            <a:r>
              <a:rPr lang="en-US" altLang="zh-CN" sz="1200" dirty="0"/>
              <a:t>                  data.type = "miRNA Expression Quantification", </a:t>
            </a:r>
          </a:p>
          <a:p>
            <a:r>
              <a:rPr lang="en-US" altLang="zh-CN" sz="1200" dirty="0"/>
              <a:t>                  workflow.type = "BCGSC miRNA Profiling")</a:t>
            </a:r>
          </a:p>
          <a:p>
            <a:r>
              <a:rPr lang="en-US" altLang="zh-CN" sz="1200" dirty="0"/>
              <a:t>#</a:t>
            </a:r>
            <a:r>
              <a:rPr lang="zh-CN" altLang="en-US" sz="1200" dirty="0"/>
              <a:t>下载甲基化数据</a:t>
            </a:r>
          </a:p>
          <a:p>
            <a:r>
              <a:rPr lang="en-US" altLang="zh-CN" sz="1200" dirty="0"/>
              <a:t>query.met &lt;- GDCquery(project =cancer_type,</a:t>
            </a:r>
          </a:p>
          <a:p>
            <a:r>
              <a:rPr lang="en-US" altLang="zh-CN" sz="1200" dirty="0"/>
              <a:t>                      legacy = TRUE,</a:t>
            </a:r>
          </a:p>
          <a:p>
            <a:r>
              <a:rPr lang="en-US" altLang="zh-CN" sz="1200" dirty="0"/>
              <a:t>                      data.category = "DNA methylation")</a:t>
            </a:r>
          </a:p>
          <a:p>
            <a:r>
              <a:rPr lang="en-US" altLang="zh-CN" sz="1200" dirty="0"/>
              <a:t>#</a:t>
            </a:r>
            <a:r>
              <a:rPr lang="zh-CN" altLang="en-US" sz="1200" dirty="0"/>
              <a:t>下载临床数据</a:t>
            </a:r>
          </a:p>
          <a:p>
            <a:r>
              <a:rPr lang="en-US" altLang="zh-CN" sz="1200" dirty="0"/>
              <a:t>clinical &lt;- GDCquery_clinic(project = cancer_type, type = "clinical")</a:t>
            </a:r>
          </a:p>
          <a:p>
            <a:r>
              <a:rPr lang="en-US" altLang="zh-CN" sz="1200" dirty="0"/>
              <a:t>write.csv(clinical,file = paste(cancer_type,"clinical.csv",sep = "-"))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646970-9730-4742-BDA5-80CECA0A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20" y="420086"/>
            <a:ext cx="2377678" cy="3192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D2123C-56D8-42B8-9291-C9E5C12A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98" y="538898"/>
            <a:ext cx="2106490" cy="29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277C9-FAE3-4174-ACB3-91992F39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、表达谱处理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B9B07B-3210-4A87-9CA3-E6CA3BEAAF92}"/>
              </a:ext>
            </a:extLst>
          </p:cNvPr>
          <p:cNvSpPr txBox="1"/>
          <p:nvPr/>
        </p:nvSpPr>
        <p:spPr>
          <a:xfrm>
            <a:off x="1117833" y="1018100"/>
            <a:ext cx="7883554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从 </a:t>
            </a:r>
            <a:r>
              <a:rPr lang="en-US" altLang="zh-CN" sz="1100" dirty="0"/>
              <a:t>legacy </a:t>
            </a:r>
            <a:r>
              <a:rPr lang="zh-CN" altLang="en-US" sz="1100" dirty="0"/>
              <a:t>数据库中获取基因表达谱（</a:t>
            </a:r>
            <a:r>
              <a:rPr lang="en-US" altLang="zh-CN" sz="1100" dirty="0"/>
              <a:t>hg38</a:t>
            </a:r>
            <a:r>
              <a:rPr lang="zh-CN" altLang="en-US" sz="1100" dirty="0"/>
              <a:t>，</a:t>
            </a:r>
            <a:r>
              <a:rPr lang="en-US" altLang="zh-CN" sz="1100" dirty="0"/>
              <a:t>19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r>
              <a:rPr lang="en-US" altLang="zh-CN" sz="1100" dirty="0"/>
              <a:t># </a:t>
            </a:r>
            <a:r>
              <a:rPr lang="zh-CN" altLang="en-US" sz="1100" dirty="0"/>
              <a:t>定义样本列表</a:t>
            </a:r>
          </a:p>
          <a:p>
            <a:r>
              <a:rPr lang="en-US" altLang="zh-CN" sz="1100" dirty="0" err="1"/>
              <a:t>listSamples</a:t>
            </a:r>
            <a:r>
              <a:rPr lang="en-US" altLang="zh-CN" sz="1100" dirty="0"/>
              <a:t> &lt;-</a:t>
            </a:r>
          </a:p>
          <a:p>
            <a:r>
              <a:rPr lang="en-US" altLang="zh-CN" sz="1100" dirty="0"/>
              <a:t>  c("TCGA-E9-A1NG-11A-52R-A14M-07", "TCGA-BH-A1FC-11A-32R-A13Q-07", "TCGA-A7-A13G-11A-51R-A13Q-07",</a:t>
            </a:r>
          </a:p>
          <a:p>
            <a:r>
              <a:rPr lang="en-US" altLang="zh-CN" sz="1100" dirty="0"/>
              <a:t>    "TCGA-BH-A0DK-11A-13R-A089-07", "TCGA-E9-A1RH-11A-34R-A169-07", "TCGA-BH-A0AU-01A-11R-A12P-07",</a:t>
            </a:r>
          </a:p>
          <a:p>
            <a:r>
              <a:rPr lang="en-US" altLang="zh-CN" sz="1100" dirty="0"/>
              <a:t>    "TCGA-C8-A1HJ-01A-11R-A13Q-07", "TCGA-A7-A13D-01A-13R-A12P-07", "TCGA-A2-A0CV-01A-31R-A115-07",</a:t>
            </a:r>
          </a:p>
          <a:p>
            <a:r>
              <a:rPr lang="en-US" altLang="zh-CN" sz="1100" dirty="0"/>
              <a:t>    "TCGA-AQ-A0Y5-01A-11R-A14M-07")</a:t>
            </a:r>
          </a:p>
          <a:p>
            <a:endParaRPr lang="en-US" altLang="zh-CN" sz="1100" dirty="0"/>
          </a:p>
          <a:p>
            <a:r>
              <a:rPr lang="en-US" altLang="zh-CN" sz="1100" dirty="0"/>
              <a:t># </a:t>
            </a:r>
            <a:r>
              <a:rPr lang="zh-CN" altLang="en-US" sz="1100" dirty="0"/>
              <a:t>查询 </a:t>
            </a:r>
            <a:r>
              <a:rPr lang="en-US" altLang="zh-CN" sz="1100" dirty="0"/>
              <a:t>Illumina </a:t>
            </a:r>
            <a:r>
              <a:rPr lang="en-US" altLang="zh-CN" sz="1100" dirty="0" err="1"/>
              <a:t>HiSeq</a:t>
            </a:r>
            <a:r>
              <a:rPr lang="en-US" altLang="zh-CN" sz="1100" dirty="0"/>
              <a:t> </a:t>
            </a:r>
            <a:r>
              <a:rPr lang="zh-CN" altLang="en-US" sz="1100" dirty="0"/>
              <a:t>平台的数据</a:t>
            </a:r>
            <a:endParaRPr lang="en-US" altLang="zh-CN" sz="1100" dirty="0"/>
          </a:p>
          <a:p>
            <a:r>
              <a:rPr lang="en-US" altLang="zh-CN" sz="1100" dirty="0"/>
              <a:t>query &lt;- GDCquery(</a:t>
            </a:r>
          </a:p>
          <a:p>
            <a:r>
              <a:rPr lang="en-US" altLang="zh-CN" sz="1100" dirty="0"/>
              <a:t>  project = "TCGA-BRCA",</a:t>
            </a:r>
          </a:p>
          <a:p>
            <a:r>
              <a:rPr lang="en-US" altLang="zh-CN" sz="1100" dirty="0"/>
              <a:t>  data.category = "Gene expression",</a:t>
            </a:r>
          </a:p>
          <a:p>
            <a:r>
              <a:rPr lang="en-US" altLang="zh-CN" sz="1100" dirty="0"/>
              <a:t>  data.type = "Gene expression quantification",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experimental.strategy</a:t>
            </a:r>
            <a:r>
              <a:rPr lang="en-US" altLang="zh-CN" sz="1100" dirty="0"/>
              <a:t> = "RNA-Seq",</a:t>
            </a:r>
          </a:p>
          <a:p>
            <a:r>
              <a:rPr lang="en-US" altLang="zh-CN" sz="1100" dirty="0"/>
              <a:t>  platform = "Illumina </a:t>
            </a:r>
            <a:r>
              <a:rPr lang="en-US" altLang="zh-CN" sz="1100" dirty="0" err="1"/>
              <a:t>HiSeq</a:t>
            </a:r>
            <a:r>
              <a:rPr lang="en-US" altLang="zh-CN" sz="1100" dirty="0"/>
              <a:t>",</a:t>
            </a:r>
          </a:p>
          <a:p>
            <a:r>
              <a:rPr lang="en-US" altLang="zh-CN" sz="1100" dirty="0"/>
              <a:t>  </a:t>
            </a:r>
            <a:r>
              <a:rPr lang="en-US" altLang="zh-CN" sz="1100" dirty="0" err="1"/>
              <a:t>file.type</a:t>
            </a:r>
            <a:r>
              <a:rPr lang="en-US" altLang="zh-CN" sz="1100" dirty="0"/>
              <a:t> = "results",</a:t>
            </a:r>
          </a:p>
          <a:p>
            <a:r>
              <a:rPr lang="en-US" altLang="zh-CN" sz="1100" dirty="0"/>
              <a:t>  barcode = </a:t>
            </a:r>
            <a:r>
              <a:rPr lang="en-US" altLang="zh-CN" sz="1100" dirty="0" err="1"/>
              <a:t>listSamples</a:t>
            </a:r>
            <a:r>
              <a:rPr lang="en-US" altLang="zh-CN" sz="1100" dirty="0"/>
              <a:t>,</a:t>
            </a:r>
          </a:p>
          <a:p>
            <a:r>
              <a:rPr lang="en-US" altLang="zh-CN" sz="1100" dirty="0"/>
              <a:t>  legacy = TRUE</a:t>
            </a:r>
          </a:p>
          <a:p>
            <a:r>
              <a:rPr lang="en-US" altLang="zh-CN" sz="1100" dirty="0"/>
              <a:t>)</a:t>
            </a:r>
          </a:p>
          <a:p>
            <a:endParaRPr lang="en-US" altLang="zh-CN" sz="1100" dirty="0"/>
          </a:p>
          <a:p>
            <a:r>
              <a:rPr lang="en-US" altLang="zh-CN" sz="1100" dirty="0"/>
              <a:t># </a:t>
            </a:r>
            <a:r>
              <a:rPr lang="zh-CN" altLang="en-US" sz="1100" dirty="0"/>
              <a:t>下载 对应样本的信息</a:t>
            </a:r>
          </a:p>
          <a:p>
            <a:r>
              <a:rPr lang="en-US" altLang="zh-CN" sz="1100" dirty="0"/>
              <a:t>GDCdownload(query)</a:t>
            </a:r>
          </a:p>
          <a:p>
            <a:endParaRPr lang="en-US" altLang="zh-CN" sz="1100" dirty="0"/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预处理</a:t>
            </a:r>
            <a:endParaRPr lang="en-US" altLang="zh-CN" sz="1100" dirty="0"/>
          </a:p>
          <a:p>
            <a:r>
              <a:rPr lang="en-US" altLang="zh-CN" sz="1100" dirty="0" err="1"/>
              <a:t>BRCARnaseqSE</a:t>
            </a:r>
            <a:r>
              <a:rPr lang="en-US" altLang="zh-CN" sz="1100" dirty="0"/>
              <a:t> &lt;- </a:t>
            </a:r>
            <a:r>
              <a:rPr lang="en-US" altLang="zh-CN" sz="1100" dirty="0" err="1"/>
              <a:t>GDCprepare</a:t>
            </a:r>
            <a:r>
              <a:rPr lang="en-US" altLang="zh-CN" sz="1100" dirty="0"/>
              <a:t>(query)</a:t>
            </a:r>
          </a:p>
          <a:p>
            <a:endParaRPr lang="en-US" altLang="zh-CN" sz="1100" dirty="0"/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处理成行为 </a:t>
            </a:r>
            <a:r>
              <a:rPr lang="en-US" altLang="zh-CN" sz="1100" dirty="0" err="1"/>
              <a:t>geneID</a:t>
            </a:r>
            <a:r>
              <a:rPr lang="en-US" altLang="zh-CN" sz="1100" dirty="0"/>
              <a:t> </a:t>
            </a:r>
            <a:r>
              <a:rPr lang="zh-CN" altLang="en-US" sz="1100" dirty="0"/>
              <a:t>列为样本 </a:t>
            </a:r>
            <a:r>
              <a:rPr lang="en-US" altLang="zh-CN" sz="1100" dirty="0"/>
              <a:t>(barcode) </a:t>
            </a:r>
            <a:r>
              <a:rPr lang="zh-CN" altLang="en-US" sz="1100" dirty="0"/>
              <a:t>的矩阵</a:t>
            </a:r>
          </a:p>
          <a:p>
            <a:r>
              <a:rPr lang="en-US" altLang="zh-CN" sz="1100" dirty="0" err="1"/>
              <a:t>BRCAMatrix</a:t>
            </a:r>
            <a:r>
              <a:rPr lang="en-US" altLang="zh-CN" sz="1100" dirty="0"/>
              <a:t> &lt;- assay(</a:t>
            </a:r>
            <a:r>
              <a:rPr lang="en-US" altLang="zh-CN" sz="1100" dirty="0" err="1"/>
              <a:t>BRCARnaseqSE</a:t>
            </a:r>
            <a:r>
              <a:rPr lang="en-US" altLang="zh-CN" sz="1100" dirty="0"/>
              <a:t>,"</a:t>
            </a:r>
            <a:r>
              <a:rPr lang="en-US" altLang="zh-CN" sz="1100" dirty="0" err="1"/>
              <a:t>raw_count</a:t>
            </a:r>
            <a:r>
              <a:rPr lang="en-US" altLang="zh-CN" sz="1100" dirty="0"/>
              <a:t>")</a:t>
            </a:r>
          </a:p>
          <a:p>
            <a:endParaRPr lang="zh-CN" altLang="en-US" sz="11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FBF3539-BC7B-446E-82B6-09F07DC8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33" y="2226114"/>
            <a:ext cx="4086594" cy="236308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6A726EA-5BE3-43E3-8EDC-9F5FDACB9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864" y="4589202"/>
            <a:ext cx="4563045" cy="19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0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03D706-3D05-4858-A096-C44CC47D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4" y="180267"/>
            <a:ext cx="5276393" cy="2947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25B83D-7214-486A-B173-22B555487898}"/>
              </a:ext>
            </a:extLst>
          </p:cNvPr>
          <p:cNvSpPr txBox="1"/>
          <p:nvPr/>
        </p:nvSpPr>
        <p:spPr>
          <a:xfrm>
            <a:off x="5679347" y="4791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#行名是基因 symbol 与 ID 合并的形式，可以与 rowRanges(BRCARnaseqSE) 获取的基因信息来进行转换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56EF9F-C423-4545-8D9A-F7F057DC88DF}"/>
              </a:ext>
            </a:extLst>
          </p:cNvPr>
          <p:cNvSpPr txBox="1"/>
          <p:nvPr/>
        </p:nvSpPr>
        <p:spPr>
          <a:xfrm>
            <a:off x="5679347" y="1358746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feature &lt;- rowRanges(BRCARnaseqSE)</a:t>
            </a:r>
          </a:p>
          <a:p>
            <a:r>
              <a:rPr lang="zh-CN" altLang="en-US" dirty="0"/>
              <a:t>rownames(BRCAMatrix) &lt;- feature[rownames(BRCAMatrix), "gene_id"]$gene_id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1992287-863E-4AC7-8BBA-71E381417207}"/>
              </a:ext>
            </a:extLst>
          </p:cNvPr>
          <p:cNvSpPr/>
          <p:nvPr/>
        </p:nvSpPr>
        <p:spPr>
          <a:xfrm>
            <a:off x="2483141" y="3322040"/>
            <a:ext cx="293615" cy="637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BDAE16-2D19-4C55-B7C2-205E024E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33" y="4069255"/>
            <a:ext cx="4985245" cy="25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1512F-01C2-47FA-BE48-2A49A032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、差异表达分析</a:t>
            </a:r>
            <a:br>
              <a:rPr lang="en-US" altLang="zh-CN" sz="2000" dirty="0"/>
            </a:br>
            <a:r>
              <a:rPr lang="zh-CN" altLang="en-US" sz="1400" dirty="0"/>
              <a:t>（</a:t>
            </a:r>
            <a:r>
              <a:rPr lang="en-US" altLang="zh-CN" sz="1400" dirty="0"/>
              <a:t>TCGAanalyze_DEA </a:t>
            </a:r>
            <a:r>
              <a:rPr lang="zh-CN" altLang="en-US" sz="1400" dirty="0"/>
              <a:t>函数用于执行差异表达分析（</a:t>
            </a:r>
            <a:r>
              <a:rPr lang="en-US" altLang="zh-CN" sz="1400" dirty="0"/>
              <a:t>DEA</a:t>
            </a:r>
            <a:r>
              <a:rPr lang="zh-CN" altLang="en-US" sz="1400" dirty="0"/>
              <a:t>）来识别差异表达基因（</a:t>
            </a:r>
            <a:r>
              <a:rPr lang="en-US" altLang="zh-CN" sz="1400" dirty="0"/>
              <a:t>DEG</a:t>
            </a:r>
            <a:r>
              <a:rPr lang="zh-CN" altLang="en-US" sz="1400" dirty="0"/>
              <a:t>））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4C1AC0-0940-4565-B7E3-1BBB7A23432C}"/>
              </a:ext>
            </a:extLst>
          </p:cNvPr>
          <p:cNvSpPr txBox="1"/>
          <p:nvPr/>
        </p:nvSpPr>
        <p:spPr>
          <a:xfrm>
            <a:off x="983608" y="998290"/>
            <a:ext cx="838689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#</a:t>
            </a:r>
            <a:r>
              <a:rPr lang="zh-CN" altLang="en-US" sz="1400" dirty="0"/>
              <a:t>默认使用的 </a:t>
            </a:r>
            <a:r>
              <a:rPr lang="en-US" altLang="zh-CN" sz="1400" dirty="0"/>
              <a:t>edgeR</a:t>
            </a:r>
            <a:r>
              <a:rPr lang="zh-CN" altLang="en-US" sz="1400" dirty="0"/>
              <a:t>，要使用</a:t>
            </a:r>
            <a:r>
              <a:rPr lang="en-US" altLang="zh-CN" sz="1400" dirty="0"/>
              <a:t>limma</a:t>
            </a:r>
            <a:r>
              <a:rPr lang="zh-CN" altLang="en-US" sz="1400" dirty="0"/>
              <a:t>包时，设置</a:t>
            </a:r>
            <a:r>
              <a:rPr lang="en-US" altLang="zh-CN" sz="1400" dirty="0"/>
              <a:t>pipeline=</a:t>
            </a:r>
            <a:r>
              <a:rPr lang="zh-CN" altLang="en-US" sz="1400" dirty="0"/>
              <a:t>“</a:t>
            </a:r>
            <a:r>
              <a:rPr lang="en-US" altLang="zh-CN" sz="1400" dirty="0"/>
              <a:t>limma</a:t>
            </a:r>
            <a:r>
              <a:rPr lang="zh-CN" altLang="en-US" sz="1400" dirty="0"/>
              <a:t>”</a:t>
            </a:r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标准化</a:t>
            </a:r>
          </a:p>
          <a:p>
            <a:r>
              <a:rPr lang="en-US" altLang="zh-CN" sz="1400" dirty="0"/>
              <a:t>dataNorm &lt;- TCGAanalyze_Normalization(tabDF = BRCAMatrix, geneInfo =  TCGAbiolinks::geneInfo)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使用分位数来过滤基因</a:t>
            </a:r>
          </a:p>
          <a:p>
            <a:r>
              <a:rPr lang="en-US" altLang="zh-CN" sz="1400" dirty="0"/>
              <a:t>dataFilt &lt;- TCGAanalyze_Filtering(</a:t>
            </a:r>
          </a:p>
          <a:p>
            <a:r>
              <a:rPr lang="en-US" altLang="zh-CN" sz="1400" dirty="0"/>
              <a:t>  tabDF = dataNorm, method = "quantile", qnt.cut =  0.25</a:t>
            </a:r>
          </a:p>
          <a:p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挑选正常样本：</a:t>
            </a:r>
            <a:r>
              <a:rPr lang="en-US" altLang="zh-CN" sz="1400" dirty="0"/>
              <a:t>NT</a:t>
            </a:r>
          </a:p>
          <a:p>
            <a:r>
              <a:rPr lang="en-US" altLang="zh-CN" sz="1400" dirty="0"/>
              <a:t>samplesNT &lt;- TCGAquery_SampleTypes(barcode = colnames(dataFilt), typesample = c("NT"))</a:t>
            </a:r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挑选肿瘤样本：</a:t>
            </a:r>
            <a:r>
              <a:rPr lang="en-US" altLang="zh-CN" sz="1400" dirty="0"/>
              <a:t>TP</a:t>
            </a:r>
          </a:p>
          <a:p>
            <a:r>
              <a:rPr lang="en-US" altLang="zh-CN" sz="1400" dirty="0"/>
              <a:t>samplesTP &lt;- TCGAquery_SampleTypes(barcode = colnames(dataFilt), typesample = c("TP"))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差异表达分析</a:t>
            </a:r>
          </a:p>
          <a:p>
            <a:r>
              <a:rPr lang="en-US" altLang="zh-CN" sz="1400" dirty="0"/>
              <a:t>dataDEGs &lt;- TCGAanalyze_DEA(</a:t>
            </a:r>
          </a:p>
          <a:p>
            <a:r>
              <a:rPr lang="en-US" altLang="zh-CN" sz="1400" dirty="0"/>
              <a:t>  mat1 = dataFilt[, samplesNT],</a:t>
            </a:r>
          </a:p>
          <a:p>
            <a:r>
              <a:rPr lang="en-US" altLang="zh-CN" sz="1400" dirty="0"/>
              <a:t>  mat2 = dataFilt[, samplesTP],</a:t>
            </a:r>
          </a:p>
          <a:p>
            <a:r>
              <a:rPr lang="en-US" altLang="zh-CN" sz="1400" dirty="0"/>
              <a:t>  Cond1type = "Normal",</a:t>
            </a:r>
          </a:p>
          <a:p>
            <a:r>
              <a:rPr lang="en-US" altLang="zh-CN" sz="1400" dirty="0"/>
              <a:t>  Cond2type = "Tumor",</a:t>
            </a:r>
          </a:p>
          <a:p>
            <a:r>
              <a:rPr lang="en-US" altLang="zh-CN" sz="1400" dirty="0"/>
              <a:t>  fdr.cut = 0.01 ,</a:t>
            </a:r>
          </a:p>
          <a:p>
            <a:r>
              <a:rPr lang="en-US" altLang="zh-CN" sz="1400" dirty="0"/>
              <a:t>  logFC.cut = 1,</a:t>
            </a:r>
          </a:p>
          <a:p>
            <a:r>
              <a:rPr lang="en-US" altLang="zh-CN" sz="1400" dirty="0"/>
              <a:t>  method = "</a:t>
            </a:r>
            <a:r>
              <a:rPr lang="en-US" altLang="zh-CN" sz="1400" dirty="0" err="1"/>
              <a:t>glmLRT</a:t>
            </a:r>
            <a:r>
              <a:rPr lang="en-US" altLang="zh-CN" sz="1400" dirty="0"/>
              <a:t>")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4C505C-03A8-47F4-83BB-8F05B726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56" y="4758206"/>
            <a:ext cx="3199659" cy="12075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8689BF-25F2-4CA9-AD2B-FA7E92F3F9AA}"/>
              </a:ext>
            </a:extLst>
          </p:cNvPr>
          <p:cNvSpPr txBox="1"/>
          <p:nvPr/>
        </p:nvSpPr>
        <p:spPr>
          <a:xfrm>
            <a:off x="6998515" y="4181812"/>
            <a:ext cx="45950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# 获取差异表达基因的表达水平</a:t>
            </a:r>
          </a:p>
          <a:p>
            <a:r>
              <a:rPr lang="zh-CN" altLang="en-US" sz="1400" dirty="0"/>
              <a:t>dataDEGsFiltLevel &lt;- TCGAanalyze_LevelTab(</a:t>
            </a:r>
          </a:p>
          <a:p>
            <a:r>
              <a:rPr lang="zh-CN" altLang="en-US" sz="1400" dirty="0"/>
              <a:t>  dataDEGs, "Tumor", "Normal",</a:t>
            </a:r>
          </a:p>
          <a:p>
            <a:r>
              <a:rPr lang="zh-CN" altLang="en-US" sz="1400" dirty="0"/>
              <a:t>  dataFilt[, samplesTP], dataFilt[, samplesNT]</a:t>
            </a:r>
          </a:p>
          <a:p>
            <a:r>
              <a:rPr lang="zh-CN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4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4520D59-35B3-4C67-8E8D-A1A0B02ED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86" y="163437"/>
            <a:ext cx="5768496" cy="281616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768D06-EE32-45CE-820C-EB2C9C06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81" y="410868"/>
            <a:ext cx="4509149" cy="2483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133AE-3EE6-4179-BC84-504321D95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86" y="3167398"/>
            <a:ext cx="4656502" cy="327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92CC4D-CE38-4ACA-A530-3994DA62F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461" y="3167398"/>
            <a:ext cx="5998915" cy="35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728A-2A8C-40A3-8904-73B16BB6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HTSeq</a:t>
            </a:r>
            <a:r>
              <a:rPr lang="zh-CN" altLang="en-US" sz="2000" dirty="0"/>
              <a:t>数据（正常和肿瘤各</a:t>
            </a:r>
            <a:r>
              <a:rPr lang="en-US" altLang="zh-CN" sz="2000" dirty="0"/>
              <a:t>10</a:t>
            </a:r>
            <a:r>
              <a:rPr lang="zh-CN" altLang="en-US" sz="2000" dirty="0"/>
              <a:t>个）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D98B2A-608D-4360-9F4D-EFA4A9B2B908}"/>
              </a:ext>
            </a:extLst>
          </p:cNvPr>
          <p:cNvSpPr txBox="1"/>
          <p:nvPr/>
        </p:nvSpPr>
        <p:spPr>
          <a:xfrm>
            <a:off x="387990" y="1031848"/>
            <a:ext cx="68013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#</a:t>
            </a:r>
            <a:r>
              <a:rPr lang="zh-CN" altLang="en-US" sz="1400" dirty="0"/>
              <a:t>获取数据</a:t>
            </a:r>
            <a:endParaRPr lang="en-US" altLang="zh-CN" sz="1400" dirty="0"/>
          </a:p>
          <a:p>
            <a:r>
              <a:rPr lang="en-US" altLang="zh-CN" sz="1400" dirty="0"/>
              <a:t>CancerProject &lt;- "TCGA-BRCA"</a:t>
            </a:r>
          </a:p>
          <a:p>
            <a:r>
              <a:rPr lang="en-US" altLang="zh-CN" sz="1400" dirty="0"/>
              <a:t>query &lt;- GDCquery(</a:t>
            </a:r>
          </a:p>
          <a:p>
            <a:r>
              <a:rPr lang="en-US" altLang="zh-CN" sz="1400" dirty="0"/>
              <a:t>  project = CancerProject,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FF0000"/>
                </a:solidFill>
              </a:rPr>
              <a:t>data.category = "Transcriptome Profiling",</a:t>
            </a:r>
          </a:p>
          <a:p>
            <a:r>
              <a:rPr lang="en-US" altLang="zh-CN" sz="1400" dirty="0"/>
              <a:t>  data.type = "Gene Expression Quantification",</a:t>
            </a:r>
          </a:p>
          <a:p>
            <a:r>
              <a:rPr lang="en-US" altLang="zh-CN" sz="1400" dirty="0"/>
              <a:t>  workflow.type = "HTSeq - Counts")</a:t>
            </a:r>
          </a:p>
          <a:p>
            <a:endParaRPr lang="en-US" altLang="zh-CN" sz="1400" dirty="0"/>
          </a:p>
          <a:p>
            <a:r>
              <a:rPr lang="en-US" altLang="zh-CN" sz="1400" dirty="0"/>
              <a:t>samplesDown &lt;- getResults(query,cols=c("cases"))</a:t>
            </a:r>
          </a:p>
          <a:p>
            <a:endParaRPr lang="en-US" altLang="zh-CN" sz="1400" dirty="0"/>
          </a:p>
          <a:p>
            <a:r>
              <a:rPr lang="en-US" altLang="zh-CN" sz="1400" dirty="0"/>
              <a:t>dataSmTP &lt;- TCGAquery_SampleTypes(barcode = samplesDown, typesample = "TP")</a:t>
            </a:r>
          </a:p>
          <a:p>
            <a:r>
              <a:rPr lang="en-US" altLang="zh-CN" sz="1400" dirty="0"/>
              <a:t>dataSmNT &lt;- TCGAquery_SampleTypes(barcode = samplesDown, typesample = "NT")</a:t>
            </a:r>
          </a:p>
          <a:p>
            <a:r>
              <a:rPr lang="en-US" altLang="zh-CN" sz="1400" dirty="0" err="1"/>
              <a:t>dataSmTP_short</a:t>
            </a:r>
            <a:r>
              <a:rPr lang="en-US" altLang="zh-CN" sz="1400" dirty="0"/>
              <a:t> &lt;- dataSmTP[1:10]</a:t>
            </a:r>
          </a:p>
          <a:p>
            <a:r>
              <a:rPr lang="en-US" altLang="zh-CN" sz="1400" dirty="0" err="1"/>
              <a:t>dataSmNT_short</a:t>
            </a:r>
            <a:r>
              <a:rPr lang="en-US" altLang="zh-CN" sz="1400" dirty="0"/>
              <a:t> &lt;- dataSmNT[1:10]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A8105-ABD8-4264-A301-27F874B3977C}"/>
              </a:ext>
            </a:extLst>
          </p:cNvPr>
          <p:cNvSpPr txBox="1"/>
          <p:nvPr/>
        </p:nvSpPr>
        <p:spPr>
          <a:xfrm>
            <a:off x="387990" y="4161789"/>
            <a:ext cx="6094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#</a:t>
            </a:r>
            <a:r>
              <a:rPr lang="zh-CN" altLang="en-US" sz="1400" dirty="0"/>
              <a:t>储存路径</a:t>
            </a:r>
            <a:endParaRPr lang="en-US" altLang="zh-CN" sz="1400" dirty="0"/>
          </a:p>
          <a:p>
            <a:r>
              <a:rPr lang="zh-CN" altLang="en-US" sz="1400" dirty="0"/>
              <a:t>DataDirectory &lt;- paste0(</a:t>
            </a:r>
            <a:r>
              <a:rPr lang="en-US" altLang="zh-CN" sz="1400" dirty="0"/>
              <a:t>“.</a:t>
            </a:r>
            <a:r>
              <a:rPr lang="zh-CN" altLang="en-US" sz="1400" dirty="0"/>
              <a:t>/",gsub("-","_",CancerProject))</a:t>
            </a:r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数据名称</a:t>
            </a:r>
            <a:endParaRPr lang="en-US" altLang="zh-CN" sz="1400" dirty="0"/>
          </a:p>
          <a:p>
            <a:r>
              <a:rPr lang="zh-CN" altLang="en-US" sz="1400" dirty="0"/>
              <a:t>FileNameData &lt;- paste0(DataDirectory, "_","HTSeq_Counts",".rda")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EF3029-55BC-4C07-8451-32B086F3DB47}"/>
              </a:ext>
            </a:extLst>
          </p:cNvPr>
          <p:cNvSpPr txBox="1"/>
          <p:nvPr/>
        </p:nvSpPr>
        <p:spPr>
          <a:xfrm>
            <a:off x="6303627" y="3992511"/>
            <a:ext cx="50816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# 查询对应样本</a:t>
            </a:r>
          </a:p>
          <a:p>
            <a:r>
              <a:rPr lang="zh-CN" altLang="en-US" sz="1400" dirty="0"/>
              <a:t>queryDown &lt;- GDCquery(</a:t>
            </a:r>
          </a:p>
          <a:p>
            <a:r>
              <a:rPr lang="zh-CN" altLang="en-US" sz="1400" dirty="0"/>
              <a:t>  project = CancerProject,</a:t>
            </a:r>
          </a:p>
          <a:p>
            <a:r>
              <a:rPr lang="zh-CN" altLang="en-US" sz="1400" dirty="0"/>
              <a:t>  data.category = "Transcriptome Profiling",</a:t>
            </a:r>
          </a:p>
          <a:p>
            <a:r>
              <a:rPr lang="zh-CN" altLang="en-US" sz="1400" dirty="0"/>
              <a:t>  data.type = "Gene Expression Quantification",</a:t>
            </a:r>
          </a:p>
          <a:p>
            <a:r>
              <a:rPr lang="zh-CN" altLang="en-US" sz="1400" dirty="0"/>
              <a:t>  workflow.type = "HTSeq - Counts",</a:t>
            </a:r>
          </a:p>
          <a:p>
            <a:r>
              <a:rPr lang="zh-CN" altLang="en-US" sz="1400" dirty="0"/>
              <a:t>  </a:t>
            </a:r>
            <a:r>
              <a:rPr lang="zh-CN" altLang="en-US" sz="1400" dirty="0">
                <a:solidFill>
                  <a:srgbClr val="FF0000"/>
                </a:solidFill>
              </a:rPr>
              <a:t>barcode = c(dataSmTP_short, dataSmNT_short)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400" dirty="0"/>
              <a:t># 下载并保存到指定路径</a:t>
            </a:r>
          </a:p>
          <a:p>
            <a:r>
              <a:rPr lang="zh-CN" altLang="en-US" sz="1400" dirty="0"/>
              <a:t>GDCdownload(query = queryDown, directory = DataDirectory)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3258F5-4890-488C-844D-9BF1AB77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24" y="699064"/>
            <a:ext cx="6393723" cy="23891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03F6B4-2C51-4C27-A108-19229172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865" y="3385210"/>
            <a:ext cx="2785145" cy="12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3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89A57AF-918D-4D5A-9443-83D0C737914F}"/>
              </a:ext>
            </a:extLst>
          </p:cNvPr>
          <p:cNvSpPr txBox="1"/>
          <p:nvPr/>
        </p:nvSpPr>
        <p:spPr>
          <a:xfrm>
            <a:off x="664828" y="450140"/>
            <a:ext cx="60946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# 预处理数据并保存到本地</a:t>
            </a:r>
          </a:p>
          <a:p>
            <a:r>
              <a:rPr lang="zh-CN" altLang="en-US" sz="1200" dirty="0"/>
              <a:t>dataPrep &lt;- GDCprepare(query = queryDown, save = TRUE, directory =  DataDirectory,</a:t>
            </a:r>
          </a:p>
          <a:p>
            <a:r>
              <a:rPr lang="zh-CN" altLang="en-US" sz="1200" dirty="0"/>
              <a:t>  save.filename = FileNameData)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# 获取 count 数据</a:t>
            </a:r>
          </a:p>
          <a:p>
            <a:r>
              <a:rPr lang="zh-CN" altLang="en-US" sz="1200" dirty="0"/>
              <a:t>dataPrep &lt;- TCGAanalyze_Preprocessing(</a:t>
            </a:r>
          </a:p>
          <a:p>
            <a:r>
              <a:rPr lang="zh-CN" altLang="en-US" sz="1200" dirty="0"/>
              <a:t>  object = dataPrep, cor.cut = 0.6, datatype = "HTSeq - Counts")</a:t>
            </a:r>
          </a:p>
          <a:p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# 对数据进行标准化</a:t>
            </a:r>
          </a:p>
          <a:p>
            <a:r>
              <a:rPr lang="zh-CN" altLang="en-US" sz="1200" dirty="0"/>
              <a:t>dataNorm &lt;- TCGAanalyze_Normalization(</a:t>
            </a:r>
          </a:p>
          <a:p>
            <a:r>
              <a:rPr lang="zh-CN" altLang="en-US" sz="1200" dirty="0"/>
              <a:t>  tabDF = dataPrep, geneInfo = TCGAbiolinks::geneInfoHT, method = "gcContent"</a:t>
            </a:r>
          </a:p>
          <a:p>
            <a:r>
              <a:rPr lang="zh-CN" altLang="en-US" sz="1200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D15C92-8E75-4DFF-B3CA-6C1402FC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224" y="214919"/>
            <a:ext cx="5028063" cy="23982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612250-06F7-4A14-BE6C-F0E83373A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30" y="2943130"/>
            <a:ext cx="4537308" cy="37721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42CE583-12CB-453A-A82E-9C303395A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218" y="2877704"/>
            <a:ext cx="4724575" cy="38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9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B61819-5EC6-4B86-A3AE-9403D5D9B9DB}"/>
              </a:ext>
            </a:extLst>
          </p:cNvPr>
          <p:cNvSpPr txBox="1"/>
          <p:nvPr/>
        </p:nvSpPr>
        <p:spPr>
          <a:xfrm>
            <a:off x="497048" y="377072"/>
            <a:ext cx="60946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#比较标准化前后数据分布的差别</a:t>
            </a:r>
          </a:p>
          <a:p>
            <a:endParaRPr lang="zh-CN" altLang="en-US" sz="1400" dirty="0"/>
          </a:p>
          <a:p>
            <a:r>
              <a:rPr lang="zh-CN" altLang="en-US" sz="1400" dirty="0"/>
              <a:t>boxplot(dataPrep, outline = FALSE, names = FALSE)</a:t>
            </a:r>
          </a:p>
          <a:p>
            <a:endParaRPr lang="zh-CN" altLang="en-US" sz="1400" dirty="0"/>
          </a:p>
          <a:p>
            <a:r>
              <a:rPr lang="zh-CN" altLang="en-US" sz="1400" dirty="0"/>
              <a:t>boxplot(dataNorm, outline = FALSE, names = FALSE)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E921BF-7750-4F43-A2CE-02EBED7D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2" y="1982105"/>
            <a:ext cx="5071364" cy="36874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38479E-E8F9-44B3-8627-C604A164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0690"/>
            <a:ext cx="4800644" cy="35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4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749CC-14DF-4ACB-9869-101F97F9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选用</a:t>
            </a:r>
            <a:r>
              <a:rPr lang="en-US" altLang="zh-CN" dirty="0"/>
              <a:t>R</a:t>
            </a:r>
            <a:r>
              <a:rPr lang="zh-CN" altLang="en-US" dirty="0"/>
              <a:t>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B1E5-0E78-4EF1-A2B0-0765E7E3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94" y="1358284"/>
            <a:ext cx="6124400" cy="47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5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AF2C65-AE5A-417B-AC59-F39B50B57920}"/>
              </a:ext>
            </a:extLst>
          </p:cNvPr>
          <p:cNvSpPr txBox="1"/>
          <p:nvPr/>
        </p:nvSpPr>
        <p:spPr>
          <a:xfrm>
            <a:off x="773884" y="598650"/>
            <a:ext cx="609460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#数据过滤和差异表达分析</a:t>
            </a:r>
          </a:p>
          <a:p>
            <a:r>
              <a:rPr lang="zh-CN" altLang="en-US" sz="1400" dirty="0"/>
              <a:t>dataFilt &lt;- TCGAanalyze_Filtering(</a:t>
            </a:r>
          </a:p>
          <a:p>
            <a:r>
              <a:rPr lang="zh-CN" altLang="en-US" sz="1400" dirty="0"/>
              <a:t>  tabDF = dataNorm, method = "quantile",  qnt.cut =  0.25</a:t>
            </a:r>
          </a:p>
          <a:p>
            <a:r>
              <a:rPr lang="zh-CN" altLang="en-US" sz="1400" dirty="0"/>
              <a:t>)   </a:t>
            </a:r>
          </a:p>
          <a:p>
            <a:endParaRPr lang="zh-CN" altLang="en-US" sz="1400" dirty="0"/>
          </a:p>
          <a:p>
            <a:endParaRPr lang="en-US" altLang="zh-CN" sz="1400" dirty="0"/>
          </a:p>
          <a:p>
            <a:r>
              <a:rPr lang="zh-CN" altLang="en-US" sz="1400" dirty="0"/>
              <a:t>dataDEGs &lt;- TCGAanalyze_DEA(</a:t>
            </a:r>
          </a:p>
          <a:p>
            <a:r>
              <a:rPr lang="zh-CN" altLang="en-US" sz="1400" dirty="0"/>
              <a:t>  mat1 = dataFilt[, dataSmTP_short],</a:t>
            </a:r>
          </a:p>
          <a:p>
            <a:r>
              <a:rPr lang="zh-CN" altLang="en-US" sz="1400" dirty="0"/>
              <a:t>  mat2 = dataFilt[, dataSmNT_short],</a:t>
            </a:r>
          </a:p>
          <a:p>
            <a:r>
              <a:rPr lang="zh-CN" altLang="en-US" sz="1400" dirty="0"/>
              <a:t>  Cond1type = "Normal",</a:t>
            </a:r>
          </a:p>
          <a:p>
            <a:r>
              <a:rPr lang="zh-CN" altLang="en-US" sz="1400" dirty="0"/>
              <a:t>  Cond2type = "Tumor",</a:t>
            </a:r>
          </a:p>
          <a:p>
            <a:r>
              <a:rPr lang="zh-CN" altLang="en-US" sz="1400" dirty="0"/>
              <a:t>  fdr.cut = 0.01 ,</a:t>
            </a:r>
          </a:p>
          <a:p>
            <a:r>
              <a:rPr lang="zh-CN" altLang="en-US" sz="1400" dirty="0"/>
              <a:t>  logFC.cut = 1,</a:t>
            </a:r>
          </a:p>
          <a:p>
            <a:r>
              <a:rPr lang="zh-CN" altLang="en-US" sz="1400" dirty="0"/>
              <a:t>  method = "glmLRT"</a:t>
            </a:r>
          </a:p>
          <a:p>
            <a:r>
              <a:rPr lang="zh-CN" altLang="en-US" sz="1400" dirty="0"/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BED170-3467-4BC9-B2D6-F5AEC01D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95" y="381175"/>
            <a:ext cx="2209800" cy="10287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84DB14-A423-44B4-BCAD-A12BD7D8E31F}"/>
              </a:ext>
            </a:extLst>
          </p:cNvPr>
          <p:cNvSpPr txBox="1"/>
          <p:nvPr/>
        </p:nvSpPr>
        <p:spPr>
          <a:xfrm>
            <a:off x="7260285" y="1535537"/>
            <a:ext cx="4157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effectLst/>
                <a:latin typeface="Source Code Pro" panose="020B0509030403020204" pitchFamily="49" charset="0"/>
              </a:rPr>
              <a:t>去除了</a:t>
            </a:r>
            <a:r>
              <a:rPr lang="en-US" altLang="zh-CN" i="0" dirty="0">
                <a:effectLst/>
                <a:latin typeface="Source Code Pro" panose="020B0509030403020204" pitchFamily="49" charset="0"/>
              </a:rPr>
              <a:t>23192 - 17394 </a:t>
            </a:r>
            <a:r>
              <a:rPr lang="zh-CN" altLang="en-US" i="0" dirty="0">
                <a:effectLst/>
                <a:latin typeface="Source Code Pro" panose="020B0509030403020204" pitchFamily="49" charset="0"/>
              </a:rPr>
              <a:t>个基因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4376686-06FF-4CD9-B333-CB4C3E688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10" y="2376762"/>
            <a:ext cx="5238706" cy="33430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DF4B02-0FB1-4FBD-96EB-97D18AA75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12" y="4485657"/>
            <a:ext cx="2743438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1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EB062-D0DF-4E3B-BC36-2D086332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en-US" altLang="zh-CN" sz="1800" dirty="0"/>
              <a:t>miRNA</a:t>
            </a:r>
            <a:r>
              <a:rPr lang="zh-CN" altLang="en-US" sz="1800" dirty="0"/>
              <a:t>数据 </a:t>
            </a:r>
            <a:r>
              <a:rPr lang="en-US" altLang="zh-CN" sz="1400" dirty="0"/>
              <a:t>(</a:t>
            </a:r>
            <a:r>
              <a:rPr lang="zh-CN" altLang="en-US" sz="1400" dirty="0"/>
              <a:t>对于 </a:t>
            </a:r>
            <a:r>
              <a:rPr lang="en-US" altLang="zh-CN" sz="1400" dirty="0"/>
              <a:t>miRNA </a:t>
            </a:r>
            <a:r>
              <a:rPr lang="zh-CN" altLang="en-US" sz="1400" dirty="0"/>
              <a:t>的处理，由于包含多种类型的文件，所以需要设置 </a:t>
            </a:r>
            <a:r>
              <a:rPr lang="en-US" altLang="zh-CN" sz="1400" dirty="0" err="1"/>
              <a:t>file.type</a:t>
            </a:r>
            <a:r>
              <a:rPr lang="en-US" altLang="zh-CN" sz="1400" dirty="0"/>
              <a:t> </a:t>
            </a:r>
            <a:r>
              <a:rPr lang="zh-CN" altLang="en-US" sz="1400" dirty="0"/>
              <a:t>参数</a:t>
            </a:r>
            <a:r>
              <a:rPr lang="en-US" altLang="zh-CN" sz="1400" dirty="0"/>
              <a:t>)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A308E-6BC3-46A9-9C53-B6C60BE50FCA}"/>
              </a:ext>
            </a:extLst>
          </p:cNvPr>
          <p:cNvSpPr txBox="1"/>
          <p:nvPr/>
        </p:nvSpPr>
        <p:spPr>
          <a:xfrm>
            <a:off x="681606" y="805344"/>
            <a:ext cx="60946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query &lt;- GDCquery(</a:t>
            </a:r>
          </a:p>
          <a:p>
            <a:r>
              <a:rPr lang="en-US" altLang="zh-CN" sz="1400" dirty="0"/>
              <a:t>  project = "TCGA-BRCA",</a:t>
            </a:r>
          </a:p>
          <a:p>
            <a:r>
              <a:rPr lang="en-US" altLang="zh-CN" sz="1400" dirty="0"/>
              <a:t>  data.category = "Gene expression",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data.type = "miRNA gene quantification",</a:t>
            </a:r>
          </a:p>
          <a:p>
            <a:r>
              <a:rPr lang="en-US" altLang="zh-CN" sz="1400" dirty="0"/>
              <a:t>  legacy = TRUE)</a:t>
            </a:r>
          </a:p>
          <a:p>
            <a:endParaRPr lang="en-US" altLang="zh-CN" sz="1400" dirty="0"/>
          </a:p>
          <a:p>
            <a:r>
              <a:rPr lang="en-US" altLang="zh-CN" sz="1400" dirty="0"/>
              <a:t>head(getResults(query)$</a:t>
            </a:r>
            <a:r>
              <a:rPr lang="en-US" altLang="zh-CN" sz="1400" dirty="0" err="1"/>
              <a:t>file_name</a:t>
            </a:r>
            <a:r>
              <a:rPr lang="en-US" altLang="zh-CN" sz="1400" dirty="0"/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FD1C3E-B27D-4926-A164-52719515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78" y="1067389"/>
            <a:ext cx="6094602" cy="13383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A4B157F-3D62-4885-9FC0-6A59A995D6A6}"/>
              </a:ext>
            </a:extLst>
          </p:cNvPr>
          <p:cNvSpPr txBox="1"/>
          <p:nvPr/>
        </p:nvSpPr>
        <p:spPr>
          <a:xfrm>
            <a:off x="681605" y="2476973"/>
            <a:ext cx="95026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CancerProject &lt;- "TCGA-BRCA"</a:t>
            </a:r>
          </a:p>
          <a:p>
            <a:r>
              <a:rPr lang="en-US" altLang="zh-CN" sz="1400" dirty="0"/>
              <a:t>DataDirectory &lt;- paste0(“./", gsub("-", "_", CancerProject))</a:t>
            </a:r>
          </a:p>
          <a:p>
            <a:r>
              <a:rPr lang="en-US" altLang="zh-CN" sz="1400" dirty="0"/>
              <a:t>FileNameData &lt;-paste0(DataDirectory, "_", "</a:t>
            </a:r>
            <a:r>
              <a:rPr lang="en-US" altLang="zh-CN" sz="1400" dirty="0" err="1"/>
              <a:t>miRNA_gene_quantification</a:t>
            </a:r>
            <a:r>
              <a:rPr lang="en-US" altLang="zh-CN" sz="1400" dirty="0"/>
              <a:t>", ".rda")</a:t>
            </a:r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查询对应样本</a:t>
            </a:r>
          </a:p>
          <a:p>
            <a:r>
              <a:rPr lang="en-US" altLang="zh-CN" sz="1400" dirty="0" err="1"/>
              <a:t>query.miR</a:t>
            </a:r>
            <a:r>
              <a:rPr lang="en-US" altLang="zh-CN" sz="1400" dirty="0"/>
              <a:t> &lt;- GDCquery(</a:t>
            </a:r>
          </a:p>
          <a:p>
            <a:r>
              <a:rPr lang="en-US" altLang="zh-CN" sz="1400" dirty="0"/>
              <a:t>  project = CancerProject,</a:t>
            </a:r>
          </a:p>
          <a:p>
            <a:r>
              <a:rPr lang="en-US" altLang="zh-CN" sz="1400" dirty="0"/>
              <a:t>  data.category = "Gene expression",</a:t>
            </a:r>
          </a:p>
          <a:p>
            <a:r>
              <a:rPr lang="en-US" altLang="zh-CN" sz="1400" dirty="0"/>
              <a:t>  data.type = "miRNA gene quantification",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</a:t>
            </a:r>
            <a:r>
              <a:rPr lang="en-US" altLang="zh-CN" sz="1400" dirty="0" err="1">
                <a:solidFill>
                  <a:srgbClr val="FF0000"/>
                </a:solidFill>
              </a:rPr>
              <a:t>file.type</a:t>
            </a:r>
            <a:r>
              <a:rPr lang="en-US" altLang="zh-CN" sz="1400" dirty="0">
                <a:solidFill>
                  <a:srgbClr val="FF0000"/>
                </a:solidFill>
              </a:rPr>
              <a:t> = "</a:t>
            </a:r>
            <a:r>
              <a:rPr lang="en-US" altLang="zh-CN" sz="1400" dirty="0" err="1">
                <a:solidFill>
                  <a:srgbClr val="FF0000"/>
                </a:solidFill>
              </a:rPr>
              <a:t>mirna</a:t>
            </a:r>
            <a:r>
              <a:rPr lang="en-US" altLang="zh-CN" sz="1400" dirty="0">
                <a:solidFill>
                  <a:srgbClr val="FF0000"/>
                </a:solidFill>
              </a:rPr>
              <a:t>",</a:t>
            </a:r>
          </a:p>
          <a:p>
            <a:r>
              <a:rPr lang="en-US" altLang="zh-CN" sz="1400" dirty="0"/>
              <a:t>  legacy = TRUE)</a:t>
            </a:r>
          </a:p>
          <a:p>
            <a:r>
              <a:rPr lang="en-US" altLang="zh-CN" sz="1400" dirty="0" err="1"/>
              <a:t>samplesDown.miR</a:t>
            </a:r>
            <a:r>
              <a:rPr lang="en-US" altLang="zh-CN" sz="1400" dirty="0"/>
              <a:t> &lt;- getResults(</a:t>
            </a:r>
            <a:r>
              <a:rPr lang="en-US" altLang="zh-CN" sz="1400" dirty="0" err="1"/>
              <a:t>query.miR</a:t>
            </a:r>
            <a:r>
              <a:rPr lang="en-US" altLang="zh-CN" sz="1400" dirty="0"/>
              <a:t>, cols = c("cases"))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dataSmTP.miR</a:t>
            </a:r>
            <a:r>
              <a:rPr lang="en-US" altLang="zh-CN" sz="1400" dirty="0"/>
              <a:t> &lt;- TCGAquery_SampleTypes(barcode = </a:t>
            </a:r>
            <a:r>
              <a:rPr lang="en-US" altLang="zh-CN" sz="1400" dirty="0" err="1"/>
              <a:t>samplesDown.miR</a:t>
            </a:r>
            <a:r>
              <a:rPr lang="en-US" altLang="zh-CN" sz="1400" dirty="0"/>
              <a:t>, typesample = "TP")</a:t>
            </a:r>
          </a:p>
          <a:p>
            <a:r>
              <a:rPr lang="en-US" altLang="zh-CN" sz="1400" dirty="0" err="1"/>
              <a:t>dataSmNT.miR</a:t>
            </a:r>
            <a:r>
              <a:rPr lang="en-US" altLang="zh-CN" sz="1400" dirty="0"/>
              <a:t> &lt;- TCGAquery_SampleTypes(barcode = </a:t>
            </a:r>
            <a:r>
              <a:rPr lang="en-US" altLang="zh-CN" sz="1400" dirty="0" err="1"/>
              <a:t>samplesDown.miR</a:t>
            </a:r>
            <a:r>
              <a:rPr lang="en-US" altLang="zh-CN" sz="1400" dirty="0"/>
              <a:t>, typesample = "NT")</a:t>
            </a:r>
          </a:p>
          <a:p>
            <a:r>
              <a:rPr lang="en-US" altLang="zh-CN" sz="1400" dirty="0" err="1"/>
              <a:t>dataSmTP_short.miR</a:t>
            </a:r>
            <a:r>
              <a:rPr lang="en-US" altLang="zh-CN" sz="1400" dirty="0"/>
              <a:t> &lt;- </a:t>
            </a:r>
            <a:r>
              <a:rPr lang="en-US" altLang="zh-CN" sz="1400" dirty="0" err="1"/>
              <a:t>dataSmTP.miR</a:t>
            </a:r>
            <a:r>
              <a:rPr lang="en-US" altLang="zh-CN" sz="1400" dirty="0"/>
              <a:t>[1:10]</a:t>
            </a:r>
          </a:p>
          <a:p>
            <a:r>
              <a:rPr lang="en-US" altLang="zh-CN" sz="1400" dirty="0" err="1"/>
              <a:t>dataSmNT_short.miR</a:t>
            </a:r>
            <a:r>
              <a:rPr lang="en-US" altLang="zh-CN" sz="1400" dirty="0"/>
              <a:t> &lt;- </a:t>
            </a:r>
            <a:r>
              <a:rPr lang="en-US" altLang="zh-CN" sz="1400" dirty="0" err="1"/>
              <a:t>dataSmNT.miR</a:t>
            </a:r>
            <a:r>
              <a:rPr lang="en-US" altLang="zh-CN" sz="1400" dirty="0"/>
              <a:t>[1:10]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981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486A53-8843-4EE2-A388-F2F9F109537A}"/>
              </a:ext>
            </a:extLst>
          </p:cNvPr>
          <p:cNvSpPr txBox="1"/>
          <p:nvPr/>
        </p:nvSpPr>
        <p:spPr>
          <a:xfrm>
            <a:off x="564159" y="291885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#下载并预处理数据</a:t>
            </a:r>
          </a:p>
          <a:p>
            <a:endParaRPr lang="zh-CN" altLang="en-US" sz="1400" dirty="0"/>
          </a:p>
          <a:p>
            <a:r>
              <a:rPr lang="zh-CN" altLang="en-US" sz="1400" dirty="0"/>
              <a:t>queryDown.miR &lt;- GDCquery(</a:t>
            </a:r>
          </a:p>
          <a:p>
            <a:r>
              <a:rPr lang="zh-CN" altLang="en-US" sz="1400" dirty="0"/>
              <a:t>  project = CancerProject,</a:t>
            </a:r>
          </a:p>
          <a:p>
            <a:r>
              <a:rPr lang="zh-CN" altLang="en-US" sz="1400" dirty="0"/>
              <a:t>  data.category = "Gene expression",</a:t>
            </a:r>
          </a:p>
          <a:p>
            <a:r>
              <a:rPr lang="zh-CN" altLang="en-US" sz="1400" dirty="0"/>
              <a:t>  data.type = "miRNA gene quantification",</a:t>
            </a:r>
          </a:p>
          <a:p>
            <a:r>
              <a:rPr lang="zh-CN" altLang="en-US" sz="1400" dirty="0"/>
              <a:t>  file.type = "mirna",</a:t>
            </a:r>
          </a:p>
          <a:p>
            <a:r>
              <a:rPr lang="zh-CN" altLang="en-US" sz="1400" dirty="0"/>
              <a:t>  legacy = TRUE,</a:t>
            </a:r>
          </a:p>
          <a:p>
            <a:r>
              <a:rPr lang="zh-CN" altLang="en-US" sz="1400" dirty="0"/>
              <a:t>  barcode = c(dataSmTP_short.miR, dataSmNT_short.miR))</a:t>
            </a:r>
          </a:p>
          <a:p>
            <a:endParaRPr lang="zh-CN" altLang="en-US" sz="1400" dirty="0"/>
          </a:p>
          <a:p>
            <a:r>
              <a:rPr lang="zh-CN" altLang="en-US" sz="1400" dirty="0"/>
              <a:t>GDCdownload(query = queryDown.miR, directory = DataDirectory)</a:t>
            </a:r>
          </a:p>
          <a:p>
            <a:endParaRPr lang="zh-CN" altLang="en-US" sz="1400" dirty="0"/>
          </a:p>
          <a:p>
            <a:r>
              <a:rPr lang="zh-CN" altLang="en-US" sz="1400" dirty="0"/>
              <a:t>dataAssy.miR &lt;- GDCprepare(</a:t>
            </a:r>
          </a:p>
          <a:p>
            <a:r>
              <a:rPr lang="zh-CN" altLang="en-US" sz="1400" dirty="0"/>
              <a:t>  query = queryDown.miR,</a:t>
            </a:r>
          </a:p>
          <a:p>
            <a:r>
              <a:rPr lang="zh-CN" altLang="en-US" sz="1400" dirty="0"/>
              <a:t>  save = TRUE,</a:t>
            </a:r>
          </a:p>
          <a:p>
            <a:r>
              <a:rPr lang="zh-CN" altLang="en-US" sz="1400" dirty="0"/>
              <a:t>  save.filename = FileNameData,</a:t>
            </a:r>
          </a:p>
          <a:p>
            <a:r>
              <a:rPr lang="zh-CN" altLang="en-US" sz="1400" dirty="0"/>
              <a:t>  summarizedExperiment = TRUE,</a:t>
            </a:r>
          </a:p>
          <a:p>
            <a:r>
              <a:rPr lang="zh-CN" altLang="en-US" sz="1400" dirty="0"/>
              <a:t>  directory = DataDirectory)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6E1780-056E-4B3E-A879-E6C85D665675}"/>
              </a:ext>
            </a:extLst>
          </p:cNvPr>
          <p:cNvSpPr txBox="1"/>
          <p:nvPr/>
        </p:nvSpPr>
        <p:spPr>
          <a:xfrm>
            <a:off x="6097398" y="527587"/>
            <a:ext cx="609460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#提取出 read_count 数据，并进行差异表达分析</a:t>
            </a:r>
          </a:p>
          <a:p>
            <a:r>
              <a:rPr lang="en-US" altLang="zh-CN" sz="1400" dirty="0"/>
              <a:t>library(</a:t>
            </a:r>
            <a:r>
              <a:rPr lang="en-US" altLang="zh-CN" sz="1400" dirty="0" err="1"/>
              <a:t>dplyr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library(</a:t>
            </a:r>
            <a:r>
              <a:rPr lang="en-US" altLang="zh-CN" sz="1400" dirty="0" err="1"/>
              <a:t>tibble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dataAssy.miR %&lt;&gt;%</a:t>
            </a:r>
          </a:p>
          <a:p>
            <a:r>
              <a:rPr lang="zh-CN" altLang="en-US" sz="1400" dirty="0"/>
              <a:t>  column_to_rownames(var = "miRNA_ID") %&gt;%</a:t>
            </a:r>
          </a:p>
          <a:p>
            <a:r>
              <a:rPr lang="zh-CN" altLang="en-US" sz="1400" dirty="0"/>
              <a:t>  dplyr::select(starts_with("read_count_")) %&gt;%</a:t>
            </a:r>
          </a:p>
          <a:p>
            <a:r>
              <a:rPr lang="zh-CN" altLang="en-US" sz="1400" dirty="0"/>
              <a:t>  rename_all(function(x) gsub("read_count_", "", x))</a:t>
            </a:r>
          </a:p>
          <a:p>
            <a:endParaRPr lang="zh-CN" altLang="en-US" sz="1400" dirty="0"/>
          </a:p>
          <a:p>
            <a:r>
              <a:rPr lang="zh-CN" altLang="en-US" sz="1400" dirty="0"/>
              <a:t>dataFilt &lt;- TCGAanalyze_Filtering(</a:t>
            </a:r>
          </a:p>
          <a:p>
            <a:r>
              <a:rPr lang="zh-CN" altLang="en-US" sz="1400" dirty="0"/>
              <a:t>  tabDF = dataAssy.miR, method = "quantile",</a:t>
            </a:r>
          </a:p>
          <a:p>
            <a:r>
              <a:rPr lang="zh-CN" altLang="en-US" sz="1400" dirty="0"/>
              <a:t>  qnt.cut =  0.25</a:t>
            </a:r>
            <a:r>
              <a:rPr lang="zh-CN" altLang="en-US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C84D33-8E80-4555-986B-FB08D69D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59" y="3047688"/>
            <a:ext cx="5807236" cy="36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21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9FE17-9903-42DC-A407-41767126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六、</a:t>
            </a:r>
            <a:r>
              <a:rPr lang="en-US" altLang="zh-CN" sz="2000" dirty="0"/>
              <a:t>GO</a:t>
            </a:r>
            <a:r>
              <a:rPr lang="zh-CN" altLang="en-US" sz="2000" dirty="0"/>
              <a:t>富集分析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6204C-C378-4A91-823D-AD8F84873DF5}"/>
              </a:ext>
            </a:extLst>
          </p:cNvPr>
          <p:cNvSpPr txBox="1"/>
          <p:nvPr/>
        </p:nvSpPr>
        <p:spPr>
          <a:xfrm>
            <a:off x="957678" y="815824"/>
            <a:ext cx="10276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Genelist &lt;- </a:t>
            </a:r>
            <a:r>
              <a:rPr lang="en-US" altLang="zh-CN" sz="1400" dirty="0" err="1"/>
              <a:t>rownames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dataDEGsFiltLevel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ansEA &lt;- TCGAanalyze_EAcomplete(TFname="DEA genes Normal Vs Tumor",Genelist)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E6FFC-730E-4F58-94EB-FA30C56D87F6}"/>
              </a:ext>
            </a:extLst>
          </p:cNvPr>
          <p:cNvSpPr txBox="1"/>
          <p:nvPr/>
        </p:nvSpPr>
        <p:spPr>
          <a:xfrm>
            <a:off x="838199" y="1462155"/>
            <a:ext cx="5758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# 作图并保存</a:t>
            </a:r>
          </a:p>
          <a:p>
            <a:r>
              <a:rPr lang="zh-CN" altLang="en-US" sz="1400" dirty="0"/>
              <a:t>TCGAvisualize_EAbarplot(tf = rownames(ansEA$ResBP), </a:t>
            </a:r>
          </a:p>
          <a:p>
            <a:r>
              <a:rPr lang="zh-CN" altLang="en-US" sz="1400" dirty="0"/>
              <a:t>                        GOBPTab = ansEA$ResBP,</a:t>
            </a:r>
          </a:p>
          <a:p>
            <a:r>
              <a:rPr lang="zh-CN" altLang="en-US" sz="1400" dirty="0"/>
              <a:t>                        GOCCTab = ansEA$ResCC,</a:t>
            </a:r>
          </a:p>
          <a:p>
            <a:r>
              <a:rPr lang="zh-CN" altLang="en-US" sz="1400" dirty="0"/>
              <a:t>                        GOMFTab = ansEA$ResMF,</a:t>
            </a:r>
          </a:p>
          <a:p>
            <a:r>
              <a:rPr lang="zh-CN" altLang="en-US" sz="1400" dirty="0"/>
              <a:t>                        PathTab = ansEA$ResPat,</a:t>
            </a:r>
          </a:p>
          <a:p>
            <a:r>
              <a:rPr lang="zh-CN" altLang="en-US" sz="1400" dirty="0"/>
              <a:t>                        nRGTab = Genelist,</a:t>
            </a:r>
          </a:p>
          <a:p>
            <a:r>
              <a:rPr lang="zh-CN" altLang="en-US" sz="1400" dirty="0"/>
              <a:t>                        filename="a.pdf",</a:t>
            </a:r>
          </a:p>
          <a:p>
            <a:r>
              <a:rPr lang="zh-CN" altLang="en-US" sz="1400" dirty="0"/>
              <a:t>                        nBar = 10)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FBB8A2-1BA0-4597-9A14-5E4B7F98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2" y="2402553"/>
            <a:ext cx="6095084" cy="34695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39926D-B009-4B65-B87B-BD5CDC6AE1B1}"/>
              </a:ext>
            </a:extLst>
          </p:cNvPr>
          <p:cNvSpPr txBox="1"/>
          <p:nvPr/>
        </p:nvSpPr>
        <p:spPr>
          <a:xfrm>
            <a:off x="838199" y="5353856"/>
            <a:ext cx="4395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BP:</a:t>
            </a:r>
            <a:r>
              <a:rPr lang="zh-CN" altLang="en-US" sz="1400" dirty="0"/>
              <a:t>生物过程（修复、转导等）</a:t>
            </a:r>
            <a:endParaRPr lang="en-US" altLang="zh-CN" sz="1400" dirty="0"/>
          </a:p>
          <a:p>
            <a:r>
              <a:rPr lang="en-US" altLang="zh-CN" sz="1400" dirty="0"/>
              <a:t>CC:</a:t>
            </a:r>
            <a:r>
              <a:rPr lang="zh-CN" altLang="en-US" sz="1400" dirty="0"/>
              <a:t>细胞组分</a:t>
            </a:r>
            <a:endParaRPr lang="en-US" altLang="zh-CN" sz="1400" dirty="0"/>
          </a:p>
          <a:p>
            <a:r>
              <a:rPr lang="en-US" altLang="zh-CN" sz="1400" dirty="0"/>
              <a:t>MF:</a:t>
            </a:r>
            <a:r>
              <a:rPr lang="zh-CN" altLang="en-US" sz="1400" dirty="0"/>
              <a:t>分子功能</a:t>
            </a:r>
          </a:p>
        </p:txBody>
      </p:sp>
    </p:spTree>
    <p:extLst>
      <p:ext uri="{BB962C8B-B14F-4D97-AF65-F5344CB8AC3E}">
        <p14:creationId xmlns:p14="http://schemas.microsoft.com/office/powerpoint/2010/main" val="339710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0736C-EFE3-4EE7-B07F-5906426E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七、生存分析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25E992-0168-472F-8E1C-894E73C0C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9638"/>
            <a:ext cx="10515600" cy="440702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006147-C564-4D5D-8D3B-BA8D55BAC524}"/>
              </a:ext>
            </a:extLst>
          </p:cNvPr>
          <p:cNvSpPr txBox="1"/>
          <p:nvPr/>
        </p:nvSpPr>
        <p:spPr>
          <a:xfrm>
            <a:off x="838200" y="905522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clin.gbm &lt;- GDCquery_clinic("TCGA-BRCA", "clinical")</a:t>
            </a:r>
          </a:p>
        </p:txBody>
      </p:sp>
    </p:spTree>
    <p:extLst>
      <p:ext uri="{BB962C8B-B14F-4D97-AF65-F5344CB8AC3E}">
        <p14:creationId xmlns:p14="http://schemas.microsoft.com/office/powerpoint/2010/main" val="289539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851FBB-2A8E-4A7F-9D11-14DCB30D7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247" y="1905524"/>
            <a:ext cx="5468067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69AF69-306F-45BE-946F-691E957D7D90}"/>
              </a:ext>
            </a:extLst>
          </p:cNvPr>
          <p:cNvSpPr txBox="1"/>
          <p:nvPr/>
        </p:nvSpPr>
        <p:spPr>
          <a:xfrm>
            <a:off x="739064" y="601138"/>
            <a:ext cx="112729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#TCGAanalyze_survival </a:t>
            </a:r>
            <a:r>
              <a:rPr lang="zh-CN" altLang="en-US" sz="1400" dirty="0"/>
              <a:t>函数可以用于绘制生存曲线图，会自动根据列名 </a:t>
            </a:r>
            <a:r>
              <a:rPr lang="en-US" altLang="zh-CN" sz="1400" dirty="0" err="1"/>
              <a:t>days_to_death</a:t>
            </a:r>
            <a:r>
              <a:rPr lang="en-US" altLang="zh-CN" sz="1400" dirty="0"/>
              <a:t> </a:t>
            </a:r>
            <a:r>
              <a:rPr lang="zh-CN" altLang="en-US" sz="1400" dirty="0"/>
              <a:t>和 </a:t>
            </a:r>
            <a:r>
              <a:rPr lang="en-US" altLang="zh-CN" sz="1400" dirty="0"/>
              <a:t>vital </a:t>
            </a:r>
            <a:r>
              <a:rPr lang="zh-CN" altLang="en-US" sz="1400" dirty="0"/>
              <a:t>提取生存信息，并根据 </a:t>
            </a:r>
            <a:r>
              <a:rPr lang="en-US" altLang="zh-CN" sz="1400" dirty="0" err="1"/>
              <a:t>clusterCol</a:t>
            </a:r>
            <a:r>
              <a:rPr lang="en-US" altLang="zh-CN" sz="1400" dirty="0"/>
              <a:t> </a:t>
            </a:r>
            <a:r>
              <a:rPr lang="zh-CN" altLang="en-US" sz="1400" dirty="0"/>
              <a:t>参数传递的列名进行分组。</a:t>
            </a:r>
            <a:endParaRPr lang="en-US" altLang="zh-CN" sz="1400" dirty="0"/>
          </a:p>
          <a:p>
            <a:r>
              <a:rPr lang="en-US" altLang="zh-CN" sz="1400" dirty="0" err="1"/>
              <a:t>TCGAanalyze_survival</a:t>
            </a:r>
            <a:r>
              <a:rPr lang="en-US" altLang="zh-CN" sz="1400" dirty="0"/>
              <a:t>(clin.</a:t>
            </a:r>
            <a:r>
              <a:rPr lang="en-US" altLang="zh-CN" sz="1400" dirty="0" err="1"/>
              <a:t>gbm</a:t>
            </a:r>
            <a:r>
              <a:rPr lang="en-US" altLang="zh-CN" sz="1400" dirty="0"/>
              <a:t>,"</a:t>
            </a:r>
            <a:r>
              <a:rPr lang="en-US" altLang="zh-CN" sz="1400" dirty="0" err="1"/>
              <a:t>gender",main</a:t>
            </a:r>
            <a:r>
              <a:rPr lang="en-US" altLang="zh-CN" sz="1400" dirty="0"/>
              <a:t> = "TCGA Set\n BRCA",</a:t>
            </a:r>
          </a:p>
          <a:p>
            <a:r>
              <a:rPr lang="en-US" altLang="zh-CN" sz="1400" dirty="0"/>
              <a:t>                     height = 10, width=10,</a:t>
            </a:r>
          </a:p>
          <a:p>
            <a:r>
              <a:rPr lang="en-US" altLang="zh-CN" sz="1400" dirty="0"/>
              <a:t>                     filename = "./survival.pdf")</a:t>
            </a:r>
          </a:p>
        </p:txBody>
      </p:sp>
    </p:spTree>
    <p:extLst>
      <p:ext uri="{BB962C8B-B14F-4D97-AF65-F5344CB8AC3E}">
        <p14:creationId xmlns:p14="http://schemas.microsoft.com/office/powerpoint/2010/main" val="324392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96ECB-831D-4525-8228-7CBAE484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344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八、差异甲基化分析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9C843C-C219-4D95-BDB4-23BC21E44020}"/>
              </a:ext>
            </a:extLst>
          </p:cNvPr>
          <p:cNvSpPr txBox="1"/>
          <p:nvPr/>
        </p:nvSpPr>
        <p:spPr>
          <a:xfrm>
            <a:off x="731939" y="807550"/>
            <a:ext cx="11180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使用 TCGAanalyze_DMC 函数，从两组样本中的 beta 值中寻找差异甲基化 CpG 位点。</a:t>
            </a:r>
          </a:p>
          <a:p>
            <a:r>
              <a:rPr lang="zh-CN" altLang="en-US" sz="1400" dirty="0"/>
              <a:t>首先，计算每个探针在两组之间的甲基化均值之差</a:t>
            </a:r>
            <a:endParaRPr lang="en-US" altLang="zh-CN" sz="1400" dirty="0"/>
          </a:p>
          <a:p>
            <a:r>
              <a:rPr lang="zh-CN" altLang="en-US" sz="1400" dirty="0"/>
              <a:t>然后，使用 wilcoxon test 来识别两组之间的差异表达，并使用 Benjamini-Hochberg 来进行 FDR 矫正。</a:t>
            </a:r>
          </a:p>
          <a:p>
            <a:r>
              <a:rPr lang="zh-CN" altLang="en-US" sz="1400" dirty="0"/>
              <a:t>在分析完之后，会保存一个火山图，其中 x 轴为平均甲基化差值，y 轴为显著性水平。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E9A4B5-D92C-4189-B9AA-FDDB8AC48DAB}"/>
              </a:ext>
            </a:extLst>
          </p:cNvPr>
          <p:cNvSpPr txBox="1"/>
          <p:nvPr/>
        </p:nvSpPr>
        <p:spPr>
          <a:xfrm>
            <a:off x="731939" y="2125285"/>
            <a:ext cx="609460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# </a:t>
            </a:r>
            <a:r>
              <a:rPr lang="zh-CN" altLang="en-US" sz="1400" dirty="0"/>
              <a:t>查询 </a:t>
            </a:r>
            <a:r>
              <a:rPr lang="en-US" altLang="zh-CN" sz="1400" dirty="0"/>
              <a:t>TCGA-BRCA </a:t>
            </a:r>
            <a:r>
              <a:rPr lang="zh-CN" altLang="en-US" sz="1400" dirty="0"/>
              <a:t>项目中既包含甲基化又有表达的样本</a:t>
            </a:r>
          </a:p>
          <a:p>
            <a:r>
              <a:rPr lang="en-US" altLang="zh-CN" sz="1400" dirty="0"/>
              <a:t>samples &lt;- </a:t>
            </a:r>
            <a:r>
              <a:rPr lang="en-US" altLang="zh-CN" sz="1400" dirty="0" err="1"/>
              <a:t>matchedMetExp</a:t>
            </a:r>
            <a:r>
              <a:rPr lang="en-US" altLang="zh-CN" sz="1400" dirty="0"/>
              <a:t>("TCGA-BRCA", n = 10)</a:t>
            </a:r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查询下载</a:t>
            </a:r>
          </a:p>
          <a:p>
            <a:r>
              <a:rPr lang="en-US" altLang="zh-CN" sz="1400" dirty="0"/>
              <a:t>query &lt;- GDCquery(</a:t>
            </a:r>
          </a:p>
          <a:p>
            <a:r>
              <a:rPr lang="en-US" altLang="zh-CN" sz="1400" dirty="0"/>
              <a:t>  project = c("TCGA-BRCA"),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FF0000"/>
                </a:solidFill>
              </a:rPr>
              <a:t>data.category = "DNA methylation",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platform = "Illumina Human Methylation 450",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legacy = TRUE,</a:t>
            </a:r>
          </a:p>
          <a:p>
            <a:r>
              <a:rPr lang="en-US" altLang="zh-CN" sz="1400" dirty="0"/>
              <a:t>  barcode = samples</a:t>
            </a:r>
          </a:p>
          <a:p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GDCdownload(query)</a:t>
            </a:r>
          </a:p>
          <a:p>
            <a:r>
              <a:rPr lang="en-US" altLang="zh-CN" sz="1400" dirty="0"/>
              <a:t>met &lt;- GDCprepare(query, save = FALSE)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删除 </a:t>
            </a:r>
            <a:r>
              <a:rPr lang="en-US" altLang="zh-CN" sz="1400" dirty="0"/>
              <a:t>NA </a:t>
            </a:r>
            <a:r>
              <a:rPr lang="zh-CN" altLang="en-US" sz="1400" dirty="0"/>
              <a:t>行</a:t>
            </a:r>
          </a:p>
          <a:p>
            <a:r>
              <a:rPr lang="en-US" altLang="zh-CN" sz="1400" dirty="0"/>
              <a:t>met &lt;- subset(</a:t>
            </a:r>
            <a:r>
              <a:rPr lang="en-US" altLang="zh-CN" sz="1400" dirty="0" err="1"/>
              <a:t>met,subset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rowSums</a:t>
            </a:r>
            <a:r>
              <a:rPr lang="en-US" altLang="zh-CN" sz="1400" dirty="0"/>
              <a:t>(is.na(assay(met))) == 0))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777134-948C-45B2-ADC3-CC0B3F1336A7}"/>
              </a:ext>
            </a:extLst>
          </p:cNvPr>
          <p:cNvSpPr txBox="1"/>
          <p:nvPr/>
        </p:nvSpPr>
        <p:spPr>
          <a:xfrm>
            <a:off x="594919" y="5647975"/>
            <a:ext cx="7307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#</a:t>
            </a:r>
            <a:r>
              <a:rPr lang="zh-CN" altLang="en-US" sz="1400" dirty="0"/>
              <a:t>癌症与正常样本之间平均甲基化水平</a:t>
            </a:r>
            <a:endParaRPr lang="en-US" altLang="zh-CN" sz="1400" dirty="0"/>
          </a:p>
          <a:p>
            <a:r>
              <a:rPr lang="en-US" altLang="zh-CN" sz="1400" dirty="0" err="1"/>
              <a:t>TCGAvisualize_meanMethylation</a:t>
            </a:r>
            <a:r>
              <a:rPr lang="en-US" altLang="zh-CN" sz="1400" dirty="0"/>
              <a:t>(met, </a:t>
            </a:r>
            <a:r>
              <a:rPr lang="en-US" altLang="zh-CN" sz="1400" dirty="0" err="1"/>
              <a:t>groupCol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sample_type</a:t>
            </a:r>
            <a:r>
              <a:rPr lang="en-US" altLang="zh-CN" sz="1400" dirty="0"/>
              <a:t>", filename = NULL)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2DF7CD-DF53-42A6-9F3D-BF3BB1BB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541" y="1960360"/>
            <a:ext cx="4673367" cy="37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2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44548E-8F1B-4EDE-8A84-1F2D345B68B7}"/>
              </a:ext>
            </a:extLst>
          </p:cNvPr>
          <p:cNvSpPr txBox="1"/>
          <p:nvPr/>
        </p:nvSpPr>
        <p:spPr>
          <a:xfrm>
            <a:off x="698383" y="430871"/>
            <a:ext cx="60946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met_res &lt;- TCGAanalyze_DMC(</a:t>
            </a:r>
          </a:p>
          <a:p>
            <a:r>
              <a:rPr lang="zh-CN" altLang="en-US" sz="1400" dirty="0"/>
              <a:t>  met,</a:t>
            </a:r>
          </a:p>
          <a:p>
            <a:r>
              <a:rPr lang="zh-CN" altLang="en-US" sz="1400" dirty="0"/>
              <a:t>  # 使用 sample_type 列来分组</a:t>
            </a:r>
          </a:p>
          <a:p>
            <a:r>
              <a:rPr lang="zh-CN" altLang="en-US" sz="1400" dirty="0"/>
              <a:t>  groupCol = "sample_type",</a:t>
            </a:r>
          </a:p>
          <a:p>
            <a:r>
              <a:rPr lang="zh-CN" altLang="en-US" sz="1400" dirty="0"/>
              <a:t>  # 分组名称</a:t>
            </a:r>
          </a:p>
          <a:p>
            <a:r>
              <a:rPr lang="zh-CN" altLang="en-US" sz="1400" dirty="0"/>
              <a:t>  group1 = "Primary Tumor",</a:t>
            </a:r>
          </a:p>
          <a:p>
            <a:r>
              <a:rPr lang="zh-CN" altLang="en-US" sz="1400" dirty="0"/>
              <a:t>  group2 = "Solid Tissue Normal",</a:t>
            </a:r>
          </a:p>
          <a:p>
            <a:r>
              <a:rPr lang="zh-CN" altLang="en-US" sz="1400" dirty="0"/>
              <a:t>  p.cut = 0.05,</a:t>
            </a:r>
          </a:p>
          <a:p>
            <a:r>
              <a:rPr lang="zh-CN" altLang="en-US" sz="1400" dirty="0"/>
              <a:t>  diffmean.cut = 0.15,</a:t>
            </a:r>
          </a:p>
          <a:p>
            <a:r>
              <a:rPr lang="zh-CN" altLang="en-US" sz="1400" dirty="0"/>
              <a:t>  save = FALSE,</a:t>
            </a:r>
          </a:p>
          <a:p>
            <a:r>
              <a:rPr lang="zh-CN" altLang="en-US" sz="1400" dirty="0"/>
              <a:t>  legend = "State",</a:t>
            </a:r>
          </a:p>
          <a:p>
            <a:r>
              <a:rPr lang="zh-CN" altLang="en-US" sz="1400" dirty="0"/>
              <a:t>  plot.filename = “</a:t>
            </a:r>
            <a:r>
              <a:rPr lang="en-US" altLang="zh-CN" sz="1400" dirty="0"/>
              <a:t>.</a:t>
            </a:r>
            <a:r>
              <a:rPr lang="zh-CN" altLang="en-US" sz="1400" dirty="0"/>
              <a:t>/BRCA.png",</a:t>
            </a:r>
          </a:p>
          <a:p>
            <a:r>
              <a:rPr lang="zh-CN" altLang="en-US" sz="1400" dirty="0"/>
              <a:t>  cores =  1 </a:t>
            </a:r>
          </a:p>
          <a:p>
            <a:r>
              <a:rPr lang="zh-CN" altLang="en-US" sz="1400" dirty="0"/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542BC5-8AF6-4D47-91FE-D1438D3E2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89305"/>
            <a:ext cx="7038975" cy="32501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8514BB-E026-4A14-BB7A-DE810E7FEA29}"/>
              </a:ext>
            </a:extLst>
          </p:cNvPr>
          <p:cNvSpPr txBox="1"/>
          <p:nvPr/>
        </p:nvSpPr>
        <p:spPr>
          <a:xfrm>
            <a:off x="1209675" y="4892115"/>
            <a:ext cx="5400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从图中可以看出，并没有找到显著的差异甲基化区域。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989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F55C-2283-46CE-80AB-D234183A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Stringdb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E1B76-78E4-4DCE-8BE6-E0C4ED09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String</a:t>
            </a:r>
            <a:r>
              <a:rPr lang="zh-CN" altLang="en-US" sz="18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是一个很好的蛋白互作网络数据库，其不仅包含了直接物理作用的互作关系，还包含了蛋白之间以间接作用的互作关系。</a:t>
            </a:r>
            <a:r>
              <a:rPr lang="en-US" altLang="zh-CN" sz="18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StringDB</a:t>
            </a:r>
            <a:r>
              <a:rPr lang="zh-CN" altLang="en-US" sz="18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包就是连接</a:t>
            </a:r>
            <a:r>
              <a:rPr lang="en-US" altLang="zh-CN" sz="18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String</a:t>
            </a:r>
            <a:r>
              <a:rPr lang="zh-CN" altLang="en-US" sz="18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网站的数据库进行蛋白互作网络分析的</a:t>
            </a:r>
            <a:r>
              <a:rPr lang="zh-CN" altLang="en-US" sz="1800" dirty="0">
                <a:solidFill>
                  <a:srgbClr val="555555"/>
                </a:solidFill>
                <a:latin typeface="Lato" panose="020F0502020204030203" pitchFamily="34" charset="0"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C0400C-FBA8-4A53-8BE5-9E251759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2352583"/>
            <a:ext cx="5639262" cy="3275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B0901F-6A8A-4CCE-A8E6-8D75A2449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5379"/>
            <a:ext cx="5882253" cy="32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5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8E617-145A-4819-A808-C0E8C661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39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安装</a:t>
            </a:r>
            <a:r>
              <a:rPr lang="en-US" altLang="zh-CN" sz="2400" dirty="0"/>
              <a:t>R</a:t>
            </a:r>
            <a:r>
              <a:rPr lang="zh-CN" altLang="en-US" sz="2400" dirty="0"/>
              <a:t>包</a:t>
            </a:r>
            <a:r>
              <a:rPr lang="zh-CN" altLang="en-US" sz="3200" dirty="0"/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F097C7-9BD1-4B54-9BEA-493739C50734}"/>
              </a:ext>
            </a:extLst>
          </p:cNvPr>
          <p:cNvSpPr txBox="1"/>
          <p:nvPr/>
        </p:nvSpPr>
        <p:spPr>
          <a:xfrm>
            <a:off x="838200" y="905522"/>
            <a:ext cx="107915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BiocManager::install("STRINGdb")</a:t>
            </a:r>
          </a:p>
          <a:p>
            <a:r>
              <a:rPr lang="zh-CN" altLang="en-US" sz="1600" dirty="0"/>
              <a:t>library(STRINGdb)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## </a:t>
            </a:r>
            <a:r>
              <a:rPr lang="zh-CN" altLang="en-US" sz="1600" dirty="0"/>
              <a:t>首先选定物种及数据库的版本，人类</a:t>
            </a:r>
            <a:r>
              <a:rPr lang="en-US" altLang="zh-CN" sz="1600" dirty="0"/>
              <a:t>NCBI</a:t>
            </a:r>
            <a:r>
              <a:rPr lang="zh-CN" altLang="en-US" sz="1600" dirty="0"/>
              <a:t>分类法标识符</a:t>
            </a:r>
            <a:r>
              <a:rPr lang="en-US" altLang="zh-CN" sz="1600" dirty="0"/>
              <a:t>9606#######</a:t>
            </a:r>
            <a:endParaRPr lang="zh-CN" altLang="en-US" sz="1600" dirty="0"/>
          </a:p>
          <a:p>
            <a:r>
              <a:rPr lang="en-US" altLang="zh-CN" sz="1600" dirty="0"/>
              <a:t>string_db &lt;- STRINGdb$new( version="11", species=9606, score_threshold=200, input_directory="")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STRINGdb$methods()  ####</a:t>
            </a:r>
            <a:r>
              <a:rPr lang="zh-CN" altLang="en-US" sz="1600" dirty="0"/>
              <a:t>查看</a:t>
            </a:r>
            <a:r>
              <a:rPr lang="en-US" altLang="zh-CN" sz="1600" dirty="0"/>
              <a:t>Stringdb</a:t>
            </a:r>
            <a:r>
              <a:rPr lang="zh-CN" altLang="en-US" sz="1600" dirty="0"/>
              <a:t>中所有函数            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STRINGdb$help</a:t>
            </a:r>
            <a:r>
              <a:rPr lang="en-US" altLang="zh-CN" sz="1600" dirty="0"/>
              <a:t>(</a:t>
            </a:r>
            <a:r>
              <a:rPr lang="zh-CN" altLang="en-US" sz="1600" dirty="0"/>
              <a:t>“</a:t>
            </a:r>
            <a:r>
              <a:rPr lang="en-US" altLang="zh-CN" sz="1600" dirty="0" err="1"/>
              <a:t>get_graph</a:t>
            </a:r>
            <a:r>
              <a:rPr lang="zh-CN" altLang="en-US" sz="1600" dirty="0"/>
              <a:t>”</a:t>
            </a:r>
            <a:r>
              <a:rPr lang="en-US" altLang="zh-CN" sz="1600" dirty="0"/>
              <a:t>)  #####</a:t>
            </a:r>
            <a:r>
              <a:rPr lang="zh-CN" altLang="en-US" sz="1600" dirty="0"/>
              <a:t>函数的使用方法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058720-002A-41C7-9770-2074C52B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967625"/>
            <a:ext cx="4700541" cy="34243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4DDD50-6993-4E96-B286-BD5918BB3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67625"/>
            <a:ext cx="5841969" cy="31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2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BA9D0-A3C8-4FB0-87CA-6FFA6C99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TCGAbiolinks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37B73A-F756-4201-B14B-C2C2F4860B04}"/>
              </a:ext>
            </a:extLst>
          </p:cNvPr>
          <p:cNvSpPr txBox="1"/>
          <p:nvPr/>
        </p:nvSpPr>
        <p:spPr>
          <a:xfrm>
            <a:off x="838200" y="966094"/>
            <a:ext cx="93178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主要作用：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、促进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TCGA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开放存取数据检索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、对数据进行预处理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提供不同标准分析的方法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、对数据进行可视化展示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更详细地说，该软件包提供了多种分析方法（例如，差异表达分析、识别差异甲基化区域）和可视化方法（例如，生存图、火山图、星暴图），以便轻松开发完整的分析流程。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808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733B-C033-4420-B302-B3338494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数据分析</a:t>
            </a:r>
            <a:r>
              <a:rPr lang="en-US" altLang="zh-CN" sz="2400" dirty="0"/>
              <a:t>:</a:t>
            </a:r>
            <a:r>
              <a:rPr lang="zh-CN" altLang="en-US" sz="1400" dirty="0">
                <a:latin typeface="+mn-lt"/>
              </a:rPr>
              <a:t>这些数据已经使用</a:t>
            </a:r>
            <a:r>
              <a:rPr lang="en-US" altLang="zh-CN" sz="1400" dirty="0">
                <a:latin typeface="+mn-lt"/>
              </a:rPr>
              <a:t>limma</a:t>
            </a:r>
            <a:r>
              <a:rPr lang="zh-CN" altLang="en-US" sz="1400" dirty="0">
                <a:latin typeface="+mn-lt"/>
              </a:rPr>
              <a:t>软件包进行了差异表达分析：根据</a:t>
            </a:r>
            <a:r>
              <a:rPr lang="en-US" altLang="zh-CN" sz="1400" dirty="0">
                <a:latin typeface="+mn-lt"/>
              </a:rPr>
              <a:t>fdr</a:t>
            </a:r>
            <a:r>
              <a:rPr lang="zh-CN" altLang="en-US" sz="1400" dirty="0">
                <a:latin typeface="+mn-lt"/>
              </a:rPr>
              <a:t>校正后的</a:t>
            </a:r>
            <a:r>
              <a:rPr lang="en-US" altLang="zh-CN" sz="1400" dirty="0">
                <a:latin typeface="+mn-lt"/>
              </a:rPr>
              <a:t>p</a:t>
            </a:r>
            <a:r>
              <a:rPr lang="zh-CN" altLang="en-US" sz="1400" dirty="0">
                <a:latin typeface="+mn-lt"/>
              </a:rPr>
              <a:t>值对基因进行排序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A841D1-9F02-4B72-B52C-6F2B27396C6B}"/>
              </a:ext>
            </a:extLst>
          </p:cNvPr>
          <p:cNvSpPr txBox="1"/>
          <p:nvPr/>
        </p:nvSpPr>
        <p:spPr>
          <a:xfrm>
            <a:off x="838200" y="117805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##</a:t>
            </a:r>
            <a:r>
              <a:rPr lang="zh-CN" altLang="en-US" dirty="0"/>
              <a:t>内置数据集</a:t>
            </a:r>
            <a:endParaRPr lang="en-US" altLang="zh-CN" dirty="0"/>
          </a:p>
          <a:p>
            <a:r>
              <a:rPr lang="zh-CN" altLang="en-US" dirty="0"/>
              <a:t>data(diff_exp_example1)</a:t>
            </a:r>
            <a:endParaRPr lang="en-US" altLang="zh-CN" dirty="0"/>
          </a:p>
          <a:p>
            <a:r>
              <a:rPr lang="en-US" altLang="zh-CN" dirty="0"/>
              <a:t>head(diff_exp_example1)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B74FC0-775C-4613-88CA-B8EA111C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3" y="1234611"/>
            <a:ext cx="3838575" cy="1733550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1821F26A-2CE6-48E7-89C2-60A73944094E}"/>
              </a:ext>
            </a:extLst>
          </p:cNvPr>
          <p:cNvSpPr/>
          <p:nvPr/>
        </p:nvSpPr>
        <p:spPr>
          <a:xfrm>
            <a:off x="1793289" y="2101386"/>
            <a:ext cx="275208" cy="1327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3AF8EA-6EB6-484F-889F-DF988146E2BE}"/>
              </a:ext>
            </a:extLst>
          </p:cNvPr>
          <p:cNvSpPr txBox="1"/>
          <p:nvPr/>
        </p:nvSpPr>
        <p:spPr>
          <a:xfrm>
            <a:off x="838199" y="3556286"/>
            <a:ext cx="10649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、将基因名称</a:t>
            </a:r>
            <a:r>
              <a:rPr lang="en-US" altLang="zh-CN" sz="1400" dirty="0"/>
              <a:t>mapping</a:t>
            </a:r>
            <a:r>
              <a:rPr lang="zh-CN" altLang="en-US" sz="1400" dirty="0"/>
              <a:t>到字符串数据库标识符。从基因HUGO名称中进行映射，支持其他几个常见的标识符(</a:t>
            </a:r>
            <a:r>
              <a:rPr lang="fr-FR" altLang="zh-CN" sz="1400" dirty="0"/>
              <a:t>Entrez GeneID, ENSEMBL proteins, RefSeq transcripts</a:t>
            </a:r>
            <a:r>
              <a:rPr lang="zh-CN" altLang="en-US" sz="1400" dirty="0"/>
              <a:t>）    </a:t>
            </a:r>
            <a:r>
              <a:rPr lang="zh-CN" altLang="en-US" sz="1400" dirty="0">
                <a:solidFill>
                  <a:schemeClr val="accent1"/>
                </a:solidFill>
              </a:rPr>
              <a:t>使用</a:t>
            </a:r>
            <a:r>
              <a:rPr lang="en-US" altLang="zh-CN" sz="1400" dirty="0">
                <a:solidFill>
                  <a:schemeClr val="accent1"/>
                </a:solidFill>
              </a:rPr>
              <a:t>string_db$map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41E6CA9-D1EA-4959-AE6D-38A45E5C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153" y="3938229"/>
            <a:ext cx="2975638" cy="27565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19D96B-F0E3-4229-B6EB-10CC9122340A}"/>
              </a:ext>
            </a:extLst>
          </p:cNvPr>
          <p:cNvSpPr txBox="1"/>
          <p:nvPr/>
        </p:nvSpPr>
        <p:spPr>
          <a:xfrm>
            <a:off x="838198" y="4560734"/>
            <a:ext cx="6922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example1_mapped &lt;- </a:t>
            </a:r>
            <a:r>
              <a:rPr lang="en-US" altLang="zh-CN" dirty="0" err="1"/>
              <a:t>string_db$map</a:t>
            </a:r>
            <a:r>
              <a:rPr lang="en-US" altLang="zh-CN" dirty="0"/>
              <a:t>( diff_exp_example1,</a:t>
            </a:r>
          </a:p>
          <a:p>
            <a:r>
              <a:rPr lang="en-US" altLang="zh-CN" dirty="0"/>
              <a:t>                                  "gene", </a:t>
            </a:r>
            <a:r>
              <a:rPr lang="en-US" altLang="zh-CN" dirty="0" err="1"/>
              <a:t>removeUnmappedRows</a:t>
            </a:r>
            <a:r>
              <a:rPr lang="en-US" altLang="zh-CN" dirty="0"/>
              <a:t> = TRUE 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18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ADB3-400C-4844-BC16-57D05DB5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network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B83EDA-A89C-4489-B242-61C1E1980F9E}"/>
              </a:ext>
            </a:extLst>
          </p:cNvPr>
          <p:cNvSpPr txBox="1"/>
          <p:nvPr/>
        </p:nvSpPr>
        <p:spPr>
          <a:xfrm>
            <a:off x="905523" y="945743"/>
            <a:ext cx="103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上述基因按照</a:t>
            </a:r>
            <a:r>
              <a:rPr lang="en-US" altLang="zh-CN" dirty="0"/>
              <a:t>p</a:t>
            </a:r>
            <a:r>
              <a:rPr lang="zh-CN" altLang="en-US" dirty="0"/>
              <a:t>值大小排列，选取最重要的</a:t>
            </a:r>
            <a:r>
              <a:rPr lang="en-US" altLang="zh-CN" dirty="0"/>
              <a:t>200</a:t>
            </a:r>
            <a:r>
              <a:rPr lang="zh-CN" altLang="en-US" dirty="0"/>
              <a:t>个基因，并为这些基因生成了一个字符串网络的图像。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1EFA2F-D596-402B-87BB-D3C5C88C9FDE}"/>
              </a:ext>
            </a:extLst>
          </p:cNvPr>
          <p:cNvSpPr txBox="1"/>
          <p:nvPr/>
        </p:nvSpPr>
        <p:spPr>
          <a:xfrm>
            <a:off x="905523" y="13390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hits &lt;- example1_mapped$STRING_id[1:200]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E1E031-1666-4AAD-85E3-766908E7E651}"/>
              </a:ext>
            </a:extLst>
          </p:cNvPr>
          <p:cNvSpPr txBox="1"/>
          <p:nvPr/>
        </p:nvSpPr>
        <p:spPr>
          <a:xfrm>
            <a:off x="905523" y="17083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string_db$plot_network( hits 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BBB4E9-9ABA-4546-80C3-D0F6D7F9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6" y="2147581"/>
            <a:ext cx="4691434" cy="41414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6C6FB5-0B90-4F1B-8010-CAC002F7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078" y="5793588"/>
            <a:ext cx="2502218" cy="5884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4504CF-E336-4D14-8703-8956E5EB7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42" y="3279922"/>
            <a:ext cx="4442495" cy="21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85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70215-05B9-41DC-A1FB-E26B5CEE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 PAYLOAD MECHANISM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502175-BBCE-4F05-8880-05DACB1AD9D7}"/>
              </a:ext>
            </a:extLst>
          </p:cNvPr>
          <p:cNvSpPr txBox="1"/>
          <p:nvPr/>
        </p:nvSpPr>
        <p:spPr>
          <a:xfrm>
            <a:off x="1280160" y="758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这个R包提供了与字符串有效负载机制交互的能力。有效载荷在气泡周围出现为一个额外的彩色“光晕”。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F8D1F8-38CB-43F9-98A4-6354168440FE}"/>
              </a:ext>
            </a:extLst>
          </p:cNvPr>
          <p:cNvSpPr txBox="1"/>
          <p:nvPr/>
        </p:nvSpPr>
        <p:spPr>
          <a:xfrm>
            <a:off x="960120" y="1216710"/>
            <a:ext cx="110413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按</a:t>
            </a:r>
            <a:r>
              <a:rPr lang="en-US" altLang="zh-CN" dirty="0"/>
              <a:t>p</a:t>
            </a:r>
            <a:r>
              <a:rPr lang="zh-CN" altLang="en-US" dirty="0"/>
              <a:t>值进行过滤，并添加一个颜色列</a:t>
            </a:r>
            <a:endParaRPr lang="en-US" altLang="zh-CN" dirty="0"/>
          </a:p>
          <a:p>
            <a:r>
              <a:rPr lang="en-US" altLang="zh-CN" dirty="0"/>
              <a:t>example1_mapped_pval05 &lt;- string_db$add_diff_exp_color( subset(example1_mapped, pvalue&lt;0.05), logFcColStr="logFC" )</a:t>
            </a:r>
          </a:p>
          <a:p>
            <a:r>
              <a:rPr lang="en-US" altLang="zh-CN" dirty="0"/>
              <a:t> #</a:t>
            </a:r>
            <a:r>
              <a:rPr lang="zh-CN" altLang="en-US" dirty="0"/>
              <a:t>将有效载荷信息发布到字符串服务器</a:t>
            </a:r>
            <a:endParaRPr lang="en-US" altLang="zh-CN" dirty="0"/>
          </a:p>
          <a:p>
            <a:r>
              <a:rPr lang="en-US" altLang="zh-CN" dirty="0"/>
              <a:t> payload_id &lt;- string_db$post_payload( example1_mapped_pval05$STRING_id</a:t>
            </a:r>
            <a:r>
              <a:rPr lang="zh-CN" altLang="en-US" dirty="0"/>
              <a:t>，</a:t>
            </a:r>
            <a:r>
              <a:rPr lang="en-US" altLang="zh-CN" dirty="0"/>
              <a:t>colors=example1_mapped_pval05$color )</a:t>
            </a:r>
          </a:p>
          <a:p>
            <a:r>
              <a:rPr lang="en-US" altLang="zh-CN" dirty="0"/>
              <a:t> string_db$plot_network( hits, payload_id=payload_id 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绿色下调基因，红色表示上调基因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D5AF6E-5538-4337-881D-7D3C2A3C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56" y="3078759"/>
            <a:ext cx="3679914" cy="35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9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AE101-D39F-4328-AA86-049C64EE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、富集分析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0041A9-638A-4AC3-9AA1-CBA69A370DA1}"/>
              </a:ext>
            </a:extLst>
          </p:cNvPr>
          <p:cNvSpPr txBox="1"/>
          <p:nvPr/>
        </p:nvSpPr>
        <p:spPr>
          <a:xfrm>
            <a:off x="838200" y="968536"/>
            <a:ext cx="770211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enrichment &lt;- string_db$get_enrichment( hits )</a:t>
            </a:r>
          </a:p>
          <a:p>
            <a:r>
              <a:rPr lang="zh-CN" altLang="en-US" sz="1600" dirty="0"/>
              <a:t>head(enrichment, n=20)</a:t>
            </a:r>
            <a:endParaRPr lang="en-US" altLang="zh-CN" sz="1600" dirty="0"/>
          </a:p>
          <a:p>
            <a:r>
              <a:rPr lang="en-US" altLang="zh-CN" sz="1600" dirty="0"/>
              <a:t>#########</a:t>
            </a:r>
            <a:r>
              <a:rPr lang="zh-CN" altLang="en-US" sz="1600" dirty="0"/>
              <a:t>设置背景</a:t>
            </a:r>
            <a:r>
              <a:rPr lang="en-US" altLang="zh-CN" sz="1600" dirty="0"/>
              <a:t>########</a:t>
            </a:r>
          </a:p>
          <a:p>
            <a:r>
              <a:rPr lang="en-US" altLang="zh-CN" sz="1600" dirty="0"/>
              <a:t>backgroundV &lt;- example1_mapped$STRING_id[1:2000]</a:t>
            </a:r>
          </a:p>
          <a:p>
            <a:r>
              <a:rPr lang="en-US" altLang="zh-CN" sz="1600" dirty="0"/>
              <a:t>string_db$set_background(backgroundV)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0364B3-2976-481B-BB77-A2D9F2510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8121"/>
            <a:ext cx="9906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2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0FBAB-6289-434F-8313-44AC34F0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获取注释集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8BA1DA-86A5-4715-9A94-CFD39576C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4631"/>
            <a:ext cx="10515600" cy="343332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1B46FC-B308-4187-9849-825C7A22634E}"/>
              </a:ext>
            </a:extLst>
          </p:cNvPr>
          <p:cNvSpPr txBox="1"/>
          <p:nvPr/>
        </p:nvSpPr>
        <p:spPr>
          <a:xfrm>
            <a:off x="838200" y="81687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annotations &lt;- string_db$get_annotations( hits )</a:t>
            </a:r>
          </a:p>
          <a:p>
            <a:r>
              <a:rPr lang="zh-CN" altLang="en-US" dirty="0"/>
              <a:t>head(annotations, n=20)</a:t>
            </a:r>
          </a:p>
        </p:txBody>
      </p:sp>
    </p:spTree>
    <p:extLst>
      <p:ext uri="{BB962C8B-B14F-4D97-AF65-F5344CB8AC3E}">
        <p14:creationId xmlns:p14="http://schemas.microsoft.com/office/powerpoint/2010/main" val="3822339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25FF-8A5B-4B70-BD8E-77A15F4C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聚类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FC865-2D78-4787-A21A-97735AE615C2}"/>
              </a:ext>
            </a:extLst>
          </p:cNvPr>
          <p:cNvSpPr txBox="1"/>
          <p:nvPr/>
        </p:nvSpPr>
        <p:spPr>
          <a:xfrm>
            <a:off x="838199" y="1105244"/>
            <a:ext cx="9202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dirty="0"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# get clusters </a:t>
            </a:r>
            <a:endParaRPr lang="en-US" altLang="zh-CN" sz="2800" dirty="0"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  <a:p>
            <a:r>
              <a:rPr lang="en-US" altLang="zh-CN" sz="1800" i="1" dirty="0">
                <a:solidFill>
                  <a:srgbClr val="000000"/>
                </a:solidFill>
                <a:effectLst/>
              </a:rPr>
              <a:t>clustersList &lt;- string_db$get_clusters(example1_mapped$STRING_id[1:600])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7B0B30-66A2-414F-A9D5-1B3243D861BC}"/>
              </a:ext>
            </a:extLst>
          </p:cNvPr>
          <p:cNvSpPr txBox="1"/>
          <p:nvPr/>
        </p:nvSpPr>
        <p:spPr>
          <a:xfrm>
            <a:off x="838199" y="1880275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plot first 4 clusters</a:t>
            </a:r>
          </a:p>
          <a:p>
            <a:r>
              <a:rPr lang="zh-CN" altLang="en-US" dirty="0"/>
              <a:t>par(mfrow=c(2,2))</a:t>
            </a:r>
          </a:p>
          <a:p>
            <a:r>
              <a:rPr lang="zh-CN" altLang="en-US" dirty="0"/>
              <a:t>for(i in seq(1:4)){</a:t>
            </a:r>
          </a:p>
          <a:p>
            <a:r>
              <a:rPr lang="zh-CN" altLang="en-US" dirty="0"/>
              <a:t>   string_db$plot_network(clustersList[[i]])</a:t>
            </a:r>
            <a:endParaRPr lang="en-US" altLang="zh-CN" dirty="0"/>
          </a:p>
          <a:p>
            <a:r>
              <a:rPr lang="en-US" altLang="zh-CN" dirty="0"/>
              <a:t> }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7D03F0-F774-4CEC-86E8-DA0888F1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183" y="1751575"/>
            <a:ext cx="5525751" cy="50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96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34678-05DD-475A-9EFF-F5A07EBD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1800" dirty="0"/>
              <a:t>蛋白信息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F041C9-D076-464A-9B7F-1B511DFEB514}"/>
              </a:ext>
            </a:extLst>
          </p:cNvPr>
          <p:cNvSpPr txBox="1"/>
          <p:nvPr/>
        </p:nvSpPr>
        <p:spPr>
          <a:xfrm>
            <a:off x="1049784" y="1311221"/>
            <a:ext cx="10304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</a:rPr>
              <a:t>string_proteins &lt;- string_db$get_proteins()    ######</a:t>
            </a:r>
            <a:r>
              <a:rPr lang="zh-CN" altLang="en-US" sz="1800" dirty="0">
                <a:solidFill>
                  <a:srgbClr val="000000"/>
                </a:solidFill>
                <a:effectLst/>
              </a:rPr>
              <a:t>获得蛋白质信息，并可以查询特定蛋白质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A52C0A-213F-4CFA-8924-F0CDC871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53" y="1765354"/>
            <a:ext cx="6524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47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3F98FE-3B73-4619-BAC1-0FD728598BFE}"/>
              </a:ext>
            </a:extLst>
          </p:cNvPr>
          <p:cNvSpPr txBox="1"/>
          <p:nvPr/>
        </p:nvSpPr>
        <p:spPr>
          <a:xfrm>
            <a:off x="1307237" y="711083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以</a:t>
            </a:r>
            <a:r>
              <a:rPr lang="en-US" altLang="zh-CN" dirty="0"/>
              <a:t>tp53</a:t>
            </a:r>
            <a:r>
              <a:rPr lang="zh-CN" altLang="en-US" dirty="0"/>
              <a:t>和</a:t>
            </a:r>
            <a:r>
              <a:rPr lang="en-US" altLang="zh-CN" dirty="0"/>
              <a:t>atm</a:t>
            </a:r>
            <a:r>
              <a:rPr lang="zh-CN" altLang="en-US" dirty="0"/>
              <a:t>为例，先获取其标识符</a:t>
            </a:r>
            <a:endParaRPr lang="en-US" altLang="zh-CN" dirty="0"/>
          </a:p>
          <a:p>
            <a:r>
              <a:rPr lang="en-US" altLang="zh-CN" dirty="0"/>
              <a:t>tp53 = string_db$mp( "tp53" )</a:t>
            </a:r>
          </a:p>
          <a:p>
            <a:r>
              <a:rPr lang="en-US" altLang="zh-CN" dirty="0"/>
              <a:t> atm = string_db$mp( "atm" )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查找与目标蛋白质之间存在相互作用的蛋白质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88412F-965E-4C0E-8F95-756A765F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28" y="250297"/>
            <a:ext cx="5503970" cy="2398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50EED8-8E2A-4E29-9605-B581D2305D77}"/>
              </a:ext>
            </a:extLst>
          </p:cNvPr>
          <p:cNvSpPr txBox="1"/>
          <p:nvPr/>
        </p:nvSpPr>
        <p:spPr>
          <a:xfrm>
            <a:off x="1209582" y="227986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string_db$get_neighbors( c(tp53, atm) 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F933AE-E645-4A43-ACBE-35AE96E6CFF4}"/>
              </a:ext>
            </a:extLst>
          </p:cNvPr>
          <p:cNvSpPr txBox="1"/>
          <p:nvPr/>
        </p:nvSpPr>
        <p:spPr>
          <a:xfrm>
            <a:off x="1307237" y="310583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查找蛋白质之间是否存在互作</a:t>
            </a:r>
            <a:endParaRPr lang="en-US" altLang="zh-CN" dirty="0"/>
          </a:p>
          <a:p>
            <a:r>
              <a:rPr lang="en-US" altLang="zh-CN" dirty="0"/>
              <a:t>string_db$get_interactions( c(tp53, atm) )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EBD36B7-EF1A-4EF1-94E7-4DA97A220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28" y="3180665"/>
            <a:ext cx="5124450" cy="5715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7A3A25E-7F52-488C-A739-49EEB7F0CE9C}"/>
              </a:ext>
            </a:extLst>
          </p:cNvPr>
          <p:cNvSpPr txBox="1"/>
          <p:nvPr/>
        </p:nvSpPr>
        <p:spPr>
          <a:xfrm>
            <a:off x="1307237" y="4279037"/>
            <a:ext cx="97898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获取同源蛋白</a:t>
            </a:r>
            <a:endParaRPr lang="en-US" altLang="zh-CN" dirty="0"/>
          </a:p>
          <a:p>
            <a:r>
              <a:rPr lang="en-US" altLang="zh-CN" dirty="0"/>
              <a:t>string_db$get_paralogs(tp53)</a:t>
            </a:r>
          </a:p>
          <a:p>
            <a:r>
              <a:rPr lang="en-US" altLang="zh-CN" sz="1600" dirty="0"/>
              <a:t>#</a:t>
            </a:r>
            <a:r>
              <a:rPr lang="zh-CN" altLang="en-US" sz="1600" dirty="0"/>
              <a:t>获取来自不同物种的蛋白质之间的最佳同系物。</a:t>
            </a:r>
            <a:endParaRPr lang="en-US" altLang="zh-CN" sz="1600" dirty="0"/>
          </a:p>
          <a:p>
            <a:r>
              <a:rPr lang="en-US" altLang="zh-CN" sz="1600" dirty="0"/>
              <a:t> string_db$get_homologs_besthits(tp53)</a:t>
            </a:r>
            <a:endParaRPr lang="zh-CN" altLang="en-US" sz="16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E941103-5F2E-4970-AF8A-A2760D15C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07739"/>
            <a:ext cx="5911881" cy="17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1D32AC-E0B3-44F5-98BC-95A1CC86BA89}"/>
              </a:ext>
            </a:extLst>
          </p:cNvPr>
          <p:cNvSpPr/>
          <p:nvPr/>
        </p:nvSpPr>
        <p:spPr>
          <a:xfrm>
            <a:off x="4397552" y="2319264"/>
            <a:ext cx="34591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28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929E8-A4D3-45AA-ACC8-01A7EB02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</a:t>
            </a:r>
            <a:r>
              <a:rPr lang="en-US" altLang="zh-CN" sz="2400" dirty="0"/>
              <a:t>R</a:t>
            </a:r>
            <a:r>
              <a:rPr lang="zh-CN" altLang="en-US" sz="2400" dirty="0"/>
              <a:t>包安装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97FEF-1501-4217-A41C-C0A8FB106401}"/>
              </a:ext>
            </a:extLst>
          </p:cNvPr>
          <p:cNvSpPr txBox="1"/>
          <p:nvPr/>
        </p:nvSpPr>
        <p:spPr>
          <a:xfrm>
            <a:off x="1331650" y="798990"/>
            <a:ext cx="9721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install.packages</a:t>
            </a:r>
            <a:r>
              <a:rPr lang="en-US" altLang="zh-CN" dirty="0"/>
              <a:t>("</a:t>
            </a:r>
            <a:r>
              <a:rPr lang="en-US" altLang="zh-CN" dirty="0" err="1"/>
              <a:t>BiocManager</a:t>
            </a:r>
            <a:r>
              <a:rPr lang="en-US" altLang="zh-CN" dirty="0"/>
              <a:t>")      ######</a:t>
            </a:r>
            <a:r>
              <a:rPr lang="zh-CN" altLang="en-US" dirty="0"/>
              <a:t>为使用下载功能，安装相关的包</a:t>
            </a:r>
          </a:p>
          <a:p>
            <a:r>
              <a:rPr lang="en-US" altLang="zh-CN" dirty="0" err="1"/>
              <a:t>BiocManager</a:t>
            </a:r>
            <a:r>
              <a:rPr lang="en-US" altLang="zh-CN" dirty="0"/>
              <a:t>::install("</a:t>
            </a:r>
            <a:r>
              <a:rPr lang="en-US" altLang="zh-CN" dirty="0" err="1"/>
              <a:t>TCGAbiolinks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BiocManager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TCGAbiolinks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library(</a:t>
            </a:r>
            <a:r>
              <a:rPr lang="en-US" altLang="zh-CN" dirty="0" err="1"/>
              <a:t>SummarizedExperiment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4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985A-92DB-4829-A705-6DE28FA2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二、</a:t>
            </a:r>
            <a:r>
              <a:rPr lang="en-US" altLang="zh-CN" sz="2400" dirty="0"/>
              <a:t>R</a:t>
            </a:r>
            <a:r>
              <a:rPr lang="zh-CN" altLang="en-US" sz="2400" dirty="0"/>
              <a:t>包函数的应用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E7CEAA-AF6D-4122-AD2C-EF822C6D75C7}"/>
              </a:ext>
            </a:extLst>
          </p:cNvPr>
          <p:cNvSpPr txBox="1"/>
          <p:nvPr/>
        </p:nvSpPr>
        <p:spPr>
          <a:xfrm>
            <a:off x="1076418" y="1074198"/>
            <a:ext cx="10277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biolink包的核心函数在于：GDCquery（project</a:t>
            </a:r>
            <a:r>
              <a:rPr lang="en-US" altLang="zh-CN" dirty="0"/>
              <a:t>,</a:t>
            </a:r>
            <a:r>
              <a:rPr lang="zh-CN" altLang="en-US" dirty="0"/>
              <a:t>data.category</a:t>
            </a:r>
            <a:r>
              <a:rPr lang="en-US" altLang="zh-CN" dirty="0"/>
              <a:t>,</a:t>
            </a:r>
            <a:r>
              <a:rPr lang="zh-CN" altLang="en-US" dirty="0"/>
              <a:t>data.type</a:t>
            </a:r>
            <a:r>
              <a:rPr lang="en-US" altLang="zh-CN" dirty="0"/>
              <a:t>,</a:t>
            </a:r>
            <a:r>
              <a:rPr lang="zh-CN" altLang="en-US" dirty="0"/>
              <a:t>workflow.type</a:t>
            </a:r>
            <a:r>
              <a:rPr lang="en-US" altLang="zh-CN" dirty="0"/>
              <a:t>,</a:t>
            </a:r>
            <a:r>
              <a:rPr lang="zh-CN" altLang="en-US" dirty="0"/>
              <a:t>legacy</a:t>
            </a:r>
            <a:r>
              <a:rPr lang="en-US" altLang="zh-CN" dirty="0"/>
              <a:t>,</a:t>
            </a:r>
            <a:r>
              <a:rPr lang="zh-CN" altLang="en-US" dirty="0"/>
              <a:t>access</a:t>
            </a:r>
            <a:r>
              <a:rPr lang="en-US" altLang="zh-CN" dirty="0"/>
              <a:t>,</a:t>
            </a:r>
            <a:r>
              <a:rPr lang="zh-CN" altLang="en-US" dirty="0"/>
              <a:t>platform</a:t>
            </a:r>
            <a:r>
              <a:rPr lang="en-US" altLang="zh-CN" dirty="0"/>
              <a:t>,</a:t>
            </a:r>
            <a:r>
              <a:rPr lang="zh-CN" altLang="en-US" dirty="0"/>
              <a:t>file.type</a:t>
            </a:r>
            <a:r>
              <a:rPr lang="en-US" altLang="zh-CN" dirty="0"/>
              <a:t>,</a:t>
            </a:r>
            <a:r>
              <a:rPr lang="zh-CN" altLang="en-US" dirty="0"/>
              <a:t>barcode</a:t>
            </a:r>
            <a:r>
              <a:rPr lang="en-US" altLang="zh-CN" dirty="0"/>
              <a:t>,</a:t>
            </a:r>
            <a:r>
              <a:rPr lang="zh-CN" altLang="en-US" dirty="0"/>
              <a:t>experimental.strategy</a:t>
            </a:r>
            <a:r>
              <a:rPr lang="en-US" altLang="zh-CN" dirty="0"/>
              <a:t>,</a:t>
            </a:r>
            <a:r>
              <a:rPr lang="zh-CN" altLang="en-US" dirty="0"/>
              <a:t>sample.type）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46C4B6-5928-4056-8A58-015E962A56E4}"/>
              </a:ext>
            </a:extLst>
          </p:cNvPr>
          <p:cNvSpPr txBox="1"/>
          <p:nvPr/>
        </p:nvSpPr>
        <p:spPr>
          <a:xfrm>
            <a:off x="1076418" y="2093989"/>
            <a:ext cx="969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project:</a:t>
            </a:r>
            <a:r>
              <a:rPr lang="zh-CN" altLang="en-US" dirty="0"/>
              <a:t>根据代码查找需要下载的肿瘤类型：</a:t>
            </a:r>
            <a:endParaRPr lang="en-US" altLang="zh-CN" dirty="0"/>
          </a:p>
          <a:p>
            <a:r>
              <a:rPr lang="en-US" altLang="zh-CN" dirty="0"/>
              <a:t>TCGAbiolinks:::getGDCprojects()$project_id</a:t>
            </a:r>
          </a:p>
          <a:p>
            <a:r>
              <a:rPr lang="en-US" altLang="zh-CN" dirty="0"/>
              <a:t>project=“TCGA-BRCA“                      ##########</a:t>
            </a:r>
            <a:r>
              <a:rPr lang="zh-CN" altLang="en-US" dirty="0"/>
              <a:t>以乳腺癌为例，确定</a:t>
            </a:r>
            <a:r>
              <a:rPr lang="en-US" altLang="zh-CN" dirty="0"/>
              <a:t>project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E958A2-62AE-40F0-AB4D-57889CBD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6" y="3258104"/>
            <a:ext cx="9496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199F0-EA82-4EAD-A115-2EA1CFDF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data.category:</a:t>
            </a:r>
            <a:r>
              <a:rPr lang="zh-CN" altLang="en-US" sz="2000" dirty="0"/>
              <a:t>查看数据类别，包括有转录组、甲基化、临床注释等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606965-7D7D-4D45-B3EC-D956B42A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16" y="1762495"/>
            <a:ext cx="7181850" cy="4629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4E9B39-D398-4C9E-BB26-38F585D32E92}"/>
              </a:ext>
            </a:extLst>
          </p:cNvPr>
          <p:cNvSpPr txBox="1"/>
          <p:nvPr/>
        </p:nvSpPr>
        <p:spPr>
          <a:xfrm>
            <a:off x="1173424" y="896646"/>
            <a:ext cx="634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TCGAbiolinks:::getProjectSummary("TCGA-BRCA")</a:t>
            </a:r>
          </a:p>
          <a:p>
            <a:r>
              <a:rPr lang="en-US" altLang="zh-CN" sz="1400" dirty="0"/>
              <a:t>data.category = “Transcriptome Profiling“    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F080E3-97EF-4834-B1A0-F1ABD511599D}"/>
              </a:ext>
            </a:extLst>
          </p:cNvPr>
          <p:cNvSpPr/>
          <p:nvPr/>
        </p:nvSpPr>
        <p:spPr>
          <a:xfrm>
            <a:off x="5655075" y="3071674"/>
            <a:ext cx="1997477" cy="17844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100" dirty="0">
                <a:solidFill>
                  <a:schemeClr val="tx1"/>
                </a:solidFill>
              </a:rPr>
              <a:t>单纯核苷酸变异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100" dirty="0">
                <a:solidFill>
                  <a:schemeClr val="tx1"/>
                </a:solidFill>
              </a:rPr>
              <a:t>蛋白质组分析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100" dirty="0">
                <a:solidFill>
                  <a:schemeClr val="tx1"/>
                </a:solidFill>
              </a:rPr>
              <a:t>临床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100" dirty="0">
                <a:solidFill>
                  <a:schemeClr val="tx1"/>
                </a:solidFill>
              </a:rPr>
              <a:t>生物活性样本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100" dirty="0">
                <a:solidFill>
                  <a:schemeClr val="tx1"/>
                </a:solidFill>
              </a:rPr>
              <a:t>转录组分析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100" dirty="0">
                <a:solidFill>
                  <a:schemeClr val="tx1"/>
                </a:solidFill>
              </a:rPr>
              <a:t>拷贝数变异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1100" dirty="0">
                <a:solidFill>
                  <a:schemeClr val="tx1"/>
                </a:solidFill>
              </a:rPr>
              <a:t>测序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100" dirty="0">
                <a:solidFill>
                  <a:schemeClr val="tx1"/>
                </a:solidFill>
              </a:rPr>
              <a:t>DNA</a:t>
            </a:r>
            <a:r>
              <a:rPr lang="zh-CN" altLang="en-US" sz="1100" dirty="0">
                <a:solidFill>
                  <a:schemeClr val="tx1"/>
                </a:solidFill>
              </a:rPr>
              <a:t>甲基化</a:t>
            </a:r>
          </a:p>
        </p:txBody>
      </p:sp>
    </p:spTree>
    <p:extLst>
      <p:ext uri="{BB962C8B-B14F-4D97-AF65-F5344CB8AC3E}">
        <p14:creationId xmlns:p14="http://schemas.microsoft.com/office/powerpoint/2010/main" val="143966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D3D1D-BFD4-4FB6-99FE-E5ED40F8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data.</a:t>
            </a:r>
            <a:r>
              <a:rPr lang="en-US" altLang="zh-CN" sz="2000" dirty="0"/>
              <a:t>type: </a:t>
            </a:r>
            <a:r>
              <a:rPr lang="zh-CN" altLang="en-US" sz="2000" dirty="0"/>
              <a:t>常见的有三种，</a:t>
            </a:r>
            <a:r>
              <a:rPr lang="en-US" altLang="zh-CN" sz="2000" dirty="0"/>
              <a:t>RNA-seq</a:t>
            </a:r>
            <a:r>
              <a:rPr lang="zh-CN" altLang="en-US" sz="2000" dirty="0"/>
              <a:t>数据，</a:t>
            </a:r>
            <a:r>
              <a:rPr lang="en-US" altLang="zh-CN" sz="2000" dirty="0"/>
              <a:t>miRNA</a:t>
            </a:r>
            <a:r>
              <a:rPr lang="zh-CN" altLang="en-US" sz="2000" dirty="0"/>
              <a:t>以及</a:t>
            </a:r>
            <a:r>
              <a:rPr lang="en-US" altLang="zh-CN" sz="2000" dirty="0"/>
              <a:t>CNV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1FAA72-13FF-48C1-A9ED-74D5A4A39DF1}"/>
              </a:ext>
            </a:extLst>
          </p:cNvPr>
          <p:cNvSpPr txBox="1"/>
          <p:nvPr/>
        </p:nvSpPr>
        <p:spPr>
          <a:xfrm>
            <a:off x="943251" y="1453264"/>
            <a:ext cx="837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data.type = “Gene Expression Quantification</a:t>
            </a:r>
            <a:r>
              <a:rPr lang="zh-CN" altLang="en-US" dirty="0"/>
              <a:t>”     </a:t>
            </a:r>
            <a:r>
              <a:rPr lang="en-US" altLang="zh-CN" dirty="0"/>
              <a:t>#RNA-seq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19279-E9B0-4C0F-A703-EEF060ED5531}"/>
              </a:ext>
            </a:extLst>
          </p:cNvPr>
          <p:cNvSpPr txBox="1"/>
          <p:nvPr/>
        </p:nvSpPr>
        <p:spPr>
          <a:xfrm>
            <a:off x="838199" y="2139518"/>
            <a:ext cx="7373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 data.type = “miRNA Expression Quantification</a:t>
            </a:r>
            <a:r>
              <a:rPr lang="zh-CN" altLang="en-US" dirty="0"/>
              <a:t>”</a:t>
            </a:r>
            <a:r>
              <a:rPr lang="fr-FR" altLang="zh-CN" dirty="0"/>
              <a:t>   </a:t>
            </a:r>
            <a:r>
              <a:rPr lang="en-US" altLang="zh-CN" dirty="0"/>
              <a:t>#miRNA</a:t>
            </a:r>
            <a:r>
              <a:rPr lang="zh-CN" altLang="en-US" dirty="0"/>
              <a:t>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22DBA5-262D-4E81-BDF0-D7D47AB80CBA}"/>
              </a:ext>
            </a:extLst>
          </p:cNvPr>
          <p:cNvSpPr txBox="1"/>
          <p:nvPr/>
        </p:nvSpPr>
        <p:spPr>
          <a:xfrm>
            <a:off x="838198" y="2740525"/>
            <a:ext cx="6796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data.type = “Copy Number Segment“                  #CNV</a:t>
            </a:r>
            <a:r>
              <a:rPr lang="zh-CN" altLang="en-US" dirty="0"/>
              <a:t>数据</a:t>
            </a:r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38F1AD8B-C520-4603-BCB0-EAE8462840AF}"/>
              </a:ext>
            </a:extLst>
          </p:cNvPr>
          <p:cNvSpPr/>
          <p:nvPr/>
        </p:nvSpPr>
        <p:spPr>
          <a:xfrm>
            <a:off x="8469296" y="1493214"/>
            <a:ext cx="852256" cy="3693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2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DE39C-269F-4AB5-AF93-96A5B62B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workflow.type :  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D7E7A4-BB80-42D9-B1E8-9273B955C83F}"/>
              </a:ext>
            </a:extLst>
          </p:cNvPr>
          <p:cNvSpPr txBox="1"/>
          <p:nvPr/>
        </p:nvSpPr>
        <p:spPr>
          <a:xfrm>
            <a:off x="838200" y="816748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工作流程，有以下三个供选择</a:t>
            </a:r>
          </a:p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HTSeq - FPKM-UQ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FPKM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上四分位数标准化值</a:t>
            </a:r>
          </a:p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HTSeq - FPKM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FPKM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值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/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表达量值</a:t>
            </a:r>
          </a:p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HTSeq - Counts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：原始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count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F395F7-A7F4-4432-8E67-282FF9F60944}"/>
              </a:ext>
            </a:extLst>
          </p:cNvPr>
          <p:cNvSpPr txBox="1"/>
          <p:nvPr/>
        </p:nvSpPr>
        <p:spPr>
          <a:xfrm>
            <a:off x="838199" y="1913112"/>
            <a:ext cx="10223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FPKM: Fragments Per Kilobase of exon model per Million mapped fragments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即每千个碱基的转录每百万映射读取的片段。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29D272-A85E-469E-A62F-AAB287A8A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63147"/>
            <a:ext cx="3245529" cy="11892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B1029C-9F7A-4F3A-9F1B-171AF243C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29000"/>
            <a:ext cx="4799121" cy="12175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DFA08D9-9A85-467E-8EED-ABA8F0C1C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40" y="2486553"/>
            <a:ext cx="3839995" cy="10658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6EAB61D-5B91-414F-A1D0-F5EEAF76B276}"/>
              </a:ext>
            </a:extLst>
          </p:cNvPr>
          <p:cNvSpPr txBox="1"/>
          <p:nvPr/>
        </p:nvSpPr>
        <p:spPr>
          <a:xfrm>
            <a:off x="838199" y="4646569"/>
            <a:ext cx="10025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FPKM-UQ:</a:t>
            </a:r>
            <a:r>
              <a:rPr lang="zh-CN" altLang="en-US" sz="1400" dirty="0"/>
              <a:t>每百万映射读数中每千碱基的转录物片段上四分位数（FPKM-UQ）是一种基于RNA-Seq的表达标准化方法。FPKM-UQ是基于FPKM归一化方法的修改版。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F11F64-7ADF-4DEB-B3CE-60C983630937}"/>
              </a:ext>
            </a:extLst>
          </p:cNvPr>
          <p:cNvSpPr txBox="1"/>
          <p:nvPr/>
        </p:nvSpPr>
        <p:spPr>
          <a:xfrm>
            <a:off x="838200" y="56794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workflow.type="HTSeq - Counts"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A3CF44-61F6-447F-ACDF-17FF44A3017E}"/>
              </a:ext>
            </a:extLst>
          </p:cNvPr>
          <p:cNvSpPr txBox="1"/>
          <p:nvPr/>
        </p:nvSpPr>
        <p:spPr>
          <a:xfrm>
            <a:off x="1003177" y="6294268"/>
            <a:ext cx="86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选择原始的</a:t>
            </a:r>
            <a:r>
              <a:rPr lang="en-US" altLang="zh-CN" dirty="0"/>
              <a:t>counts</a:t>
            </a:r>
            <a:r>
              <a:rPr lang="zh-CN" altLang="en-US" dirty="0"/>
              <a:t>数，之后使用</a:t>
            </a:r>
            <a:r>
              <a:rPr lang="en-US" altLang="zh-CN" dirty="0"/>
              <a:t>edgeR</a:t>
            </a:r>
            <a:r>
              <a:rPr lang="zh-CN" altLang="en-US" dirty="0"/>
              <a:t>包做处理，需要对数据标准化</a:t>
            </a:r>
          </a:p>
        </p:txBody>
      </p:sp>
    </p:spTree>
    <p:extLst>
      <p:ext uri="{BB962C8B-B14F-4D97-AF65-F5344CB8AC3E}">
        <p14:creationId xmlns:p14="http://schemas.microsoft.com/office/powerpoint/2010/main" val="219437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E3EAE-BE6F-4499-8BB0-7FF8362B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legacy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09B8D-6539-4E6F-A568-AC0CFF031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807868"/>
            <a:ext cx="10791547" cy="12339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TCGA</a:t>
            </a:r>
            <a:r>
              <a:rPr lang="zh-CN" altLang="en-US" sz="1600" dirty="0"/>
              <a:t>数据下载依据注释参考基因组版本不同分为：</a:t>
            </a:r>
            <a:r>
              <a:rPr lang="en-US" altLang="zh-CN" sz="1600" dirty="0"/>
              <a:t>GDC Legacy Archive</a:t>
            </a:r>
            <a:r>
              <a:rPr lang="zh-CN" altLang="en-US" sz="1600" dirty="0"/>
              <a:t>（</a:t>
            </a:r>
            <a:r>
              <a:rPr lang="en-US" altLang="zh-CN" sz="1600" dirty="0"/>
              <a:t>hg19</a:t>
            </a:r>
            <a:r>
              <a:rPr lang="zh-CN" altLang="en-US" sz="1600" dirty="0"/>
              <a:t>）和</a:t>
            </a:r>
            <a:r>
              <a:rPr lang="en-US" altLang="zh-CN" sz="1600" dirty="0"/>
              <a:t>GDC Data Portal</a:t>
            </a:r>
            <a:r>
              <a:rPr lang="zh-CN" altLang="en-US" sz="1600" dirty="0"/>
              <a:t>（</a:t>
            </a:r>
            <a:r>
              <a:rPr lang="en-US" altLang="zh-CN" sz="1600" dirty="0"/>
              <a:t>hg38</a:t>
            </a:r>
            <a:r>
              <a:rPr lang="zh-CN" altLang="en-US" sz="1600" dirty="0"/>
              <a:t>），默认参数为</a:t>
            </a:r>
            <a:r>
              <a:rPr lang="en-US" altLang="zh-CN" sz="1600" dirty="0"/>
              <a:t>FLASE</a:t>
            </a:r>
            <a:r>
              <a:rPr lang="zh-CN" altLang="en-US" sz="1600" dirty="0"/>
              <a:t>，下载</a:t>
            </a:r>
            <a:r>
              <a:rPr lang="en-US" altLang="zh-CN" sz="1600" dirty="0"/>
              <a:t>GDC Data Portal(HG38)</a:t>
            </a:r>
            <a:r>
              <a:rPr lang="zh-CN" altLang="en-US" sz="1600" dirty="0"/>
              <a:t>。其中下载转录组层面的数据使用</a:t>
            </a:r>
            <a:r>
              <a:rPr lang="en-US" altLang="zh-CN" sz="1600" dirty="0"/>
              <a:t>hg38</a:t>
            </a:r>
            <a:r>
              <a:rPr lang="zh-CN" altLang="en-US" sz="1600" dirty="0"/>
              <a:t>，下载</a:t>
            </a:r>
            <a:r>
              <a:rPr lang="en-US" altLang="zh-CN" sz="1600" dirty="0"/>
              <a:t>DNA</a:t>
            </a:r>
            <a:r>
              <a:rPr lang="zh-CN" altLang="en-US" sz="1600" dirty="0"/>
              <a:t>层面的数据使用</a:t>
            </a:r>
            <a:r>
              <a:rPr lang="en-US" altLang="zh-CN" sz="1600" dirty="0"/>
              <a:t>hg19</a:t>
            </a:r>
            <a:r>
              <a:rPr lang="zh-CN" altLang="en-US" sz="1600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8F70DD-D808-49E4-9CF4-03ECC31CA9B9}"/>
              </a:ext>
            </a:extLst>
          </p:cNvPr>
          <p:cNvSpPr txBox="1"/>
          <p:nvPr/>
        </p:nvSpPr>
        <p:spPr>
          <a:xfrm>
            <a:off x="838200" y="1677880"/>
            <a:ext cx="10386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access</a:t>
            </a:r>
            <a:r>
              <a:rPr lang="zh-CN" altLang="en-US" dirty="0"/>
              <a:t>：数据开放还是不开放，</a:t>
            </a:r>
            <a:r>
              <a:rPr lang="en-US" altLang="zh-CN" dirty="0"/>
              <a:t>controlled</a:t>
            </a:r>
            <a:r>
              <a:rPr lang="zh-CN" altLang="en-US" dirty="0"/>
              <a:t>、</a:t>
            </a:r>
            <a:r>
              <a:rPr lang="en-US" altLang="zh-CN" dirty="0"/>
              <a:t>open</a:t>
            </a:r>
          </a:p>
          <a:p>
            <a:r>
              <a:rPr lang="en-US" altLang="zh-CN" dirty="0"/>
              <a:t>access="open"</a:t>
            </a:r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platform</a:t>
            </a:r>
          </a:p>
          <a:p>
            <a:r>
              <a:rPr lang="en-US" altLang="zh-CN" dirty="0"/>
              <a:t>platform = "Illumina HiSeq“</a:t>
            </a:r>
          </a:p>
          <a:p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barcode</a:t>
            </a:r>
            <a:r>
              <a:rPr lang="zh-CN" altLang="en-US" dirty="0"/>
              <a:t>：按照指定下载样本，默认是下载所有样本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file.type:</a:t>
            </a:r>
          </a:p>
          <a:p>
            <a:r>
              <a:rPr lang="en-US" altLang="zh-CN" dirty="0"/>
              <a:t>  legacy</a:t>
            </a:r>
            <a:r>
              <a:rPr lang="zh-CN" altLang="en-US" dirty="0"/>
              <a:t>默认为</a:t>
            </a:r>
            <a:r>
              <a:rPr lang="en-US" altLang="zh-CN" dirty="0"/>
              <a:t>hg38</a:t>
            </a:r>
            <a:r>
              <a:rPr lang="zh-CN" altLang="en-US" dirty="0"/>
              <a:t>时不用管，要是是</a:t>
            </a:r>
            <a:r>
              <a:rPr lang="en-US" altLang="zh-CN" dirty="0"/>
              <a:t>hg19</a:t>
            </a:r>
            <a:r>
              <a:rPr lang="zh-CN" altLang="en-US" dirty="0"/>
              <a:t>，需要添加</a:t>
            </a:r>
            <a:r>
              <a:rPr lang="en-US" altLang="zh-CN" dirty="0"/>
              <a:t>file.type=</a:t>
            </a:r>
            <a:r>
              <a:rPr lang="zh-CN" altLang="en-US" dirty="0"/>
              <a:t>“</a:t>
            </a:r>
            <a:r>
              <a:rPr lang="en-US" altLang="zh-CN" dirty="0"/>
              <a:t>result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experimental.strategy:</a:t>
            </a:r>
            <a:r>
              <a:rPr lang="zh-CN" altLang="en-US" dirty="0"/>
              <a:t>下载入口的参数，可以默认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sample.type:</a:t>
            </a:r>
            <a:r>
              <a:rPr lang="zh-CN" altLang="en-US" dirty="0"/>
              <a:t>可以对样本类型进行过滤下载</a:t>
            </a:r>
            <a:endParaRPr lang="en-US" altLang="zh-CN" dirty="0"/>
          </a:p>
          <a:p>
            <a:r>
              <a:rPr lang="zh-CN" altLang="en-US" dirty="0"/>
              <a:t>代码：</a:t>
            </a:r>
            <a:r>
              <a:rPr lang="en-US" altLang="zh-CN" dirty="0"/>
              <a:t>sample.type = "Recurrent Solid Tumor"</a:t>
            </a:r>
          </a:p>
        </p:txBody>
      </p:sp>
    </p:spTree>
    <p:extLst>
      <p:ext uri="{BB962C8B-B14F-4D97-AF65-F5344CB8AC3E}">
        <p14:creationId xmlns:p14="http://schemas.microsoft.com/office/powerpoint/2010/main" val="379518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3948</Words>
  <Application>Microsoft Office PowerPoint</Application>
  <PresentationFormat>宽屏</PresentationFormat>
  <Paragraphs>405</Paragraphs>
  <Slides>38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-apple-system</vt:lpstr>
      <vt:lpstr>Helvetica Neue</vt:lpstr>
      <vt:lpstr>PingFangSC-Regular</vt:lpstr>
      <vt:lpstr>等线</vt:lpstr>
      <vt:lpstr>等线 Light</vt:lpstr>
      <vt:lpstr>Arial</vt:lpstr>
      <vt:lpstr>Lato</vt:lpstr>
      <vt:lpstr>Source Code Pro</vt:lpstr>
      <vt:lpstr>Verdana</vt:lpstr>
      <vt:lpstr>Office 主题​​</vt:lpstr>
      <vt:lpstr>R语言——network</vt:lpstr>
      <vt:lpstr>选用R包</vt:lpstr>
      <vt:lpstr>TCGAbiolinks</vt:lpstr>
      <vt:lpstr>一、R包安装</vt:lpstr>
      <vt:lpstr>二、R包函数的应用</vt:lpstr>
      <vt:lpstr>2、data.category:查看数据类别，包括有转录组、甲基化、临床注释等</vt:lpstr>
      <vt:lpstr>3、data.type: 常见的有三种，RNA-seq数据，miRNA以及CNV</vt:lpstr>
      <vt:lpstr>4、workflow.type :  </vt:lpstr>
      <vt:lpstr>5、legacy</vt:lpstr>
      <vt:lpstr>TCGA Barcode</vt:lpstr>
      <vt:lpstr>数据下载</vt:lpstr>
      <vt:lpstr>PowerPoint 演示文稿</vt:lpstr>
      <vt:lpstr>2、表达谱处理</vt:lpstr>
      <vt:lpstr>PowerPoint 演示文稿</vt:lpstr>
      <vt:lpstr>3、差异表达分析 （TCGAanalyze_DEA 函数用于执行差异表达分析（DEA）来识别差异表达基因（DEG））</vt:lpstr>
      <vt:lpstr>PowerPoint 演示文稿</vt:lpstr>
      <vt:lpstr>4、HTSeq数据（正常和肿瘤各10个）</vt:lpstr>
      <vt:lpstr>PowerPoint 演示文稿</vt:lpstr>
      <vt:lpstr>PowerPoint 演示文稿</vt:lpstr>
      <vt:lpstr>PowerPoint 演示文稿</vt:lpstr>
      <vt:lpstr>5、miRNA数据 (对于 miRNA 的处理，由于包含多种类型的文件，所以需要设置 file.type 参数)</vt:lpstr>
      <vt:lpstr>PowerPoint 演示文稿</vt:lpstr>
      <vt:lpstr>六、GO富集分析</vt:lpstr>
      <vt:lpstr>七、生存分析</vt:lpstr>
      <vt:lpstr>PowerPoint 演示文稿</vt:lpstr>
      <vt:lpstr>八、差异甲基化分析</vt:lpstr>
      <vt:lpstr>PowerPoint 演示文稿</vt:lpstr>
      <vt:lpstr>Stringdb包</vt:lpstr>
      <vt:lpstr>安装R包：</vt:lpstr>
      <vt:lpstr>数据分析:这些数据已经使用limma软件包进行了差异表达分析：根据fdr校正后的p值对基因进行排序</vt:lpstr>
      <vt:lpstr>2、network</vt:lpstr>
      <vt:lpstr>3、 PAYLOAD MECHANISM</vt:lpstr>
      <vt:lpstr>4、富集分析</vt:lpstr>
      <vt:lpstr>获取注释集</vt:lpstr>
      <vt:lpstr>聚类</vt:lpstr>
      <vt:lpstr> 蛋白信息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R语言——network</dc:title>
  <dc:creator>chen jiaqi</dc:creator>
  <cp:lastModifiedBy>chen jiaqi</cp:lastModifiedBy>
  <cp:revision>5</cp:revision>
  <dcterms:created xsi:type="dcterms:W3CDTF">2022-03-20T01:11:42Z</dcterms:created>
  <dcterms:modified xsi:type="dcterms:W3CDTF">2022-03-24T08:23:23Z</dcterms:modified>
</cp:coreProperties>
</file>