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1"/>
  </p:sldMasterIdLst>
  <p:notesMasterIdLst>
    <p:notesMasterId r:id="rId68"/>
  </p:notesMasterIdLst>
  <p:sldIdLst>
    <p:sldId id="256" r:id="rId2"/>
    <p:sldId id="270" r:id="rId3"/>
    <p:sldId id="273" r:id="rId4"/>
    <p:sldId id="336" r:id="rId5"/>
    <p:sldId id="275" r:id="rId6"/>
    <p:sldId id="337" r:id="rId7"/>
    <p:sldId id="278" r:id="rId8"/>
    <p:sldId id="338" r:id="rId9"/>
    <p:sldId id="339" r:id="rId10"/>
    <p:sldId id="281" r:id="rId11"/>
    <p:sldId id="341" r:id="rId12"/>
    <p:sldId id="340" r:id="rId13"/>
    <p:sldId id="342" r:id="rId14"/>
    <p:sldId id="282" r:id="rId15"/>
    <p:sldId id="343" r:id="rId16"/>
    <p:sldId id="344" r:id="rId17"/>
    <p:sldId id="283" r:id="rId18"/>
    <p:sldId id="345" r:id="rId19"/>
    <p:sldId id="346" r:id="rId20"/>
    <p:sldId id="347" r:id="rId21"/>
    <p:sldId id="348" r:id="rId22"/>
    <p:sldId id="350" r:id="rId23"/>
    <p:sldId id="349"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74" r:id="rId41"/>
    <p:sldId id="373" r:id="rId42"/>
    <p:sldId id="372" r:id="rId43"/>
    <p:sldId id="371" r:id="rId44"/>
    <p:sldId id="370" r:id="rId45"/>
    <p:sldId id="377" r:id="rId46"/>
    <p:sldId id="376" r:id="rId47"/>
    <p:sldId id="375" r:id="rId48"/>
    <p:sldId id="382" r:id="rId49"/>
    <p:sldId id="381" r:id="rId50"/>
    <p:sldId id="383" r:id="rId51"/>
    <p:sldId id="380" r:id="rId52"/>
    <p:sldId id="384" r:id="rId53"/>
    <p:sldId id="388" r:id="rId54"/>
    <p:sldId id="379" r:id="rId55"/>
    <p:sldId id="387" r:id="rId56"/>
    <p:sldId id="386" r:id="rId57"/>
    <p:sldId id="393" r:id="rId58"/>
    <p:sldId id="392" r:id="rId59"/>
    <p:sldId id="391" r:id="rId60"/>
    <p:sldId id="390" r:id="rId61"/>
    <p:sldId id="397" r:id="rId62"/>
    <p:sldId id="389" r:id="rId63"/>
    <p:sldId id="396" r:id="rId64"/>
    <p:sldId id="395" r:id="rId65"/>
    <p:sldId id="394" r:id="rId66"/>
    <p:sldId id="398" r:id="rId6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E9DDC3"/>
    <a:srgbClr val="E7DBC1"/>
    <a:srgbClr val="FAFAFA"/>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3500" autoAdjust="0"/>
  </p:normalViewPr>
  <p:slideViewPr>
    <p:cSldViewPr>
      <p:cViewPr varScale="1">
        <p:scale>
          <a:sx n="107" d="100"/>
          <a:sy n="107" d="100"/>
        </p:scale>
        <p:origin x="750" y="102"/>
      </p:cViewPr>
      <p:guideLst>
        <p:guide orient="horz" pos="2160"/>
        <p:guide pos="384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a:latin typeface="+mn-lt"/>
                <a:ea typeface="+mn-ea"/>
              </a:defRPr>
            </a:lvl1pPr>
          </a:lstStyle>
          <a:p>
            <a:pPr>
              <a:defRPr/>
            </a:pPr>
            <a:fld id="{0EB1B90A-CB47-4E20-99DB-5F527F710681}" type="datetimeFigureOut">
              <a:rPr lang="en-US"/>
              <a:pPr>
                <a:defRPr/>
              </a:pPr>
              <a:t>4/13/2021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a:latin typeface="+mn-lt"/>
                <a:ea typeface="+mn-ea"/>
              </a:defRPr>
            </a:lvl1pPr>
          </a:lstStyle>
          <a:p>
            <a:pPr>
              <a:defRPr/>
            </a:pPr>
            <a:fld id="{FEC8B060-60E9-461F-AC81-9EF7CB3206F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zh-CN" altLang="en-US"/>
          </a:p>
        </p:txBody>
      </p:sp>
      <p:sp>
        <p:nvSpPr>
          <p:cNvPr id="16387" name="Slide Number Placeholder 3"/>
          <p:cNvSpPr>
            <a:spLocks noGrp="1"/>
          </p:cNvSpPr>
          <p:nvPr>
            <p:ph type="sldNum" sz="quarter" idx="5"/>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fld id="{47D6E4DE-97CF-46FB-8D31-660655BA3BE2}" type="slidenum">
              <a:rPr lang="en-US" altLang="zh-CN"/>
              <a:pPr fontAlgn="base">
                <a:spcBef>
                  <a:spcPct val="0"/>
                </a:spcBef>
                <a:spcAft>
                  <a:spcPct val="0"/>
                </a:spcAft>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三态：</a:t>
            </a:r>
            <a:r>
              <a:rPr lang="en-US" altLang="zh-CN" dirty="0"/>
              <a:t>0,1</a:t>
            </a:r>
            <a:r>
              <a:rPr lang="zh-CN" altLang="en-US" dirty="0"/>
              <a:t>，高阻</a:t>
            </a:r>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6</a:t>
            </a:fld>
            <a:endParaRPr lang="en-US"/>
          </a:p>
        </p:txBody>
      </p:sp>
    </p:spTree>
    <p:extLst>
      <p:ext uri="{BB962C8B-B14F-4D97-AF65-F5344CB8AC3E}">
        <p14:creationId xmlns:p14="http://schemas.microsoft.com/office/powerpoint/2010/main" val="1603002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IIC</a:t>
            </a:r>
            <a:endParaRPr lang="zh-CN" altLang="en-US" dirty="0"/>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9</a:t>
            </a:fld>
            <a:endParaRPr lang="en-US"/>
          </a:p>
        </p:txBody>
      </p:sp>
    </p:spTree>
    <p:extLst>
      <p:ext uri="{BB962C8B-B14F-4D97-AF65-F5344CB8AC3E}">
        <p14:creationId xmlns:p14="http://schemas.microsoft.com/office/powerpoint/2010/main" val="345246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CE-&gt;CS</a:t>
            </a:r>
            <a:endParaRPr lang="zh-CN" altLang="en-US" dirty="0"/>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34</a:t>
            </a:fld>
            <a:endParaRPr lang="en-US"/>
          </a:p>
        </p:txBody>
      </p:sp>
    </p:spTree>
    <p:extLst>
      <p:ext uri="{BB962C8B-B14F-4D97-AF65-F5344CB8AC3E}">
        <p14:creationId xmlns:p14="http://schemas.microsoft.com/office/powerpoint/2010/main" val="85518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成本和容量的平衡</a:t>
            </a:r>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38</a:t>
            </a:fld>
            <a:endParaRPr lang="en-US"/>
          </a:p>
        </p:txBody>
      </p:sp>
    </p:spTree>
    <p:extLst>
      <p:ext uri="{BB962C8B-B14F-4D97-AF65-F5344CB8AC3E}">
        <p14:creationId xmlns:p14="http://schemas.microsoft.com/office/powerpoint/2010/main" val="2589538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反电平逻辑</a:t>
            </a:r>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47</a:t>
            </a:fld>
            <a:endParaRPr lang="en-US"/>
          </a:p>
        </p:txBody>
      </p:sp>
    </p:spTree>
    <p:extLst>
      <p:ext uri="{BB962C8B-B14F-4D97-AF65-F5344CB8AC3E}">
        <p14:creationId xmlns:p14="http://schemas.microsoft.com/office/powerpoint/2010/main" val="60499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Request Transmit Sign</a:t>
            </a:r>
            <a:r>
              <a:rPr lang="zh-CN" altLang="en-US" dirty="0"/>
              <a:t>、</a:t>
            </a:r>
            <a:r>
              <a:rPr lang="en-US" altLang="zh-CN" dirty="0"/>
              <a:t>Clear Transmit Sign</a:t>
            </a:r>
            <a:endParaRPr lang="zh-CN" altLang="en-US" dirty="0"/>
          </a:p>
        </p:txBody>
      </p:sp>
      <p:sp>
        <p:nvSpPr>
          <p:cNvPr id="4" name="灯片编号占位符 3"/>
          <p:cNvSpPr>
            <a:spLocks noGrp="1"/>
          </p:cNvSpPr>
          <p:nvPr>
            <p:ph type="sldNum" sz="quarter" idx="5"/>
          </p:nvPr>
        </p:nvSpPr>
        <p:spPr/>
        <p:txBody>
          <a:bodyPr/>
          <a:lstStyle/>
          <a:p>
            <a:pPr>
              <a:defRPr/>
            </a:pPr>
            <a:fld id="{FEC8B060-60E9-461F-AC81-9EF7CB3206F9}" type="slidenum">
              <a:rPr lang="en-US" smtClean="0"/>
              <a:pPr>
                <a:defRPr/>
              </a:pPr>
              <a:t>51</a:t>
            </a:fld>
            <a:endParaRPr lang="en-US"/>
          </a:p>
        </p:txBody>
      </p:sp>
    </p:spTree>
    <p:extLst>
      <p:ext uri="{BB962C8B-B14F-4D97-AF65-F5344CB8AC3E}">
        <p14:creationId xmlns:p14="http://schemas.microsoft.com/office/powerpoint/2010/main" val="2110351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6"/>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9"/>
          <p:cNvSpPr/>
          <p:nvPr/>
        </p:nvSpPr>
        <p:spPr>
          <a:xfrm>
            <a:off x="-11721" y="6053141"/>
            <a:ext cx="2999154"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10"/>
          <p:cNvSpPr/>
          <p:nvPr/>
        </p:nvSpPr>
        <p:spPr>
          <a:xfrm>
            <a:off x="3145694" y="6043616"/>
            <a:ext cx="9046308"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zh-CN" altLang="en-US"/>
              <a:t>单击此处编辑母版标题样式</a:t>
            </a:r>
            <a:endParaRPr lang="en-US" dirty="0"/>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12" indent="0" algn="ctr">
              <a:buNone/>
            </a:lvl2pPr>
            <a:lvl3pPr marL="914423" indent="0" algn="ctr">
              <a:buNone/>
            </a:lvl3pPr>
            <a:lvl4pPr marL="1371634" indent="0" algn="ctr">
              <a:buNone/>
            </a:lvl4pPr>
            <a:lvl5pPr marL="1828846" indent="0" algn="ctr">
              <a:buNone/>
            </a:lvl5pPr>
            <a:lvl6pPr marL="2286057" indent="0" algn="ctr">
              <a:buNone/>
            </a:lvl6pPr>
            <a:lvl7pPr marL="2743269" indent="0" algn="ctr">
              <a:buNone/>
            </a:lvl7pPr>
            <a:lvl8pPr marL="3200480" indent="0" algn="ctr">
              <a:buNone/>
            </a:lvl8pPr>
            <a:lvl9pPr marL="3657691" indent="0" algn="ctr">
              <a:buNone/>
            </a:lvl9pPr>
          </a:lstStyle>
          <a:p>
            <a:r>
              <a:rPr lang="zh-CN" altLang="en-US"/>
              <a:t>单击此处编辑母版副标题样式</a:t>
            </a:r>
            <a:endParaRPr lang="en-US" dirty="0"/>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pPr>
              <a:defRPr/>
            </a:pPr>
            <a:fld id="{D0E45085-3100-42A0-A203-C7836EAB1E1C}" type="datetime8">
              <a:rPr lang="en-US"/>
              <a:pPr>
                <a:defRPr/>
              </a:pPr>
              <a:t>4/13/2021 3:30 PM</a:t>
            </a:fld>
            <a:endParaRPr lang="en-US" dirty="0"/>
          </a:p>
        </p:txBody>
      </p:sp>
      <p:sp>
        <p:nvSpPr>
          <p:cNvPr id="10" name="Footer Placeholder 16"/>
          <p:cNvSpPr>
            <a:spLocks noGrp="1"/>
          </p:cNvSpPr>
          <p:nvPr>
            <p:ph type="ftr" sz="quarter" idx="11"/>
          </p:nvPr>
        </p:nvSpPr>
        <p:spPr>
          <a:xfrm>
            <a:off x="2780324" y="236541"/>
            <a:ext cx="78232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10668000" y="228600"/>
            <a:ext cx="1117600" cy="381000"/>
          </a:xfrm>
        </p:spPr>
        <p:txBody>
          <a:bodyPr/>
          <a:lstStyle>
            <a:lvl1pPr>
              <a:defRPr sz="1400">
                <a:solidFill>
                  <a:schemeClr val="tx2"/>
                </a:solidFill>
              </a:defRPr>
            </a:lvl1pPr>
          </a:lstStyle>
          <a:p>
            <a:pPr>
              <a:defRPr/>
            </a:pPr>
            <a:fld id="{5F84F232-2126-4EBF-A614-EAAFD499AB6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13"/>
          <p:cNvSpPr>
            <a:spLocks noGrp="1"/>
          </p:cNvSpPr>
          <p:nvPr>
            <p:ph type="dt" sz="half" idx="10"/>
          </p:nvPr>
        </p:nvSpPr>
        <p:spPr/>
        <p:txBody>
          <a:bodyPr/>
          <a:lstStyle>
            <a:lvl1pPr>
              <a:defRPr/>
            </a:lvl1pPr>
          </a:lstStyle>
          <a:p>
            <a:pPr>
              <a:defRPr/>
            </a:pPr>
            <a:fld id="{5733D06A-82E5-424E-AC5E-431D182597CE}" type="datetime8">
              <a:rPr lang="en-US"/>
              <a:pPr>
                <a:defRPr/>
              </a:pPr>
              <a:t>4/13/2021 3:30 PM</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64D89A0-1696-468A-B614-7CAB2A8E1255}" type="slidenum">
              <a:rPr lang="en-US"/>
              <a:pPr>
                <a:defRPr/>
              </a:pPr>
              <a:t>‹#›</a:t>
            </a:fld>
            <a:endParaRPr lang="en-US" sz="1400"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6"/>
          <p:cNvSpPr/>
          <p:nvPr/>
        </p:nvSpPr>
        <p:spPr bwMode="white">
          <a:xfrm>
            <a:off x="8128002" y="0"/>
            <a:ext cx="42789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8188570"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8188570"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8737600" y="609605"/>
            <a:ext cx="2743200" cy="55165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a:xfrm>
            <a:off x="8737600" y="6248403"/>
            <a:ext cx="2946400" cy="365125"/>
          </a:xfrm>
        </p:spPr>
        <p:txBody>
          <a:bodyPr/>
          <a:lstStyle>
            <a:lvl1pPr>
              <a:defRPr/>
            </a:lvl1pPr>
          </a:lstStyle>
          <a:p>
            <a:pPr>
              <a:defRPr/>
            </a:pPr>
            <a:fld id="{417FE522-93D8-4454-A010-5A8A83794FFA}" type="datetime8">
              <a:rPr lang="en-US"/>
              <a:pPr>
                <a:defRPr/>
              </a:pPr>
              <a:t>4/13/2021 3:30 PM</a:t>
            </a:fld>
            <a:endParaRPr lang="en-US" dirty="0"/>
          </a:p>
        </p:txBody>
      </p:sp>
      <p:sp>
        <p:nvSpPr>
          <p:cNvPr id="8" name="Footer Placeholder 4"/>
          <p:cNvSpPr>
            <a:spLocks noGrp="1"/>
          </p:cNvSpPr>
          <p:nvPr>
            <p:ph type="ftr" sz="quarter" idx="11"/>
          </p:nvPr>
        </p:nvSpPr>
        <p:spPr>
          <a:xfrm>
            <a:off x="609600" y="6248403"/>
            <a:ext cx="7430478"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8075247" y="103556"/>
            <a:ext cx="533400" cy="326293"/>
          </a:xfrm>
        </p:spPr>
        <p:txBody>
          <a:bodyPr/>
          <a:lstStyle>
            <a:lvl1pPr>
              <a:defRPr/>
            </a:lvl1pPr>
          </a:lstStyle>
          <a:p>
            <a:pPr>
              <a:defRPr/>
            </a:pPr>
            <a:fld id="{395F5FFA-79E4-4773-9670-2CB709880778}" type="slidenum">
              <a:rPr lang="en-US"/>
              <a:pPr>
                <a:defRPr/>
              </a:pPr>
              <a:t>‹#›</a:t>
            </a:fld>
            <a:endParaRPr lang="en-US" sz="1400" dirty="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1" y="365125"/>
            <a:ext cx="10515600" cy="5811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lang="zh-CN" altLang="en-US"/>
              <a:t>单击此处编辑母版标题样式</a:t>
            </a:r>
            <a:endParaRPr lang="en-US" dirty="0"/>
          </a:p>
        </p:txBody>
      </p:sp>
      <p:sp>
        <p:nvSpPr>
          <p:cNvPr id="8" name="Content Placeholder 7"/>
          <p:cNvSpPr>
            <a:spLocks noGrp="1"/>
          </p:cNvSpPr>
          <p:nvPr>
            <p:ph sz="quarter" idx="1"/>
          </p:nvPr>
        </p:nvSpPr>
        <p:spPr>
          <a:xfrm>
            <a:off x="816864" y="1600200"/>
            <a:ext cx="108712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28AA30A0-BCEE-4F6B-99C5-FC7A5682C277}" type="datetime8">
              <a:rPr lang="en-US"/>
              <a:pPr>
                <a:defRPr/>
              </a:pPr>
              <a:t>4/13/2021 3:30 PM</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z="1400">
                <a:solidFill>
                  <a:srgbClr val="FFFFFF"/>
                </a:solidFill>
              </a:defRPr>
            </a:lvl1pPr>
          </a:lstStyle>
          <a:p>
            <a:pPr>
              <a:defRPr/>
            </a:pPr>
            <a:fld id="{FC21127C-035E-436C-AB83-61C55AB0416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828800" y="2743200"/>
            <a:ext cx="9497484" cy="1673225"/>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2" name="Title 1"/>
          <p:cNvSpPr>
            <a:spLocks noGrp="1"/>
          </p:cNvSpPr>
          <p:nvPr>
            <p:ph type="title"/>
          </p:nvPr>
        </p:nvSpPr>
        <p:spPr>
          <a:xfrm>
            <a:off x="1828800" y="1600200"/>
            <a:ext cx="10160000" cy="990600"/>
          </a:xfrm>
        </p:spPr>
        <p:txBody>
          <a:bodyPr/>
          <a:lstStyle>
            <a:lvl1pPr algn="l">
              <a:buNone/>
              <a:defRPr sz="4401" b="0" cap="none">
                <a:solidFill>
                  <a:srgbClr val="FFFFFF"/>
                </a:solidFill>
              </a:defRPr>
            </a:lvl1pPr>
          </a:lstStyle>
          <a:p>
            <a:r>
              <a:rPr lang="zh-CN" altLang="en-US"/>
              <a:t>单击此处编辑母版标题样式</a:t>
            </a:r>
            <a:endParaRPr lang="en-US" dirty="0"/>
          </a:p>
        </p:txBody>
      </p:sp>
      <p:sp>
        <p:nvSpPr>
          <p:cNvPr id="7" name="Date Placeholder 11"/>
          <p:cNvSpPr>
            <a:spLocks noGrp="1"/>
          </p:cNvSpPr>
          <p:nvPr>
            <p:ph type="dt" sz="half" idx="10"/>
          </p:nvPr>
        </p:nvSpPr>
        <p:spPr/>
        <p:txBody>
          <a:bodyPr/>
          <a:lstStyle>
            <a:lvl1pPr>
              <a:defRPr/>
            </a:lvl1pPr>
          </a:lstStyle>
          <a:p>
            <a:pPr>
              <a:defRPr/>
            </a:pPr>
            <a:fld id="{B33D6EC9-6DD1-4AB6-A0A7-5539BC1FE63D}" type="datetime8">
              <a:rPr lang="en-US"/>
              <a:pPr>
                <a:defRPr/>
              </a:pPr>
              <a:t>4/13/2021 3:30 PM</a:t>
            </a:fld>
            <a:endParaRPr lang="en-US"/>
          </a:p>
        </p:txBody>
      </p:sp>
      <p:sp>
        <p:nvSpPr>
          <p:cNvPr id="8" name="Slide Number Placeholder 12"/>
          <p:cNvSpPr>
            <a:spLocks noGrp="1"/>
          </p:cNvSpPr>
          <p:nvPr>
            <p:ph type="sldNum" sz="quarter" idx="11"/>
          </p:nvPr>
        </p:nvSpPr>
        <p:spPr>
          <a:xfrm>
            <a:off x="0" y="1752603"/>
            <a:ext cx="1727200" cy="701675"/>
          </a:xfrm>
        </p:spPr>
        <p:txBody>
          <a:bodyPr>
            <a:noAutofit/>
          </a:bodyPr>
          <a:lstStyle>
            <a:lvl1pPr>
              <a:defRPr sz="2400">
                <a:solidFill>
                  <a:srgbClr val="FFFFFF"/>
                </a:solidFill>
              </a:defRPr>
            </a:lvl1pPr>
          </a:lstStyle>
          <a:p>
            <a:pPr>
              <a:defRPr/>
            </a:pPr>
            <a:fld id="{96C9F870-9A1F-47AF-B28C-F311C9A62682}" type="slidenum">
              <a:rPr lang="en-US"/>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9" name="Content Placeholder 8"/>
          <p:cNvSpPr>
            <a:spLocks noGrp="1"/>
          </p:cNvSpPr>
          <p:nvPr>
            <p:ph sz="quarter" idx="1"/>
          </p:nvPr>
        </p:nvSpPr>
        <p:spPr>
          <a:xfrm>
            <a:off x="812800" y="1589567"/>
            <a:ext cx="5181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10"/>
          <p:cNvSpPr>
            <a:spLocks noGrp="1"/>
          </p:cNvSpPr>
          <p:nvPr>
            <p:ph sz="quarter" idx="2"/>
          </p:nvPr>
        </p:nvSpPr>
        <p:spPr>
          <a:xfrm>
            <a:off x="6459868" y="1589567"/>
            <a:ext cx="5181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7"/>
          <p:cNvSpPr>
            <a:spLocks noGrp="1"/>
          </p:cNvSpPr>
          <p:nvPr>
            <p:ph type="dt" sz="half" idx="10"/>
          </p:nvPr>
        </p:nvSpPr>
        <p:spPr/>
        <p:txBody>
          <a:bodyPr rtlCol="0"/>
          <a:lstStyle>
            <a:lvl1pPr>
              <a:defRPr/>
            </a:lvl1pPr>
          </a:lstStyle>
          <a:p>
            <a:pPr>
              <a:defRPr/>
            </a:pPr>
            <a:fld id="{3D938ED0-830D-44C0-8931-13FE30F4137F}" type="datetime8">
              <a:rPr lang="en-US"/>
              <a:pPr>
                <a:defRPr/>
              </a:pPr>
              <a:t>4/13/2021 3:30 PM</a:t>
            </a:fld>
            <a:endParaRPr lang="en-US"/>
          </a:p>
        </p:txBody>
      </p:sp>
      <p:sp>
        <p:nvSpPr>
          <p:cNvPr id="6" name="Slide Number Placeholder 9"/>
          <p:cNvSpPr>
            <a:spLocks noGrp="1"/>
          </p:cNvSpPr>
          <p:nvPr>
            <p:ph type="sldNum" sz="quarter" idx="11"/>
          </p:nvPr>
        </p:nvSpPr>
        <p:spPr/>
        <p:txBody>
          <a:bodyPr rtlCol="0"/>
          <a:lstStyle>
            <a:lvl1pPr>
              <a:defRPr sz="1400">
                <a:solidFill>
                  <a:srgbClr val="FFFFFF"/>
                </a:solidFill>
              </a:defRPr>
            </a:lvl1pPr>
          </a:lstStyle>
          <a:p>
            <a:pPr>
              <a:defRPr/>
            </a:pPr>
            <a:fld id="{471B0573-BECF-4238-800F-AC31B0393736}" type="slidenum">
              <a:rPr lang="en-US"/>
              <a:pPr>
                <a:defRPr/>
              </a:pPr>
              <a:t>‹#›</a:t>
            </a:fld>
            <a:endParaRPr 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zh-CN" altLang="en-US"/>
              <a:t>单击此处编辑母版标题样式</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12"/>
          <p:cNvSpPr>
            <a:spLocks noGrp="1"/>
          </p:cNvSpPr>
          <p:nvPr>
            <p:ph sz="quarter" idx="4"/>
          </p:nvPr>
        </p:nvSpPr>
        <p:spPr>
          <a:xfrm>
            <a:off x="6400800" y="2438400"/>
            <a:ext cx="51816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zh-CN" altLang="en-US"/>
              <a:t>单击此处编辑母版文本样式</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zh-CN" altLang="en-US"/>
              <a:t>单击此处编辑母版文本样式</a:t>
            </a:r>
          </a:p>
        </p:txBody>
      </p:sp>
      <p:sp>
        <p:nvSpPr>
          <p:cNvPr id="7" name="Date Placeholder 9"/>
          <p:cNvSpPr>
            <a:spLocks noGrp="1"/>
          </p:cNvSpPr>
          <p:nvPr>
            <p:ph type="dt" sz="half" idx="10"/>
          </p:nvPr>
        </p:nvSpPr>
        <p:spPr/>
        <p:txBody>
          <a:bodyPr rtlCol="0"/>
          <a:lstStyle>
            <a:lvl1pPr>
              <a:defRPr/>
            </a:lvl1pPr>
          </a:lstStyle>
          <a:p>
            <a:pPr>
              <a:defRPr/>
            </a:pPr>
            <a:fld id="{A54600E4-06FF-4F31-A533-9C29EF3A1C91}" type="datetime8">
              <a:rPr lang="en-US"/>
              <a:pPr>
                <a:defRPr/>
              </a:pPr>
              <a:t>4/13/2021 3:30 PM</a:t>
            </a:fld>
            <a:endParaRPr lang="en-US"/>
          </a:p>
        </p:txBody>
      </p:sp>
      <p:sp>
        <p:nvSpPr>
          <p:cNvPr id="8" name="Slide Number Placeholder 11"/>
          <p:cNvSpPr>
            <a:spLocks noGrp="1"/>
          </p:cNvSpPr>
          <p:nvPr>
            <p:ph type="sldNum" sz="quarter" idx="11"/>
          </p:nvPr>
        </p:nvSpPr>
        <p:spPr/>
        <p:txBody>
          <a:bodyPr rtlCol="0"/>
          <a:lstStyle>
            <a:lvl1pPr>
              <a:defRPr sz="1400">
                <a:solidFill>
                  <a:srgbClr val="FFFFFF"/>
                </a:solidFill>
              </a:defRPr>
            </a:lvl1pPr>
          </a:lstStyle>
          <a:p>
            <a:pPr>
              <a:defRPr/>
            </a:pPr>
            <a:fld id="{2D0BF110-5A99-4E18-829A-4CAB8C5B2EF5}" type="slidenum">
              <a:rPr lang="en-US"/>
              <a:pPr>
                <a:defRPr/>
              </a:pPr>
              <a:t>‹#›</a:t>
            </a:fld>
            <a:endParaRPr 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fld id="{E8A6B8E5-1F5A-4DFF-872C-A7944B1499BD}" type="datetime8">
              <a:rPr lang="en-US"/>
              <a:pPr>
                <a:defRPr/>
              </a:pPr>
              <a:t>4/13/2021 3:30 PM</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sz="1400">
                <a:solidFill>
                  <a:srgbClr val="FFFFFF"/>
                </a:solidFill>
              </a:defRPr>
            </a:lvl1pPr>
          </a:lstStyle>
          <a:p>
            <a:pPr>
              <a:defRPr/>
            </a:pPr>
            <a:fld id="{80792357-301C-4135-8D43-D5CC2DBEB2D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70316BF-8425-41F9-A9EA-74FBED687B6E}" type="datetime8">
              <a:rPr lang="en-US"/>
              <a:pPr>
                <a:defRPr/>
              </a:pPr>
              <a:t>4/13/2021 3:30 PM</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sz="1400">
                <a:solidFill>
                  <a:schemeClr val="tx2"/>
                </a:solidFill>
              </a:defRPr>
            </a:lvl1pPr>
          </a:lstStyle>
          <a:p>
            <a:pPr>
              <a:defRPr/>
            </a:pPr>
            <a:fld id="{BB31CA22-F28C-42AC-871F-708C87D5DA5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4" name="Picture 7" descr="sm_pencil.png"/>
          <p:cNvPicPr>
            <a:picLocks noChangeAspect="1"/>
          </p:cNvPicPr>
          <p:nvPr userDrawn="1"/>
        </p:nvPicPr>
        <p:blipFill>
          <a:blip r:embed="rId2"/>
          <a:srcRect/>
          <a:stretch>
            <a:fillRect/>
          </a:stretch>
        </p:blipFill>
        <p:spPr bwMode="auto">
          <a:xfrm>
            <a:off x="816710" y="1755778"/>
            <a:ext cx="2153138" cy="2144713"/>
          </a:xfrm>
          <a:prstGeom prst="rect">
            <a:avLst/>
          </a:prstGeom>
          <a:noFill/>
          <a:ln w="50800" cap="sq" cmpd="dbl">
            <a:solidFill>
              <a:schemeClr val="accent2"/>
            </a:solidFill>
            <a:miter lim="800000"/>
            <a:headEnd/>
            <a:tailEnd/>
          </a:ln>
        </p:spPr>
      </p:pic>
      <p:sp>
        <p:nvSpPr>
          <p:cNvPr id="2" name="Title 1"/>
          <p:cNvSpPr>
            <a:spLocks noGrp="1"/>
          </p:cNvSpPr>
          <p:nvPr>
            <p:ph type="title"/>
          </p:nvPr>
        </p:nvSpPr>
        <p:spPr>
          <a:xfrm>
            <a:off x="812800" y="273050"/>
            <a:ext cx="10769600" cy="869950"/>
          </a:xfrm>
        </p:spPr>
        <p:txBody>
          <a:bodyPr/>
          <a:lstStyle>
            <a:lvl1pPr algn="l">
              <a:buNone/>
              <a:defRPr sz="4401" b="0"/>
            </a:lvl1pPr>
          </a:lstStyle>
          <a:p>
            <a:r>
              <a:rPr lang="zh-CN" altLang="en-US"/>
              <a:t>单击此处编辑母版标题样式</a:t>
            </a:r>
            <a:endParaRPr lang="en-US" dirty="0"/>
          </a:p>
        </p:txBody>
      </p:sp>
      <p:sp>
        <p:nvSpPr>
          <p:cNvPr id="9" name="Content Placeholder 8"/>
          <p:cNvSpPr>
            <a:spLocks noGrp="1"/>
          </p:cNvSpPr>
          <p:nvPr>
            <p:ph sz="quarter" idx="1"/>
          </p:nvPr>
        </p:nvSpPr>
        <p:spPr>
          <a:xfrm>
            <a:off x="3149600" y="1752600"/>
            <a:ext cx="85344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lvl1pPr>
              <a:defRPr/>
            </a:lvl1pPr>
          </a:lstStyle>
          <a:p>
            <a:pPr>
              <a:defRPr/>
            </a:pPr>
            <a:fld id="{E144326F-6970-4E49-A749-2F84AFD19DDD}" type="datetime8">
              <a:rPr lang="en-US"/>
              <a:pPr>
                <a:defRPr/>
              </a:pPr>
              <a:t>4/13/2021 3:30 PM</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sz="1400">
                <a:solidFill>
                  <a:srgbClr val="FFFFFF"/>
                </a:solidFill>
              </a:defRPr>
            </a:lvl1pPr>
          </a:lstStyle>
          <a:p>
            <a:pPr>
              <a:defRPr/>
            </a:pPr>
            <a:fld id="{567D8981-6CD8-4627-A6AA-FB6B5BDAC69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7"/>
          <p:cNvSpPr/>
          <p:nvPr/>
        </p:nvSpPr>
        <p:spPr bwMode="white">
          <a:xfrm>
            <a:off x="-11723" y="4572003"/>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11721" y="4664075"/>
            <a:ext cx="194993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9"/>
          <p:cNvSpPr/>
          <p:nvPr/>
        </p:nvSpPr>
        <p:spPr>
          <a:xfrm>
            <a:off x="2061310" y="4654550"/>
            <a:ext cx="1013069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10"/>
          <p:cNvSpPr/>
          <p:nvPr/>
        </p:nvSpPr>
        <p:spPr bwMode="white">
          <a:xfrm>
            <a:off x="1930400" y="3"/>
            <a:ext cx="1348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zh-CN" altLang="en-US"/>
              <a:t>单击此处编辑母版标题样式</a:t>
            </a:r>
            <a:endParaRPr lang="en-US" dirty="0"/>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Date Placeholder 11"/>
          <p:cNvSpPr>
            <a:spLocks noGrp="1"/>
          </p:cNvSpPr>
          <p:nvPr>
            <p:ph type="dt" sz="half" idx="10"/>
          </p:nvPr>
        </p:nvSpPr>
        <p:spPr>
          <a:xfrm>
            <a:off x="8331200" y="6248403"/>
            <a:ext cx="3556000" cy="365125"/>
          </a:xfrm>
        </p:spPr>
        <p:txBody>
          <a:bodyPr rtlCol="0"/>
          <a:lstStyle>
            <a:lvl1pPr>
              <a:defRPr/>
            </a:lvl1pPr>
          </a:lstStyle>
          <a:p>
            <a:pPr>
              <a:defRPr/>
            </a:pPr>
            <a:fld id="{7496C473-8EAA-42BA-AF7E-547B7E282EFD}" type="datetime8">
              <a:rPr lang="en-US"/>
              <a:pPr>
                <a:defRPr/>
              </a:pPr>
              <a:t>4/13/2021 3:30 PM</a:t>
            </a:fld>
            <a:endParaRPr lang="en-US"/>
          </a:p>
        </p:txBody>
      </p:sp>
      <p:sp>
        <p:nvSpPr>
          <p:cNvPr id="10" name="Slide Number Placeholder 12"/>
          <p:cNvSpPr>
            <a:spLocks noGrp="1"/>
          </p:cNvSpPr>
          <p:nvPr>
            <p:ph type="sldNum" sz="quarter" idx="11"/>
          </p:nvPr>
        </p:nvSpPr>
        <p:spPr>
          <a:xfrm>
            <a:off x="0" y="4667253"/>
            <a:ext cx="1930400" cy="663575"/>
          </a:xfrm>
        </p:spPr>
        <p:txBody>
          <a:bodyPr rtlCol="0"/>
          <a:lstStyle>
            <a:lvl1pPr>
              <a:defRPr sz="2800">
                <a:solidFill>
                  <a:srgbClr val="FFFFFF"/>
                </a:solidFill>
              </a:defRPr>
            </a:lvl1pPr>
          </a:lstStyle>
          <a:p>
            <a:pPr>
              <a:defRPr/>
            </a:pPr>
            <a:fld id="{9F21215D-33A3-44F9-B775-EEC5D08A3EC2}" type="slidenum">
              <a:rPr lang="en-US"/>
              <a:pPr>
                <a:defRPr/>
              </a:pPr>
              <a:t>‹#›</a:t>
            </a:fld>
            <a:endParaRPr lang="en-US" dirty="0"/>
          </a:p>
        </p:txBody>
      </p:sp>
      <p:sp>
        <p:nvSpPr>
          <p:cNvPr id="11" name="Footer Placeholder 13"/>
          <p:cNvSpPr>
            <a:spLocks noGrp="1"/>
          </p:cNvSpPr>
          <p:nvPr>
            <p:ph type="ftr" sz="quarter" idx="12"/>
          </p:nvPr>
        </p:nvSpPr>
        <p:spPr>
          <a:xfrm>
            <a:off x="2133600" y="6248403"/>
            <a:ext cx="6096000" cy="365125"/>
          </a:xfrm>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12"/>
          <p:cNvSpPr>
            <a:spLocks noGrp="1"/>
          </p:cNvSpPr>
          <p:nvPr>
            <p:ph type="body" idx="1"/>
          </p:nvPr>
        </p:nvSpPr>
        <p:spPr bwMode="auto">
          <a:xfrm>
            <a:off x="816708" y="1600203"/>
            <a:ext cx="108712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 name="Date Placeholder 13"/>
          <p:cNvSpPr>
            <a:spLocks noGrp="1"/>
          </p:cNvSpPr>
          <p:nvPr>
            <p:ph type="dt" sz="half" idx="2"/>
          </p:nvPr>
        </p:nvSpPr>
        <p:spPr>
          <a:xfrm>
            <a:off x="8128000" y="6248403"/>
            <a:ext cx="3556000" cy="365125"/>
          </a:xfrm>
          <a:prstGeom prst="rect">
            <a:avLst/>
          </a:prstGeom>
        </p:spPr>
        <p:txBody>
          <a:bodyPr vert="horz" anchor="ctr" anchorCtr="0"/>
          <a:lstStyle>
            <a:lvl1pPr algn="l" fontAlgn="auto">
              <a:spcBef>
                <a:spcPts val="0"/>
              </a:spcBef>
              <a:spcAft>
                <a:spcPts val="0"/>
              </a:spcAft>
              <a:defRPr sz="1400">
                <a:solidFill>
                  <a:schemeClr val="tx2"/>
                </a:solidFill>
                <a:latin typeface="+mn-lt"/>
                <a:ea typeface="+mn-ea"/>
              </a:defRPr>
            </a:lvl1pPr>
          </a:lstStyle>
          <a:p>
            <a:pPr>
              <a:defRPr/>
            </a:pPr>
            <a:fld id="{34F069BB-1A09-42D5-B0C9-D025AD0E4A62}" type="datetime8">
              <a:rPr lang="en-US"/>
              <a:pPr>
                <a:defRPr/>
              </a:pPr>
              <a:t>4/13/2021 3:30 PM</a:t>
            </a:fld>
            <a:endParaRPr lang="en-US" dirty="0"/>
          </a:p>
        </p:txBody>
      </p:sp>
      <p:sp>
        <p:nvSpPr>
          <p:cNvPr id="3" name="Footer Placeholder 2"/>
          <p:cNvSpPr>
            <a:spLocks noGrp="1"/>
          </p:cNvSpPr>
          <p:nvPr>
            <p:ph type="ftr" sz="quarter" idx="3"/>
          </p:nvPr>
        </p:nvSpPr>
        <p:spPr>
          <a:xfrm>
            <a:off x="812800" y="6248403"/>
            <a:ext cx="7227278" cy="365125"/>
          </a:xfrm>
          <a:prstGeom prst="rect">
            <a:avLst/>
          </a:prstGeom>
        </p:spPr>
        <p:txBody>
          <a:bodyPr vert="horz" anchor="ctr"/>
          <a:lstStyle>
            <a:lvl1pPr algn="r" fontAlgn="auto">
              <a:spcBef>
                <a:spcPts val="0"/>
              </a:spcBef>
              <a:spcAft>
                <a:spcPts val="0"/>
              </a:spcAft>
              <a:defRPr sz="1400">
                <a:solidFill>
                  <a:schemeClr val="tx2"/>
                </a:solidFill>
                <a:latin typeface="+mn-lt"/>
                <a:ea typeface="+mn-ea"/>
              </a:defRPr>
            </a:lvl1pPr>
          </a:lstStyle>
          <a:p>
            <a:pPr>
              <a:defRPr/>
            </a:pPr>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787403" y="1279525"/>
            <a:ext cx="11404599"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91"/>
            <a:ext cx="711200" cy="244475"/>
          </a:xfrm>
          <a:prstGeom prst="rect">
            <a:avLst/>
          </a:prstGeom>
        </p:spPr>
        <p:txBody>
          <a:bodyPr vert="horz" anchor="ctr" anchorCtr="0">
            <a:normAutofit/>
          </a:bodyPr>
          <a:lstStyle>
            <a:lvl1pPr algn="ctr" fontAlgn="auto">
              <a:spcBef>
                <a:spcPts val="0"/>
              </a:spcBef>
              <a:spcAft>
                <a:spcPts val="0"/>
              </a:spcAft>
              <a:defRPr sz="1200" b="1">
                <a:solidFill>
                  <a:schemeClr val="tx2"/>
                </a:solidFill>
                <a:latin typeface="+mn-lt"/>
                <a:ea typeface="+mn-ea"/>
              </a:defRPr>
            </a:lvl1pPr>
          </a:lstStyle>
          <a:p>
            <a:pPr>
              <a:defRPr/>
            </a:pPr>
            <a:fld id="{E5D752C0-E159-43C7-BFDD-FBF585B9A77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rtl="0" eaLnBrk="0" fontAlgn="base" hangingPunct="0">
        <a:spcBef>
          <a:spcPct val="0"/>
        </a:spcBef>
        <a:spcAft>
          <a:spcPct val="0"/>
        </a:spcAft>
        <a:defRPr sz="4401" kern="1200">
          <a:solidFill>
            <a:schemeClr val="tx2"/>
          </a:solidFill>
          <a:latin typeface="+mj-lt"/>
          <a:ea typeface="+mj-ea"/>
          <a:cs typeface="+mj-cs"/>
        </a:defRPr>
      </a:lvl1pPr>
      <a:lvl2pPr algn="l" rtl="0" eaLnBrk="0" fontAlgn="base" hangingPunct="0">
        <a:spcBef>
          <a:spcPct val="0"/>
        </a:spcBef>
        <a:spcAft>
          <a:spcPct val="0"/>
        </a:spcAft>
        <a:defRPr sz="4401">
          <a:solidFill>
            <a:schemeClr val="tx2"/>
          </a:solidFill>
          <a:latin typeface="Tw Cen MT" pitchFamily="34" charset="0"/>
        </a:defRPr>
      </a:lvl2pPr>
      <a:lvl3pPr algn="l" rtl="0" eaLnBrk="0" fontAlgn="base" hangingPunct="0">
        <a:spcBef>
          <a:spcPct val="0"/>
        </a:spcBef>
        <a:spcAft>
          <a:spcPct val="0"/>
        </a:spcAft>
        <a:defRPr sz="4401">
          <a:solidFill>
            <a:schemeClr val="tx2"/>
          </a:solidFill>
          <a:latin typeface="Tw Cen MT" pitchFamily="34" charset="0"/>
        </a:defRPr>
      </a:lvl3pPr>
      <a:lvl4pPr algn="l" rtl="0" eaLnBrk="0" fontAlgn="base" hangingPunct="0">
        <a:spcBef>
          <a:spcPct val="0"/>
        </a:spcBef>
        <a:spcAft>
          <a:spcPct val="0"/>
        </a:spcAft>
        <a:defRPr sz="4401">
          <a:solidFill>
            <a:schemeClr val="tx2"/>
          </a:solidFill>
          <a:latin typeface="Tw Cen MT" pitchFamily="34" charset="0"/>
        </a:defRPr>
      </a:lvl4pPr>
      <a:lvl5pPr algn="l" rtl="0" eaLnBrk="0" fontAlgn="base" hangingPunct="0">
        <a:spcBef>
          <a:spcPct val="0"/>
        </a:spcBef>
        <a:spcAft>
          <a:spcPct val="0"/>
        </a:spcAft>
        <a:defRPr sz="4401">
          <a:solidFill>
            <a:schemeClr val="tx2"/>
          </a:solidFill>
          <a:latin typeface="Tw Cen MT" pitchFamily="34" charset="0"/>
        </a:defRPr>
      </a:lvl5pPr>
      <a:lvl6pPr marL="457212" algn="l" rtl="0" fontAlgn="base">
        <a:spcBef>
          <a:spcPct val="0"/>
        </a:spcBef>
        <a:spcAft>
          <a:spcPct val="0"/>
        </a:spcAft>
        <a:defRPr sz="4401">
          <a:solidFill>
            <a:schemeClr val="tx2"/>
          </a:solidFill>
          <a:latin typeface="Tw Cen MT" pitchFamily="34" charset="0"/>
        </a:defRPr>
      </a:lvl6pPr>
      <a:lvl7pPr marL="914423" algn="l" rtl="0" fontAlgn="base">
        <a:spcBef>
          <a:spcPct val="0"/>
        </a:spcBef>
        <a:spcAft>
          <a:spcPct val="0"/>
        </a:spcAft>
        <a:defRPr sz="4401">
          <a:solidFill>
            <a:schemeClr val="tx2"/>
          </a:solidFill>
          <a:latin typeface="Tw Cen MT" pitchFamily="34" charset="0"/>
        </a:defRPr>
      </a:lvl7pPr>
      <a:lvl8pPr marL="1371634" algn="l" rtl="0" fontAlgn="base">
        <a:spcBef>
          <a:spcPct val="0"/>
        </a:spcBef>
        <a:spcAft>
          <a:spcPct val="0"/>
        </a:spcAft>
        <a:defRPr sz="4401">
          <a:solidFill>
            <a:schemeClr val="tx2"/>
          </a:solidFill>
          <a:latin typeface="Tw Cen MT" pitchFamily="34" charset="0"/>
        </a:defRPr>
      </a:lvl8pPr>
      <a:lvl9pPr marL="1828846" algn="l" rtl="0" fontAlgn="base">
        <a:spcBef>
          <a:spcPct val="0"/>
        </a:spcBef>
        <a:spcAft>
          <a:spcPct val="0"/>
        </a:spcAft>
        <a:defRPr sz="4401">
          <a:solidFill>
            <a:schemeClr val="tx2"/>
          </a:solidFill>
          <a:latin typeface="Tw Cen MT" pitchFamily="34" charset="0"/>
        </a:defRPr>
      </a:lvl9pPr>
    </p:titleStyle>
    <p:bodyStyle>
      <a:lvl1pPr marL="319096" indent="-319096"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79" indent="-273057"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23" indent="-228606"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34" indent="-228606" algn="l" rtl="0" eaLnBrk="0" fontAlgn="base" hangingPunct="0">
        <a:spcBef>
          <a:spcPts val="400"/>
        </a:spcBef>
        <a:spcAft>
          <a:spcPct val="0"/>
        </a:spcAft>
        <a:buClr>
          <a:srgbClr val="C32D2E"/>
        </a:buClr>
        <a:buSzPct val="75000"/>
        <a:buFont typeface="Wingdings" pitchFamily="2" charset="2"/>
        <a:buChar char=""/>
        <a:defRPr sz="2000" kern="1200">
          <a:solidFill>
            <a:schemeClr val="tx1"/>
          </a:solidFill>
          <a:latin typeface="+mn-lt"/>
          <a:ea typeface="+mn-ea"/>
          <a:cs typeface="+mn-cs"/>
        </a:defRPr>
      </a:lvl4pPr>
      <a:lvl5pPr marL="1828846" indent="-228606" algn="l" rtl="0" eaLnBrk="0" fontAlgn="base" hangingPunct="0">
        <a:spcBef>
          <a:spcPts val="400"/>
        </a:spcBef>
        <a:spcAft>
          <a:spcPct val="0"/>
        </a:spcAft>
        <a:buClr>
          <a:srgbClr val="84AA33"/>
        </a:buClr>
        <a:buSzPct val="65000"/>
        <a:buFont typeface="Wingdings" pitchFamily="2" charset="2"/>
        <a:buChar char=""/>
        <a:defRPr sz="2000" kern="1200">
          <a:solidFill>
            <a:schemeClr val="tx1"/>
          </a:solidFill>
          <a:latin typeface="+mn-lt"/>
          <a:ea typeface="+mn-ea"/>
          <a:cs typeface="+mn-cs"/>
        </a:defRPr>
      </a:lvl5pPr>
      <a:lvl6pPr marL="2103173" indent="-228606"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99" indent="-228606"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826" indent="-228606"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153" indent="-228606"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12" algn="l" rtl="0" eaLnBrk="1" hangingPunct="1">
        <a:defRPr kern="1200">
          <a:solidFill>
            <a:schemeClr val="tx1"/>
          </a:solidFill>
          <a:latin typeface="+mn-lt"/>
          <a:ea typeface="+mn-ea"/>
          <a:cs typeface="+mn-cs"/>
        </a:defRPr>
      </a:lvl2pPr>
      <a:lvl3pPr marL="914423" algn="l" rtl="0" eaLnBrk="1" hangingPunct="1">
        <a:defRPr kern="1200">
          <a:solidFill>
            <a:schemeClr val="tx1"/>
          </a:solidFill>
          <a:latin typeface="+mn-lt"/>
          <a:ea typeface="+mn-ea"/>
          <a:cs typeface="+mn-cs"/>
        </a:defRPr>
      </a:lvl3pPr>
      <a:lvl4pPr marL="1371634" algn="l" rtl="0" eaLnBrk="1" hangingPunct="1">
        <a:defRPr kern="1200">
          <a:solidFill>
            <a:schemeClr val="tx1"/>
          </a:solidFill>
          <a:latin typeface="+mn-lt"/>
          <a:ea typeface="+mn-ea"/>
          <a:cs typeface="+mn-cs"/>
        </a:defRPr>
      </a:lvl4pPr>
      <a:lvl5pPr marL="1828846" algn="l" rtl="0" eaLnBrk="1" hangingPunct="1">
        <a:defRPr kern="1200">
          <a:solidFill>
            <a:schemeClr val="tx1"/>
          </a:solidFill>
          <a:latin typeface="+mn-lt"/>
          <a:ea typeface="+mn-ea"/>
          <a:cs typeface="+mn-cs"/>
        </a:defRPr>
      </a:lvl5pPr>
      <a:lvl6pPr marL="2286057" algn="l" rtl="0" eaLnBrk="1" hangingPunct="1">
        <a:defRPr kern="1200">
          <a:solidFill>
            <a:schemeClr val="tx1"/>
          </a:solidFill>
          <a:latin typeface="+mn-lt"/>
          <a:ea typeface="+mn-ea"/>
          <a:cs typeface="+mn-cs"/>
        </a:defRPr>
      </a:lvl6pPr>
      <a:lvl7pPr marL="2743269" algn="l" rtl="0" eaLnBrk="1" hangingPunct="1">
        <a:defRPr kern="1200">
          <a:solidFill>
            <a:schemeClr val="tx1"/>
          </a:solidFill>
          <a:latin typeface="+mn-lt"/>
          <a:ea typeface="+mn-ea"/>
          <a:cs typeface="+mn-cs"/>
        </a:defRPr>
      </a:lvl7pPr>
      <a:lvl8pPr marL="3200480" algn="l" rtl="0" eaLnBrk="1" hangingPunct="1">
        <a:defRPr kern="1200">
          <a:solidFill>
            <a:schemeClr val="tx1"/>
          </a:solidFill>
          <a:latin typeface="+mn-lt"/>
          <a:ea typeface="+mn-ea"/>
          <a:cs typeface="+mn-cs"/>
        </a:defRPr>
      </a:lvl8pPr>
      <a:lvl9pPr marL="3657691"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p:cNvSpPr>
          <p:nvPr>
            <p:ph type="ctrTitle"/>
          </p:nvPr>
        </p:nvSpPr>
        <p:spPr>
          <a:xfrm>
            <a:off x="1487488" y="2351484"/>
            <a:ext cx="10008788" cy="1087438"/>
          </a:xfrm>
        </p:spPr>
        <p:txBody>
          <a:bodyPr/>
          <a:lstStyle/>
          <a:p>
            <a:pPr eaLnBrk="1" hangingPunct="1"/>
            <a:r>
              <a:rPr lang="zh-CN" altLang="en-US" sz="5400" cap="none" dirty="0">
                <a:solidFill>
                  <a:srgbClr val="2A6D7D"/>
                </a:solidFill>
                <a:ea typeface="宋体" charset="-122"/>
              </a:rPr>
              <a:t>第</a:t>
            </a:r>
            <a:r>
              <a:rPr lang="en-US" altLang="zh-CN" sz="5400" cap="none" dirty="0">
                <a:solidFill>
                  <a:srgbClr val="2A6D7D"/>
                </a:solidFill>
                <a:ea typeface="宋体" charset="-122"/>
              </a:rPr>
              <a:t>5</a:t>
            </a:r>
            <a:r>
              <a:rPr lang="zh-CN" altLang="en-US" sz="5400" cap="none" dirty="0">
                <a:solidFill>
                  <a:srgbClr val="2A6D7D"/>
                </a:solidFill>
                <a:ea typeface="宋体" charset="-122"/>
              </a:rPr>
              <a:t>章 嵌入式系统硬件技术基础</a:t>
            </a:r>
            <a:endParaRPr lang="zh-CN" altLang="en-US" sz="4400" cap="none" dirty="0">
              <a:solidFill>
                <a:srgbClr val="2A6D7D"/>
              </a:solidFill>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978026" y="549276"/>
            <a:ext cx="8208963" cy="595313"/>
          </a:xfrm>
          <a:prstGeom prst="rect">
            <a:avLst/>
          </a:prstGeom>
          <a:noFill/>
          <a:ln>
            <a:noFill/>
          </a:ln>
          <a:effectLst/>
        </p:spPr>
        <p:txBody>
          <a:bodyPr anchor="ct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4401" b="1" dirty="0">
                <a:solidFill>
                  <a:schemeClr val="tx1"/>
                </a:solidFill>
                <a:latin typeface="+mj-ea"/>
                <a:ea typeface="+mj-ea"/>
              </a:rPr>
              <a:t>1</a:t>
            </a:r>
            <a:r>
              <a:rPr lang="zh-CN" altLang="en-US" sz="4401" b="1" dirty="0">
                <a:solidFill>
                  <a:schemeClr val="tx1"/>
                </a:solidFill>
                <a:latin typeface="+mj-ea"/>
                <a:ea typeface="+mj-ea"/>
              </a:rPr>
              <a:t>、 </a:t>
            </a:r>
            <a:r>
              <a:rPr lang="en-US" altLang="zh-CN" sz="4401" b="1" dirty="0">
                <a:solidFill>
                  <a:schemeClr val="tx1"/>
                </a:solidFill>
                <a:latin typeface="+mj-ea"/>
                <a:ea typeface="+mj-ea"/>
              </a:rPr>
              <a:t>I</a:t>
            </a:r>
            <a:r>
              <a:rPr lang="en-US" altLang="zh-CN" sz="4401" b="1" baseline="30000" dirty="0">
                <a:solidFill>
                  <a:schemeClr val="tx1"/>
                </a:solidFill>
                <a:latin typeface="+mj-ea"/>
                <a:ea typeface="+mj-ea"/>
              </a:rPr>
              <a:t>2</a:t>
            </a:r>
            <a:r>
              <a:rPr lang="en-US" altLang="zh-CN" sz="4401" b="1" dirty="0">
                <a:solidFill>
                  <a:schemeClr val="tx1"/>
                </a:solidFill>
                <a:latin typeface="+mj-ea"/>
                <a:ea typeface="+mj-ea"/>
              </a:rPr>
              <a:t>C</a:t>
            </a:r>
            <a:r>
              <a:rPr lang="zh-CN" altLang="en-US" sz="4000" dirty="0">
                <a:solidFill>
                  <a:schemeClr val="tx1"/>
                </a:solidFill>
                <a:latin typeface="+mj-ea"/>
                <a:ea typeface="+mj-ea"/>
              </a:rPr>
              <a:t>总线</a:t>
            </a:r>
            <a:endParaRPr lang="zh-CN" altLang="en-US" sz="4401" dirty="0">
              <a:solidFill>
                <a:schemeClr val="tx1"/>
              </a:solidFill>
              <a:latin typeface="+mj-ea"/>
              <a:ea typeface="+mj-ea"/>
            </a:endParaRPr>
          </a:p>
        </p:txBody>
      </p:sp>
      <p:sp>
        <p:nvSpPr>
          <p:cNvPr id="2" name="矩形 1"/>
          <p:cNvSpPr/>
          <p:nvPr/>
        </p:nvSpPr>
        <p:spPr>
          <a:xfrm>
            <a:off x="191344" y="1484784"/>
            <a:ext cx="11377264" cy="1815882"/>
          </a:xfrm>
          <a:prstGeom prst="rect">
            <a:avLst/>
          </a:prstGeom>
        </p:spPr>
        <p:txBody>
          <a:bodyPr wrap="square">
            <a:spAutoFit/>
          </a:bodyPr>
          <a:lstStyle/>
          <a:p>
            <a:pPr fontAlgn="auto">
              <a:spcBef>
                <a:spcPts val="0"/>
              </a:spcBef>
              <a:spcAft>
                <a:spcPts val="0"/>
              </a:spcAft>
              <a:defRPr/>
            </a:pPr>
            <a:r>
              <a:rPr lang="en-US" altLang="zh-CN" sz="2800" dirty="0">
                <a:latin typeface="+mn-ea"/>
                <a:ea typeface="+mn-ea"/>
              </a:rPr>
              <a:t>        I</a:t>
            </a:r>
            <a:r>
              <a:rPr lang="en-US" altLang="zh-CN" sz="2800" baseline="30000" dirty="0">
                <a:latin typeface="+mn-ea"/>
                <a:ea typeface="+mn-ea"/>
              </a:rPr>
              <a:t>2</a:t>
            </a:r>
            <a:r>
              <a:rPr lang="en-US" altLang="zh-CN" sz="2800" dirty="0">
                <a:latin typeface="+mn-ea"/>
                <a:ea typeface="+mn-ea"/>
              </a:rPr>
              <a:t>C</a:t>
            </a:r>
            <a:r>
              <a:rPr lang="zh-CN" altLang="en-US" sz="2800" dirty="0">
                <a:latin typeface="+mn-ea"/>
                <a:ea typeface="+mn-ea"/>
              </a:rPr>
              <a:t>总线是飞利浦公司发明的一种简单的</a:t>
            </a:r>
            <a:r>
              <a:rPr lang="zh-CN" altLang="en-US" sz="2800" dirty="0">
                <a:solidFill>
                  <a:srgbClr val="00B0F0"/>
                </a:solidFill>
                <a:latin typeface="+mn-ea"/>
                <a:ea typeface="+mn-ea"/>
              </a:rPr>
              <a:t>双向二线制串行</a:t>
            </a:r>
            <a:r>
              <a:rPr lang="zh-CN" altLang="en-US" sz="2800" dirty="0">
                <a:latin typeface="+mn-ea"/>
                <a:ea typeface="+mn-ea"/>
              </a:rPr>
              <a:t>通信总线，用于连接微控制器及其外围设备。多个符合 </a:t>
            </a:r>
            <a:r>
              <a:rPr lang="en-US" altLang="zh-CN" sz="2800" dirty="0">
                <a:latin typeface="+mn-ea"/>
                <a:ea typeface="+mn-ea"/>
              </a:rPr>
              <a:t>I</a:t>
            </a:r>
            <a:r>
              <a:rPr lang="en-US" altLang="zh-CN" sz="2800" baseline="30000" dirty="0">
                <a:latin typeface="+mn-ea"/>
                <a:ea typeface="+mn-ea"/>
              </a:rPr>
              <a:t>2</a:t>
            </a:r>
            <a:r>
              <a:rPr lang="en-US" altLang="zh-CN" sz="2800" dirty="0">
                <a:latin typeface="+mn-ea"/>
                <a:ea typeface="+mn-ea"/>
              </a:rPr>
              <a:t>C</a:t>
            </a:r>
            <a:r>
              <a:rPr lang="zh-CN" altLang="en-US" sz="2800" dirty="0">
                <a:latin typeface="+mn-ea"/>
                <a:ea typeface="+mn-ea"/>
              </a:rPr>
              <a:t>总线标准的器件可以通过同一条 </a:t>
            </a:r>
            <a:r>
              <a:rPr lang="en-US" altLang="zh-CN" sz="2800" dirty="0">
                <a:latin typeface="+mn-ea"/>
                <a:ea typeface="+mn-ea"/>
              </a:rPr>
              <a:t>I</a:t>
            </a:r>
            <a:r>
              <a:rPr lang="en-US" altLang="zh-CN" sz="2800" baseline="30000" dirty="0">
                <a:latin typeface="+mn-ea"/>
                <a:ea typeface="+mn-ea"/>
              </a:rPr>
              <a:t>2</a:t>
            </a:r>
            <a:r>
              <a:rPr lang="en-US" altLang="zh-CN" sz="2800" dirty="0">
                <a:latin typeface="+mn-ea"/>
                <a:ea typeface="+mn-ea"/>
              </a:rPr>
              <a:t>C </a:t>
            </a:r>
            <a:r>
              <a:rPr lang="zh-CN" altLang="en-US" sz="2800" dirty="0">
                <a:latin typeface="+mn-ea"/>
                <a:ea typeface="+mn-ea"/>
              </a:rPr>
              <a:t>总线进行通信，而</a:t>
            </a:r>
            <a:r>
              <a:rPr lang="zh-CN" altLang="en-US" sz="2800" dirty="0">
                <a:solidFill>
                  <a:srgbClr val="00B0F0"/>
                </a:solidFill>
                <a:latin typeface="+mn-ea"/>
                <a:ea typeface="+mn-ea"/>
              </a:rPr>
              <a:t>不需要额外的地址译码器</a:t>
            </a:r>
            <a:r>
              <a:rPr lang="zh-CN" altLang="en-US" sz="2800" dirty="0">
                <a:latin typeface="+mn-ea"/>
                <a:ea typeface="+mn-ea"/>
              </a:rPr>
              <a:t>。</a:t>
            </a:r>
            <a:r>
              <a:rPr lang="en-US" altLang="zh-CN" sz="2800" dirty="0">
                <a:latin typeface="+mn-ea"/>
                <a:ea typeface="+mn-ea"/>
              </a:rPr>
              <a:t> I</a:t>
            </a:r>
            <a:r>
              <a:rPr lang="en-US" altLang="zh-CN" sz="2800" baseline="30000" dirty="0">
                <a:latin typeface="+mn-ea"/>
                <a:ea typeface="+mn-ea"/>
              </a:rPr>
              <a:t>2</a:t>
            </a:r>
            <a:r>
              <a:rPr lang="en-US" altLang="zh-CN" sz="2800" dirty="0">
                <a:latin typeface="+mn-ea"/>
                <a:ea typeface="+mn-ea"/>
              </a:rPr>
              <a:t>C</a:t>
            </a:r>
            <a:r>
              <a:rPr lang="zh-CN" altLang="en-US" sz="2800" dirty="0">
                <a:latin typeface="+mn-ea"/>
                <a:ea typeface="+mn-ea"/>
              </a:rPr>
              <a:t>总线</a:t>
            </a:r>
            <a:r>
              <a:rPr lang="zh-CN" altLang="zh-CN" sz="2800" dirty="0">
                <a:latin typeface="+mn-lt"/>
                <a:ea typeface="+mn-ea"/>
              </a:rPr>
              <a:t>的传输速率在标准模式下可达</a:t>
            </a:r>
            <a:r>
              <a:rPr lang="en-US" altLang="zh-CN" sz="2800" dirty="0">
                <a:latin typeface="+mn-lt"/>
                <a:ea typeface="+mn-ea"/>
              </a:rPr>
              <a:t>100Kbit/s</a:t>
            </a:r>
            <a:r>
              <a:rPr lang="zh-CN" altLang="zh-CN" sz="2800" dirty="0">
                <a:latin typeface="+mn-lt"/>
                <a:ea typeface="+mn-ea"/>
              </a:rPr>
              <a:t>，快速模式下达</a:t>
            </a:r>
            <a:r>
              <a:rPr lang="en-US" altLang="zh-CN" sz="2800" dirty="0">
                <a:latin typeface="+mn-lt"/>
                <a:ea typeface="+mn-ea"/>
              </a:rPr>
              <a:t>400Kbit/s</a:t>
            </a:r>
            <a:r>
              <a:rPr lang="zh-CN" altLang="en-US" sz="2800" dirty="0">
                <a:latin typeface="+mn-ea"/>
                <a:ea typeface="+mn-ea"/>
              </a:rPr>
              <a:t>。</a:t>
            </a:r>
            <a:endParaRPr lang="en-US" altLang="zh-CN" sz="2800" dirty="0">
              <a:latin typeface="+mn-ea"/>
              <a:ea typeface="+mn-ea"/>
            </a:endParaRPr>
          </a:p>
        </p:txBody>
      </p:sp>
      <p:pic>
        <p:nvPicPr>
          <p:cNvPr id="25603" name="Picture 2" descr="I2C"/>
          <p:cNvPicPr>
            <a:picLocks noChangeAspect="1" noChangeArrowheads="1"/>
          </p:cNvPicPr>
          <p:nvPr/>
        </p:nvPicPr>
        <p:blipFill>
          <a:blip r:embed="rId2"/>
          <a:srcRect/>
          <a:stretch>
            <a:fillRect/>
          </a:stretch>
        </p:blipFill>
        <p:spPr bwMode="auto">
          <a:xfrm>
            <a:off x="2135560" y="3300666"/>
            <a:ext cx="7761223" cy="3095669"/>
          </a:xfrm>
          <a:prstGeom prst="rect">
            <a:avLst/>
          </a:prstGeom>
          <a:noFill/>
          <a:ln w="9525">
            <a:noFill/>
            <a:miter lim="800000"/>
            <a:headEnd/>
            <a:tailEnd/>
          </a:ln>
        </p:spPr>
      </p:pic>
      <p:sp>
        <p:nvSpPr>
          <p:cNvPr id="5" name="矩形 4"/>
          <p:cNvSpPr/>
          <p:nvPr/>
        </p:nvSpPr>
        <p:spPr>
          <a:xfrm>
            <a:off x="4223792" y="6420445"/>
            <a:ext cx="4432624" cy="461665"/>
          </a:xfrm>
          <a:prstGeom prst="rect">
            <a:avLst/>
          </a:prstGeom>
        </p:spPr>
        <p:txBody>
          <a:bodyPr wrap="none">
            <a:spAutoFit/>
          </a:bodyPr>
          <a:lstStyle/>
          <a:p>
            <a:pPr fontAlgn="auto">
              <a:spcBef>
                <a:spcPts val="0"/>
              </a:spcBef>
              <a:spcAft>
                <a:spcPts val="0"/>
              </a:spcAft>
              <a:defRPr/>
            </a:pPr>
            <a:r>
              <a:rPr lang="zh-CN" altLang="en-US" sz="2400" dirty="0">
                <a:latin typeface="+mn-ea"/>
                <a:ea typeface="+mn-ea"/>
              </a:rPr>
              <a:t>图 </a:t>
            </a:r>
            <a:r>
              <a:rPr lang="en-US" altLang="zh-CN" sz="2400" dirty="0">
                <a:latin typeface="+mn-ea"/>
                <a:ea typeface="+mn-ea"/>
              </a:rPr>
              <a:t>5-4   I</a:t>
            </a:r>
            <a:r>
              <a:rPr lang="en-US" altLang="zh-CN" sz="2400" baseline="30000" dirty="0">
                <a:latin typeface="+mn-ea"/>
                <a:ea typeface="+mn-ea"/>
              </a:rPr>
              <a:t>2</a:t>
            </a:r>
            <a:r>
              <a:rPr lang="en-US" altLang="zh-CN" sz="2400" dirty="0">
                <a:latin typeface="+mn-ea"/>
                <a:ea typeface="+mn-ea"/>
              </a:rPr>
              <a:t>C </a:t>
            </a:r>
            <a:r>
              <a:rPr lang="zh-CN" altLang="en-US" sz="2400" dirty="0">
                <a:latin typeface="+mn-ea"/>
                <a:ea typeface="+mn-ea"/>
              </a:rPr>
              <a:t>总线信号连接示意图</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332" y="1484784"/>
            <a:ext cx="12025336" cy="5016758"/>
          </a:xfrm>
          <a:prstGeom prst="rect">
            <a:avLst/>
          </a:prstGeom>
        </p:spPr>
        <p:txBody>
          <a:bodyPr wrap="square">
            <a:spAutoFit/>
          </a:bodyPr>
          <a:lstStyle/>
          <a:p>
            <a:pPr fontAlgn="auto">
              <a:spcBef>
                <a:spcPts val="0"/>
              </a:spcBef>
              <a:spcAft>
                <a:spcPts val="0"/>
              </a:spcAft>
              <a:defRPr/>
            </a:pPr>
            <a:r>
              <a:rPr lang="en-US" altLang="zh-CN" sz="3200" dirty="0">
                <a:latin typeface="+mn-ea"/>
                <a:ea typeface="+mn-ea"/>
              </a:rPr>
              <a:t>        I</a:t>
            </a:r>
            <a:r>
              <a:rPr lang="en-US" altLang="zh-CN" sz="3200" baseline="30000" dirty="0">
                <a:latin typeface="+mn-ea"/>
                <a:ea typeface="+mn-ea"/>
              </a:rPr>
              <a:t>2</a:t>
            </a:r>
            <a:r>
              <a:rPr lang="en-US" altLang="zh-CN" sz="3200" dirty="0">
                <a:latin typeface="+mn-ea"/>
                <a:ea typeface="+mn-ea"/>
              </a:rPr>
              <a:t>C</a:t>
            </a:r>
            <a:r>
              <a:rPr lang="zh-CN" altLang="en-US" sz="3200" dirty="0">
                <a:latin typeface="+mn-ea"/>
                <a:ea typeface="+mn-ea"/>
              </a:rPr>
              <a:t>总线由串行</a:t>
            </a:r>
            <a:r>
              <a:rPr lang="zh-CN" altLang="en-US" sz="3200" dirty="0">
                <a:solidFill>
                  <a:srgbClr val="00B0F0"/>
                </a:solidFill>
                <a:latin typeface="+mn-ea"/>
                <a:ea typeface="+mn-ea"/>
              </a:rPr>
              <a:t>数据线</a:t>
            </a:r>
            <a:r>
              <a:rPr lang="en-US" altLang="zh-CN" sz="3200" dirty="0">
                <a:solidFill>
                  <a:srgbClr val="00B0F0"/>
                </a:solidFill>
                <a:latin typeface="+mn-ea"/>
                <a:ea typeface="+mn-ea"/>
              </a:rPr>
              <a:t>SDA</a:t>
            </a:r>
            <a:r>
              <a:rPr lang="zh-CN" altLang="en-US" sz="3200" dirty="0">
                <a:latin typeface="+mn-ea"/>
                <a:ea typeface="+mn-ea"/>
              </a:rPr>
              <a:t>和串行</a:t>
            </a:r>
            <a:r>
              <a:rPr lang="zh-CN" altLang="en-US" sz="3200" dirty="0">
                <a:solidFill>
                  <a:srgbClr val="00B0F0"/>
                </a:solidFill>
                <a:latin typeface="+mn-ea"/>
                <a:ea typeface="+mn-ea"/>
              </a:rPr>
              <a:t>时钟线</a:t>
            </a:r>
            <a:r>
              <a:rPr lang="en-US" altLang="zh-CN" sz="3200" dirty="0">
                <a:solidFill>
                  <a:srgbClr val="00B0F0"/>
                </a:solidFill>
                <a:latin typeface="+mn-ea"/>
                <a:ea typeface="+mn-ea"/>
              </a:rPr>
              <a:t>SCL</a:t>
            </a:r>
            <a:r>
              <a:rPr lang="zh-CN" altLang="en-US" sz="3200" dirty="0">
                <a:latin typeface="+mn-ea"/>
                <a:ea typeface="+mn-ea"/>
              </a:rPr>
              <a:t>构成。具有 </a:t>
            </a:r>
            <a:r>
              <a:rPr lang="en-US" altLang="zh-CN" sz="3200" dirty="0">
                <a:latin typeface="+mn-ea"/>
                <a:ea typeface="+mn-ea"/>
              </a:rPr>
              <a:t>I</a:t>
            </a:r>
            <a:r>
              <a:rPr lang="en-US" altLang="zh-CN" sz="3200" baseline="30000" dirty="0">
                <a:latin typeface="+mn-ea"/>
                <a:ea typeface="+mn-ea"/>
              </a:rPr>
              <a:t>2</a:t>
            </a:r>
            <a:r>
              <a:rPr lang="en-US" altLang="zh-CN" sz="3200" dirty="0">
                <a:latin typeface="+mn-ea"/>
                <a:ea typeface="+mn-ea"/>
              </a:rPr>
              <a:t>C </a:t>
            </a:r>
            <a:r>
              <a:rPr lang="zh-CN" altLang="en-US" sz="3200" dirty="0">
                <a:latin typeface="+mn-ea"/>
                <a:ea typeface="+mn-ea"/>
              </a:rPr>
              <a:t>总线的器件，其 </a:t>
            </a:r>
            <a:r>
              <a:rPr lang="en-US" altLang="zh-CN" sz="3200" dirty="0">
                <a:latin typeface="+mn-ea"/>
                <a:ea typeface="+mn-ea"/>
              </a:rPr>
              <a:t>SDA </a:t>
            </a:r>
            <a:r>
              <a:rPr lang="zh-CN" altLang="en-US" sz="3200" dirty="0">
                <a:latin typeface="+mn-ea"/>
                <a:ea typeface="+mn-ea"/>
              </a:rPr>
              <a:t>和 </a:t>
            </a:r>
            <a:r>
              <a:rPr lang="en-US" altLang="zh-CN" sz="3200" dirty="0">
                <a:latin typeface="+mn-ea"/>
                <a:ea typeface="+mn-ea"/>
              </a:rPr>
              <a:t>SCL </a:t>
            </a:r>
            <a:r>
              <a:rPr lang="zh-CN" altLang="en-US" sz="3200" dirty="0">
                <a:latin typeface="+mn-ea"/>
                <a:ea typeface="+mn-ea"/>
              </a:rPr>
              <a:t>引脚都是</a:t>
            </a:r>
            <a:r>
              <a:rPr lang="zh-CN" altLang="en-US" sz="3200" dirty="0">
                <a:solidFill>
                  <a:srgbClr val="FF0000"/>
                </a:solidFill>
                <a:latin typeface="+mn-ea"/>
                <a:ea typeface="+mn-ea"/>
              </a:rPr>
              <a:t>漏极开路输出</a:t>
            </a:r>
            <a:r>
              <a:rPr lang="zh-CN" altLang="en-US" sz="3200" dirty="0">
                <a:latin typeface="+mn-ea"/>
                <a:ea typeface="+mn-ea"/>
              </a:rPr>
              <a:t>结构。因此，实际使用时</a:t>
            </a:r>
            <a:r>
              <a:rPr lang="en-US" altLang="zh-CN" sz="3200" dirty="0">
                <a:latin typeface="+mn-ea"/>
                <a:ea typeface="+mn-ea"/>
              </a:rPr>
              <a:t>SDA </a:t>
            </a:r>
            <a:r>
              <a:rPr lang="zh-CN" altLang="en-US" sz="3200" dirty="0">
                <a:latin typeface="+mn-ea"/>
                <a:ea typeface="+mn-ea"/>
              </a:rPr>
              <a:t>和 </a:t>
            </a:r>
            <a:r>
              <a:rPr lang="en-US" altLang="zh-CN" sz="3200" dirty="0">
                <a:latin typeface="+mn-ea"/>
                <a:ea typeface="+mn-ea"/>
              </a:rPr>
              <a:t>SCL </a:t>
            </a:r>
            <a:r>
              <a:rPr lang="zh-CN" altLang="en-US" sz="3200" dirty="0">
                <a:latin typeface="+mn-ea"/>
                <a:ea typeface="+mn-ea"/>
              </a:rPr>
              <a:t>信号线都必须要加上拉电阻。</a:t>
            </a:r>
            <a:endParaRPr lang="en-US" altLang="zh-CN" sz="3200" dirty="0">
              <a:latin typeface="+mn-ea"/>
              <a:ea typeface="+mn-ea"/>
            </a:endParaRPr>
          </a:p>
          <a:p>
            <a:pPr fontAlgn="auto">
              <a:spcBef>
                <a:spcPts val="0"/>
              </a:spcBef>
              <a:spcAft>
                <a:spcPts val="0"/>
              </a:spcAft>
              <a:defRPr/>
            </a:pPr>
            <a:r>
              <a:rPr lang="en-US" altLang="zh-CN" sz="3200" dirty="0">
                <a:latin typeface="+mn-ea"/>
                <a:ea typeface="+mn-ea"/>
              </a:rPr>
              <a:t>        </a:t>
            </a:r>
            <a:r>
              <a:rPr lang="zh-CN" altLang="en-US" sz="3200" dirty="0">
                <a:latin typeface="+mn-ea"/>
                <a:ea typeface="+mn-ea"/>
              </a:rPr>
              <a:t>开漏结构的优点：</a:t>
            </a:r>
            <a:endParaRPr lang="en-US" altLang="zh-CN" sz="3200" dirty="0">
              <a:latin typeface="+mn-ea"/>
              <a:ea typeface="+mn-ea"/>
            </a:endParaRPr>
          </a:p>
          <a:p>
            <a:pPr fontAlgn="auto">
              <a:spcBef>
                <a:spcPts val="0"/>
              </a:spcBef>
              <a:spcAft>
                <a:spcPts val="0"/>
              </a:spcAft>
              <a:defRPr/>
            </a:pPr>
            <a:r>
              <a:rPr lang="en-US" altLang="zh-CN" sz="3200" dirty="0">
                <a:latin typeface="+mn-ea"/>
                <a:ea typeface="+mn-ea"/>
              </a:rPr>
              <a:t>        </a:t>
            </a:r>
            <a:r>
              <a:rPr lang="zh-CN" altLang="en-US" sz="3200" dirty="0">
                <a:latin typeface="+mn-ea"/>
                <a:ea typeface="+mn-ea"/>
              </a:rPr>
              <a:t>耗电少；</a:t>
            </a:r>
            <a:endParaRPr lang="en-US" altLang="zh-CN" sz="3200" dirty="0">
              <a:latin typeface="+mn-ea"/>
              <a:ea typeface="+mn-ea"/>
            </a:endParaRPr>
          </a:p>
          <a:p>
            <a:pPr fontAlgn="auto">
              <a:spcBef>
                <a:spcPts val="0"/>
              </a:spcBef>
              <a:spcAft>
                <a:spcPts val="0"/>
              </a:spcAft>
              <a:defRPr/>
            </a:pPr>
            <a:r>
              <a:rPr lang="en-US" altLang="zh-CN" sz="3200" dirty="0">
                <a:latin typeface="+mn-ea"/>
                <a:ea typeface="+mn-ea"/>
              </a:rPr>
              <a:t>        </a:t>
            </a:r>
            <a:r>
              <a:rPr lang="zh-CN" altLang="en-US" sz="3200" dirty="0">
                <a:latin typeface="+mn-ea"/>
                <a:ea typeface="+mn-ea"/>
              </a:rPr>
              <a:t>电气兼容性好；</a:t>
            </a:r>
            <a:endParaRPr lang="en-US" altLang="zh-CN" sz="3200" dirty="0">
              <a:latin typeface="+mn-ea"/>
              <a:ea typeface="+mn-ea"/>
            </a:endParaRPr>
          </a:p>
          <a:p>
            <a:pPr fontAlgn="auto">
              <a:spcBef>
                <a:spcPts val="0"/>
              </a:spcBef>
              <a:spcAft>
                <a:spcPts val="0"/>
              </a:spcAft>
              <a:defRPr/>
            </a:pPr>
            <a:r>
              <a:rPr lang="zh-CN" altLang="en-US" sz="3200" dirty="0">
                <a:latin typeface="+mn-ea"/>
                <a:ea typeface="+mn-ea"/>
              </a:rPr>
              <a:t>        不同器件的 </a:t>
            </a:r>
            <a:r>
              <a:rPr lang="en-US" altLang="zh-CN" sz="3200" dirty="0">
                <a:latin typeface="+mn-ea"/>
                <a:ea typeface="+mn-ea"/>
              </a:rPr>
              <a:t>SDA </a:t>
            </a:r>
            <a:r>
              <a:rPr lang="zh-CN" altLang="en-US" sz="3200" dirty="0">
                <a:latin typeface="+mn-ea"/>
                <a:ea typeface="+mn-ea"/>
              </a:rPr>
              <a:t>与 </a:t>
            </a:r>
            <a:r>
              <a:rPr lang="en-US" altLang="zh-CN" sz="3200" dirty="0">
                <a:latin typeface="+mn-ea"/>
                <a:ea typeface="+mn-ea"/>
              </a:rPr>
              <a:t>SDA </a:t>
            </a:r>
            <a:r>
              <a:rPr lang="zh-CN" altLang="en-US" sz="3200" dirty="0">
                <a:latin typeface="+mn-ea"/>
                <a:ea typeface="+mn-ea"/>
              </a:rPr>
              <a:t>之间、</a:t>
            </a:r>
            <a:r>
              <a:rPr lang="en-US" altLang="zh-CN" sz="3200" dirty="0">
                <a:latin typeface="+mn-ea"/>
                <a:ea typeface="+mn-ea"/>
              </a:rPr>
              <a:t>SCL </a:t>
            </a:r>
            <a:r>
              <a:rPr lang="zh-CN" altLang="en-US" sz="3200" dirty="0">
                <a:latin typeface="+mn-ea"/>
                <a:ea typeface="+mn-ea"/>
              </a:rPr>
              <a:t>与 </a:t>
            </a:r>
            <a:r>
              <a:rPr lang="en-US" altLang="zh-CN" sz="3200" dirty="0">
                <a:latin typeface="+mn-ea"/>
                <a:ea typeface="+mn-ea"/>
              </a:rPr>
              <a:t>SCL </a:t>
            </a:r>
            <a:r>
              <a:rPr lang="zh-CN" altLang="en-US" sz="3200" dirty="0">
                <a:latin typeface="+mn-ea"/>
                <a:ea typeface="+mn-ea"/>
              </a:rPr>
              <a:t>之间可直接相连，不需要额外的转换电路；</a:t>
            </a:r>
            <a:endParaRPr lang="en-US" altLang="zh-CN" sz="3200" dirty="0">
              <a:latin typeface="+mn-ea"/>
              <a:ea typeface="+mn-ea"/>
            </a:endParaRPr>
          </a:p>
          <a:p>
            <a:pPr fontAlgn="auto">
              <a:spcBef>
                <a:spcPts val="0"/>
              </a:spcBef>
              <a:spcAft>
                <a:spcPts val="0"/>
              </a:spcAft>
              <a:defRPr/>
            </a:pPr>
            <a:r>
              <a:rPr lang="en-US" altLang="zh-CN" sz="3200" dirty="0">
                <a:latin typeface="+mn-ea"/>
                <a:ea typeface="+mn-ea"/>
              </a:rPr>
              <a:t>        </a:t>
            </a:r>
            <a:r>
              <a:rPr lang="zh-CN" altLang="en-US" sz="3200" dirty="0">
                <a:latin typeface="+mn-ea"/>
                <a:ea typeface="+mn-ea"/>
              </a:rPr>
              <a:t>总线上允许连接的设备数主要决定于总线上的电容量，一般设定为</a:t>
            </a:r>
            <a:r>
              <a:rPr lang="en-US" altLang="zh-CN" sz="3200" dirty="0">
                <a:latin typeface="+mn-ea"/>
                <a:ea typeface="+mn-ea"/>
              </a:rPr>
              <a:t>400pF</a:t>
            </a:r>
            <a:r>
              <a:rPr lang="zh-CN" altLang="en-US" sz="3200" dirty="0">
                <a:latin typeface="+mn-ea"/>
                <a:ea typeface="+mn-ea"/>
              </a:rPr>
              <a:t>以下。</a:t>
            </a:r>
          </a:p>
        </p:txBody>
      </p:sp>
      <p:sp>
        <p:nvSpPr>
          <p:cNvPr id="3" name="Rectangle 2">
            <a:extLst>
              <a:ext uri="{FF2B5EF4-FFF2-40B4-BE49-F238E27FC236}">
                <a16:creationId xmlns:a16="http://schemas.microsoft.com/office/drawing/2014/main" id="{AC3946EF-3BF7-40D7-AC77-587FBFEC5DA4}"/>
              </a:ext>
            </a:extLst>
          </p:cNvPr>
          <p:cNvSpPr>
            <a:spLocks noChangeArrowheads="1"/>
          </p:cNvSpPr>
          <p:nvPr/>
        </p:nvSpPr>
        <p:spPr bwMode="auto">
          <a:xfrm>
            <a:off x="1978026" y="549276"/>
            <a:ext cx="8208963" cy="595313"/>
          </a:xfrm>
          <a:prstGeom prst="rect">
            <a:avLst/>
          </a:prstGeom>
          <a:noFill/>
          <a:ln>
            <a:noFill/>
          </a:ln>
          <a:effectLst/>
        </p:spPr>
        <p:txBody>
          <a:bodyPr anchor="ct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4401" b="1" dirty="0">
                <a:solidFill>
                  <a:schemeClr val="tx1"/>
                </a:solidFill>
                <a:latin typeface="+mj-ea"/>
                <a:ea typeface="+mj-ea"/>
              </a:rPr>
              <a:t>1</a:t>
            </a:r>
            <a:r>
              <a:rPr lang="zh-CN" altLang="en-US" sz="4401" b="1" dirty="0">
                <a:solidFill>
                  <a:schemeClr val="tx1"/>
                </a:solidFill>
                <a:latin typeface="+mj-ea"/>
                <a:ea typeface="+mj-ea"/>
              </a:rPr>
              <a:t>、 </a:t>
            </a:r>
            <a:r>
              <a:rPr lang="en-US" altLang="zh-CN" sz="4401" b="1" dirty="0">
                <a:solidFill>
                  <a:schemeClr val="tx1"/>
                </a:solidFill>
                <a:latin typeface="+mj-ea"/>
                <a:ea typeface="+mj-ea"/>
              </a:rPr>
              <a:t>I</a:t>
            </a:r>
            <a:r>
              <a:rPr lang="en-US" altLang="zh-CN" sz="4401" b="1" baseline="30000" dirty="0">
                <a:solidFill>
                  <a:schemeClr val="tx1"/>
                </a:solidFill>
                <a:latin typeface="+mj-ea"/>
                <a:ea typeface="+mj-ea"/>
              </a:rPr>
              <a:t>2</a:t>
            </a:r>
            <a:r>
              <a:rPr lang="en-US" altLang="zh-CN" sz="4401" b="1" dirty="0">
                <a:solidFill>
                  <a:schemeClr val="tx1"/>
                </a:solidFill>
                <a:latin typeface="+mj-ea"/>
                <a:ea typeface="+mj-ea"/>
              </a:rPr>
              <a:t>C</a:t>
            </a:r>
            <a:r>
              <a:rPr lang="zh-CN" altLang="en-US" sz="4000" dirty="0">
                <a:solidFill>
                  <a:schemeClr val="tx1"/>
                </a:solidFill>
                <a:latin typeface="+mj-ea"/>
                <a:ea typeface="+mj-ea"/>
              </a:rPr>
              <a:t>总线</a:t>
            </a:r>
            <a:endParaRPr lang="zh-CN" altLang="en-US" sz="4401" dirty="0">
              <a:solidFill>
                <a:schemeClr val="tx1"/>
              </a:solidFill>
              <a:latin typeface="+mj-ea"/>
              <a:ea typeface="+mj-e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1773239"/>
            <a:ext cx="11305256" cy="4401205"/>
          </a:xfrm>
          <a:prstGeom prst="rect">
            <a:avLst/>
          </a:prstGeom>
        </p:spPr>
        <p:txBody>
          <a:bodyPr wrap="square">
            <a:spAutoFit/>
          </a:bodyPr>
          <a:lstStyle/>
          <a:p>
            <a:pPr fontAlgn="auto">
              <a:spcBef>
                <a:spcPts val="0"/>
              </a:spcBef>
              <a:spcAft>
                <a:spcPts val="0"/>
              </a:spcAft>
              <a:defRPr/>
            </a:pPr>
            <a:r>
              <a:rPr lang="en-US" altLang="zh-CN" sz="4000" dirty="0">
                <a:latin typeface="+mn-ea"/>
                <a:ea typeface="+mn-ea"/>
              </a:rPr>
              <a:t>        I</a:t>
            </a:r>
            <a:r>
              <a:rPr lang="en-US" altLang="zh-CN" sz="4000" baseline="30000" dirty="0">
                <a:latin typeface="+mn-ea"/>
                <a:ea typeface="+mn-ea"/>
              </a:rPr>
              <a:t>2</a:t>
            </a:r>
            <a:r>
              <a:rPr lang="en-US" altLang="zh-CN" sz="4000" dirty="0">
                <a:latin typeface="+mn-ea"/>
                <a:ea typeface="+mn-ea"/>
              </a:rPr>
              <a:t>C</a:t>
            </a:r>
            <a:r>
              <a:rPr lang="zh-CN" altLang="en-US" sz="4000" dirty="0">
                <a:latin typeface="+mn-ea"/>
                <a:ea typeface="+mn-ea"/>
              </a:rPr>
              <a:t>总线可构成</a:t>
            </a:r>
            <a:r>
              <a:rPr lang="zh-CN" altLang="en-US" sz="4000" dirty="0">
                <a:solidFill>
                  <a:srgbClr val="FF0000"/>
                </a:solidFill>
                <a:latin typeface="+mn-ea"/>
                <a:ea typeface="+mn-ea"/>
              </a:rPr>
              <a:t>多主</a:t>
            </a:r>
            <a:r>
              <a:rPr lang="zh-CN" altLang="en-US" sz="4000" dirty="0">
                <a:latin typeface="+mn-ea"/>
                <a:ea typeface="+mn-ea"/>
              </a:rPr>
              <a:t>和</a:t>
            </a:r>
            <a:r>
              <a:rPr lang="zh-CN" altLang="en-US" sz="4000" dirty="0">
                <a:solidFill>
                  <a:srgbClr val="FF0000"/>
                </a:solidFill>
                <a:latin typeface="+mn-ea"/>
                <a:ea typeface="+mn-ea"/>
              </a:rPr>
              <a:t>主从</a:t>
            </a:r>
            <a:r>
              <a:rPr lang="zh-CN" altLang="en-US" sz="4000" dirty="0">
                <a:latin typeface="+mn-ea"/>
                <a:ea typeface="+mn-ea"/>
              </a:rPr>
              <a:t>系统。在多主系统结构中，系统通过硬件或软件仲裁获得总线控制权。</a:t>
            </a:r>
            <a:endParaRPr lang="en-US" altLang="zh-CN" sz="4000" dirty="0">
              <a:latin typeface="+mn-ea"/>
              <a:ea typeface="+mn-ea"/>
            </a:endParaRPr>
          </a:p>
          <a:p>
            <a:pPr fontAlgn="auto">
              <a:spcBef>
                <a:spcPts val="0"/>
              </a:spcBef>
              <a:spcAft>
                <a:spcPts val="0"/>
              </a:spcAft>
              <a:defRPr/>
            </a:pPr>
            <a:r>
              <a:rPr lang="en-US" altLang="zh-CN" sz="4000" dirty="0">
                <a:latin typeface="+mn-ea"/>
                <a:ea typeface="+mn-ea"/>
              </a:rPr>
              <a:t>        </a:t>
            </a:r>
            <a:r>
              <a:rPr lang="zh-CN" altLang="en-US" sz="4000" dirty="0">
                <a:latin typeface="+mn-ea"/>
                <a:ea typeface="+mn-ea"/>
              </a:rPr>
              <a:t>应用系统中，</a:t>
            </a:r>
            <a:r>
              <a:rPr lang="en-US" altLang="zh-CN" sz="4000" dirty="0">
                <a:latin typeface="+mn-ea"/>
                <a:ea typeface="+mn-ea"/>
              </a:rPr>
              <a:t>I</a:t>
            </a:r>
            <a:r>
              <a:rPr lang="en-US" altLang="zh-CN" sz="4000" baseline="30000" dirty="0">
                <a:latin typeface="+mn-ea"/>
                <a:ea typeface="+mn-ea"/>
              </a:rPr>
              <a:t>2</a:t>
            </a:r>
            <a:r>
              <a:rPr lang="en-US" altLang="zh-CN" sz="4000" dirty="0">
                <a:latin typeface="+mn-ea"/>
                <a:ea typeface="+mn-ea"/>
              </a:rPr>
              <a:t>C</a:t>
            </a:r>
            <a:r>
              <a:rPr lang="zh-CN" altLang="en-US" sz="4000" dirty="0">
                <a:latin typeface="+mn-ea"/>
                <a:ea typeface="+mn-ea"/>
              </a:rPr>
              <a:t>总线多采用主从结构，即总线上只有一个主控节点，其它设备都作为从设备。每个从设备被分配有</a:t>
            </a:r>
            <a:r>
              <a:rPr lang="zh-CN" altLang="en-US" sz="4000" dirty="0">
                <a:solidFill>
                  <a:srgbClr val="FF0000"/>
                </a:solidFill>
                <a:latin typeface="+mn-ea"/>
                <a:ea typeface="+mn-ea"/>
              </a:rPr>
              <a:t>唯一的地址</a:t>
            </a:r>
            <a:r>
              <a:rPr lang="zh-CN" altLang="en-US" sz="4000" dirty="0">
                <a:latin typeface="+mn-ea"/>
                <a:ea typeface="+mn-ea"/>
              </a:rPr>
              <a:t>，主设备通过地址来</a:t>
            </a:r>
            <a:r>
              <a:rPr lang="zh-CN" altLang="en-US" sz="4000" dirty="0">
                <a:solidFill>
                  <a:srgbClr val="FF0000"/>
                </a:solidFill>
                <a:latin typeface="+mn-ea"/>
                <a:ea typeface="+mn-ea"/>
              </a:rPr>
              <a:t>识别从设备</a:t>
            </a:r>
            <a:r>
              <a:rPr lang="zh-CN" altLang="en-US" sz="4000" dirty="0">
                <a:latin typeface="+mn-ea"/>
                <a:ea typeface="+mn-ea"/>
              </a:rPr>
              <a:t>并完成相互间的通信。</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119336" y="1773240"/>
            <a:ext cx="11737303" cy="4713287"/>
          </a:xfrm>
        </p:spPr>
        <p:txBody>
          <a:bodyPr>
            <a:normAutofit fontScale="92500"/>
          </a:bodyPr>
          <a:lstStyle/>
          <a:p>
            <a:pPr marL="320048" indent="-320048" eaLnBrk="1" fontAlgn="auto" hangingPunct="1">
              <a:spcAft>
                <a:spcPts val="0"/>
              </a:spcAft>
              <a:buFont typeface="Wingdings"/>
              <a:buChar char=""/>
              <a:defRPr/>
            </a:pPr>
            <a:r>
              <a:rPr lang="zh-CN" altLang="en-US" sz="3200" dirty="0">
                <a:latin typeface="+mn-ea"/>
              </a:rPr>
              <a:t>串行外围设备接口</a:t>
            </a:r>
            <a:r>
              <a:rPr lang="en-US" altLang="zh-CN" sz="3200" dirty="0">
                <a:latin typeface="+mn-ea"/>
              </a:rPr>
              <a:t>SPI</a:t>
            </a:r>
            <a:r>
              <a:rPr lang="zh-CN" altLang="en-US" sz="3200" dirty="0">
                <a:latin typeface="+mn-ea"/>
              </a:rPr>
              <a:t>（</a:t>
            </a:r>
            <a:r>
              <a:rPr lang="en-US" altLang="zh-CN" sz="3200" dirty="0">
                <a:latin typeface="+mn-ea"/>
              </a:rPr>
              <a:t>Serial Peripheral Interface</a:t>
            </a:r>
            <a:r>
              <a:rPr lang="zh-CN" altLang="en-US" sz="3200" dirty="0">
                <a:latin typeface="+mn-ea"/>
              </a:rPr>
              <a:t>）总线技术是</a:t>
            </a:r>
            <a:r>
              <a:rPr lang="en-US" altLang="zh-CN" sz="3200" dirty="0">
                <a:latin typeface="+mn-ea"/>
              </a:rPr>
              <a:t>Motorola</a:t>
            </a:r>
            <a:r>
              <a:rPr lang="zh-CN" altLang="en-US" sz="3200" dirty="0">
                <a:latin typeface="+mn-ea"/>
              </a:rPr>
              <a:t>公司推出的一种</a:t>
            </a:r>
            <a:r>
              <a:rPr lang="zh-CN" altLang="en-US" sz="3200" dirty="0">
                <a:solidFill>
                  <a:srgbClr val="FF0000"/>
                </a:solidFill>
                <a:latin typeface="+mn-ea"/>
              </a:rPr>
              <a:t>同步串行总线</a:t>
            </a:r>
            <a:r>
              <a:rPr lang="zh-CN" altLang="en-US" sz="3200" dirty="0">
                <a:latin typeface="+mn-ea"/>
              </a:rPr>
              <a:t>，大部分嵌入式处理器都配有</a:t>
            </a:r>
            <a:r>
              <a:rPr lang="en-US" altLang="zh-CN" sz="3200" dirty="0">
                <a:latin typeface="+mn-ea"/>
              </a:rPr>
              <a:t>SPI</a:t>
            </a:r>
            <a:r>
              <a:rPr lang="zh-CN" altLang="en-US" sz="3200" dirty="0">
                <a:latin typeface="+mn-ea"/>
              </a:rPr>
              <a:t>硬件接口。</a:t>
            </a:r>
          </a:p>
          <a:p>
            <a:pPr marL="320048" indent="-320048" eaLnBrk="1" fontAlgn="auto" hangingPunct="1">
              <a:spcAft>
                <a:spcPts val="0"/>
              </a:spcAft>
              <a:buFont typeface="Wingdings"/>
              <a:buChar char=""/>
              <a:defRPr/>
            </a:pPr>
            <a:r>
              <a:rPr lang="en-US" altLang="zh-CN" sz="3200" dirty="0">
                <a:latin typeface="+mn-ea"/>
              </a:rPr>
              <a:t>SPI</a:t>
            </a:r>
            <a:r>
              <a:rPr lang="zh-CN" altLang="en-US" sz="3200" dirty="0">
                <a:latin typeface="+mn-ea"/>
              </a:rPr>
              <a:t>总线的基本信号线为</a:t>
            </a:r>
            <a:r>
              <a:rPr lang="en-US" altLang="zh-CN" sz="3200" dirty="0">
                <a:latin typeface="+mn-ea"/>
              </a:rPr>
              <a:t>3</a:t>
            </a:r>
            <a:r>
              <a:rPr lang="zh-CN" altLang="en-US" sz="3200" dirty="0">
                <a:latin typeface="+mn-ea"/>
              </a:rPr>
              <a:t>根传输线，即</a:t>
            </a:r>
            <a:r>
              <a:rPr lang="en-US" altLang="zh-CN" sz="3200" dirty="0">
                <a:latin typeface="+mn-ea"/>
              </a:rPr>
              <a:t>SDI</a:t>
            </a:r>
            <a:r>
              <a:rPr lang="zh-CN" altLang="en-US" sz="3200" dirty="0">
                <a:latin typeface="+mn-ea"/>
              </a:rPr>
              <a:t>、</a:t>
            </a:r>
            <a:r>
              <a:rPr lang="en-US" altLang="zh-CN" sz="3200" dirty="0">
                <a:latin typeface="+mn-ea"/>
              </a:rPr>
              <a:t>SDO</a:t>
            </a:r>
            <a:r>
              <a:rPr lang="zh-CN" altLang="en-US" sz="3200" dirty="0">
                <a:latin typeface="+mn-ea"/>
              </a:rPr>
              <a:t>和</a:t>
            </a:r>
            <a:r>
              <a:rPr lang="en-US" altLang="zh-CN" sz="3200" dirty="0">
                <a:latin typeface="+mn-ea"/>
              </a:rPr>
              <a:t>SCLK</a:t>
            </a:r>
            <a:r>
              <a:rPr lang="zh-CN" altLang="en-US" sz="3200" dirty="0">
                <a:latin typeface="+mn-ea"/>
              </a:rPr>
              <a:t>。</a:t>
            </a:r>
            <a:r>
              <a:rPr lang="en-US" altLang="zh-CN" sz="3200" dirty="0">
                <a:latin typeface="+mn-ea"/>
              </a:rPr>
              <a:t>SPI</a:t>
            </a:r>
            <a:r>
              <a:rPr lang="zh-CN" altLang="en-US" sz="3200" dirty="0">
                <a:latin typeface="+mn-ea"/>
              </a:rPr>
              <a:t>传输的速率由</a:t>
            </a:r>
            <a:r>
              <a:rPr lang="zh-CN" altLang="en-US" sz="3200" dirty="0">
                <a:solidFill>
                  <a:srgbClr val="FF0000"/>
                </a:solidFill>
                <a:latin typeface="+mn-ea"/>
              </a:rPr>
              <a:t>时钟信号</a:t>
            </a:r>
            <a:r>
              <a:rPr lang="en-US" altLang="zh-CN" sz="3200" dirty="0">
                <a:solidFill>
                  <a:srgbClr val="FF0000"/>
                </a:solidFill>
                <a:latin typeface="+mn-ea"/>
              </a:rPr>
              <a:t>SCLK</a:t>
            </a:r>
            <a:r>
              <a:rPr lang="zh-CN" altLang="en-US" sz="3200" dirty="0">
                <a:latin typeface="+mn-ea"/>
              </a:rPr>
              <a:t>决定，</a:t>
            </a:r>
            <a:r>
              <a:rPr lang="en-US" altLang="zh-CN" sz="3200" dirty="0">
                <a:solidFill>
                  <a:srgbClr val="FF0000"/>
                </a:solidFill>
                <a:latin typeface="+mn-ea"/>
              </a:rPr>
              <a:t>SDI</a:t>
            </a:r>
            <a:r>
              <a:rPr lang="zh-CN" altLang="en-US" sz="3200" dirty="0">
                <a:solidFill>
                  <a:srgbClr val="FF0000"/>
                </a:solidFill>
                <a:latin typeface="+mn-ea"/>
              </a:rPr>
              <a:t>为数据输入</a:t>
            </a:r>
            <a:r>
              <a:rPr lang="zh-CN" altLang="en-US" sz="3200" dirty="0">
                <a:latin typeface="+mn-ea"/>
              </a:rPr>
              <a:t>、</a:t>
            </a:r>
            <a:r>
              <a:rPr lang="en-US" altLang="zh-CN" sz="3200" dirty="0">
                <a:solidFill>
                  <a:srgbClr val="FF0000"/>
                </a:solidFill>
                <a:latin typeface="+mn-ea"/>
              </a:rPr>
              <a:t>SDO</a:t>
            </a:r>
            <a:r>
              <a:rPr lang="zh-CN" altLang="en-US" sz="3200" dirty="0">
                <a:solidFill>
                  <a:srgbClr val="FF0000"/>
                </a:solidFill>
                <a:latin typeface="+mn-ea"/>
              </a:rPr>
              <a:t>为数据输出</a:t>
            </a:r>
            <a:r>
              <a:rPr lang="zh-CN" altLang="en-US" sz="3200" dirty="0">
                <a:latin typeface="+mn-ea"/>
              </a:rPr>
              <a:t>。</a:t>
            </a:r>
            <a:endParaRPr lang="en-US" altLang="zh-CN" sz="3200" dirty="0">
              <a:latin typeface="+mn-ea"/>
            </a:endParaRPr>
          </a:p>
          <a:p>
            <a:pPr marL="320048" indent="-320048" eaLnBrk="1" fontAlgn="auto" hangingPunct="1">
              <a:spcAft>
                <a:spcPts val="0"/>
              </a:spcAft>
              <a:buFont typeface="Wingdings"/>
              <a:buChar char=""/>
              <a:defRPr/>
            </a:pPr>
            <a:r>
              <a:rPr lang="en-US" altLang="zh-CN" sz="3200" dirty="0">
                <a:latin typeface="+mn-ea"/>
              </a:rPr>
              <a:t>SPI </a:t>
            </a:r>
            <a:r>
              <a:rPr lang="zh-CN" altLang="en-US" sz="3200" dirty="0">
                <a:latin typeface="+mn-ea"/>
              </a:rPr>
              <a:t>用于</a:t>
            </a:r>
            <a:r>
              <a:rPr lang="en-US" altLang="zh-CN" sz="3200" dirty="0">
                <a:latin typeface="+mn-ea"/>
              </a:rPr>
              <a:t>CPU</a:t>
            </a:r>
            <a:r>
              <a:rPr lang="zh-CN" altLang="en-US" sz="3200" dirty="0">
                <a:latin typeface="+mn-ea"/>
              </a:rPr>
              <a:t>与各种</a:t>
            </a:r>
            <a:r>
              <a:rPr lang="zh-CN" altLang="en-US" sz="3200" dirty="0">
                <a:solidFill>
                  <a:srgbClr val="FF0000"/>
                </a:solidFill>
                <a:latin typeface="+mn-ea"/>
              </a:rPr>
              <a:t>外围器件</a:t>
            </a:r>
            <a:r>
              <a:rPr lang="zh-CN" altLang="en-US" sz="3200" dirty="0">
                <a:latin typeface="+mn-ea"/>
              </a:rPr>
              <a:t>进行全双工、同步串行通讯。这些外围器件可以是其它的</a:t>
            </a:r>
            <a:r>
              <a:rPr lang="en-US" altLang="zh-CN" sz="3200" dirty="0">
                <a:latin typeface="+mn-ea"/>
              </a:rPr>
              <a:t>MCU</a:t>
            </a:r>
            <a:r>
              <a:rPr lang="zh-CN" altLang="en-US" sz="3200" dirty="0">
                <a:latin typeface="+mn-ea"/>
              </a:rPr>
              <a:t>、</a:t>
            </a:r>
            <a:r>
              <a:rPr lang="en-US" altLang="zh-CN" sz="3200" dirty="0">
                <a:latin typeface="+mn-ea"/>
              </a:rPr>
              <a:t>LCD</a:t>
            </a:r>
            <a:r>
              <a:rPr lang="zh-CN" altLang="en-US" sz="3200" dirty="0">
                <a:latin typeface="+mn-ea"/>
              </a:rPr>
              <a:t>显示驱动器、</a:t>
            </a:r>
            <a:r>
              <a:rPr lang="en-US" altLang="zh-CN" sz="3200" dirty="0">
                <a:latin typeface="+mn-ea"/>
              </a:rPr>
              <a:t>A/D</a:t>
            </a:r>
            <a:r>
              <a:rPr lang="zh-CN" altLang="en-US" sz="3200" dirty="0">
                <a:latin typeface="+mn-ea"/>
              </a:rPr>
              <a:t>转换器或</a:t>
            </a:r>
            <a:r>
              <a:rPr lang="en-US" altLang="zh-CN" sz="3200" dirty="0">
                <a:latin typeface="+mn-ea"/>
              </a:rPr>
              <a:t>D/A</a:t>
            </a:r>
            <a:r>
              <a:rPr lang="zh-CN" altLang="en-US" sz="3200" dirty="0">
                <a:latin typeface="+mn-ea"/>
              </a:rPr>
              <a:t>转换器。</a:t>
            </a:r>
            <a:endParaRPr lang="en-US" altLang="zh-CN" sz="3200" dirty="0">
              <a:latin typeface="+mn-ea"/>
            </a:endParaRPr>
          </a:p>
          <a:p>
            <a:pPr marL="320048" indent="-320048" eaLnBrk="1" fontAlgn="auto" hangingPunct="1">
              <a:spcAft>
                <a:spcPts val="0"/>
              </a:spcAft>
              <a:buFont typeface="Wingdings"/>
              <a:buChar char=""/>
              <a:defRPr/>
            </a:pPr>
            <a:r>
              <a:rPr lang="en-US" altLang="zh-CN" sz="3200" dirty="0">
                <a:latin typeface="+mn-ea"/>
              </a:rPr>
              <a:t>SPI</a:t>
            </a:r>
            <a:r>
              <a:rPr lang="zh-CN" altLang="en-US" sz="3200" dirty="0">
                <a:latin typeface="+mn-ea"/>
              </a:rPr>
              <a:t>总线系统常采用</a:t>
            </a:r>
            <a:r>
              <a:rPr lang="zh-CN" altLang="en-US" sz="3200" dirty="0">
                <a:solidFill>
                  <a:srgbClr val="FF0000"/>
                </a:solidFill>
                <a:latin typeface="+mn-ea"/>
              </a:rPr>
              <a:t>主从结构</a:t>
            </a:r>
            <a:r>
              <a:rPr lang="zh-CN" altLang="en-US" sz="3200" dirty="0">
                <a:latin typeface="+mn-ea"/>
              </a:rPr>
              <a:t>。</a:t>
            </a:r>
          </a:p>
        </p:txBody>
      </p:sp>
      <p:sp>
        <p:nvSpPr>
          <p:cNvPr id="4" name="Rectangle 2"/>
          <p:cNvSpPr>
            <a:spLocks noChangeArrowheads="1"/>
          </p:cNvSpPr>
          <p:nvPr/>
        </p:nvSpPr>
        <p:spPr bwMode="auto">
          <a:xfrm>
            <a:off x="1631951" y="404813"/>
            <a:ext cx="8207375" cy="595312"/>
          </a:xfrm>
          <a:prstGeom prst="rect">
            <a:avLst/>
          </a:prstGeom>
          <a:noFill/>
          <a:ln>
            <a:noFill/>
          </a:ln>
          <a:effectLst/>
        </p:spPr>
        <p:txBody>
          <a:bodyPr anchor="ct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lang="en-US" altLang="zh-CN" sz="4401" b="1" dirty="0">
                <a:solidFill>
                  <a:schemeClr val="tx1"/>
                </a:solidFill>
                <a:latin typeface="+mj-ea"/>
                <a:ea typeface="+mj-ea"/>
              </a:rPr>
              <a:t>2</a:t>
            </a:r>
            <a:r>
              <a:rPr lang="zh-CN" altLang="en-US" sz="4401" b="1" dirty="0">
                <a:solidFill>
                  <a:schemeClr val="tx1"/>
                </a:solidFill>
                <a:latin typeface="+mj-ea"/>
                <a:ea typeface="+mj-ea"/>
              </a:rPr>
              <a:t>、 </a:t>
            </a:r>
            <a:r>
              <a:rPr lang="en-US" altLang="zh-CN" sz="4401" b="1" dirty="0">
                <a:solidFill>
                  <a:schemeClr val="tx1"/>
                </a:solidFill>
                <a:latin typeface="+mj-ea"/>
                <a:ea typeface="+mj-ea"/>
              </a:rPr>
              <a:t>SPI </a:t>
            </a:r>
            <a:r>
              <a:rPr lang="zh-CN" altLang="en-US" sz="4000" dirty="0">
                <a:solidFill>
                  <a:schemeClr val="tx1"/>
                </a:solidFill>
                <a:latin typeface="+mj-ea"/>
                <a:ea typeface="+mj-ea"/>
              </a:rPr>
              <a:t>总线</a:t>
            </a:r>
            <a:endParaRPr lang="zh-CN" altLang="en-US" sz="4401" dirty="0">
              <a:solidFill>
                <a:schemeClr val="tx1"/>
              </a:solidFill>
              <a:latin typeface="+mj-ea"/>
              <a:ea typeface="+mj-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11824" y="6165304"/>
            <a:ext cx="3467616" cy="523220"/>
          </a:xfrm>
          <a:prstGeom prst="rect">
            <a:avLst/>
          </a:prstGeom>
        </p:spPr>
        <p:txBody>
          <a:bodyPr wrap="none">
            <a:spAutoFit/>
          </a:bodyPr>
          <a:lstStyle/>
          <a:p>
            <a:pPr fontAlgn="auto">
              <a:spcBef>
                <a:spcPts val="0"/>
              </a:spcBef>
              <a:spcAft>
                <a:spcPts val="0"/>
              </a:spcAft>
              <a:defRPr/>
            </a:pPr>
            <a:r>
              <a:rPr lang="zh-CN" altLang="en-US" sz="2800" dirty="0">
                <a:latin typeface="+mn-ea"/>
                <a:ea typeface="+mn-ea"/>
              </a:rPr>
              <a:t>图</a:t>
            </a:r>
            <a:r>
              <a:rPr lang="en-US" altLang="zh-CN" sz="2800" dirty="0">
                <a:latin typeface="+mn-ea"/>
                <a:ea typeface="+mn-ea"/>
              </a:rPr>
              <a:t>5-5  SPI</a:t>
            </a:r>
            <a:r>
              <a:rPr lang="zh-CN" altLang="en-US" sz="2800" dirty="0">
                <a:latin typeface="+mn-ea"/>
                <a:ea typeface="+mn-ea"/>
              </a:rPr>
              <a:t>总线的系统</a:t>
            </a:r>
          </a:p>
        </p:txBody>
      </p:sp>
      <p:sp>
        <p:nvSpPr>
          <p:cNvPr id="2" name="矩形 1">
            <a:extLst>
              <a:ext uri="{FF2B5EF4-FFF2-40B4-BE49-F238E27FC236}">
                <a16:creationId xmlns:a16="http://schemas.microsoft.com/office/drawing/2014/main" id="{6A644C1B-4CE0-499E-946B-E2075BBF6039}"/>
              </a:ext>
            </a:extLst>
          </p:cNvPr>
          <p:cNvSpPr/>
          <p:nvPr/>
        </p:nvSpPr>
        <p:spPr>
          <a:xfrm>
            <a:off x="0" y="1196752"/>
            <a:ext cx="12192000" cy="360587"/>
          </a:xfrm>
          <a:prstGeom prst="rect">
            <a:avLst/>
          </a:prstGeom>
          <a:solidFill>
            <a:srgbClr val="E7D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699" name="图片 4"/>
          <p:cNvPicPr>
            <a:picLocks noChangeAspect="1"/>
          </p:cNvPicPr>
          <p:nvPr/>
        </p:nvPicPr>
        <p:blipFill>
          <a:blip r:embed="rId2"/>
          <a:srcRect/>
          <a:stretch>
            <a:fillRect/>
          </a:stretch>
        </p:blipFill>
        <p:spPr bwMode="auto">
          <a:xfrm>
            <a:off x="839416" y="2564912"/>
            <a:ext cx="10224888" cy="3583624"/>
          </a:xfrm>
          <a:prstGeom prst="rect">
            <a:avLst/>
          </a:prstGeom>
          <a:noFill/>
          <a:ln w="9525">
            <a:noFill/>
            <a:miter lim="800000"/>
            <a:headEnd/>
            <a:tailEnd/>
          </a:ln>
        </p:spPr>
      </p:pic>
      <p:sp>
        <p:nvSpPr>
          <p:cNvPr id="3" name="矩形 2"/>
          <p:cNvSpPr/>
          <p:nvPr/>
        </p:nvSpPr>
        <p:spPr>
          <a:xfrm>
            <a:off x="119336" y="288811"/>
            <a:ext cx="11449272" cy="2062103"/>
          </a:xfrm>
          <a:prstGeom prst="rect">
            <a:avLst/>
          </a:prstGeom>
        </p:spPr>
        <p:txBody>
          <a:bodyPr wrap="square">
            <a:spAutoFit/>
          </a:bodyPr>
          <a:lstStyle/>
          <a:p>
            <a:pPr algn="just" fontAlgn="auto">
              <a:spcBef>
                <a:spcPts val="0"/>
              </a:spcBef>
              <a:spcAft>
                <a:spcPts val="0"/>
              </a:spcAft>
              <a:defRPr/>
            </a:pPr>
            <a:r>
              <a:rPr lang="zh-CN" altLang="en-US" sz="3200" dirty="0">
                <a:latin typeface="宋体" panose="02010600030101010101" pitchFamily="2" charset="-122"/>
                <a:ea typeface="宋体" panose="02010600030101010101" pitchFamily="2" charset="-122"/>
              </a:rPr>
              <a:t>    </a:t>
            </a:r>
            <a:r>
              <a:rPr lang="zh-CN" altLang="en-US" sz="3200" dirty="0">
                <a:latin typeface="+mn-ea"/>
                <a:ea typeface="+mn-ea"/>
              </a:rPr>
              <a:t>图</a:t>
            </a:r>
            <a:r>
              <a:rPr lang="en-US" altLang="zh-CN" sz="3200" dirty="0">
                <a:latin typeface="+mn-ea"/>
                <a:ea typeface="+mn-ea"/>
              </a:rPr>
              <a:t>5-5</a:t>
            </a:r>
            <a:r>
              <a:rPr lang="zh-CN" altLang="en-US" sz="3200" dirty="0">
                <a:latin typeface="+mn-ea"/>
                <a:ea typeface="+mn-ea"/>
              </a:rPr>
              <a:t>所示是一个采用</a:t>
            </a:r>
            <a:r>
              <a:rPr lang="en-US" altLang="zh-CN" sz="3200" dirty="0">
                <a:latin typeface="+mn-ea"/>
                <a:ea typeface="+mn-ea"/>
              </a:rPr>
              <a:t>SPI</a:t>
            </a:r>
            <a:r>
              <a:rPr lang="zh-CN" altLang="en-US" sz="3200" dirty="0">
                <a:latin typeface="+mn-ea"/>
                <a:ea typeface="+mn-ea"/>
              </a:rPr>
              <a:t>总线的系统，包含一个主片和多个从片。主片通过发出</a:t>
            </a:r>
            <a:r>
              <a:rPr lang="zh-CN" altLang="en-US" sz="3200" dirty="0">
                <a:solidFill>
                  <a:srgbClr val="FF0000"/>
                </a:solidFill>
                <a:latin typeface="+mn-ea"/>
                <a:ea typeface="+mn-ea"/>
              </a:rPr>
              <a:t>片选信号</a:t>
            </a:r>
            <a:r>
              <a:rPr lang="en-US" altLang="zh-CN" sz="3200" dirty="0">
                <a:solidFill>
                  <a:srgbClr val="FF0000"/>
                </a:solidFill>
                <a:latin typeface="+mn-ea"/>
                <a:ea typeface="+mn-ea"/>
              </a:rPr>
              <a:t>CS</a:t>
            </a:r>
            <a:r>
              <a:rPr lang="zh-CN" altLang="en-US" sz="3200" dirty="0">
                <a:latin typeface="+mn-ea"/>
                <a:ea typeface="+mn-ea"/>
              </a:rPr>
              <a:t>来控制与哪个从片进行通信。当某个从片的</a:t>
            </a:r>
            <a:r>
              <a:rPr lang="en-US" altLang="zh-CN" sz="3200" dirty="0">
                <a:latin typeface="+mn-ea"/>
                <a:ea typeface="+mn-ea"/>
              </a:rPr>
              <a:t>CS</a:t>
            </a:r>
            <a:r>
              <a:rPr lang="zh-CN" altLang="en-US" sz="3200" dirty="0">
                <a:latin typeface="+mn-ea"/>
                <a:ea typeface="+mn-ea"/>
              </a:rPr>
              <a:t>信号有效时，能通过</a:t>
            </a:r>
            <a:r>
              <a:rPr lang="en-US" altLang="zh-CN" sz="3200" dirty="0">
                <a:solidFill>
                  <a:srgbClr val="FF0000"/>
                </a:solidFill>
                <a:latin typeface="+mn-ea"/>
                <a:ea typeface="+mn-ea"/>
              </a:rPr>
              <a:t>MOSI</a:t>
            </a:r>
            <a:r>
              <a:rPr lang="zh-CN" altLang="en-US" sz="3200" dirty="0">
                <a:solidFill>
                  <a:srgbClr val="FF0000"/>
                </a:solidFill>
                <a:latin typeface="+mn-ea"/>
                <a:ea typeface="+mn-ea"/>
              </a:rPr>
              <a:t>接收指令</a:t>
            </a:r>
            <a:r>
              <a:rPr lang="en-US" altLang="zh-CN" sz="3200" dirty="0">
                <a:solidFill>
                  <a:srgbClr val="FF0000"/>
                </a:solidFill>
                <a:latin typeface="+mn-ea"/>
                <a:ea typeface="+mn-ea"/>
              </a:rPr>
              <a:t>/</a:t>
            </a:r>
            <a:r>
              <a:rPr lang="zh-CN" altLang="en-US" sz="3200" dirty="0">
                <a:solidFill>
                  <a:srgbClr val="FF0000"/>
                </a:solidFill>
                <a:latin typeface="+mn-ea"/>
                <a:ea typeface="+mn-ea"/>
              </a:rPr>
              <a:t>数据</a:t>
            </a:r>
            <a:r>
              <a:rPr lang="zh-CN" altLang="en-US" sz="3200" dirty="0">
                <a:latin typeface="+mn-ea"/>
                <a:ea typeface="+mn-ea"/>
              </a:rPr>
              <a:t>，并通过</a:t>
            </a:r>
            <a:r>
              <a:rPr lang="en-US" altLang="zh-CN" sz="3200" dirty="0">
                <a:solidFill>
                  <a:srgbClr val="FF0000"/>
                </a:solidFill>
                <a:latin typeface="+mn-ea"/>
                <a:ea typeface="+mn-ea"/>
              </a:rPr>
              <a:t>MISO</a:t>
            </a:r>
            <a:r>
              <a:rPr lang="zh-CN" altLang="en-US" sz="3200" dirty="0">
                <a:solidFill>
                  <a:srgbClr val="FF0000"/>
                </a:solidFill>
                <a:latin typeface="+mn-ea"/>
                <a:ea typeface="+mn-ea"/>
              </a:rPr>
              <a:t>发回数据</a:t>
            </a:r>
            <a:r>
              <a:rPr lang="zh-CN" altLang="en-US" sz="3200" dirty="0">
                <a:latin typeface="+mn-ea"/>
                <a:ea typeface="+mn-ea"/>
              </a:rPr>
              <a:t>。而未被选中的从片的</a:t>
            </a:r>
            <a:r>
              <a:rPr lang="en-US" altLang="zh-CN" sz="3200" dirty="0">
                <a:latin typeface="+mn-ea"/>
                <a:ea typeface="+mn-ea"/>
              </a:rPr>
              <a:t>SDO</a:t>
            </a:r>
            <a:r>
              <a:rPr lang="zh-CN" altLang="en-US" sz="3200" dirty="0">
                <a:latin typeface="+mn-ea"/>
                <a:ea typeface="+mn-ea"/>
              </a:rPr>
              <a:t>端处于</a:t>
            </a:r>
            <a:r>
              <a:rPr lang="zh-CN" altLang="en-US" sz="3200" dirty="0">
                <a:solidFill>
                  <a:srgbClr val="FF0000"/>
                </a:solidFill>
                <a:latin typeface="+mn-ea"/>
                <a:ea typeface="+mn-ea"/>
              </a:rPr>
              <a:t>高阻</a:t>
            </a:r>
            <a:r>
              <a:rPr lang="zh-CN" altLang="en-US" sz="3200" dirty="0">
                <a:latin typeface="+mn-ea"/>
                <a:ea typeface="+mn-ea"/>
              </a:rPr>
              <a:t>状态。</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67808" y="6029427"/>
            <a:ext cx="3493264" cy="461665"/>
          </a:xfrm>
          <a:prstGeom prst="rect">
            <a:avLst/>
          </a:prstGeom>
        </p:spPr>
        <p:txBody>
          <a:bodyPr wrap="none">
            <a:spAutoFit/>
          </a:bodyPr>
          <a:lstStyle/>
          <a:p>
            <a:pPr fontAlgn="auto">
              <a:spcBef>
                <a:spcPts val="0"/>
              </a:spcBef>
              <a:spcAft>
                <a:spcPts val="0"/>
              </a:spcAft>
              <a:defRPr/>
            </a:pPr>
            <a:r>
              <a:rPr lang="zh-CN" altLang="en-US" sz="2400" dirty="0">
                <a:latin typeface="+mn-ea"/>
                <a:ea typeface="+mn-ea"/>
              </a:rPr>
              <a:t>图</a:t>
            </a:r>
            <a:r>
              <a:rPr lang="en-US" altLang="zh-CN" sz="2400" dirty="0">
                <a:latin typeface="+mn-ea"/>
                <a:ea typeface="+mn-ea"/>
              </a:rPr>
              <a:t>5-6  </a:t>
            </a:r>
            <a:r>
              <a:rPr lang="zh-CN" altLang="en-US" sz="2400" dirty="0">
                <a:latin typeface="+mn-ea"/>
                <a:ea typeface="+mn-ea"/>
              </a:rPr>
              <a:t>数据输出操作时序</a:t>
            </a:r>
          </a:p>
        </p:txBody>
      </p:sp>
      <p:pic>
        <p:nvPicPr>
          <p:cNvPr id="30723" name="图片 1"/>
          <p:cNvPicPr>
            <a:picLocks noChangeAspect="1"/>
          </p:cNvPicPr>
          <p:nvPr/>
        </p:nvPicPr>
        <p:blipFill>
          <a:blip r:embed="rId2"/>
          <a:srcRect/>
          <a:stretch>
            <a:fillRect/>
          </a:stretch>
        </p:blipFill>
        <p:spPr bwMode="auto">
          <a:xfrm>
            <a:off x="839416" y="2075261"/>
            <a:ext cx="10785647" cy="3695042"/>
          </a:xfrm>
          <a:prstGeom prst="rect">
            <a:avLst/>
          </a:prstGeom>
          <a:noFill/>
          <a:ln w="9525">
            <a:noFill/>
            <a:miter lim="800000"/>
            <a:headEnd/>
            <a:tailEnd/>
          </a:ln>
        </p:spPr>
      </p:pic>
      <p:sp>
        <p:nvSpPr>
          <p:cNvPr id="6" name="矩形 5">
            <a:extLst>
              <a:ext uri="{FF2B5EF4-FFF2-40B4-BE49-F238E27FC236}">
                <a16:creationId xmlns:a16="http://schemas.microsoft.com/office/drawing/2014/main" id="{297D3BCD-CF29-4A4B-9202-45BB5A9C831A}"/>
              </a:ext>
            </a:extLst>
          </p:cNvPr>
          <p:cNvSpPr/>
          <p:nvPr/>
        </p:nvSpPr>
        <p:spPr>
          <a:xfrm>
            <a:off x="0" y="1196752"/>
            <a:ext cx="12192000" cy="360587"/>
          </a:xfrm>
          <a:prstGeom prst="rect">
            <a:avLst/>
          </a:prstGeom>
          <a:solidFill>
            <a:srgbClr val="E7DB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
          </p:nvPr>
        </p:nvSpPr>
        <p:spPr>
          <a:xfrm>
            <a:off x="551384" y="440617"/>
            <a:ext cx="10801200" cy="1512269"/>
          </a:xfrm>
        </p:spPr>
        <p:txBody>
          <a:bodyPr>
            <a:normAutofit lnSpcReduction="10000"/>
          </a:bodyPr>
          <a:lstStyle/>
          <a:p>
            <a:pPr marL="0" indent="0" eaLnBrk="1" fontAlgn="auto" hangingPunct="1">
              <a:spcAft>
                <a:spcPts val="0"/>
              </a:spcAft>
              <a:buNone/>
              <a:defRPr/>
            </a:pPr>
            <a:r>
              <a:rPr lang="zh-CN" altLang="en-US" sz="3200" dirty="0">
                <a:latin typeface="+mn-ea"/>
              </a:rPr>
              <a:t>        图</a:t>
            </a:r>
            <a:r>
              <a:rPr lang="en-US" altLang="zh-CN" sz="3200" dirty="0">
                <a:latin typeface="+mn-ea"/>
              </a:rPr>
              <a:t>5-6</a:t>
            </a:r>
            <a:r>
              <a:rPr lang="zh-CN" altLang="en-US" sz="3200" dirty="0">
                <a:latin typeface="+mn-ea"/>
              </a:rPr>
              <a:t>是数据输出的操作时序。主片访问某一从片时，必须使该从片的</a:t>
            </a:r>
            <a:r>
              <a:rPr lang="zh-CN" altLang="en-US" sz="3200" dirty="0">
                <a:solidFill>
                  <a:srgbClr val="FF0000"/>
                </a:solidFill>
                <a:latin typeface="+mn-ea"/>
              </a:rPr>
              <a:t>片选信号有效</a:t>
            </a:r>
            <a:r>
              <a:rPr lang="zh-CN" altLang="en-US" sz="3200" dirty="0">
                <a:latin typeface="+mn-ea"/>
              </a:rPr>
              <a:t>。数据读写、地址设定、状态读取等操作都</a:t>
            </a:r>
            <a:r>
              <a:rPr lang="zh-CN" altLang="en-US" sz="3200" dirty="0">
                <a:solidFill>
                  <a:srgbClr val="FF0000"/>
                </a:solidFill>
                <a:latin typeface="+mn-ea"/>
              </a:rPr>
              <a:t>由命令实现</a:t>
            </a:r>
            <a:r>
              <a:rPr lang="zh-CN" altLang="en-US" sz="3200" dirty="0">
                <a:latin typeface="+mn-ea"/>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6575" y="228601"/>
            <a:ext cx="8832850" cy="823913"/>
          </a:xfrm>
        </p:spPr>
        <p:txBody>
          <a:bodyPr>
            <a:normAutofit/>
          </a:bodyPr>
          <a:lstStyle/>
          <a:p>
            <a:pPr eaLnBrk="1" fontAlgn="auto" hangingPunct="1">
              <a:spcAft>
                <a:spcPts val="0"/>
              </a:spcAft>
              <a:defRPr/>
            </a:pPr>
            <a:r>
              <a:rPr lang="en-US" altLang="zh-CN" sz="4000" b="1" dirty="0">
                <a:solidFill>
                  <a:schemeClr val="tx1"/>
                </a:solidFill>
                <a:latin typeface="+mj-ea"/>
              </a:rPr>
              <a:t>3</a:t>
            </a:r>
            <a:r>
              <a:rPr lang="zh-CN" altLang="en-US" sz="4000" b="1" dirty="0">
                <a:solidFill>
                  <a:schemeClr val="tx1"/>
                </a:solidFill>
                <a:latin typeface="+mj-ea"/>
              </a:rPr>
              <a:t>、</a:t>
            </a:r>
            <a:r>
              <a:rPr lang="en-US" altLang="zh-CN" sz="4000" b="1" dirty="0">
                <a:solidFill>
                  <a:schemeClr val="tx1"/>
                </a:solidFill>
                <a:latin typeface="+mj-ea"/>
              </a:rPr>
              <a:t>USB</a:t>
            </a:r>
            <a:r>
              <a:rPr lang="zh-CN" altLang="en-US" sz="4000" dirty="0">
                <a:solidFill>
                  <a:schemeClr val="tx1"/>
                </a:solidFill>
                <a:latin typeface="+mj-ea"/>
              </a:rPr>
              <a:t>总线</a:t>
            </a:r>
            <a:endParaRPr lang="zh-CN" altLang="en-US" sz="4000" dirty="0">
              <a:latin typeface="+mj-ea"/>
            </a:endParaRPr>
          </a:p>
        </p:txBody>
      </p:sp>
      <p:sp>
        <p:nvSpPr>
          <p:cNvPr id="31746" name="内容占位符 2"/>
          <p:cNvSpPr>
            <a:spLocks noGrp="1"/>
          </p:cNvSpPr>
          <p:nvPr>
            <p:ph sz="quarter" idx="1"/>
          </p:nvPr>
        </p:nvSpPr>
        <p:spPr>
          <a:xfrm>
            <a:off x="191344" y="1600200"/>
            <a:ext cx="11881320" cy="4925144"/>
          </a:xfrm>
        </p:spPr>
        <p:txBody>
          <a:bodyPr/>
          <a:lstStyle/>
          <a:p>
            <a:pPr marL="0" indent="0" algn="just" eaLnBrk="1" hangingPunct="1">
              <a:spcBef>
                <a:spcPct val="0"/>
              </a:spcBef>
            </a:pPr>
            <a:r>
              <a:rPr lang="zh-CN" altLang="en-US" sz="3200" dirty="0"/>
              <a:t>通用串行总线</a:t>
            </a:r>
            <a:r>
              <a:rPr lang="en-US" altLang="zh-CN" sz="3200" dirty="0"/>
              <a:t>USB</a:t>
            </a:r>
            <a:r>
              <a:rPr lang="zh-CN" altLang="en-US" sz="3200" dirty="0"/>
              <a:t>（</a:t>
            </a:r>
            <a:r>
              <a:rPr lang="en-US" altLang="zh-CN" sz="3200" dirty="0"/>
              <a:t>Universal Serial Bus</a:t>
            </a:r>
            <a:r>
              <a:rPr lang="zh-CN" altLang="en-US" sz="3200" dirty="0"/>
              <a:t>）是</a:t>
            </a:r>
            <a:r>
              <a:rPr lang="en-US" altLang="zh-CN" sz="3200" dirty="0"/>
              <a:t>1995</a:t>
            </a:r>
            <a:r>
              <a:rPr lang="zh-CN" altLang="en-US" sz="3200" dirty="0"/>
              <a:t>年</a:t>
            </a:r>
            <a:r>
              <a:rPr lang="en-US" altLang="zh-CN" sz="3200" dirty="0"/>
              <a:t>Microsoft</a:t>
            </a:r>
            <a:r>
              <a:rPr lang="zh-CN" altLang="en-US" sz="3200" dirty="0"/>
              <a:t>、</a:t>
            </a:r>
            <a:r>
              <a:rPr lang="en-US" altLang="zh-CN" sz="3200" dirty="0"/>
              <a:t>Compaq</a:t>
            </a:r>
            <a:r>
              <a:rPr lang="zh-CN" altLang="en-US" sz="3200" dirty="0"/>
              <a:t>、</a:t>
            </a:r>
            <a:r>
              <a:rPr lang="en-US" altLang="zh-CN" sz="3200" dirty="0"/>
              <a:t>IBM</a:t>
            </a:r>
            <a:r>
              <a:rPr lang="zh-CN" altLang="en-US" sz="3200" dirty="0"/>
              <a:t>等公司联合制定的一种计算机</a:t>
            </a:r>
            <a:r>
              <a:rPr lang="zh-CN" altLang="en-US" sz="3200" dirty="0">
                <a:solidFill>
                  <a:srgbClr val="FF0000"/>
                </a:solidFill>
              </a:rPr>
              <a:t>串行通信</a:t>
            </a:r>
            <a:r>
              <a:rPr lang="zh-CN" altLang="en-US" sz="3200" dirty="0"/>
              <a:t>协议。它硬件简单、支持热插拔、速度快，是应用最广泛的串行总线之一。普遍使用的</a:t>
            </a:r>
            <a:r>
              <a:rPr lang="en-US" altLang="zh-CN" sz="3200" dirty="0"/>
              <a:t>USB2.0</a:t>
            </a:r>
            <a:r>
              <a:rPr lang="zh-CN" altLang="en-US" sz="3200" dirty="0"/>
              <a:t>协议支持</a:t>
            </a:r>
            <a:r>
              <a:rPr lang="en-US" altLang="zh-CN" sz="3200" dirty="0"/>
              <a:t>480Mb/s</a:t>
            </a:r>
            <a:r>
              <a:rPr lang="zh-CN" altLang="en-US" sz="3200" dirty="0"/>
              <a:t>的传输速率，最新的协议版本是</a:t>
            </a:r>
            <a:r>
              <a:rPr lang="en-US" altLang="zh-CN" sz="3200" dirty="0"/>
              <a:t>USB3.0</a:t>
            </a:r>
            <a:r>
              <a:rPr lang="zh-CN" altLang="en-US" sz="3200" dirty="0"/>
              <a:t>，最高速率可达</a:t>
            </a:r>
            <a:r>
              <a:rPr lang="en-US" altLang="zh-CN" sz="3200" dirty="0"/>
              <a:t>4.8Gb/s</a:t>
            </a:r>
            <a:r>
              <a:rPr lang="zh-CN" altLang="en-US" sz="3200" dirty="0"/>
              <a:t>。</a:t>
            </a:r>
            <a:endParaRPr lang="en-US" altLang="zh-CN" sz="3200" dirty="0"/>
          </a:p>
          <a:p>
            <a:pPr marL="0" indent="0" algn="just" eaLnBrk="1" hangingPunct="1">
              <a:spcBef>
                <a:spcPct val="0"/>
              </a:spcBef>
            </a:pPr>
            <a:endParaRPr lang="zh-CN" altLang="en-US" sz="3200" dirty="0"/>
          </a:p>
          <a:p>
            <a:pPr marL="0" indent="0" algn="just" eaLnBrk="1" hangingPunct="1">
              <a:spcBef>
                <a:spcPct val="0"/>
              </a:spcBef>
            </a:pPr>
            <a:r>
              <a:rPr lang="en-US" altLang="zh-CN" sz="3200" dirty="0"/>
              <a:t>USB</a:t>
            </a:r>
            <a:r>
              <a:rPr lang="zh-CN" altLang="en-US" sz="3200" dirty="0"/>
              <a:t>采用</a:t>
            </a:r>
            <a:r>
              <a:rPr lang="zh-CN" altLang="en-US" sz="3200" dirty="0">
                <a:solidFill>
                  <a:srgbClr val="FF0000"/>
                </a:solidFill>
              </a:rPr>
              <a:t>差分信号传输数据</a:t>
            </a:r>
            <a:r>
              <a:rPr lang="zh-CN" altLang="en-US" sz="3200" dirty="0"/>
              <a:t>，同时支持</a:t>
            </a:r>
            <a:r>
              <a:rPr lang="zh-CN" altLang="en-US" sz="3200" dirty="0">
                <a:solidFill>
                  <a:srgbClr val="FF0000"/>
                </a:solidFill>
              </a:rPr>
              <a:t>总线供电</a:t>
            </a:r>
            <a:r>
              <a:rPr lang="zh-CN" altLang="en-US" sz="3200" dirty="0"/>
              <a:t>，因此</a:t>
            </a:r>
            <a:r>
              <a:rPr lang="en-US" altLang="zh-CN" sz="3200" dirty="0"/>
              <a:t>USB</a:t>
            </a:r>
            <a:r>
              <a:rPr lang="zh-CN" altLang="en-US" sz="3200" dirty="0"/>
              <a:t>是四线总线。</a:t>
            </a:r>
            <a:r>
              <a:rPr lang="en-US" altLang="zh-CN" sz="3200" dirty="0"/>
              <a:t>USB</a:t>
            </a:r>
            <a:r>
              <a:rPr lang="zh-CN" altLang="en-US" sz="3200" dirty="0"/>
              <a:t>总线的信号定义如图</a:t>
            </a:r>
            <a:r>
              <a:rPr lang="en-US" altLang="zh-CN" sz="3200" dirty="0"/>
              <a:t>5-7</a:t>
            </a:r>
            <a:r>
              <a:rPr lang="zh-CN" altLang="en-US" sz="3200" dirty="0"/>
              <a:t>所示。其中</a:t>
            </a:r>
            <a:r>
              <a:rPr lang="en-US" altLang="zh-CN" sz="3200" dirty="0"/>
              <a:t>D+</a:t>
            </a:r>
            <a:r>
              <a:rPr lang="zh-CN" altLang="en-US" sz="3200" dirty="0"/>
              <a:t>、</a:t>
            </a:r>
            <a:r>
              <a:rPr lang="en-US" altLang="zh-CN" sz="3200" dirty="0"/>
              <a:t>D-</a:t>
            </a:r>
            <a:r>
              <a:rPr lang="zh-CN" altLang="en-US" sz="3200" dirty="0"/>
              <a:t>是一对差分数据线，用来传输数据，</a:t>
            </a:r>
            <a:r>
              <a:rPr lang="en-US" altLang="zh-CN" sz="3200" dirty="0"/>
              <a:t>VCC</a:t>
            </a:r>
            <a:r>
              <a:rPr lang="zh-CN" altLang="en-US" sz="3200" dirty="0"/>
              <a:t>通常为</a:t>
            </a:r>
            <a:r>
              <a:rPr lang="en-US" altLang="zh-CN" sz="3200" dirty="0"/>
              <a:t>+5V</a:t>
            </a:r>
            <a:r>
              <a:rPr lang="zh-CN" altLang="en-US" sz="3200" dirty="0"/>
              <a:t>，</a:t>
            </a:r>
            <a:r>
              <a:rPr lang="en-US" altLang="zh-CN" sz="3200" dirty="0"/>
              <a:t>GND</a:t>
            </a:r>
            <a:r>
              <a:rPr lang="zh-CN" altLang="en-US" sz="3200" dirty="0"/>
              <a:t>为地线。</a:t>
            </a:r>
            <a:r>
              <a:rPr lang="en-US" altLang="zh-CN" sz="3200" dirty="0"/>
              <a:t>USB</a:t>
            </a:r>
            <a:r>
              <a:rPr lang="zh-CN" altLang="en-US" sz="3200" dirty="0"/>
              <a:t>标准允许低功率设备从它们的</a:t>
            </a:r>
            <a:r>
              <a:rPr lang="en-US" altLang="zh-CN" sz="3200" dirty="0"/>
              <a:t>USB</a:t>
            </a:r>
            <a:r>
              <a:rPr lang="zh-CN" altLang="en-US" sz="3200" dirty="0"/>
              <a:t>连接中获取电能以简化自身的结构。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
          <p:cNvSpPr>
            <a:spLocks noChangeArrowheads="1"/>
          </p:cNvSpPr>
          <p:nvPr/>
        </p:nvSpPr>
        <p:spPr bwMode="auto">
          <a:xfrm>
            <a:off x="4871864" y="2442194"/>
            <a:ext cx="2829621"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5-7  USB</a:t>
            </a:r>
            <a:r>
              <a:rPr lang="zh-CN" altLang="en-US" sz="2400" dirty="0">
                <a:latin typeface="Tw Cen MT" pitchFamily="34" charset="0"/>
                <a:ea typeface="华文仿宋" pitchFamily="2" charset="-122"/>
              </a:rPr>
              <a:t>信号定义</a:t>
            </a:r>
          </a:p>
        </p:txBody>
      </p:sp>
      <p:sp>
        <p:nvSpPr>
          <p:cNvPr id="32771" name="矩形 3"/>
          <p:cNvSpPr>
            <a:spLocks noChangeArrowheads="1"/>
          </p:cNvSpPr>
          <p:nvPr/>
        </p:nvSpPr>
        <p:spPr bwMode="auto">
          <a:xfrm>
            <a:off x="18653" y="2962276"/>
            <a:ext cx="12192000" cy="3539430"/>
          </a:xfrm>
          <a:prstGeom prst="rect">
            <a:avLst/>
          </a:prstGeom>
          <a:noFill/>
          <a:ln w="9525">
            <a:noFill/>
            <a:miter lim="800000"/>
            <a:headEnd/>
            <a:tailEnd/>
          </a:ln>
        </p:spPr>
        <p:txBody>
          <a:bodyPr wrap="square">
            <a:spAutoFit/>
          </a:bodyPr>
          <a:lstStyle/>
          <a:p>
            <a:pPr algn="just"/>
            <a:r>
              <a:rPr lang="en-US" altLang="zh-CN" sz="3200" dirty="0">
                <a:latin typeface="宋体" charset="-122"/>
              </a:rPr>
              <a:t>    </a:t>
            </a:r>
            <a:r>
              <a:rPr lang="en-US" altLang="zh-CN" sz="3200" dirty="0">
                <a:latin typeface="Tw Cen MT" pitchFamily="34" charset="0"/>
                <a:ea typeface="华文仿宋" pitchFamily="2" charset="-122"/>
              </a:rPr>
              <a:t>USB</a:t>
            </a:r>
            <a:r>
              <a:rPr lang="zh-CN" altLang="en-US" sz="3200" dirty="0">
                <a:latin typeface="Tw Cen MT" pitchFamily="34" charset="0"/>
                <a:ea typeface="华文仿宋" pitchFamily="2" charset="-122"/>
              </a:rPr>
              <a:t>总线采用分层的</a:t>
            </a:r>
            <a:r>
              <a:rPr lang="zh-CN" altLang="en-US" sz="3200" dirty="0">
                <a:solidFill>
                  <a:srgbClr val="FF0000"/>
                </a:solidFill>
                <a:latin typeface="Tw Cen MT" pitchFamily="34" charset="0"/>
                <a:ea typeface="华文仿宋" pitchFamily="2" charset="-122"/>
              </a:rPr>
              <a:t>星型拓扑</a:t>
            </a:r>
            <a:r>
              <a:rPr lang="zh-CN" altLang="en-US" sz="3200" dirty="0">
                <a:latin typeface="Tw Cen MT" pitchFamily="34" charset="0"/>
                <a:ea typeface="华文仿宋" pitchFamily="2" charset="-122"/>
              </a:rPr>
              <a:t>连接所有的</a:t>
            </a:r>
            <a:r>
              <a:rPr lang="en-US" altLang="zh-CN" sz="3200" dirty="0">
                <a:latin typeface="Tw Cen MT" pitchFamily="34" charset="0"/>
                <a:ea typeface="华文仿宋" pitchFamily="2" charset="-122"/>
              </a:rPr>
              <a:t>USB</a:t>
            </a:r>
            <a:r>
              <a:rPr lang="zh-CN" altLang="en-US" sz="3200" dirty="0">
                <a:latin typeface="Tw Cen MT" pitchFamily="34" charset="0"/>
                <a:ea typeface="华文仿宋" pitchFamily="2" charset="-122"/>
              </a:rPr>
              <a:t>设备。</a:t>
            </a:r>
            <a:r>
              <a:rPr lang="en-US" altLang="zh-CN" sz="3200" dirty="0">
                <a:latin typeface="Tw Cen MT" pitchFamily="34" charset="0"/>
                <a:ea typeface="华文仿宋" pitchFamily="2" charset="-122"/>
              </a:rPr>
              <a:t>USB</a:t>
            </a:r>
            <a:r>
              <a:rPr lang="zh-CN" altLang="en-US" sz="3200" dirty="0">
                <a:latin typeface="Tw Cen MT" pitchFamily="34" charset="0"/>
                <a:ea typeface="华文仿宋" pitchFamily="2" charset="-122"/>
              </a:rPr>
              <a:t>设备分</a:t>
            </a:r>
            <a:r>
              <a:rPr lang="en-US" altLang="zh-CN" sz="3200" dirty="0">
                <a:latin typeface="Tw Cen MT" pitchFamily="34" charset="0"/>
                <a:ea typeface="华文仿宋" pitchFamily="2" charset="-122"/>
              </a:rPr>
              <a:t>Host</a:t>
            </a:r>
            <a:r>
              <a:rPr lang="zh-CN" altLang="en-US" sz="3200" dirty="0">
                <a:latin typeface="Tw Cen MT" pitchFamily="34" charset="0"/>
                <a:ea typeface="华文仿宋" pitchFamily="2" charset="-122"/>
              </a:rPr>
              <a:t>设备和</a:t>
            </a:r>
            <a:r>
              <a:rPr lang="en-US" altLang="zh-CN" sz="3200" dirty="0">
                <a:latin typeface="Tw Cen MT" pitchFamily="34" charset="0"/>
                <a:ea typeface="华文仿宋" pitchFamily="2" charset="-122"/>
              </a:rPr>
              <a:t>Slave</a:t>
            </a:r>
            <a:r>
              <a:rPr lang="zh-CN" altLang="en-US" sz="3200" dirty="0">
                <a:latin typeface="Tw Cen MT" pitchFamily="34" charset="0"/>
                <a:ea typeface="华文仿宋" pitchFamily="2" charset="-122"/>
              </a:rPr>
              <a:t>设备，只有</a:t>
            </a:r>
            <a:r>
              <a:rPr lang="en-US" altLang="zh-CN" sz="3200" dirty="0">
                <a:latin typeface="Tw Cen MT" pitchFamily="34" charset="0"/>
                <a:ea typeface="华文仿宋" pitchFamily="2" charset="-122"/>
              </a:rPr>
              <a:t>Host</a:t>
            </a:r>
            <a:r>
              <a:rPr lang="zh-CN" altLang="en-US" sz="3200" dirty="0">
                <a:latin typeface="Tw Cen MT" pitchFamily="34" charset="0"/>
                <a:ea typeface="华文仿宋" pitchFamily="2" charset="-122"/>
              </a:rPr>
              <a:t>设备可以从</a:t>
            </a:r>
            <a:r>
              <a:rPr lang="en-US" altLang="zh-CN" sz="3200" dirty="0">
                <a:latin typeface="Tw Cen MT" pitchFamily="34" charset="0"/>
                <a:ea typeface="华文仿宋" pitchFamily="2" charset="-122"/>
              </a:rPr>
              <a:t>Slave</a:t>
            </a:r>
            <a:r>
              <a:rPr lang="zh-CN" altLang="en-US" sz="3200" dirty="0">
                <a:latin typeface="Tw Cen MT" pitchFamily="34" charset="0"/>
                <a:ea typeface="华文仿宋" pitchFamily="2" charset="-122"/>
              </a:rPr>
              <a:t>设备中取得数据，实现数据的传输。</a:t>
            </a:r>
            <a:endParaRPr lang="en-US" altLang="zh-CN" sz="3200" dirty="0">
              <a:latin typeface="Tw Cen MT" pitchFamily="34" charset="0"/>
              <a:ea typeface="华文仿宋" pitchFamily="2" charset="-122"/>
            </a:endParaRPr>
          </a:p>
          <a:p>
            <a:pPr algn="just"/>
            <a:r>
              <a:rPr lang="en-US" altLang="zh-CN" sz="3200" dirty="0">
                <a:latin typeface="Tw Cen MT" pitchFamily="34" charset="0"/>
                <a:ea typeface="华文仿宋" pitchFamily="2" charset="-122"/>
              </a:rPr>
              <a:t>       USB Host</a:t>
            </a:r>
            <a:r>
              <a:rPr lang="zh-CN" altLang="en-US" sz="3200" dirty="0">
                <a:latin typeface="Tw Cen MT" pitchFamily="34" charset="0"/>
                <a:ea typeface="华文仿宋" pitchFamily="2" charset="-122"/>
              </a:rPr>
              <a:t>按地址去访问</a:t>
            </a:r>
            <a:r>
              <a:rPr lang="en-US" altLang="zh-CN" sz="3200" dirty="0">
                <a:latin typeface="Tw Cen MT" pitchFamily="34" charset="0"/>
                <a:ea typeface="华文仿宋" pitchFamily="2" charset="-122"/>
              </a:rPr>
              <a:t>Slave</a:t>
            </a:r>
            <a:r>
              <a:rPr lang="zh-CN" altLang="en-US" sz="3200" dirty="0">
                <a:latin typeface="Tw Cen MT" pitchFamily="34" charset="0"/>
                <a:ea typeface="华文仿宋" pitchFamily="2" charset="-122"/>
              </a:rPr>
              <a:t>，一个</a:t>
            </a:r>
            <a:r>
              <a:rPr lang="en-US" altLang="zh-CN" sz="3200" dirty="0">
                <a:latin typeface="Tw Cen MT" pitchFamily="34" charset="0"/>
                <a:ea typeface="华文仿宋" pitchFamily="2" charset="-122"/>
              </a:rPr>
              <a:t>USB Host</a:t>
            </a:r>
            <a:r>
              <a:rPr lang="zh-CN" altLang="en-US" sz="3200" dirty="0">
                <a:latin typeface="Tw Cen MT" pitchFamily="34" charset="0"/>
                <a:ea typeface="华文仿宋" pitchFamily="2" charset="-122"/>
              </a:rPr>
              <a:t>最多可以同时支持</a:t>
            </a:r>
            <a:r>
              <a:rPr lang="en-US" altLang="zh-CN" sz="3200" dirty="0">
                <a:latin typeface="Tw Cen MT" pitchFamily="34" charset="0"/>
                <a:ea typeface="华文仿宋" pitchFamily="2" charset="-122"/>
              </a:rPr>
              <a:t>128</a:t>
            </a:r>
            <a:r>
              <a:rPr lang="zh-CN" altLang="en-US" sz="3200" dirty="0">
                <a:latin typeface="Tw Cen MT" pitchFamily="34" charset="0"/>
                <a:ea typeface="华文仿宋" pitchFamily="2" charset="-122"/>
              </a:rPr>
              <a:t>个地址，地址</a:t>
            </a:r>
            <a:r>
              <a:rPr lang="en-US" altLang="zh-CN" sz="3200" dirty="0">
                <a:latin typeface="Tw Cen MT" pitchFamily="34" charset="0"/>
                <a:ea typeface="华文仿宋" pitchFamily="2" charset="-122"/>
              </a:rPr>
              <a:t>0</a:t>
            </a:r>
            <a:r>
              <a:rPr lang="zh-CN" altLang="en-US" sz="3200" dirty="0">
                <a:latin typeface="Tw Cen MT" pitchFamily="34" charset="0"/>
                <a:ea typeface="华文仿宋" pitchFamily="2" charset="-122"/>
              </a:rPr>
              <a:t>作为默认地址，只在设备枚举期间临时使用，而不能被分配给任何一个设备，因此一个</a:t>
            </a:r>
            <a:r>
              <a:rPr lang="en-US" altLang="zh-CN" sz="3200" dirty="0">
                <a:latin typeface="Tw Cen MT" pitchFamily="34" charset="0"/>
                <a:ea typeface="华文仿宋" pitchFamily="2" charset="-122"/>
              </a:rPr>
              <a:t>USB Host</a:t>
            </a:r>
            <a:r>
              <a:rPr lang="zh-CN" altLang="en-US" sz="3200" dirty="0">
                <a:solidFill>
                  <a:srgbClr val="FF0000"/>
                </a:solidFill>
                <a:latin typeface="Tw Cen MT" pitchFamily="34" charset="0"/>
                <a:ea typeface="华文仿宋" pitchFamily="2" charset="-122"/>
              </a:rPr>
              <a:t>最多可连接</a:t>
            </a:r>
            <a:r>
              <a:rPr lang="en-US" altLang="zh-CN" sz="3200" dirty="0">
                <a:solidFill>
                  <a:srgbClr val="FF0000"/>
                </a:solidFill>
                <a:latin typeface="Tw Cen MT" pitchFamily="34" charset="0"/>
                <a:ea typeface="华文仿宋" pitchFamily="2" charset="-122"/>
              </a:rPr>
              <a:t>127</a:t>
            </a:r>
            <a:r>
              <a:rPr lang="zh-CN" altLang="en-US" sz="3200" dirty="0">
                <a:solidFill>
                  <a:srgbClr val="FF0000"/>
                </a:solidFill>
                <a:latin typeface="Tw Cen MT" pitchFamily="34" charset="0"/>
                <a:ea typeface="华文仿宋" pitchFamily="2" charset="-122"/>
              </a:rPr>
              <a:t>个</a:t>
            </a:r>
            <a:r>
              <a:rPr lang="en-US" altLang="zh-CN" sz="3200" dirty="0">
                <a:solidFill>
                  <a:srgbClr val="FF0000"/>
                </a:solidFill>
                <a:latin typeface="Tw Cen MT" pitchFamily="34" charset="0"/>
                <a:ea typeface="华文仿宋" pitchFamily="2" charset="-122"/>
              </a:rPr>
              <a:t>USB</a:t>
            </a:r>
            <a:r>
              <a:rPr lang="zh-CN" altLang="en-US" sz="3200" dirty="0">
                <a:solidFill>
                  <a:srgbClr val="FF0000"/>
                </a:solidFill>
                <a:latin typeface="Tw Cen MT" pitchFamily="34" charset="0"/>
                <a:ea typeface="华文仿宋" pitchFamily="2" charset="-122"/>
              </a:rPr>
              <a:t>设备</a:t>
            </a:r>
            <a:r>
              <a:rPr lang="zh-CN" altLang="en-US" sz="3200" dirty="0">
                <a:latin typeface="Tw Cen MT" pitchFamily="34" charset="0"/>
                <a:ea typeface="华文仿宋" pitchFamily="2" charset="-122"/>
              </a:rPr>
              <a:t>。</a:t>
            </a:r>
          </a:p>
        </p:txBody>
      </p:sp>
      <p:sp>
        <p:nvSpPr>
          <p:cNvPr id="5" name="矩形 4">
            <a:extLst>
              <a:ext uri="{FF2B5EF4-FFF2-40B4-BE49-F238E27FC236}">
                <a16:creationId xmlns:a16="http://schemas.microsoft.com/office/drawing/2014/main" id="{F2E6CCD0-B997-4458-8662-9151B713953E}"/>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769" name="图片 1"/>
          <p:cNvPicPr>
            <a:picLocks noChangeAspect="1"/>
          </p:cNvPicPr>
          <p:nvPr/>
        </p:nvPicPr>
        <p:blipFill>
          <a:blip r:embed="rId2"/>
          <a:srcRect/>
          <a:stretch>
            <a:fillRect/>
          </a:stretch>
        </p:blipFill>
        <p:spPr bwMode="auto">
          <a:xfrm>
            <a:off x="1568432" y="262329"/>
            <a:ext cx="9092442" cy="2228886"/>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内容占位符 2"/>
          <p:cNvSpPr>
            <a:spLocks noGrp="1"/>
          </p:cNvSpPr>
          <p:nvPr>
            <p:ph sz="quarter" idx="1"/>
          </p:nvPr>
        </p:nvSpPr>
        <p:spPr>
          <a:xfrm>
            <a:off x="407368" y="1556792"/>
            <a:ext cx="11377264" cy="1468438"/>
          </a:xfrm>
        </p:spPr>
        <p:txBody>
          <a:bodyPr/>
          <a:lstStyle/>
          <a:p>
            <a:pPr marL="0" indent="0" eaLnBrk="1" hangingPunct="1">
              <a:buNone/>
            </a:pPr>
            <a:r>
              <a:rPr lang="en-US" altLang="zh-CN" sz="3200" dirty="0"/>
              <a:t>         USB</a:t>
            </a:r>
            <a:r>
              <a:rPr lang="zh-CN" altLang="zh-CN" sz="3200" dirty="0"/>
              <a:t>设计了多种物理接口，目前广泛使用的有三种，即</a:t>
            </a:r>
            <a:r>
              <a:rPr lang="zh-CN" altLang="zh-CN" sz="3200" dirty="0">
                <a:solidFill>
                  <a:srgbClr val="FF0000"/>
                </a:solidFill>
              </a:rPr>
              <a:t>标准</a:t>
            </a:r>
            <a:r>
              <a:rPr lang="en-US" altLang="zh-CN" sz="3200" dirty="0"/>
              <a:t>USB</a:t>
            </a:r>
            <a:r>
              <a:rPr lang="zh-CN" altLang="zh-CN" sz="3200" dirty="0"/>
              <a:t>、</a:t>
            </a:r>
            <a:r>
              <a:rPr lang="en-US" altLang="zh-CN" sz="3200" dirty="0">
                <a:solidFill>
                  <a:srgbClr val="FF0000"/>
                </a:solidFill>
              </a:rPr>
              <a:t>Mini</a:t>
            </a:r>
            <a:r>
              <a:rPr lang="en-US" altLang="zh-CN" sz="3200" dirty="0"/>
              <a:t> USB</a:t>
            </a:r>
            <a:r>
              <a:rPr lang="zh-CN" altLang="zh-CN" sz="3200" dirty="0"/>
              <a:t>和</a:t>
            </a:r>
            <a:r>
              <a:rPr lang="en-US" altLang="zh-CN" sz="3200" dirty="0">
                <a:solidFill>
                  <a:srgbClr val="FF0000"/>
                </a:solidFill>
              </a:rPr>
              <a:t>Micro </a:t>
            </a:r>
            <a:r>
              <a:rPr lang="en-US" altLang="zh-CN" sz="3200" dirty="0"/>
              <a:t>USB</a:t>
            </a:r>
            <a:r>
              <a:rPr lang="zh-CN" altLang="zh-CN" sz="3200" dirty="0"/>
              <a:t>，它们的功能和技术指标一致。标准</a:t>
            </a:r>
            <a:r>
              <a:rPr lang="en-US" altLang="zh-CN" sz="3200" dirty="0"/>
              <a:t>USB</a:t>
            </a:r>
            <a:r>
              <a:rPr lang="zh-CN" altLang="zh-CN" sz="3200" dirty="0"/>
              <a:t>分</a:t>
            </a:r>
            <a:r>
              <a:rPr lang="en-US" altLang="zh-CN" sz="3200" dirty="0"/>
              <a:t>A</a:t>
            </a:r>
            <a:r>
              <a:rPr lang="zh-CN" altLang="zh-CN" sz="3200" dirty="0"/>
              <a:t>型和</a:t>
            </a:r>
            <a:r>
              <a:rPr lang="en-US" altLang="zh-CN" sz="3200" dirty="0"/>
              <a:t>B</a:t>
            </a:r>
            <a:r>
              <a:rPr lang="zh-CN" altLang="zh-CN" sz="3200" dirty="0"/>
              <a:t>型两种结构形式，如图</a:t>
            </a:r>
            <a:r>
              <a:rPr lang="en-US" altLang="zh-CN" sz="3200" dirty="0"/>
              <a:t>5-8</a:t>
            </a:r>
            <a:r>
              <a:rPr lang="zh-CN" altLang="zh-CN" sz="3200" dirty="0"/>
              <a:t>所示。</a:t>
            </a:r>
            <a:endParaRPr lang="zh-CN" altLang="en-US" sz="3200" dirty="0"/>
          </a:p>
        </p:txBody>
      </p:sp>
      <p:pic>
        <p:nvPicPr>
          <p:cNvPr id="33794" name="图片 3"/>
          <p:cNvPicPr>
            <a:picLocks noChangeAspect="1"/>
          </p:cNvPicPr>
          <p:nvPr/>
        </p:nvPicPr>
        <p:blipFill>
          <a:blip r:embed="rId2"/>
          <a:srcRect/>
          <a:stretch>
            <a:fillRect/>
          </a:stretch>
        </p:blipFill>
        <p:spPr bwMode="auto">
          <a:xfrm>
            <a:off x="2207568" y="3116163"/>
            <a:ext cx="7560840" cy="3105418"/>
          </a:xfrm>
          <a:prstGeom prst="rect">
            <a:avLst/>
          </a:prstGeom>
          <a:noFill/>
          <a:ln w="9525">
            <a:noFill/>
            <a:miter lim="800000"/>
            <a:headEnd/>
            <a:tailEnd/>
          </a:ln>
        </p:spPr>
      </p:pic>
      <p:sp>
        <p:nvSpPr>
          <p:cNvPr id="33795" name="矩形 4"/>
          <p:cNvSpPr>
            <a:spLocks noChangeArrowheads="1"/>
          </p:cNvSpPr>
          <p:nvPr/>
        </p:nvSpPr>
        <p:spPr bwMode="auto">
          <a:xfrm>
            <a:off x="4432469" y="6221581"/>
            <a:ext cx="3471078"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5-8  USBA</a:t>
            </a:r>
            <a:r>
              <a:rPr lang="zh-CN" altLang="en-US" sz="2400" dirty="0">
                <a:latin typeface="Tw Cen MT" pitchFamily="34" charset="0"/>
                <a:ea typeface="华文仿宋" pitchFamily="2" charset="-122"/>
              </a:rPr>
              <a:t>型和</a:t>
            </a:r>
            <a:r>
              <a:rPr lang="en-US" altLang="zh-CN" sz="2400" dirty="0">
                <a:latin typeface="Tw Cen MT" pitchFamily="34" charset="0"/>
                <a:ea typeface="华文仿宋" pitchFamily="2" charset="-122"/>
              </a:rPr>
              <a:t>B</a:t>
            </a:r>
            <a:r>
              <a:rPr lang="zh-CN" altLang="en-US" sz="2400" dirty="0">
                <a:latin typeface="Tw Cen MT" pitchFamily="34" charset="0"/>
                <a:ea typeface="华文仿宋" pitchFamily="2" charset="-122"/>
              </a:rPr>
              <a:t>型接口</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9D7C4D1-6568-4179-AF66-E6D9DBF8BC1B}"/>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7" name="内容占位符 2"/>
          <p:cNvSpPr>
            <a:spLocks noGrp="1"/>
          </p:cNvSpPr>
          <p:nvPr>
            <p:ph sz="quarter" idx="1"/>
          </p:nvPr>
        </p:nvSpPr>
        <p:spPr>
          <a:xfrm>
            <a:off x="407368" y="404664"/>
            <a:ext cx="11377264" cy="6120680"/>
          </a:xfrm>
        </p:spPr>
        <p:txBody>
          <a:bodyPr/>
          <a:lstStyle/>
          <a:p>
            <a:pPr marL="0" indent="0" algn="just" eaLnBrk="1" hangingPunct="1">
              <a:spcBef>
                <a:spcPct val="0"/>
              </a:spcBef>
            </a:pPr>
            <a:r>
              <a:rPr lang="en-US" altLang="zh-CN" sz="3400" dirty="0"/>
              <a:t> Mini USB</a:t>
            </a:r>
            <a:r>
              <a:rPr lang="zh-CN" altLang="zh-CN" sz="3400" dirty="0"/>
              <a:t>（迷你</a:t>
            </a:r>
            <a:r>
              <a:rPr lang="en-US" altLang="zh-CN" sz="3400" dirty="0"/>
              <a:t>USB</a:t>
            </a:r>
            <a:r>
              <a:rPr lang="zh-CN" altLang="zh-CN" sz="3400" dirty="0"/>
              <a:t>）比标准</a:t>
            </a:r>
            <a:r>
              <a:rPr lang="en-US" altLang="zh-CN" sz="3400" dirty="0"/>
              <a:t>USB</a:t>
            </a:r>
            <a:r>
              <a:rPr lang="zh-CN" altLang="zh-CN" sz="3400" dirty="0"/>
              <a:t>小，适用于手机等小型电子设备。</a:t>
            </a:r>
            <a:r>
              <a:rPr lang="en-US" altLang="zh-CN" sz="3400" dirty="0"/>
              <a:t>Micro USB</a:t>
            </a:r>
            <a:r>
              <a:rPr lang="zh-CN" altLang="zh-CN" sz="3400" dirty="0"/>
              <a:t>是</a:t>
            </a:r>
            <a:r>
              <a:rPr lang="en-US" altLang="zh-CN" sz="3400" dirty="0"/>
              <a:t>USB2.0</a:t>
            </a:r>
            <a:r>
              <a:rPr lang="zh-CN" altLang="zh-CN" sz="3400" dirty="0"/>
              <a:t>的一个便携版本，它比部分手机使用的</a:t>
            </a:r>
            <a:r>
              <a:rPr lang="en-US" altLang="zh-CN" sz="3400" dirty="0"/>
              <a:t>Mini USB</a:t>
            </a:r>
            <a:r>
              <a:rPr lang="zh-CN" altLang="zh-CN" sz="3400" dirty="0"/>
              <a:t>接口更小，其接口定义与</a:t>
            </a:r>
            <a:r>
              <a:rPr lang="en-US" altLang="zh-CN" sz="3400" dirty="0"/>
              <a:t>Mini USB</a:t>
            </a:r>
            <a:r>
              <a:rPr lang="zh-CN" altLang="zh-CN" sz="3400" dirty="0"/>
              <a:t>相同。</a:t>
            </a:r>
            <a:endParaRPr lang="en-US" altLang="zh-CN" sz="3400" dirty="0"/>
          </a:p>
          <a:p>
            <a:pPr marL="0" indent="0" algn="just" eaLnBrk="1" hangingPunct="1">
              <a:spcBef>
                <a:spcPct val="0"/>
              </a:spcBef>
              <a:buNone/>
            </a:pPr>
            <a:endParaRPr lang="zh-CN" altLang="zh-CN" sz="3400" dirty="0"/>
          </a:p>
          <a:p>
            <a:pPr marL="0" indent="0" algn="just" eaLnBrk="1" hangingPunct="1">
              <a:spcBef>
                <a:spcPct val="0"/>
              </a:spcBef>
            </a:pPr>
            <a:r>
              <a:rPr lang="en-US" altLang="zh-CN" sz="3400" dirty="0"/>
              <a:t> USB</a:t>
            </a:r>
            <a:r>
              <a:rPr lang="zh-CN" altLang="zh-CN" sz="3400" dirty="0"/>
              <a:t>接口内部，</a:t>
            </a:r>
            <a:r>
              <a:rPr lang="en-US" altLang="zh-CN" sz="3400" dirty="0"/>
              <a:t>D- </a:t>
            </a:r>
            <a:r>
              <a:rPr lang="zh-CN" altLang="zh-CN" sz="3400" dirty="0"/>
              <a:t>或</a:t>
            </a:r>
            <a:r>
              <a:rPr lang="en-US" altLang="zh-CN" sz="3400" dirty="0"/>
              <a:t>D+ </a:t>
            </a:r>
            <a:r>
              <a:rPr lang="zh-CN" altLang="zh-CN" sz="3400" dirty="0"/>
              <a:t>会接有一个</a:t>
            </a:r>
            <a:r>
              <a:rPr lang="en-US" altLang="zh-CN" sz="3400" dirty="0"/>
              <a:t>1.5K</a:t>
            </a:r>
            <a:r>
              <a:rPr lang="zh-CN" altLang="zh-CN" sz="3400" dirty="0"/>
              <a:t>的上拉电阻，如果</a:t>
            </a:r>
            <a:r>
              <a:rPr lang="en-US" altLang="zh-CN" sz="3400" dirty="0">
                <a:solidFill>
                  <a:srgbClr val="FF0000"/>
                </a:solidFill>
              </a:rPr>
              <a:t>D- </a:t>
            </a:r>
            <a:r>
              <a:rPr lang="zh-CN" altLang="zh-CN" sz="3400" dirty="0">
                <a:solidFill>
                  <a:srgbClr val="FF0000"/>
                </a:solidFill>
              </a:rPr>
              <a:t>接上拉电阻</a:t>
            </a:r>
            <a:r>
              <a:rPr lang="zh-CN" altLang="zh-CN" sz="3400" dirty="0"/>
              <a:t>，则接入的是</a:t>
            </a:r>
            <a:r>
              <a:rPr lang="zh-CN" altLang="zh-CN" sz="3400" dirty="0">
                <a:solidFill>
                  <a:srgbClr val="FF0000"/>
                </a:solidFill>
              </a:rPr>
              <a:t>低速</a:t>
            </a:r>
            <a:r>
              <a:rPr lang="zh-CN" altLang="zh-CN" sz="3400" dirty="0"/>
              <a:t>全速设备；如果</a:t>
            </a:r>
            <a:r>
              <a:rPr lang="en-US" altLang="zh-CN" sz="3400" dirty="0">
                <a:solidFill>
                  <a:srgbClr val="00B0F0"/>
                </a:solidFill>
              </a:rPr>
              <a:t>D+</a:t>
            </a:r>
            <a:r>
              <a:rPr lang="en-US" altLang="zh-CN" sz="3400" dirty="0"/>
              <a:t> </a:t>
            </a:r>
            <a:r>
              <a:rPr lang="zh-CN" altLang="zh-CN" sz="3400" dirty="0">
                <a:solidFill>
                  <a:srgbClr val="00B0F0"/>
                </a:solidFill>
              </a:rPr>
              <a:t>接上拉电阻</a:t>
            </a:r>
            <a:r>
              <a:rPr lang="zh-CN" altLang="zh-CN" sz="3400" dirty="0"/>
              <a:t>，则表示接入的是</a:t>
            </a:r>
            <a:r>
              <a:rPr lang="zh-CN" altLang="zh-CN" sz="3400" dirty="0">
                <a:solidFill>
                  <a:srgbClr val="00B0F0"/>
                </a:solidFill>
              </a:rPr>
              <a:t>高速</a:t>
            </a:r>
            <a:r>
              <a:rPr lang="zh-CN" altLang="zh-CN" sz="3400" dirty="0"/>
              <a:t>设备。</a:t>
            </a:r>
            <a:r>
              <a:rPr lang="en-US" altLang="zh-CN" sz="3400" dirty="0"/>
              <a:t>USB</a:t>
            </a:r>
            <a:r>
              <a:rPr lang="zh-CN" altLang="zh-CN" sz="3400" dirty="0"/>
              <a:t>设备一接入主机，就会把主机</a:t>
            </a:r>
            <a:r>
              <a:rPr lang="en-US" altLang="zh-CN" sz="3400" dirty="0"/>
              <a:t> USB</a:t>
            </a:r>
            <a:r>
              <a:rPr lang="zh-CN" altLang="zh-CN" sz="3400" dirty="0"/>
              <a:t>口的</a:t>
            </a:r>
            <a:r>
              <a:rPr lang="en-US" altLang="zh-CN" sz="3400" dirty="0"/>
              <a:t>D- </a:t>
            </a:r>
            <a:r>
              <a:rPr lang="zh-CN" altLang="zh-CN" sz="3400" dirty="0"/>
              <a:t>或</a:t>
            </a:r>
            <a:r>
              <a:rPr lang="en-US" altLang="zh-CN" sz="3400" dirty="0"/>
              <a:t>D+ </a:t>
            </a:r>
            <a:r>
              <a:rPr lang="zh-CN" altLang="zh-CN" sz="3400" dirty="0"/>
              <a:t>拉高，从硬件的角度通知主机有新设备接入。新接入的</a:t>
            </a:r>
            <a:r>
              <a:rPr lang="en-US" altLang="zh-CN" sz="3400" dirty="0"/>
              <a:t>USB</a:t>
            </a:r>
            <a:r>
              <a:rPr lang="zh-CN" altLang="zh-CN" sz="3400" dirty="0"/>
              <a:t>设备的默认地址是</a:t>
            </a:r>
            <a:r>
              <a:rPr lang="en-US" altLang="zh-CN" sz="3400" dirty="0"/>
              <a:t>0</a:t>
            </a:r>
            <a:r>
              <a:rPr lang="zh-CN" altLang="zh-CN" sz="3400" dirty="0"/>
              <a:t>，每一个</a:t>
            </a:r>
            <a:r>
              <a:rPr lang="en-US" altLang="zh-CN" sz="3400" dirty="0"/>
              <a:t>USB</a:t>
            </a:r>
            <a:r>
              <a:rPr lang="zh-CN" altLang="zh-CN" sz="3400" dirty="0"/>
              <a:t>设备接入主机后，</a:t>
            </a:r>
            <a:r>
              <a:rPr lang="en-US" altLang="zh-CN" sz="3400" dirty="0"/>
              <a:t>USB</a:t>
            </a:r>
            <a:r>
              <a:rPr lang="zh-CN" altLang="zh-CN" sz="3400" dirty="0"/>
              <a:t>总线驱动程序都会给它分配一个地址。</a:t>
            </a:r>
            <a:endParaRPr lang="zh-CN" altLang="en-US" sz="3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839416" y="1628800"/>
            <a:ext cx="10657184" cy="5000600"/>
          </a:xfrm>
        </p:spPr>
        <p:txBody>
          <a:bodyPr>
            <a:normAutofit/>
          </a:bodyPr>
          <a:lstStyle/>
          <a:p>
            <a:pPr marL="0" indent="0" eaLnBrk="1" fontAlgn="auto" hangingPunct="1">
              <a:spcAft>
                <a:spcPts val="0"/>
              </a:spcAft>
              <a:buNone/>
              <a:defRPr/>
            </a:pPr>
            <a:r>
              <a:rPr lang="en-US" altLang="zh-CN" sz="3500" dirty="0"/>
              <a:t>       </a:t>
            </a:r>
            <a:r>
              <a:rPr lang="zh-CN" altLang="zh-CN" sz="3500" dirty="0">
                <a:latin typeface="+mn-ea"/>
              </a:rPr>
              <a:t>硬件是实现嵌入式系统功能的基础，从事嵌入式系统开发首先要具备基本的硬件知识。</a:t>
            </a:r>
            <a:endParaRPr lang="en-US" altLang="zh-CN" sz="3500" dirty="0">
              <a:latin typeface="+mn-ea"/>
            </a:endParaRPr>
          </a:p>
          <a:p>
            <a:pPr marL="0" indent="0" eaLnBrk="1" fontAlgn="auto" hangingPunct="1">
              <a:spcAft>
                <a:spcPts val="0"/>
              </a:spcAft>
              <a:buNone/>
              <a:defRPr/>
            </a:pPr>
            <a:r>
              <a:rPr lang="en-US" altLang="zh-CN" sz="3500" dirty="0">
                <a:latin typeface="+mn-ea"/>
              </a:rPr>
              <a:t>        </a:t>
            </a:r>
            <a:r>
              <a:rPr lang="zh-CN" altLang="zh-CN" sz="3500" dirty="0">
                <a:latin typeface="+mn-ea"/>
              </a:rPr>
              <a:t>嵌入式硬件平台除了嵌入式</a:t>
            </a:r>
            <a:r>
              <a:rPr lang="zh-CN" altLang="zh-CN" sz="3500" dirty="0">
                <a:solidFill>
                  <a:srgbClr val="FF0000"/>
                </a:solidFill>
                <a:latin typeface="+mn-ea"/>
              </a:rPr>
              <a:t>处理器</a:t>
            </a:r>
            <a:r>
              <a:rPr lang="zh-CN" altLang="zh-CN" sz="3500" dirty="0">
                <a:latin typeface="+mn-ea"/>
              </a:rPr>
              <a:t>外，还包括</a:t>
            </a:r>
            <a:r>
              <a:rPr lang="zh-CN" altLang="zh-CN" sz="3500" dirty="0">
                <a:solidFill>
                  <a:srgbClr val="FF0000"/>
                </a:solidFill>
                <a:latin typeface="+mn-ea"/>
              </a:rPr>
              <a:t>存储器</a:t>
            </a:r>
            <a:r>
              <a:rPr lang="zh-CN" altLang="zh-CN" sz="3500" dirty="0">
                <a:latin typeface="+mn-ea"/>
              </a:rPr>
              <a:t>系统、</a:t>
            </a:r>
            <a:r>
              <a:rPr lang="zh-CN" altLang="zh-CN" sz="3500" dirty="0">
                <a:solidFill>
                  <a:srgbClr val="FF0000"/>
                </a:solidFill>
                <a:latin typeface="+mn-ea"/>
              </a:rPr>
              <a:t>外设</a:t>
            </a:r>
            <a:r>
              <a:rPr lang="zh-CN" altLang="zh-CN" sz="3500" dirty="0">
                <a:latin typeface="+mn-ea"/>
              </a:rPr>
              <a:t>、</a:t>
            </a:r>
            <a:r>
              <a:rPr lang="zh-CN" altLang="zh-CN" sz="3500" dirty="0">
                <a:solidFill>
                  <a:srgbClr val="FF0000"/>
                </a:solidFill>
                <a:latin typeface="+mn-ea"/>
              </a:rPr>
              <a:t>输入输出接口</a:t>
            </a:r>
            <a:r>
              <a:rPr lang="zh-CN" altLang="zh-CN" sz="3500" dirty="0">
                <a:latin typeface="+mn-ea"/>
              </a:rPr>
              <a:t>、连接各种设备的</a:t>
            </a:r>
            <a:r>
              <a:rPr lang="zh-CN" altLang="zh-CN" sz="3500" dirty="0">
                <a:solidFill>
                  <a:srgbClr val="FF0000"/>
                </a:solidFill>
                <a:latin typeface="+mn-ea"/>
              </a:rPr>
              <a:t>总线</a:t>
            </a:r>
            <a:r>
              <a:rPr lang="zh-CN" altLang="zh-CN" sz="3500" dirty="0">
                <a:latin typeface="+mn-ea"/>
              </a:rPr>
              <a:t>系统以及必要的辅助电路。</a:t>
            </a:r>
            <a:endParaRPr lang="en-US" altLang="zh-CN" sz="3500" dirty="0">
              <a:latin typeface="+mn-ea"/>
            </a:endParaRPr>
          </a:p>
          <a:p>
            <a:pPr marL="0" indent="0" eaLnBrk="1" fontAlgn="auto" hangingPunct="1">
              <a:spcAft>
                <a:spcPts val="0"/>
              </a:spcAft>
              <a:buNone/>
              <a:defRPr/>
            </a:pPr>
            <a:r>
              <a:rPr lang="en-US" altLang="zh-CN" sz="3500" dirty="0">
                <a:latin typeface="+mn-ea"/>
              </a:rPr>
              <a:t>        </a:t>
            </a:r>
            <a:r>
              <a:rPr lang="zh-CN" altLang="zh-CN" sz="3500" dirty="0">
                <a:latin typeface="+mn-ea"/>
              </a:rPr>
              <a:t>嵌入式系统的硬件组成如图</a:t>
            </a:r>
            <a:r>
              <a:rPr lang="en-US" altLang="zh-CN" sz="3500" dirty="0">
                <a:latin typeface="+mn-ea"/>
              </a:rPr>
              <a:t>5-1</a:t>
            </a:r>
            <a:r>
              <a:rPr lang="zh-CN" altLang="zh-CN" sz="3500" dirty="0">
                <a:latin typeface="+mn-ea"/>
              </a:rPr>
              <a:t>所示。</a:t>
            </a:r>
            <a:endParaRPr lang="zh-CN" altLang="en-US" sz="3500"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C93EE7-6E6F-4B69-9144-6DB7BE7FA66F}"/>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
          </p:nvPr>
        </p:nvSpPr>
        <p:spPr>
          <a:xfrm>
            <a:off x="407368" y="260648"/>
            <a:ext cx="11521280" cy="6597352"/>
          </a:xfrm>
        </p:spPr>
        <p:txBody>
          <a:bodyPr>
            <a:noAutofit/>
          </a:bodyPr>
          <a:lstStyle/>
          <a:p>
            <a:pPr marL="0" indent="0" algn="just" eaLnBrk="1" fontAlgn="auto" hangingPunct="1">
              <a:spcBef>
                <a:spcPts val="0"/>
              </a:spcBef>
              <a:spcAft>
                <a:spcPts val="0"/>
              </a:spcAft>
              <a:buFont typeface="Wingdings"/>
              <a:buChar char=""/>
              <a:defRPr/>
            </a:pPr>
            <a:r>
              <a:rPr lang="zh-CN" altLang="zh-CN" sz="3300" dirty="0"/>
              <a:t>每一个</a:t>
            </a:r>
            <a:r>
              <a:rPr lang="en-US" altLang="zh-CN" sz="3300" dirty="0"/>
              <a:t>USB</a:t>
            </a:r>
            <a:r>
              <a:rPr lang="zh-CN" altLang="zh-CN" sz="3300" dirty="0"/>
              <a:t>设备都有一个</a:t>
            </a:r>
            <a:r>
              <a:rPr lang="zh-CN" altLang="zh-CN" sz="3300" dirty="0">
                <a:solidFill>
                  <a:srgbClr val="FF0000"/>
                </a:solidFill>
              </a:rPr>
              <a:t>设备描述符</a:t>
            </a:r>
            <a:r>
              <a:rPr lang="zh-CN" altLang="zh-CN" sz="3300" dirty="0"/>
              <a:t>，它记录设备类型、厂商</a:t>
            </a:r>
            <a:r>
              <a:rPr lang="en-US" altLang="zh-CN" sz="3300" dirty="0"/>
              <a:t>ID</a:t>
            </a:r>
            <a:r>
              <a:rPr lang="zh-CN" altLang="zh-CN" sz="3300" dirty="0"/>
              <a:t>、产品</a:t>
            </a:r>
            <a:r>
              <a:rPr lang="en-US" altLang="zh-CN" sz="3300" dirty="0"/>
              <a:t>ID</a:t>
            </a:r>
            <a:r>
              <a:rPr lang="zh-CN" altLang="zh-CN" sz="3300" dirty="0"/>
              <a:t>、端点情况、版本号等信息。</a:t>
            </a:r>
            <a:r>
              <a:rPr lang="zh-CN" altLang="zh-CN" sz="3300" dirty="0">
                <a:solidFill>
                  <a:srgbClr val="FF0000"/>
                </a:solidFill>
              </a:rPr>
              <a:t>主机</a:t>
            </a:r>
            <a:r>
              <a:rPr lang="zh-CN" altLang="zh-CN" sz="3300" dirty="0"/>
              <a:t>检测到设备插入后，就会从设备中读出描述符信息，并根据这些信息来</a:t>
            </a:r>
            <a:r>
              <a:rPr lang="zh-CN" altLang="zh-CN" sz="3300" dirty="0">
                <a:solidFill>
                  <a:srgbClr val="FF0000"/>
                </a:solidFill>
              </a:rPr>
              <a:t>加载</a:t>
            </a:r>
            <a:r>
              <a:rPr lang="zh-CN" altLang="zh-CN" sz="3300" dirty="0"/>
              <a:t>合适的</a:t>
            </a:r>
            <a:r>
              <a:rPr lang="zh-CN" altLang="zh-CN" sz="3300" dirty="0">
                <a:solidFill>
                  <a:srgbClr val="FF0000"/>
                </a:solidFill>
              </a:rPr>
              <a:t>驱动</a:t>
            </a:r>
            <a:r>
              <a:rPr lang="zh-CN" altLang="zh-CN" sz="3300" dirty="0"/>
              <a:t>，为数据通信做好准备。</a:t>
            </a:r>
            <a:endParaRPr lang="en-US" altLang="zh-CN" sz="3300" dirty="0"/>
          </a:p>
          <a:p>
            <a:pPr marL="0" indent="0" algn="just" eaLnBrk="1" fontAlgn="auto" hangingPunct="1">
              <a:spcBef>
                <a:spcPts val="0"/>
              </a:spcBef>
              <a:spcAft>
                <a:spcPts val="0"/>
              </a:spcAft>
              <a:buFont typeface="Wingdings"/>
              <a:buChar char=""/>
              <a:defRPr/>
            </a:pPr>
            <a:endParaRPr lang="zh-CN" altLang="zh-CN" sz="3300" dirty="0"/>
          </a:p>
          <a:p>
            <a:pPr marL="0" indent="0" algn="just" eaLnBrk="1" fontAlgn="auto" hangingPunct="1">
              <a:spcBef>
                <a:spcPts val="0"/>
              </a:spcBef>
              <a:spcAft>
                <a:spcPts val="0"/>
              </a:spcAft>
              <a:buFont typeface="Wingdings"/>
              <a:buChar char=""/>
              <a:defRPr/>
            </a:pPr>
            <a:r>
              <a:rPr lang="en-US" altLang="zh-CN" sz="3300" dirty="0"/>
              <a:t>USB</a:t>
            </a:r>
            <a:r>
              <a:rPr lang="zh-CN" altLang="zh-CN" sz="3300" dirty="0"/>
              <a:t>总线的传输以包为单位。包分为</a:t>
            </a:r>
            <a:r>
              <a:rPr lang="en-US" altLang="zh-CN" sz="3300" dirty="0"/>
              <a:t>4</a:t>
            </a:r>
            <a:r>
              <a:rPr lang="zh-CN" altLang="zh-CN" sz="3300" dirty="0"/>
              <a:t>类：</a:t>
            </a:r>
            <a:r>
              <a:rPr lang="zh-CN" altLang="zh-CN" sz="3300" dirty="0">
                <a:solidFill>
                  <a:srgbClr val="FF0000"/>
                </a:solidFill>
              </a:rPr>
              <a:t>令牌类包、数据类包、握手类包和特殊类包</a:t>
            </a:r>
            <a:r>
              <a:rPr lang="zh-CN" altLang="zh-CN" sz="3300" dirty="0"/>
              <a:t>。令牌包标志数据的传输方向，数据包包含发送的信息，握手类包表明数据传输是否成功，特殊类包用于处理低速传输相关的特殊操作。</a:t>
            </a:r>
            <a:endParaRPr lang="en-US" altLang="zh-CN" sz="3300" dirty="0"/>
          </a:p>
          <a:p>
            <a:pPr marL="0" indent="0" algn="just" eaLnBrk="1" fontAlgn="auto" hangingPunct="1">
              <a:spcBef>
                <a:spcPts val="0"/>
              </a:spcBef>
              <a:spcAft>
                <a:spcPts val="0"/>
              </a:spcAft>
              <a:buFont typeface="Wingdings"/>
              <a:buChar char=""/>
              <a:defRPr/>
            </a:pPr>
            <a:endParaRPr lang="zh-CN" altLang="zh-CN" sz="3300" dirty="0"/>
          </a:p>
          <a:p>
            <a:pPr marL="0" indent="0" algn="just" eaLnBrk="1" fontAlgn="auto" hangingPunct="1">
              <a:spcBef>
                <a:spcPts val="0"/>
              </a:spcBef>
              <a:spcAft>
                <a:spcPts val="0"/>
              </a:spcAft>
              <a:buFont typeface="Wingdings"/>
              <a:buChar char=""/>
              <a:defRPr/>
            </a:pPr>
            <a:r>
              <a:rPr lang="en-US" altLang="zh-CN" sz="3300" dirty="0"/>
              <a:t>USB</a:t>
            </a:r>
            <a:r>
              <a:rPr lang="zh-CN" altLang="zh-CN" sz="3300" dirty="0"/>
              <a:t>的数据传输支持</a:t>
            </a:r>
            <a:r>
              <a:rPr lang="zh-CN" altLang="zh-CN" sz="3300" dirty="0">
                <a:solidFill>
                  <a:srgbClr val="FF0000"/>
                </a:solidFill>
              </a:rPr>
              <a:t>同步传输、控制传输、中断传输和批量传输</a:t>
            </a:r>
            <a:r>
              <a:rPr lang="zh-CN" altLang="zh-CN" sz="3300" dirty="0"/>
              <a:t>四种方式，每种传输方式都包含严格的执行过程，具体执行步骤参见相关协议。</a:t>
            </a:r>
          </a:p>
          <a:p>
            <a:pPr marL="320048" indent="-320048" eaLnBrk="1" fontAlgn="auto" hangingPunct="1">
              <a:spcAft>
                <a:spcPts val="0"/>
              </a:spcAft>
              <a:buFont typeface="Wingdings"/>
              <a:buChar char=""/>
              <a:defRPr/>
            </a:pPr>
            <a:endParaRPr lang="zh-CN" altLang="en-US" sz="3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839416" y="-99392"/>
            <a:ext cx="8832850" cy="990600"/>
          </a:xfrm>
        </p:spPr>
        <p:txBody>
          <a:bodyPr/>
          <a:lstStyle/>
          <a:p>
            <a:pPr eaLnBrk="1" hangingPunct="1"/>
            <a:r>
              <a:rPr lang="en-US" altLang="zh-CN" sz="4000" dirty="0"/>
              <a:t>5.1.3 </a:t>
            </a:r>
            <a:r>
              <a:rPr lang="zh-CN" altLang="en-US" sz="4000" dirty="0"/>
              <a:t>多总线结构</a:t>
            </a:r>
          </a:p>
        </p:txBody>
      </p:sp>
      <p:sp>
        <p:nvSpPr>
          <p:cNvPr id="4" name="矩形 3">
            <a:extLst>
              <a:ext uri="{FF2B5EF4-FFF2-40B4-BE49-F238E27FC236}">
                <a16:creationId xmlns:a16="http://schemas.microsoft.com/office/drawing/2014/main" id="{06B7DF3E-7441-4645-BAA8-24DA62E41F7E}"/>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66" name="内容占位符 2"/>
          <p:cNvSpPr>
            <a:spLocks noGrp="1"/>
          </p:cNvSpPr>
          <p:nvPr>
            <p:ph sz="quarter" idx="1"/>
          </p:nvPr>
        </p:nvSpPr>
        <p:spPr>
          <a:xfrm>
            <a:off x="191344" y="692696"/>
            <a:ext cx="11809312" cy="6057900"/>
          </a:xfrm>
        </p:spPr>
        <p:txBody>
          <a:bodyPr/>
          <a:lstStyle/>
          <a:p>
            <a:pPr eaLnBrk="1" hangingPunct="1"/>
            <a:r>
              <a:rPr lang="zh-CN" altLang="en-US" sz="3300" dirty="0"/>
              <a:t>随着</a:t>
            </a:r>
            <a:r>
              <a:rPr lang="en-US" altLang="zh-CN" sz="3300" dirty="0"/>
              <a:t>CPU</a:t>
            </a:r>
            <a:r>
              <a:rPr lang="zh-CN" altLang="en-US" sz="3300" dirty="0"/>
              <a:t>处理能力的提高，系统</a:t>
            </a:r>
            <a:r>
              <a:rPr lang="zh-CN" altLang="en-US" sz="3300" dirty="0">
                <a:solidFill>
                  <a:srgbClr val="FF0000"/>
                </a:solidFill>
              </a:rPr>
              <a:t>中低速外设</a:t>
            </a:r>
            <a:r>
              <a:rPr lang="zh-CN" altLang="en-US" sz="3300" dirty="0"/>
              <a:t>成为影响系统速度的</a:t>
            </a:r>
            <a:r>
              <a:rPr lang="zh-CN" altLang="en-US" sz="3300" dirty="0">
                <a:solidFill>
                  <a:srgbClr val="FF0000"/>
                </a:solidFill>
              </a:rPr>
              <a:t>瓶颈</a:t>
            </a:r>
            <a:r>
              <a:rPr lang="zh-CN" altLang="en-US" sz="3300" dirty="0"/>
              <a:t>。为了解决这个问题，出现了多总线结构，将系统总线与</a:t>
            </a:r>
            <a:r>
              <a:rPr lang="en-US" altLang="zh-CN" sz="3300" dirty="0"/>
              <a:t>I/O</a:t>
            </a:r>
            <a:r>
              <a:rPr lang="zh-CN" altLang="en-US" sz="3300" dirty="0"/>
              <a:t>总线分开。与系统性能直接相关的</a:t>
            </a:r>
            <a:r>
              <a:rPr lang="en-US" altLang="zh-CN" sz="3300" dirty="0"/>
              <a:t>CPU</a:t>
            </a:r>
            <a:r>
              <a:rPr lang="zh-CN" altLang="en-US" sz="3300" dirty="0"/>
              <a:t>、内存等设备挂在</a:t>
            </a:r>
            <a:r>
              <a:rPr lang="zh-CN" altLang="en-US" sz="3300" dirty="0">
                <a:solidFill>
                  <a:srgbClr val="FF0000"/>
                </a:solidFill>
              </a:rPr>
              <a:t>高速的系统总线</a:t>
            </a:r>
            <a:r>
              <a:rPr lang="zh-CN" altLang="en-US" sz="3300" dirty="0"/>
              <a:t>上，对速度要求不那么严格的设备挂在</a:t>
            </a:r>
            <a:r>
              <a:rPr lang="zh-CN" altLang="en-US" sz="3300" dirty="0">
                <a:solidFill>
                  <a:srgbClr val="FF0000"/>
                </a:solidFill>
              </a:rPr>
              <a:t>低速总线上</a:t>
            </a:r>
            <a:r>
              <a:rPr lang="zh-CN" altLang="en-US" sz="3300" dirty="0"/>
              <a:t>，两种总线通过被称为</a:t>
            </a:r>
            <a:r>
              <a:rPr lang="zh-CN" altLang="en-US" sz="3300" dirty="0">
                <a:solidFill>
                  <a:srgbClr val="FF0000"/>
                </a:solidFill>
              </a:rPr>
              <a:t>桥</a:t>
            </a:r>
            <a:r>
              <a:rPr lang="zh-CN" altLang="en-US" sz="3300" dirty="0"/>
              <a:t>的逻辑电路互联。这样的总线配置既不影响</a:t>
            </a:r>
            <a:r>
              <a:rPr lang="en-US" altLang="zh-CN" sz="3300" dirty="0"/>
              <a:t>CPU</a:t>
            </a:r>
            <a:r>
              <a:rPr lang="zh-CN" altLang="en-US" sz="3300" dirty="0"/>
              <a:t>的速度优势，又能满足</a:t>
            </a:r>
            <a:r>
              <a:rPr lang="en-US" altLang="zh-CN" sz="3300" dirty="0"/>
              <a:t>CPU</a:t>
            </a:r>
            <a:r>
              <a:rPr lang="zh-CN" altLang="en-US" sz="3300" dirty="0"/>
              <a:t>与不同速率的设备的接口需求，同时降低了设备成本。</a:t>
            </a:r>
            <a:endParaRPr lang="en-US" altLang="zh-CN" sz="3300" dirty="0"/>
          </a:p>
          <a:p>
            <a:pPr eaLnBrk="1" hangingPunct="1"/>
            <a:r>
              <a:rPr lang="en-US" altLang="zh-CN" sz="3300" dirty="0"/>
              <a:t>ARM</a:t>
            </a:r>
            <a:r>
              <a:rPr lang="zh-CN" altLang="en-US" sz="3300" dirty="0"/>
              <a:t>研发的</a:t>
            </a:r>
            <a:r>
              <a:rPr lang="en-US" altLang="zh-CN" sz="3300" dirty="0"/>
              <a:t>AMBA</a:t>
            </a:r>
            <a:r>
              <a:rPr lang="zh-CN" altLang="en-US" sz="3300" dirty="0"/>
              <a:t>（</a:t>
            </a:r>
            <a:r>
              <a:rPr lang="en-US" altLang="zh-CN" sz="3300" dirty="0"/>
              <a:t>Advanced Microcontroller BUS Architecture</a:t>
            </a:r>
            <a:r>
              <a:rPr lang="zh-CN" altLang="en-US" sz="3300" dirty="0"/>
              <a:t>）总线是一种典型的嵌入式处理器总线标准。</a:t>
            </a:r>
            <a:r>
              <a:rPr lang="en-US" altLang="zh-CN" sz="3300" dirty="0"/>
              <a:t>AMBA</a:t>
            </a:r>
            <a:r>
              <a:rPr lang="zh-CN" altLang="en-US" sz="3300" dirty="0"/>
              <a:t>规范主要包括了</a:t>
            </a:r>
            <a:r>
              <a:rPr lang="en-US" altLang="zh-CN" sz="3300" dirty="0">
                <a:solidFill>
                  <a:srgbClr val="FF0000"/>
                </a:solidFill>
              </a:rPr>
              <a:t>AHB</a:t>
            </a:r>
            <a:r>
              <a:rPr lang="en-US" altLang="zh-CN" sz="3300" dirty="0"/>
              <a:t>(Advanced High-performance Bus)</a:t>
            </a:r>
            <a:r>
              <a:rPr lang="zh-CN" altLang="en-US" sz="3300" dirty="0"/>
              <a:t>系统总线和</a:t>
            </a:r>
            <a:r>
              <a:rPr lang="en-US" altLang="zh-CN" sz="3300" dirty="0">
                <a:solidFill>
                  <a:srgbClr val="FF0000"/>
                </a:solidFill>
              </a:rPr>
              <a:t>APB</a:t>
            </a:r>
            <a:r>
              <a:rPr lang="en-US" altLang="zh-CN" sz="3300" dirty="0"/>
              <a:t>(Advanced Peripheral Bus)</a:t>
            </a:r>
            <a:r>
              <a:rPr lang="zh-CN" altLang="en-US" sz="3300" dirty="0"/>
              <a:t>外围总线。图</a:t>
            </a:r>
            <a:r>
              <a:rPr lang="en-US" altLang="zh-CN" sz="3300" dirty="0"/>
              <a:t>5-9</a:t>
            </a:r>
            <a:r>
              <a:rPr lang="zh-CN" altLang="en-US" sz="3300" dirty="0"/>
              <a:t>是</a:t>
            </a:r>
            <a:r>
              <a:rPr lang="en-US" altLang="zh-CN" sz="3300" dirty="0"/>
              <a:t>ARM AMBA</a:t>
            </a:r>
            <a:r>
              <a:rPr lang="zh-CN" altLang="en-US" sz="3300" dirty="0"/>
              <a:t>总线系统。</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图片 3"/>
          <p:cNvPicPr>
            <a:picLocks noChangeAspect="1"/>
          </p:cNvPicPr>
          <p:nvPr/>
        </p:nvPicPr>
        <p:blipFill>
          <a:blip r:embed="rId2"/>
          <a:srcRect/>
          <a:stretch>
            <a:fillRect/>
          </a:stretch>
        </p:blipFill>
        <p:spPr bwMode="auto">
          <a:xfrm>
            <a:off x="1487488" y="1484784"/>
            <a:ext cx="9685013" cy="4711681"/>
          </a:xfrm>
          <a:prstGeom prst="rect">
            <a:avLst/>
          </a:prstGeom>
          <a:noFill/>
          <a:ln w="9525">
            <a:noFill/>
            <a:miter lim="800000"/>
            <a:headEnd/>
            <a:tailEnd/>
          </a:ln>
        </p:spPr>
      </p:pic>
      <p:sp>
        <p:nvSpPr>
          <p:cNvPr id="37890" name="矩形 4"/>
          <p:cNvSpPr>
            <a:spLocks noChangeArrowheads="1"/>
          </p:cNvSpPr>
          <p:nvPr/>
        </p:nvSpPr>
        <p:spPr bwMode="auto">
          <a:xfrm>
            <a:off x="4295800" y="6222336"/>
            <a:ext cx="3260829" cy="477054"/>
          </a:xfrm>
          <a:prstGeom prst="rect">
            <a:avLst/>
          </a:prstGeom>
          <a:noFill/>
          <a:ln w="9525">
            <a:noFill/>
            <a:miter lim="800000"/>
            <a:headEnd/>
            <a:tailEnd/>
          </a:ln>
        </p:spPr>
        <p:txBody>
          <a:bodyPr wrap="none">
            <a:spAutoFit/>
          </a:bodyPr>
          <a:lstStyle/>
          <a:p>
            <a:r>
              <a:rPr lang="zh-CN" altLang="en-US" sz="2500" dirty="0">
                <a:latin typeface="Tw Cen MT" pitchFamily="34" charset="0"/>
                <a:ea typeface="华文仿宋" pitchFamily="2" charset="-122"/>
              </a:rPr>
              <a:t>图</a:t>
            </a:r>
            <a:r>
              <a:rPr lang="en-US" altLang="zh-CN" sz="2500" dirty="0">
                <a:latin typeface="Tw Cen MT" pitchFamily="34" charset="0"/>
                <a:ea typeface="华文仿宋" pitchFamily="2" charset="-122"/>
              </a:rPr>
              <a:t>5-9  ARM AMBA</a:t>
            </a:r>
            <a:r>
              <a:rPr lang="zh-CN" altLang="en-US" sz="2500" dirty="0">
                <a:latin typeface="Tw Cen MT" pitchFamily="34" charset="0"/>
                <a:ea typeface="华文仿宋" pitchFamily="2" charset="-122"/>
              </a:rPr>
              <a:t>总线</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B9280AC-35C2-4332-BECC-0FE903CD9F5E}"/>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13" name="内容占位符 2"/>
          <p:cNvSpPr>
            <a:spLocks noGrp="1"/>
          </p:cNvSpPr>
          <p:nvPr>
            <p:ph sz="quarter" idx="1"/>
          </p:nvPr>
        </p:nvSpPr>
        <p:spPr>
          <a:xfrm>
            <a:off x="335360" y="620688"/>
            <a:ext cx="11593288" cy="5832648"/>
          </a:xfrm>
        </p:spPr>
        <p:txBody>
          <a:bodyPr/>
          <a:lstStyle/>
          <a:p>
            <a:pPr marL="0" indent="0" algn="just" eaLnBrk="1" hangingPunct="1">
              <a:spcBef>
                <a:spcPct val="0"/>
              </a:spcBef>
            </a:pPr>
            <a:r>
              <a:rPr lang="en-US" altLang="zh-CN" sz="3600" dirty="0"/>
              <a:t>AHB</a:t>
            </a:r>
            <a:r>
              <a:rPr lang="zh-CN" altLang="en-US" sz="3600" dirty="0"/>
              <a:t>总线用于连接</a:t>
            </a:r>
            <a:r>
              <a:rPr lang="en-US" altLang="zh-CN" sz="3600" dirty="0"/>
              <a:t>CPU</a:t>
            </a:r>
            <a:r>
              <a:rPr lang="zh-CN" altLang="en-US" sz="3600" dirty="0"/>
              <a:t>、片内</a:t>
            </a:r>
            <a:r>
              <a:rPr lang="en-US" altLang="zh-CN" sz="3600" dirty="0"/>
              <a:t>SRAM</a:t>
            </a:r>
            <a:r>
              <a:rPr lang="zh-CN" altLang="en-US" sz="3600" dirty="0"/>
              <a:t>、高速</a:t>
            </a:r>
            <a:r>
              <a:rPr lang="en-US" altLang="zh-CN" sz="3600" dirty="0"/>
              <a:t>I/O</a:t>
            </a:r>
            <a:r>
              <a:rPr lang="zh-CN" altLang="en-US" sz="3600" dirty="0"/>
              <a:t>设备、外部</a:t>
            </a:r>
            <a:r>
              <a:rPr lang="en-US" altLang="zh-CN" sz="3600" dirty="0"/>
              <a:t>DRAM</a:t>
            </a:r>
            <a:r>
              <a:rPr lang="zh-CN" altLang="en-US" sz="3600" dirty="0"/>
              <a:t>控制器和</a:t>
            </a:r>
            <a:r>
              <a:rPr lang="en-US" altLang="zh-CN" sz="3600" dirty="0"/>
              <a:t>APB</a:t>
            </a:r>
            <a:r>
              <a:rPr lang="zh-CN" altLang="en-US" sz="3600" dirty="0"/>
              <a:t>桥等设备。其中，</a:t>
            </a:r>
            <a:r>
              <a:rPr lang="en-US" altLang="zh-CN" sz="3600" dirty="0">
                <a:solidFill>
                  <a:srgbClr val="FF0000"/>
                </a:solidFill>
              </a:rPr>
              <a:t>CPU</a:t>
            </a:r>
            <a:r>
              <a:rPr lang="zh-CN" altLang="en-US" sz="3600" dirty="0">
                <a:solidFill>
                  <a:srgbClr val="FF0000"/>
                </a:solidFill>
              </a:rPr>
              <a:t>是主模块</a:t>
            </a:r>
            <a:r>
              <a:rPr lang="zh-CN" altLang="en-US" sz="3600" dirty="0"/>
              <a:t>，能够发出读写操作信号，其余设备是从模块，接收命令并做出反应。</a:t>
            </a:r>
            <a:endParaRPr lang="en-US" altLang="zh-CN" sz="3600" dirty="0"/>
          </a:p>
          <a:p>
            <a:pPr marL="0" indent="0" algn="just" eaLnBrk="1" hangingPunct="1">
              <a:spcBef>
                <a:spcPct val="0"/>
              </a:spcBef>
            </a:pPr>
            <a:endParaRPr lang="en-US" altLang="zh-CN" sz="3600" dirty="0"/>
          </a:p>
          <a:p>
            <a:pPr marL="0" indent="0" algn="just" eaLnBrk="1" hangingPunct="1">
              <a:spcBef>
                <a:spcPct val="0"/>
              </a:spcBef>
            </a:pPr>
            <a:r>
              <a:rPr lang="en-US" altLang="zh-CN" sz="3600" dirty="0"/>
              <a:t>APB</a:t>
            </a:r>
            <a:r>
              <a:rPr lang="zh-CN" altLang="en-US" sz="3600" dirty="0"/>
              <a:t>总线连接低速</a:t>
            </a:r>
            <a:r>
              <a:rPr lang="en-US" altLang="zh-CN" sz="3600" dirty="0"/>
              <a:t>I/O</a:t>
            </a:r>
            <a:r>
              <a:rPr lang="zh-CN" altLang="en-US" sz="3600" dirty="0"/>
              <a:t>设备。</a:t>
            </a:r>
            <a:r>
              <a:rPr lang="en-US" altLang="zh-CN" sz="3600" dirty="0">
                <a:solidFill>
                  <a:srgbClr val="FF0000"/>
                </a:solidFill>
              </a:rPr>
              <a:t>APB </a:t>
            </a:r>
            <a:r>
              <a:rPr lang="zh-CN" altLang="en-US" sz="3600" dirty="0">
                <a:solidFill>
                  <a:srgbClr val="FF0000"/>
                </a:solidFill>
              </a:rPr>
              <a:t>桥</a:t>
            </a:r>
            <a:r>
              <a:rPr lang="zh-CN" altLang="en-US" sz="3600" dirty="0"/>
              <a:t>既</a:t>
            </a:r>
            <a:r>
              <a:rPr lang="zh-CN" altLang="en-US" sz="3600" dirty="0">
                <a:solidFill>
                  <a:srgbClr val="FF0000"/>
                </a:solidFill>
              </a:rPr>
              <a:t>是</a:t>
            </a:r>
            <a:r>
              <a:rPr lang="en-US" altLang="zh-CN" sz="3600" dirty="0">
                <a:solidFill>
                  <a:srgbClr val="FF0000"/>
                </a:solidFill>
              </a:rPr>
              <a:t>APB</a:t>
            </a:r>
            <a:r>
              <a:rPr lang="zh-CN" altLang="en-US" sz="3600" dirty="0">
                <a:solidFill>
                  <a:srgbClr val="FF0000"/>
                </a:solidFill>
              </a:rPr>
              <a:t>总线上</a:t>
            </a:r>
            <a:r>
              <a:rPr lang="zh-CN" altLang="en-US" sz="3600" dirty="0"/>
              <a:t>唯一</a:t>
            </a:r>
            <a:r>
              <a:rPr lang="zh-CN" altLang="en-US" sz="3600" dirty="0">
                <a:solidFill>
                  <a:srgbClr val="FF0000"/>
                </a:solidFill>
              </a:rPr>
              <a:t>的主模块</a:t>
            </a:r>
            <a:r>
              <a:rPr lang="zh-CN" altLang="en-US" sz="3600" dirty="0"/>
              <a:t>，也是</a:t>
            </a:r>
            <a:r>
              <a:rPr lang="en-US" altLang="zh-CN" sz="3600" dirty="0"/>
              <a:t>AHB</a:t>
            </a:r>
            <a:r>
              <a:rPr lang="zh-CN" altLang="en-US" sz="3600" dirty="0"/>
              <a:t>系统总线上的从模块。其主要功能是锁存来自</a:t>
            </a:r>
            <a:r>
              <a:rPr lang="en-US" altLang="zh-CN" sz="3600" dirty="0"/>
              <a:t>AHB</a:t>
            </a:r>
            <a:r>
              <a:rPr lang="zh-CN" altLang="en-US" sz="3600" dirty="0"/>
              <a:t>系统总线的地址、数据和控制信号，并提供二级译码以产生 </a:t>
            </a:r>
            <a:r>
              <a:rPr lang="en-US" altLang="zh-CN" sz="3600" dirty="0"/>
              <a:t>APB</a:t>
            </a:r>
            <a:r>
              <a:rPr lang="zh-CN" altLang="en-US" sz="3600" dirty="0"/>
              <a:t>外围设备的选择信号，从而</a:t>
            </a:r>
            <a:r>
              <a:rPr lang="zh-CN" altLang="en-US" sz="3600" dirty="0">
                <a:solidFill>
                  <a:srgbClr val="FF0000"/>
                </a:solidFill>
              </a:rPr>
              <a:t>实现</a:t>
            </a:r>
            <a:r>
              <a:rPr lang="en-US" altLang="zh-CN" sz="3600" dirty="0">
                <a:solidFill>
                  <a:srgbClr val="FF0000"/>
                </a:solidFill>
              </a:rPr>
              <a:t>AHB</a:t>
            </a:r>
            <a:r>
              <a:rPr lang="zh-CN" altLang="en-US" sz="3600" dirty="0">
                <a:solidFill>
                  <a:srgbClr val="FF0000"/>
                </a:solidFill>
              </a:rPr>
              <a:t>协议到</a:t>
            </a:r>
            <a:r>
              <a:rPr lang="en-US" altLang="zh-CN" sz="3600" dirty="0">
                <a:solidFill>
                  <a:srgbClr val="FF0000"/>
                </a:solidFill>
              </a:rPr>
              <a:t>APB</a:t>
            </a:r>
            <a:r>
              <a:rPr lang="zh-CN" altLang="en-US" sz="3600" dirty="0">
                <a:solidFill>
                  <a:srgbClr val="FF0000"/>
                </a:solidFill>
              </a:rPr>
              <a:t>协议的转换</a:t>
            </a:r>
            <a:r>
              <a:rPr lang="zh-CN" altLang="en-US" sz="36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1415480" y="134144"/>
            <a:ext cx="8832850" cy="990600"/>
          </a:xfrm>
        </p:spPr>
        <p:txBody>
          <a:bodyPr/>
          <a:lstStyle/>
          <a:p>
            <a:pPr eaLnBrk="1" hangingPunct="1"/>
            <a:r>
              <a:rPr lang="en-US" altLang="zh-CN" sz="4000" dirty="0"/>
              <a:t>5.1.4 </a:t>
            </a:r>
            <a:r>
              <a:rPr lang="zh-CN" altLang="en-US" sz="4000" dirty="0"/>
              <a:t>直接存储器访问</a:t>
            </a:r>
            <a:r>
              <a:rPr lang="en-US" altLang="zh-CN" sz="4000" dirty="0"/>
              <a:t>DMA</a:t>
            </a:r>
            <a:endParaRPr lang="zh-CN" altLang="en-US" sz="4000" dirty="0"/>
          </a:p>
        </p:txBody>
      </p:sp>
      <p:sp>
        <p:nvSpPr>
          <p:cNvPr id="4" name="矩形 3">
            <a:extLst>
              <a:ext uri="{FF2B5EF4-FFF2-40B4-BE49-F238E27FC236}">
                <a16:creationId xmlns:a16="http://schemas.microsoft.com/office/drawing/2014/main" id="{86938CA0-B520-4405-9003-952FC3A0DD62}"/>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
          </p:nvPr>
        </p:nvSpPr>
        <p:spPr>
          <a:xfrm>
            <a:off x="498364" y="1124744"/>
            <a:ext cx="11449272" cy="5599112"/>
          </a:xfrm>
        </p:spPr>
        <p:txBody>
          <a:bodyPr>
            <a:noAutofit/>
          </a:bodyPr>
          <a:lstStyle/>
          <a:p>
            <a:pPr marL="0" indent="0" algn="just" eaLnBrk="1" fontAlgn="auto" hangingPunct="1">
              <a:spcBef>
                <a:spcPts val="0"/>
              </a:spcBef>
              <a:spcAft>
                <a:spcPts val="0"/>
              </a:spcAft>
              <a:buFont typeface="Wingdings"/>
              <a:buChar char=""/>
              <a:defRPr/>
            </a:pPr>
            <a:r>
              <a:rPr lang="zh-CN" altLang="en-US" sz="3300" dirty="0"/>
              <a:t>直接存储器访问</a:t>
            </a:r>
            <a:r>
              <a:rPr lang="en-US" altLang="zh-CN" sz="3300" dirty="0"/>
              <a:t>(Direct Memory Access, DMA)</a:t>
            </a:r>
            <a:r>
              <a:rPr lang="zh-CN" altLang="en-US" sz="3300" dirty="0"/>
              <a:t>是一种</a:t>
            </a:r>
            <a:r>
              <a:rPr lang="zh-CN" altLang="en-US" sz="3300" dirty="0">
                <a:solidFill>
                  <a:srgbClr val="FF0000"/>
                </a:solidFill>
              </a:rPr>
              <a:t>高速数据传送</a:t>
            </a:r>
            <a:r>
              <a:rPr lang="zh-CN" altLang="en-US" sz="3300" dirty="0"/>
              <a:t>操作。它</a:t>
            </a:r>
            <a:r>
              <a:rPr lang="zh-CN" altLang="en-US" sz="3300" dirty="0">
                <a:solidFill>
                  <a:srgbClr val="FF0000"/>
                </a:solidFill>
              </a:rPr>
              <a:t>不需要</a:t>
            </a:r>
            <a:r>
              <a:rPr lang="en-US" altLang="zh-CN" sz="3300" dirty="0">
                <a:solidFill>
                  <a:srgbClr val="FF0000"/>
                </a:solidFill>
              </a:rPr>
              <a:t>CPU</a:t>
            </a:r>
            <a:r>
              <a:rPr lang="zh-CN" altLang="en-US" sz="3300" dirty="0">
                <a:solidFill>
                  <a:srgbClr val="FF0000"/>
                </a:solidFill>
              </a:rPr>
              <a:t>的干预</a:t>
            </a:r>
            <a:r>
              <a:rPr lang="zh-CN" altLang="en-US" sz="3300" dirty="0"/>
              <a:t>就能完成</a:t>
            </a:r>
            <a:r>
              <a:rPr lang="zh-CN" altLang="en-US" sz="3300" dirty="0">
                <a:solidFill>
                  <a:srgbClr val="FF0000"/>
                </a:solidFill>
              </a:rPr>
              <a:t>外设与存储器之间的数据传输</a:t>
            </a:r>
            <a:r>
              <a:rPr lang="zh-CN" altLang="en-US" sz="3300" dirty="0"/>
              <a:t>。</a:t>
            </a:r>
            <a:r>
              <a:rPr lang="en-US" altLang="zh-CN" sz="3300" dirty="0">
                <a:solidFill>
                  <a:srgbClr val="FF0000"/>
                </a:solidFill>
              </a:rPr>
              <a:t>CPU</a:t>
            </a:r>
            <a:r>
              <a:rPr lang="zh-CN" altLang="en-US" sz="3300" dirty="0"/>
              <a:t>在数据开始</a:t>
            </a:r>
            <a:r>
              <a:rPr lang="zh-CN" altLang="en-US" sz="3300" dirty="0">
                <a:solidFill>
                  <a:srgbClr val="FF0000"/>
                </a:solidFill>
              </a:rPr>
              <a:t>传输前将传输条件设置</a:t>
            </a:r>
            <a:r>
              <a:rPr lang="zh-CN" altLang="en-US" sz="3300" dirty="0"/>
              <a:t>好，一旦启动传输就不再需要</a:t>
            </a:r>
            <a:r>
              <a:rPr lang="en-US" altLang="zh-CN" sz="3300" dirty="0"/>
              <a:t>CPU</a:t>
            </a:r>
            <a:r>
              <a:rPr lang="zh-CN" altLang="en-US" sz="3300" dirty="0"/>
              <a:t>参与，整个的数据传输过程将在</a:t>
            </a:r>
            <a:r>
              <a:rPr lang="en-US" altLang="zh-CN" sz="3300" dirty="0"/>
              <a:t>DMA</a:t>
            </a:r>
            <a:r>
              <a:rPr lang="zh-CN" altLang="en-US" sz="3300" dirty="0"/>
              <a:t>控制器的控制下由硬件实现，使整个系统的效率大大提高。</a:t>
            </a:r>
            <a:endParaRPr lang="en-US" altLang="zh-CN" sz="3300" dirty="0"/>
          </a:p>
          <a:p>
            <a:pPr marL="0" indent="0" algn="just" eaLnBrk="1" fontAlgn="auto" hangingPunct="1">
              <a:spcBef>
                <a:spcPts val="0"/>
              </a:spcBef>
              <a:spcAft>
                <a:spcPts val="0"/>
              </a:spcAft>
              <a:buFont typeface="Wingdings"/>
              <a:buChar char=""/>
              <a:defRPr/>
            </a:pPr>
            <a:endParaRPr lang="zh-CN" altLang="en-US" sz="3300" dirty="0"/>
          </a:p>
          <a:p>
            <a:pPr marL="0" indent="0" algn="just" eaLnBrk="1" fontAlgn="auto" hangingPunct="1">
              <a:spcBef>
                <a:spcPts val="0"/>
              </a:spcBef>
              <a:spcAft>
                <a:spcPts val="0"/>
              </a:spcAft>
              <a:buFont typeface="Wingdings"/>
              <a:buChar char=""/>
              <a:defRPr/>
            </a:pPr>
            <a:r>
              <a:rPr lang="en-US" altLang="zh-CN" sz="3300" dirty="0"/>
              <a:t>DMA</a:t>
            </a:r>
            <a:r>
              <a:rPr lang="zh-CN" altLang="en-US" sz="3300" dirty="0"/>
              <a:t>最典型的用法是在外设与存储器之间进行数据传输。</a:t>
            </a:r>
            <a:r>
              <a:rPr lang="en-US" altLang="zh-CN" sz="3300" dirty="0"/>
              <a:t>DMA</a:t>
            </a:r>
            <a:r>
              <a:rPr lang="zh-CN" altLang="en-US" sz="3300" dirty="0"/>
              <a:t>控制器</a:t>
            </a:r>
            <a:r>
              <a:rPr lang="zh-CN" altLang="en-US" sz="3300" dirty="0">
                <a:solidFill>
                  <a:srgbClr val="FF0000"/>
                </a:solidFill>
              </a:rPr>
              <a:t>从</a:t>
            </a:r>
            <a:r>
              <a:rPr lang="en-US" altLang="zh-CN" sz="3300" dirty="0">
                <a:solidFill>
                  <a:srgbClr val="FF0000"/>
                </a:solidFill>
              </a:rPr>
              <a:t>CPU</a:t>
            </a:r>
            <a:r>
              <a:rPr lang="zh-CN" altLang="en-US" sz="3300" dirty="0">
                <a:solidFill>
                  <a:srgbClr val="FF0000"/>
                </a:solidFill>
              </a:rPr>
              <a:t>请求总线控制权</a:t>
            </a:r>
            <a:r>
              <a:rPr lang="zh-CN" altLang="en-US" sz="3300" dirty="0"/>
              <a:t>，取得控制权后，</a:t>
            </a:r>
            <a:r>
              <a:rPr lang="en-US" altLang="zh-CN" sz="3300" dirty="0"/>
              <a:t>DMA</a:t>
            </a:r>
            <a:r>
              <a:rPr lang="zh-CN" altLang="en-US" sz="3300" dirty="0"/>
              <a:t>控制器会象</a:t>
            </a:r>
            <a:r>
              <a:rPr lang="en-US" altLang="zh-CN" sz="3300" dirty="0"/>
              <a:t>CPU</a:t>
            </a:r>
            <a:r>
              <a:rPr lang="zh-CN" altLang="en-US" sz="3300" dirty="0"/>
              <a:t>那样</a:t>
            </a:r>
            <a:r>
              <a:rPr lang="zh-CN" altLang="en-US" sz="3300" dirty="0">
                <a:solidFill>
                  <a:srgbClr val="FF0000"/>
                </a:solidFill>
              </a:rPr>
              <a:t>提供内存的地址和必要的控制信号</a:t>
            </a:r>
            <a:r>
              <a:rPr lang="zh-CN" altLang="en-US" sz="3300" dirty="0"/>
              <a:t>，实现设备与存储器间的直接数据传送。图</a:t>
            </a:r>
            <a:r>
              <a:rPr lang="en-US" altLang="zh-CN" sz="3300" dirty="0"/>
              <a:t>5-10</a:t>
            </a:r>
            <a:r>
              <a:rPr lang="zh-CN" altLang="en-US" sz="3300" dirty="0"/>
              <a:t>是一个带有</a:t>
            </a:r>
            <a:r>
              <a:rPr lang="en-US" altLang="zh-CN" sz="3300" dirty="0"/>
              <a:t>DMA</a:t>
            </a:r>
            <a:r>
              <a:rPr lang="zh-CN" altLang="en-US" sz="3300" dirty="0"/>
              <a:t>控制器的总线配置。</a:t>
            </a:r>
          </a:p>
          <a:p>
            <a:pPr marL="320048" indent="-320048" eaLnBrk="1" fontAlgn="auto" hangingPunct="1">
              <a:spcAft>
                <a:spcPts val="0"/>
              </a:spcAft>
              <a:buFont typeface="Wingdings"/>
              <a:buChar char=""/>
              <a:defRPr/>
            </a:pPr>
            <a:endParaRPr lang="zh-CN" altLang="en-US" sz="33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3"/>
          <p:cNvPicPr>
            <a:picLocks noChangeAspect="1"/>
          </p:cNvPicPr>
          <p:nvPr/>
        </p:nvPicPr>
        <p:blipFill>
          <a:blip r:embed="rId2"/>
          <a:srcRect/>
          <a:stretch>
            <a:fillRect/>
          </a:stretch>
        </p:blipFill>
        <p:spPr bwMode="auto">
          <a:xfrm>
            <a:off x="2208214" y="1628776"/>
            <a:ext cx="7775575" cy="4032250"/>
          </a:xfrm>
          <a:prstGeom prst="rect">
            <a:avLst/>
          </a:prstGeom>
          <a:noFill/>
          <a:ln w="9525">
            <a:noFill/>
            <a:miter lim="800000"/>
            <a:headEnd/>
            <a:tailEnd/>
          </a:ln>
        </p:spPr>
      </p:pic>
      <p:sp>
        <p:nvSpPr>
          <p:cNvPr id="40962" name="矩形 4"/>
          <p:cNvSpPr>
            <a:spLocks noChangeArrowheads="1"/>
          </p:cNvSpPr>
          <p:nvPr/>
        </p:nvSpPr>
        <p:spPr bwMode="auto">
          <a:xfrm>
            <a:off x="4656139" y="6021389"/>
            <a:ext cx="3393878" cy="400110"/>
          </a:xfrm>
          <a:prstGeom prst="rect">
            <a:avLst/>
          </a:prstGeom>
          <a:noFill/>
          <a:ln w="9525">
            <a:noFill/>
            <a:miter lim="800000"/>
            <a:headEnd/>
            <a:tailEnd/>
          </a:ln>
        </p:spPr>
        <p:txBody>
          <a:bodyPr wrap="none">
            <a:spAutoFit/>
          </a:bodyPr>
          <a:lstStyle/>
          <a:p>
            <a:r>
              <a:rPr lang="zh-CN" altLang="en-US" sz="2000">
                <a:latin typeface="Tw Cen MT" pitchFamily="34" charset="0"/>
                <a:ea typeface="华文仿宋" pitchFamily="2" charset="-122"/>
              </a:rPr>
              <a:t>图</a:t>
            </a:r>
            <a:r>
              <a:rPr lang="en-US" altLang="zh-CN" sz="2000">
                <a:latin typeface="Tw Cen MT" pitchFamily="34" charset="0"/>
                <a:ea typeface="华文仿宋" pitchFamily="2" charset="-122"/>
              </a:rPr>
              <a:t>5-10  </a:t>
            </a:r>
            <a:r>
              <a:rPr lang="zh-CN" altLang="en-US" sz="2000">
                <a:latin typeface="Tw Cen MT" pitchFamily="34" charset="0"/>
                <a:ea typeface="华文仿宋" pitchFamily="2" charset="-122"/>
              </a:rPr>
              <a:t>带</a:t>
            </a:r>
            <a:r>
              <a:rPr lang="en-US" altLang="zh-CN" sz="2000">
                <a:latin typeface="Tw Cen MT" pitchFamily="34" charset="0"/>
                <a:ea typeface="华文仿宋" pitchFamily="2" charset="-122"/>
              </a:rPr>
              <a:t>DMA</a:t>
            </a:r>
            <a:r>
              <a:rPr lang="zh-CN" altLang="en-US" sz="2000">
                <a:latin typeface="Tw Cen MT" pitchFamily="34" charset="0"/>
                <a:ea typeface="华文仿宋" pitchFamily="2" charset="-122"/>
              </a:rPr>
              <a:t>控制器的总线</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52FDB64-A25D-40ED-9C3B-4E447B70A127}"/>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85" name="内容占位符 2"/>
          <p:cNvSpPr>
            <a:spLocks noGrp="1"/>
          </p:cNvSpPr>
          <p:nvPr>
            <p:ph sz="quarter" idx="1"/>
          </p:nvPr>
        </p:nvSpPr>
        <p:spPr>
          <a:xfrm>
            <a:off x="407368" y="476672"/>
            <a:ext cx="11521280" cy="6264696"/>
          </a:xfrm>
        </p:spPr>
        <p:txBody>
          <a:bodyPr/>
          <a:lstStyle/>
          <a:p>
            <a:pPr eaLnBrk="1" hangingPunct="1"/>
            <a:r>
              <a:rPr lang="zh-CN" altLang="en-US" sz="3300" dirty="0"/>
              <a:t>很多嵌入式处理器</a:t>
            </a:r>
            <a:r>
              <a:rPr lang="zh-CN" altLang="en-US" sz="3300" dirty="0">
                <a:solidFill>
                  <a:srgbClr val="FF0000"/>
                </a:solidFill>
              </a:rPr>
              <a:t>片内集成</a:t>
            </a:r>
            <a:r>
              <a:rPr lang="zh-CN" altLang="en-US" sz="3300" dirty="0"/>
              <a:t>多个</a:t>
            </a:r>
            <a:r>
              <a:rPr lang="en-US" altLang="zh-CN" sz="3300" dirty="0"/>
              <a:t>DMA</a:t>
            </a:r>
            <a:r>
              <a:rPr lang="zh-CN" altLang="en-US" sz="3300" dirty="0"/>
              <a:t>控制器，每个控制器提供多个</a:t>
            </a:r>
            <a:r>
              <a:rPr lang="en-US" altLang="zh-CN" sz="3300" dirty="0"/>
              <a:t>DMA</a:t>
            </a:r>
            <a:r>
              <a:rPr lang="zh-CN" altLang="en-US" sz="3300" dirty="0"/>
              <a:t>通道，为常用的</a:t>
            </a:r>
            <a:r>
              <a:rPr lang="zh-CN" altLang="en-US" sz="3300" dirty="0">
                <a:solidFill>
                  <a:srgbClr val="FF0000"/>
                </a:solidFill>
              </a:rPr>
              <a:t>片内外设</a:t>
            </a:r>
            <a:r>
              <a:rPr lang="zh-CN" altLang="en-US" sz="3300" dirty="0"/>
              <a:t>提供</a:t>
            </a:r>
            <a:r>
              <a:rPr lang="en-US" altLang="zh-CN" sz="3300" dirty="0"/>
              <a:t>DMA</a:t>
            </a:r>
            <a:r>
              <a:rPr lang="zh-CN" altLang="en-US" sz="3300" dirty="0"/>
              <a:t>功能。比如三星的</a:t>
            </a:r>
            <a:r>
              <a:rPr lang="en-US" altLang="zh-CN" sz="3300" dirty="0"/>
              <a:t>ARM</a:t>
            </a:r>
            <a:r>
              <a:rPr lang="zh-CN" altLang="en-US" sz="3300" dirty="0"/>
              <a:t>处理器</a:t>
            </a:r>
            <a:r>
              <a:rPr lang="en-US" altLang="zh-CN" sz="3300" dirty="0"/>
              <a:t>S3C2410X</a:t>
            </a:r>
            <a:r>
              <a:rPr lang="zh-CN" altLang="en-US" sz="3300" dirty="0"/>
              <a:t>支持位于系统总线和外设总线之间的</a:t>
            </a:r>
            <a:r>
              <a:rPr lang="en-US" altLang="zh-CN" sz="3300" dirty="0"/>
              <a:t>4</a:t>
            </a:r>
            <a:r>
              <a:rPr lang="zh-CN" altLang="en-US" sz="3300" dirty="0"/>
              <a:t>个通道的</a:t>
            </a:r>
            <a:r>
              <a:rPr lang="en-US" altLang="zh-CN" sz="3300" dirty="0"/>
              <a:t>DMA</a:t>
            </a:r>
            <a:r>
              <a:rPr lang="zh-CN" altLang="en-US" sz="3300" dirty="0"/>
              <a:t>控制器。每个通道的</a:t>
            </a:r>
            <a:r>
              <a:rPr lang="en-US" altLang="zh-CN" sz="3300" dirty="0"/>
              <a:t>DMA</a:t>
            </a:r>
            <a:r>
              <a:rPr lang="zh-CN" altLang="en-US" sz="3300" dirty="0"/>
              <a:t>控制器都能实现系统总线内部或者系统总线与外设总线之间的数据传输，使</a:t>
            </a:r>
            <a:r>
              <a:rPr lang="zh-CN" altLang="en-US" sz="3300" dirty="0">
                <a:solidFill>
                  <a:srgbClr val="FF0000"/>
                </a:solidFill>
              </a:rPr>
              <a:t>系统总线</a:t>
            </a:r>
            <a:r>
              <a:rPr lang="zh-CN" altLang="en-US" sz="3300" dirty="0"/>
              <a:t>上的设备与</a:t>
            </a:r>
            <a:r>
              <a:rPr lang="zh-CN" altLang="en-US" sz="3300" dirty="0">
                <a:solidFill>
                  <a:srgbClr val="FF0000"/>
                </a:solidFill>
              </a:rPr>
              <a:t>外设总线</a:t>
            </a:r>
            <a:r>
              <a:rPr lang="zh-CN" altLang="en-US" sz="3300" dirty="0"/>
              <a:t>上的设备能够没有约束地进行</a:t>
            </a:r>
            <a:r>
              <a:rPr lang="zh-CN" altLang="en-US" sz="3300" dirty="0">
                <a:solidFill>
                  <a:srgbClr val="FF0000"/>
                </a:solidFill>
              </a:rPr>
              <a:t>直接数据传输</a:t>
            </a:r>
            <a:r>
              <a:rPr lang="zh-CN" altLang="en-US" sz="3300" dirty="0"/>
              <a:t>。</a:t>
            </a:r>
          </a:p>
          <a:p>
            <a:pPr eaLnBrk="1" hangingPunct="1"/>
            <a:r>
              <a:rPr lang="en-US" altLang="zh-CN" sz="3300" dirty="0"/>
              <a:t>DMA</a:t>
            </a:r>
            <a:r>
              <a:rPr lang="zh-CN" altLang="en-US" sz="3300" dirty="0"/>
              <a:t>的传输过程是基于收发双方的一些基本信息完成的。这些信息包括源端的起始地址、目标端的起始地址、传输数据帧的大小、每帧的字节数、收发双方的地址变化规则、传输结束标志以及是否采用中断、何时启动</a:t>
            </a:r>
            <a:r>
              <a:rPr lang="en-US" altLang="zh-CN" sz="3300" dirty="0"/>
              <a:t>DMA</a:t>
            </a:r>
            <a:r>
              <a:rPr lang="zh-CN" altLang="en-US" sz="3300" dirty="0"/>
              <a:t>传输等控制信息。这些信息最终被写入一组</a:t>
            </a:r>
            <a:r>
              <a:rPr lang="en-US" altLang="zh-CN" sz="3300" dirty="0">
                <a:solidFill>
                  <a:srgbClr val="FF0000"/>
                </a:solidFill>
              </a:rPr>
              <a:t>DMA</a:t>
            </a:r>
            <a:r>
              <a:rPr lang="zh-CN" altLang="en-US" sz="3300" dirty="0">
                <a:solidFill>
                  <a:srgbClr val="FF0000"/>
                </a:solidFill>
              </a:rPr>
              <a:t>控制寄存器</a:t>
            </a:r>
            <a:r>
              <a:rPr lang="zh-CN" altLang="en-US" sz="3300" dirty="0"/>
              <a:t>中。</a:t>
            </a:r>
          </a:p>
          <a:p>
            <a:pPr eaLnBrk="1" hangingPunct="1"/>
            <a:endParaRPr lang="zh-CN" altLang="en-US" sz="33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2"/>
          <p:cNvSpPr>
            <a:spLocks noGrp="1"/>
          </p:cNvSpPr>
          <p:nvPr>
            <p:ph sz="quarter" idx="1"/>
          </p:nvPr>
        </p:nvSpPr>
        <p:spPr>
          <a:xfrm>
            <a:off x="623392" y="1600202"/>
            <a:ext cx="11377264" cy="4924425"/>
          </a:xfrm>
        </p:spPr>
        <p:txBody>
          <a:bodyPr/>
          <a:lstStyle/>
          <a:p>
            <a:pPr marL="0" indent="0" algn="just" eaLnBrk="1" hangingPunct="1">
              <a:lnSpc>
                <a:spcPct val="80000"/>
              </a:lnSpc>
              <a:spcBef>
                <a:spcPct val="0"/>
              </a:spcBef>
            </a:pPr>
            <a:r>
              <a:rPr lang="en-US" altLang="zh-CN" sz="3400" dirty="0"/>
              <a:t> DMA</a:t>
            </a:r>
            <a:r>
              <a:rPr lang="zh-CN" altLang="en-US" sz="3400" dirty="0"/>
              <a:t>控制器有两种运行模式：一种是有描述符的存取模式，另一种是无描述符的存取模式。</a:t>
            </a:r>
          </a:p>
          <a:p>
            <a:pPr marL="0" indent="0" algn="just" eaLnBrk="1" hangingPunct="1">
              <a:lnSpc>
                <a:spcPct val="80000"/>
              </a:lnSpc>
              <a:spcBef>
                <a:spcPct val="0"/>
              </a:spcBef>
              <a:buNone/>
            </a:pPr>
            <a:r>
              <a:rPr lang="zh-CN" altLang="en-US" sz="3400" dirty="0"/>
              <a:t>       在</a:t>
            </a:r>
            <a:r>
              <a:rPr lang="zh-CN" altLang="en-US" sz="3400" dirty="0">
                <a:solidFill>
                  <a:srgbClr val="FF0000"/>
                </a:solidFill>
              </a:rPr>
              <a:t>有描述符</a:t>
            </a:r>
            <a:r>
              <a:rPr lang="zh-CN" altLang="en-US" sz="3400" dirty="0"/>
              <a:t>的存取模式下，</a:t>
            </a:r>
            <a:r>
              <a:rPr lang="en-US" altLang="zh-CN" sz="3400" dirty="0"/>
              <a:t>DMA</a:t>
            </a:r>
            <a:r>
              <a:rPr lang="zh-CN" altLang="en-US" sz="3400" dirty="0"/>
              <a:t>传输的控制信息先保存在</a:t>
            </a:r>
            <a:r>
              <a:rPr lang="zh-CN" altLang="en-US" sz="3400" dirty="0">
                <a:solidFill>
                  <a:srgbClr val="FF0000"/>
                </a:solidFill>
              </a:rPr>
              <a:t>内存</a:t>
            </a:r>
            <a:r>
              <a:rPr lang="zh-CN" altLang="en-US" sz="3400" dirty="0"/>
              <a:t>中，称为</a:t>
            </a:r>
            <a:r>
              <a:rPr lang="zh-CN" altLang="en-US" sz="3400" dirty="0">
                <a:solidFill>
                  <a:srgbClr val="FF0000"/>
                </a:solidFill>
              </a:rPr>
              <a:t>描述符</a:t>
            </a:r>
            <a:r>
              <a:rPr lang="zh-CN" altLang="en-US" sz="3400" dirty="0"/>
              <a:t>。传输时将内存中的描述符数据填写到</a:t>
            </a:r>
            <a:r>
              <a:rPr lang="en-US" altLang="zh-CN" sz="3400" dirty="0"/>
              <a:t>DMA</a:t>
            </a:r>
            <a:r>
              <a:rPr lang="zh-CN" altLang="en-US" sz="3400" dirty="0"/>
              <a:t>控制器中相应的的寄存器中。</a:t>
            </a:r>
          </a:p>
          <a:p>
            <a:pPr marL="0" indent="0" algn="just" eaLnBrk="1" hangingPunct="1">
              <a:lnSpc>
                <a:spcPct val="80000"/>
              </a:lnSpc>
              <a:spcBef>
                <a:spcPct val="0"/>
              </a:spcBef>
              <a:buNone/>
            </a:pPr>
            <a:r>
              <a:rPr lang="zh-CN" altLang="en-US" sz="3400" dirty="0"/>
              <a:t>       在</a:t>
            </a:r>
            <a:r>
              <a:rPr lang="zh-CN" altLang="en-US" sz="3400" dirty="0">
                <a:solidFill>
                  <a:srgbClr val="FF0000"/>
                </a:solidFill>
              </a:rPr>
              <a:t>无描述符</a:t>
            </a:r>
            <a:r>
              <a:rPr lang="zh-CN" altLang="en-US" sz="3400" dirty="0"/>
              <a:t>的存取模式下，</a:t>
            </a:r>
            <a:r>
              <a:rPr lang="en-US" altLang="zh-CN" sz="3400" dirty="0"/>
              <a:t>DMA</a:t>
            </a:r>
            <a:r>
              <a:rPr lang="zh-CN" altLang="en-US" sz="3400" dirty="0"/>
              <a:t>传输的控制信息</a:t>
            </a:r>
            <a:r>
              <a:rPr lang="zh-CN" altLang="en-US" sz="3400" dirty="0">
                <a:solidFill>
                  <a:srgbClr val="FF0000"/>
                </a:solidFill>
              </a:rPr>
              <a:t>直接通过</a:t>
            </a:r>
            <a:r>
              <a:rPr lang="zh-CN" altLang="en-US" sz="3400" dirty="0"/>
              <a:t>相关</a:t>
            </a:r>
            <a:r>
              <a:rPr lang="zh-CN" altLang="en-US" sz="3400" dirty="0">
                <a:solidFill>
                  <a:srgbClr val="FF0000"/>
                </a:solidFill>
              </a:rPr>
              <a:t>寄存器</a:t>
            </a:r>
            <a:r>
              <a:rPr lang="zh-CN" altLang="en-US" sz="3400" dirty="0"/>
              <a:t>设置。</a:t>
            </a:r>
          </a:p>
          <a:p>
            <a:pPr marL="0" indent="0" algn="just" eaLnBrk="1" hangingPunct="1">
              <a:lnSpc>
                <a:spcPct val="80000"/>
              </a:lnSpc>
              <a:spcBef>
                <a:spcPct val="0"/>
              </a:spcBef>
              <a:buNone/>
            </a:pPr>
            <a:endParaRPr lang="zh-CN" altLang="en-US" sz="3400" dirty="0"/>
          </a:p>
          <a:p>
            <a:pPr marL="0" indent="0" algn="just" eaLnBrk="1" hangingPunct="1">
              <a:lnSpc>
                <a:spcPct val="80000"/>
              </a:lnSpc>
              <a:spcBef>
                <a:spcPct val="0"/>
              </a:spcBef>
            </a:pPr>
            <a:r>
              <a:rPr lang="en-US" altLang="zh-CN" sz="3400" dirty="0"/>
              <a:t> DMA</a:t>
            </a:r>
            <a:r>
              <a:rPr lang="zh-CN" altLang="en-US" sz="3400" dirty="0"/>
              <a:t>功能的使用通过与</a:t>
            </a:r>
            <a:r>
              <a:rPr lang="en-US" altLang="zh-CN" sz="3400" dirty="0"/>
              <a:t>DMA</a:t>
            </a:r>
            <a:r>
              <a:rPr lang="zh-CN" altLang="en-US" sz="3400" dirty="0"/>
              <a:t>功能相关的寄存器实现。</a:t>
            </a:r>
          </a:p>
          <a:p>
            <a:pPr marL="0" indent="0" algn="just" eaLnBrk="1" hangingPunct="1">
              <a:lnSpc>
                <a:spcPct val="80000"/>
              </a:lnSpc>
              <a:spcBef>
                <a:spcPct val="0"/>
              </a:spcBef>
              <a:buNone/>
            </a:pPr>
            <a:r>
              <a:rPr lang="zh-CN" altLang="en-US" sz="3400" dirty="0"/>
              <a:t>        </a:t>
            </a:r>
            <a:r>
              <a:rPr lang="en-US" altLang="zh-CN" sz="3400" dirty="0"/>
              <a:t>S3C2410X</a:t>
            </a:r>
            <a:r>
              <a:rPr lang="zh-CN" altLang="en-US" sz="3400" dirty="0"/>
              <a:t>处理器中每一个</a:t>
            </a:r>
            <a:r>
              <a:rPr lang="en-US" altLang="zh-CN" sz="3400" dirty="0"/>
              <a:t>DMA</a:t>
            </a:r>
            <a:r>
              <a:rPr lang="zh-CN" altLang="en-US" sz="3400" dirty="0"/>
              <a:t>通道有</a:t>
            </a:r>
            <a:r>
              <a:rPr lang="en-US" altLang="zh-CN" sz="3400" dirty="0"/>
              <a:t>9</a:t>
            </a:r>
            <a:r>
              <a:rPr lang="zh-CN" altLang="en-US" sz="3400" dirty="0"/>
              <a:t>个工作寄存器，其中有</a:t>
            </a:r>
            <a:r>
              <a:rPr lang="en-US" altLang="zh-CN" sz="3400" dirty="0"/>
              <a:t>6</a:t>
            </a:r>
            <a:r>
              <a:rPr lang="zh-CN" altLang="en-US" sz="3400" dirty="0"/>
              <a:t>个为</a:t>
            </a:r>
            <a:r>
              <a:rPr lang="en-US" altLang="zh-CN" sz="3400" dirty="0"/>
              <a:t>DMA</a:t>
            </a:r>
            <a:r>
              <a:rPr lang="zh-CN" altLang="en-US" sz="3400" dirty="0"/>
              <a:t>控制寄存器，其余</a:t>
            </a:r>
            <a:r>
              <a:rPr lang="en-US" altLang="zh-CN" sz="3400" dirty="0"/>
              <a:t>3</a:t>
            </a:r>
            <a:r>
              <a:rPr lang="zh-CN" altLang="en-US" sz="3400" dirty="0"/>
              <a:t>个为</a:t>
            </a:r>
            <a:r>
              <a:rPr lang="en-US" altLang="zh-CN" sz="3400" dirty="0"/>
              <a:t>DMA</a:t>
            </a:r>
            <a:r>
              <a:rPr lang="zh-CN" altLang="en-US" sz="3400" dirty="0"/>
              <a:t>状态寄存器。详细介绍及用法参见</a:t>
            </a:r>
            <a:r>
              <a:rPr lang="en-US" altLang="zh-CN" sz="3400" dirty="0"/>
              <a:t>S3C2410X</a:t>
            </a:r>
            <a:r>
              <a:rPr lang="zh-CN" altLang="en-US" sz="3400" dirty="0"/>
              <a:t>处理器用户手册。</a:t>
            </a:r>
          </a:p>
          <a:p>
            <a:pPr marL="0" indent="0" eaLnBrk="1" hangingPunct="1">
              <a:lnSpc>
                <a:spcPct val="80000"/>
              </a:lnSpc>
            </a:pPr>
            <a:endParaRPr lang="zh-CN" altLang="en-US" sz="3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1806575" y="228600"/>
            <a:ext cx="8832850" cy="990600"/>
          </a:xfrm>
        </p:spPr>
        <p:txBody>
          <a:bodyPr/>
          <a:lstStyle/>
          <a:p>
            <a:pPr eaLnBrk="1" hangingPunct="1"/>
            <a:r>
              <a:rPr lang="en-US" altLang="zh-CN" sz="4000"/>
              <a:t>5.2 </a:t>
            </a:r>
            <a:r>
              <a:rPr lang="zh-CN" altLang="en-US" sz="4000"/>
              <a:t>存储系统</a:t>
            </a:r>
          </a:p>
        </p:txBody>
      </p:sp>
      <p:sp>
        <p:nvSpPr>
          <p:cNvPr id="44034" name="内容占位符 2"/>
          <p:cNvSpPr>
            <a:spLocks noGrp="1"/>
          </p:cNvSpPr>
          <p:nvPr>
            <p:ph sz="quarter" idx="1"/>
          </p:nvPr>
        </p:nvSpPr>
        <p:spPr>
          <a:xfrm>
            <a:off x="479376" y="1600200"/>
            <a:ext cx="11233248" cy="4495800"/>
          </a:xfrm>
        </p:spPr>
        <p:txBody>
          <a:bodyPr/>
          <a:lstStyle/>
          <a:p>
            <a:pPr marL="0" indent="0" eaLnBrk="1" hangingPunct="1">
              <a:buNone/>
            </a:pPr>
            <a:r>
              <a:rPr lang="en-US" altLang="zh-CN" sz="3600" dirty="0"/>
              <a:t>       </a:t>
            </a:r>
            <a:r>
              <a:rPr lang="zh-CN" altLang="zh-CN" sz="3600" dirty="0"/>
              <a:t>嵌入式系统中程序和数据存放在存储器中，存储器的速度和容量直接影响着系统的性能。因此，</a:t>
            </a:r>
            <a:r>
              <a:rPr lang="zh-CN" altLang="zh-CN" sz="3600" dirty="0">
                <a:solidFill>
                  <a:srgbClr val="FF0000"/>
                </a:solidFill>
              </a:rPr>
              <a:t>高速度</a:t>
            </a:r>
            <a:r>
              <a:rPr lang="zh-CN" altLang="zh-CN" sz="3600" dirty="0"/>
              <a:t>和</a:t>
            </a:r>
            <a:r>
              <a:rPr lang="zh-CN" altLang="zh-CN" sz="3600" dirty="0">
                <a:solidFill>
                  <a:srgbClr val="FF0000"/>
                </a:solidFill>
              </a:rPr>
              <a:t>大容量</a:t>
            </a:r>
            <a:r>
              <a:rPr lang="zh-CN" altLang="zh-CN" sz="3600" dirty="0"/>
              <a:t>一直是存储系统设计追求的目标。</a:t>
            </a:r>
            <a:endParaRPr lang="zh-CN" alt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1271464" y="0"/>
            <a:ext cx="8832850" cy="990600"/>
          </a:xfrm>
        </p:spPr>
        <p:txBody>
          <a:bodyPr/>
          <a:lstStyle/>
          <a:p>
            <a:pPr eaLnBrk="1" hangingPunct="1"/>
            <a:r>
              <a:rPr lang="en-US" altLang="zh-CN" sz="4000" dirty="0"/>
              <a:t>5.2.1</a:t>
            </a:r>
            <a:r>
              <a:rPr lang="zh-CN" altLang="en-US" sz="4000" dirty="0"/>
              <a:t>存储器的基本概念及分类</a:t>
            </a:r>
          </a:p>
        </p:txBody>
      </p:sp>
      <p:sp>
        <p:nvSpPr>
          <p:cNvPr id="4" name="矩形 3">
            <a:extLst>
              <a:ext uri="{FF2B5EF4-FFF2-40B4-BE49-F238E27FC236}">
                <a16:creationId xmlns:a16="http://schemas.microsoft.com/office/drawing/2014/main" id="{90F1CCD3-BA9F-4B41-A59C-0DD0F77E7982}"/>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58" name="内容占位符 2"/>
          <p:cNvSpPr>
            <a:spLocks noGrp="1"/>
          </p:cNvSpPr>
          <p:nvPr>
            <p:ph sz="quarter" idx="1"/>
          </p:nvPr>
        </p:nvSpPr>
        <p:spPr>
          <a:xfrm>
            <a:off x="191344" y="764704"/>
            <a:ext cx="12000656" cy="5891758"/>
          </a:xfrm>
        </p:spPr>
        <p:txBody>
          <a:bodyPr/>
          <a:lstStyle/>
          <a:p>
            <a:pPr eaLnBrk="1" hangingPunct="1">
              <a:lnSpc>
                <a:spcPct val="90000"/>
              </a:lnSpc>
            </a:pPr>
            <a:r>
              <a:rPr lang="zh-CN" altLang="en-US" sz="3300" dirty="0"/>
              <a:t>存储器的主要功能是存储程序和各种数据，并能在处理器运行过程中高速、自动地完成各类数据的存取。</a:t>
            </a:r>
            <a:endParaRPr lang="en-US" altLang="zh-CN" sz="3300" dirty="0"/>
          </a:p>
          <a:p>
            <a:pPr eaLnBrk="1" hangingPunct="1">
              <a:lnSpc>
                <a:spcPct val="90000"/>
              </a:lnSpc>
            </a:pPr>
            <a:r>
              <a:rPr lang="zh-CN" altLang="en-US" sz="3300" dirty="0"/>
              <a:t>存储器的最小存储单位是二进制</a:t>
            </a:r>
            <a:r>
              <a:rPr lang="zh-CN" altLang="en-US" sz="3300" dirty="0">
                <a:solidFill>
                  <a:srgbClr val="FF0000"/>
                </a:solidFill>
              </a:rPr>
              <a:t>位</a:t>
            </a:r>
            <a:r>
              <a:rPr lang="zh-CN" altLang="en-US" sz="3300" dirty="0"/>
              <a:t>，它由物理器件的两种稳定状态来表达二进制数字“</a:t>
            </a:r>
            <a:r>
              <a:rPr lang="en-US" altLang="zh-CN" sz="3300" dirty="0">
                <a:latin typeface="Times New Roman" pitchFamily="18" charset="0"/>
              </a:rPr>
              <a:t>0</a:t>
            </a:r>
            <a:r>
              <a:rPr lang="en-US" altLang="zh-CN" sz="3300" dirty="0"/>
              <a:t>”</a:t>
            </a:r>
            <a:r>
              <a:rPr lang="zh-CN" altLang="en-US" sz="3300" dirty="0"/>
              <a:t>和“</a:t>
            </a:r>
            <a:r>
              <a:rPr lang="en-US" altLang="zh-CN" sz="3300" dirty="0">
                <a:latin typeface="Times New Roman" pitchFamily="18" charset="0"/>
              </a:rPr>
              <a:t>1</a:t>
            </a:r>
            <a:r>
              <a:rPr lang="en-US" altLang="zh-CN" sz="3300" dirty="0"/>
              <a:t>”</a:t>
            </a:r>
            <a:r>
              <a:rPr lang="zh-CN" altLang="en-US" sz="3300" dirty="0"/>
              <a:t>。</a:t>
            </a:r>
            <a:endParaRPr lang="en-US" altLang="zh-CN" sz="3300" dirty="0"/>
          </a:p>
          <a:p>
            <a:pPr eaLnBrk="1" hangingPunct="1">
              <a:lnSpc>
                <a:spcPct val="90000"/>
              </a:lnSpc>
            </a:pPr>
            <a:r>
              <a:rPr lang="zh-CN" altLang="en-US" sz="3300" dirty="0"/>
              <a:t>将存储体（大量存储单元组成的阵列）加上必要的地址译码、读写控制电路、必要的</a:t>
            </a:r>
            <a:r>
              <a:rPr lang="en-US" altLang="zh-CN" sz="3300" dirty="0"/>
              <a:t>I/O</a:t>
            </a:r>
            <a:r>
              <a:rPr lang="zh-CN" altLang="en-US" sz="3300" dirty="0"/>
              <a:t>接口和一些额外的电路，集成在一个芯片中，则构成</a:t>
            </a:r>
            <a:r>
              <a:rPr lang="zh-CN" altLang="en-US" sz="3300" dirty="0">
                <a:solidFill>
                  <a:srgbClr val="FF0000"/>
                </a:solidFill>
              </a:rPr>
              <a:t>存储器芯片</a:t>
            </a:r>
            <a:r>
              <a:rPr lang="zh-CN" altLang="en-US" sz="3300" dirty="0"/>
              <a:t>。</a:t>
            </a:r>
            <a:endParaRPr lang="en-US" altLang="zh-CN" sz="3300" dirty="0"/>
          </a:p>
          <a:p>
            <a:pPr eaLnBrk="1" hangingPunct="1">
              <a:lnSpc>
                <a:spcPct val="90000"/>
              </a:lnSpc>
            </a:pPr>
            <a:r>
              <a:rPr lang="zh-CN" altLang="en-US" sz="3300" dirty="0"/>
              <a:t>一个存储器中所有存储单元可存放数据的总和称为</a:t>
            </a:r>
            <a:r>
              <a:rPr lang="zh-CN" altLang="en-US" sz="3300" dirty="0">
                <a:solidFill>
                  <a:srgbClr val="FF0000"/>
                </a:solidFill>
              </a:rPr>
              <a:t>存储容量</a:t>
            </a:r>
            <a:r>
              <a:rPr lang="zh-CN" altLang="en-US" sz="3300" dirty="0"/>
              <a:t>。存储器的存储容量与它的</a:t>
            </a:r>
            <a:r>
              <a:rPr lang="zh-CN" altLang="en-US" sz="3300" dirty="0">
                <a:solidFill>
                  <a:srgbClr val="FF0000"/>
                </a:solidFill>
              </a:rPr>
              <a:t>地址线的根数</a:t>
            </a:r>
            <a:r>
              <a:rPr lang="en-US" altLang="zh-CN" sz="3300" dirty="0">
                <a:solidFill>
                  <a:srgbClr val="FF0000"/>
                </a:solidFill>
              </a:rPr>
              <a:t>(</a:t>
            </a:r>
            <a:r>
              <a:rPr lang="zh-CN" altLang="en-US" sz="3300" dirty="0"/>
              <a:t>单元数</a:t>
            </a:r>
            <a:r>
              <a:rPr lang="en-US" altLang="zh-CN" sz="3300" dirty="0">
                <a:solidFill>
                  <a:srgbClr val="FF0000"/>
                </a:solidFill>
              </a:rPr>
              <a:t>)</a:t>
            </a:r>
            <a:r>
              <a:rPr lang="zh-CN" altLang="en-US" sz="3300" dirty="0"/>
              <a:t>和</a:t>
            </a:r>
            <a:r>
              <a:rPr lang="zh-CN" altLang="en-US" sz="3300" dirty="0">
                <a:solidFill>
                  <a:srgbClr val="FF0000"/>
                </a:solidFill>
              </a:rPr>
              <a:t>数据线的位数</a:t>
            </a:r>
            <a:r>
              <a:rPr lang="en-US" altLang="zh-CN" sz="3300" dirty="0">
                <a:solidFill>
                  <a:srgbClr val="FF0000"/>
                </a:solidFill>
              </a:rPr>
              <a:t>(</a:t>
            </a:r>
            <a:r>
              <a:rPr lang="zh-CN" altLang="en-US" sz="3300" dirty="0"/>
              <a:t>单元大小</a:t>
            </a:r>
            <a:r>
              <a:rPr lang="en-US" altLang="zh-CN" sz="3300" dirty="0">
                <a:solidFill>
                  <a:srgbClr val="FF0000"/>
                </a:solidFill>
              </a:rPr>
              <a:t>)</a:t>
            </a:r>
            <a:r>
              <a:rPr lang="zh-CN" altLang="en-US" sz="3300" dirty="0"/>
              <a:t>有关。假设一个存储器的地址线有</a:t>
            </a:r>
            <a:r>
              <a:rPr lang="en-US" altLang="zh-CN" sz="3300" dirty="0"/>
              <a:t>20</a:t>
            </a:r>
            <a:r>
              <a:rPr lang="zh-CN" altLang="en-US" sz="3300" dirty="0"/>
              <a:t>根，则表示它有</a:t>
            </a:r>
            <a:r>
              <a:rPr lang="en-US" altLang="zh-CN" sz="3300" dirty="0"/>
              <a:t>1M</a:t>
            </a:r>
            <a:r>
              <a:rPr lang="zh-CN" altLang="en-US" sz="3300" dirty="0"/>
              <a:t>个存储单元，如果每个存储单元存放一个字节，则该存储器的存储容量为</a:t>
            </a:r>
            <a:r>
              <a:rPr lang="en-US" altLang="zh-CN" sz="3300" dirty="0"/>
              <a:t>1</a:t>
            </a:r>
            <a:r>
              <a:rPr lang="zh-CN" altLang="en-US" sz="3300" dirty="0"/>
              <a:t>兆字节（</a:t>
            </a:r>
            <a:r>
              <a:rPr lang="en-US" altLang="zh-CN" sz="3300" dirty="0"/>
              <a:t>1MB</a:t>
            </a:r>
            <a:r>
              <a:rPr lang="zh-CN" altLang="en-US" sz="3300" dirty="0"/>
              <a:t>）或</a:t>
            </a:r>
            <a:r>
              <a:rPr lang="en-US" altLang="zh-CN" sz="3300" dirty="0"/>
              <a:t>8M</a:t>
            </a:r>
            <a:r>
              <a:rPr lang="zh-CN" altLang="en-US" sz="3300" dirty="0"/>
              <a:t>比特（</a:t>
            </a:r>
            <a:r>
              <a:rPr lang="en-US" altLang="zh-CN" sz="3300" dirty="0"/>
              <a:t>8Mb</a:t>
            </a:r>
            <a:r>
              <a:rPr lang="zh-CN" altLang="en-US" sz="3300" dirty="0"/>
              <a:t>）。</a:t>
            </a:r>
          </a:p>
          <a:p>
            <a:pPr eaLnBrk="1" hangingPunct="1">
              <a:lnSpc>
                <a:spcPct val="90000"/>
              </a:lnSpc>
            </a:pPr>
            <a:endParaRPr lang="zh-CN" altLang="en-US" sz="3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719736" y="6032121"/>
            <a:ext cx="5616575" cy="646331"/>
          </a:xfrm>
          <a:prstGeom prst="rect">
            <a:avLst/>
          </a:prstGeom>
          <a:noFill/>
          <a:ln>
            <a:noFill/>
          </a:ln>
          <a:effectLst/>
        </p:spPr>
        <p:txBody>
          <a:bodyPr>
            <a:spAutoFit/>
          </a:bodyP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fontAlgn="auto">
              <a:spcBef>
                <a:spcPts val="0"/>
              </a:spcBef>
              <a:spcAft>
                <a:spcPts val="0"/>
              </a:spcAft>
              <a:defRPr/>
            </a:pPr>
            <a:r>
              <a:rPr kumimoji="1" lang="zh-CN" altLang="en-US" sz="3600" b="1" dirty="0">
                <a:solidFill>
                  <a:schemeClr val="tx1"/>
                </a:solidFill>
                <a:latin typeface="黑体" panose="02010609060101010101" pitchFamily="49" charset="-122"/>
                <a:ea typeface="黑体" panose="02010609060101010101" pitchFamily="49" charset="-122"/>
              </a:rPr>
              <a:t>   </a:t>
            </a:r>
            <a:r>
              <a:rPr kumimoji="1" lang="en-US" altLang="zh-CN" sz="2800" dirty="0">
                <a:solidFill>
                  <a:schemeClr val="tx1"/>
                </a:solidFill>
                <a:latin typeface="+mn-ea"/>
                <a:ea typeface="+mn-ea"/>
              </a:rPr>
              <a:t>5-1  </a:t>
            </a:r>
            <a:r>
              <a:rPr kumimoji="1" lang="zh-CN" altLang="en-US" sz="2800" dirty="0">
                <a:solidFill>
                  <a:schemeClr val="tx1"/>
                </a:solidFill>
                <a:latin typeface="+mn-ea"/>
                <a:ea typeface="+mn-ea"/>
              </a:rPr>
              <a:t>嵌入式系统的硬件组成 </a:t>
            </a:r>
          </a:p>
        </p:txBody>
      </p:sp>
      <p:pic>
        <p:nvPicPr>
          <p:cNvPr id="18434" name="图片 2"/>
          <p:cNvPicPr>
            <a:picLocks noChangeAspect="1"/>
          </p:cNvPicPr>
          <p:nvPr/>
        </p:nvPicPr>
        <p:blipFill>
          <a:blip r:embed="rId2"/>
          <a:srcRect/>
          <a:stretch>
            <a:fillRect/>
          </a:stretch>
        </p:blipFill>
        <p:spPr bwMode="auto">
          <a:xfrm>
            <a:off x="2351584" y="1424155"/>
            <a:ext cx="7924653" cy="4607966"/>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2"/>
          <p:cNvSpPr>
            <a:spLocks noGrp="1"/>
          </p:cNvSpPr>
          <p:nvPr>
            <p:ph sz="quarter" idx="1"/>
          </p:nvPr>
        </p:nvSpPr>
        <p:spPr>
          <a:xfrm>
            <a:off x="443372" y="1556792"/>
            <a:ext cx="11305255" cy="4924425"/>
          </a:xfrm>
        </p:spPr>
        <p:txBody>
          <a:bodyPr/>
          <a:lstStyle/>
          <a:p>
            <a:pPr marL="0" indent="0" algn="just" eaLnBrk="1" hangingPunct="1">
              <a:spcBef>
                <a:spcPct val="0"/>
              </a:spcBef>
            </a:pPr>
            <a:r>
              <a:rPr lang="zh-CN" altLang="en-US" sz="3400" dirty="0"/>
              <a:t>按</a:t>
            </a:r>
            <a:r>
              <a:rPr lang="zh-CN" altLang="en-US" sz="3400" dirty="0">
                <a:solidFill>
                  <a:srgbClr val="FF0000"/>
                </a:solidFill>
              </a:rPr>
              <a:t>存储方式</a:t>
            </a:r>
            <a:r>
              <a:rPr lang="zh-CN" altLang="en-US" sz="3400" dirty="0"/>
              <a:t>不同，存储器分为 </a:t>
            </a:r>
            <a:r>
              <a:rPr lang="en-US" altLang="zh-CN" sz="3400" dirty="0"/>
              <a:t>1.</a:t>
            </a:r>
            <a:r>
              <a:rPr lang="zh-CN" altLang="en-US" sz="3400" dirty="0"/>
              <a:t>随机存储器和 </a:t>
            </a:r>
            <a:r>
              <a:rPr lang="en-US" altLang="zh-CN" sz="3400" dirty="0"/>
              <a:t>2.</a:t>
            </a:r>
            <a:r>
              <a:rPr lang="zh-CN" altLang="en-US" sz="3400" dirty="0"/>
              <a:t>顺序存储器。随机存储器任何存储单元的内容都能被随机存取。顺序存储器只能按某种顺序来存取，比如</a:t>
            </a:r>
            <a:r>
              <a:rPr lang="en-US" altLang="zh-CN" sz="3400" dirty="0"/>
              <a:t>FIFO</a:t>
            </a:r>
            <a:r>
              <a:rPr lang="zh-CN" altLang="en-US" sz="3400" dirty="0"/>
              <a:t>是先进先出存储器。</a:t>
            </a:r>
            <a:endParaRPr lang="en-US" altLang="zh-CN" sz="3400" dirty="0"/>
          </a:p>
          <a:p>
            <a:pPr marL="0" indent="0" algn="just" eaLnBrk="1" hangingPunct="1">
              <a:spcBef>
                <a:spcPct val="0"/>
              </a:spcBef>
            </a:pPr>
            <a:endParaRPr lang="zh-CN" altLang="en-US" sz="3400" dirty="0"/>
          </a:p>
          <a:p>
            <a:pPr marL="0" indent="0" algn="just" eaLnBrk="1" hangingPunct="1">
              <a:spcBef>
                <a:spcPct val="0"/>
              </a:spcBef>
            </a:pPr>
            <a:r>
              <a:rPr lang="zh-CN" altLang="en-US" sz="3400" dirty="0"/>
              <a:t>按</a:t>
            </a:r>
            <a:r>
              <a:rPr lang="zh-CN" altLang="en-US" sz="3400" dirty="0">
                <a:solidFill>
                  <a:srgbClr val="FF0000"/>
                </a:solidFill>
              </a:rPr>
              <a:t>读写功能</a:t>
            </a:r>
            <a:r>
              <a:rPr lang="zh-CN" altLang="en-US" sz="3400" dirty="0"/>
              <a:t>不同，存储器分为</a:t>
            </a:r>
            <a:r>
              <a:rPr lang="en-US" altLang="zh-CN" sz="3400" dirty="0"/>
              <a:t>1.</a:t>
            </a:r>
            <a:r>
              <a:rPr lang="zh-CN" altLang="en-US" sz="3400" dirty="0"/>
              <a:t>只读存储器</a:t>
            </a:r>
            <a:r>
              <a:rPr lang="en-US" altLang="zh-CN" sz="3400" dirty="0"/>
              <a:t>(ROM)</a:t>
            </a:r>
            <a:r>
              <a:rPr lang="zh-CN" altLang="en-US" sz="3400" dirty="0"/>
              <a:t>和</a:t>
            </a:r>
            <a:r>
              <a:rPr lang="en-US" altLang="zh-CN" sz="3400" dirty="0"/>
              <a:t>2.</a:t>
            </a:r>
            <a:r>
              <a:rPr lang="zh-CN" altLang="en-US" sz="3400" dirty="0"/>
              <a:t>随机读写存储器</a:t>
            </a:r>
            <a:r>
              <a:rPr lang="en-US" altLang="zh-CN" sz="3400" dirty="0"/>
              <a:t>(RAM)</a:t>
            </a:r>
            <a:r>
              <a:rPr lang="zh-CN" altLang="en-US" sz="3400" dirty="0"/>
              <a:t>。只读存储器在</a:t>
            </a:r>
            <a:r>
              <a:rPr lang="zh-CN" altLang="en-US" sz="3400" dirty="0">
                <a:solidFill>
                  <a:srgbClr val="FF0000"/>
                </a:solidFill>
              </a:rPr>
              <a:t>断电</a:t>
            </a:r>
            <a:r>
              <a:rPr lang="zh-CN" altLang="en-US" sz="3400" dirty="0"/>
              <a:t>后信息</a:t>
            </a:r>
            <a:r>
              <a:rPr lang="zh-CN" altLang="en-US" sz="3400" dirty="0">
                <a:solidFill>
                  <a:srgbClr val="FF0000"/>
                </a:solidFill>
              </a:rPr>
              <a:t>仍能保存</a:t>
            </a:r>
            <a:r>
              <a:rPr lang="zh-CN" altLang="en-US" sz="3400" dirty="0"/>
              <a:t>；而随机读写存储器</a:t>
            </a:r>
            <a:r>
              <a:rPr lang="zh-CN" altLang="en-US" sz="3400" dirty="0">
                <a:solidFill>
                  <a:srgbClr val="FF0000"/>
                </a:solidFill>
              </a:rPr>
              <a:t>断电</a:t>
            </a:r>
            <a:r>
              <a:rPr lang="zh-CN" altLang="en-US" sz="3400" dirty="0"/>
              <a:t>后信息也随即</a:t>
            </a:r>
            <a:r>
              <a:rPr lang="zh-CN" altLang="en-US" sz="3400" dirty="0">
                <a:solidFill>
                  <a:srgbClr val="FF0000"/>
                </a:solidFill>
              </a:rPr>
              <a:t>消失</a:t>
            </a:r>
            <a:r>
              <a:rPr lang="zh-CN" altLang="en-US" sz="3400" dirty="0"/>
              <a:t>。根据这一特性，</a:t>
            </a:r>
            <a:r>
              <a:rPr lang="en-US" altLang="zh-CN" sz="3400" dirty="0"/>
              <a:t>ROM</a:t>
            </a:r>
            <a:r>
              <a:rPr lang="zh-CN" altLang="en-US" sz="3400" dirty="0"/>
              <a:t>用于存放程序或固定的表格数据，</a:t>
            </a:r>
            <a:r>
              <a:rPr lang="en-US" altLang="zh-CN" sz="3400" dirty="0"/>
              <a:t>RAM</a:t>
            </a:r>
            <a:r>
              <a:rPr lang="zh-CN" altLang="en-US" sz="3400" dirty="0"/>
              <a:t>用于存放运算过程的中间信息。</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1343472" y="0"/>
            <a:ext cx="8832850" cy="990600"/>
          </a:xfrm>
        </p:spPr>
        <p:txBody>
          <a:bodyPr/>
          <a:lstStyle/>
          <a:p>
            <a:pPr eaLnBrk="1" hangingPunct="1"/>
            <a:r>
              <a:rPr lang="en-US" altLang="zh-CN" sz="4000" dirty="0"/>
              <a:t>5.2.2 </a:t>
            </a:r>
            <a:r>
              <a:rPr lang="zh-CN" altLang="en-US" sz="4000" dirty="0"/>
              <a:t>随机存储器</a:t>
            </a:r>
            <a:r>
              <a:rPr lang="en-US" altLang="zh-CN" sz="4000" dirty="0"/>
              <a:t>RAM</a:t>
            </a:r>
            <a:endParaRPr lang="zh-CN" altLang="en-US" sz="4000" dirty="0"/>
          </a:p>
        </p:txBody>
      </p:sp>
      <p:sp>
        <p:nvSpPr>
          <p:cNvPr id="4" name="矩形 3">
            <a:extLst>
              <a:ext uri="{FF2B5EF4-FFF2-40B4-BE49-F238E27FC236}">
                <a16:creationId xmlns:a16="http://schemas.microsoft.com/office/drawing/2014/main" id="{EC3D18A7-3D6A-41A7-AB9B-D811E93108DC}"/>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06" name="内容占位符 2"/>
          <p:cNvSpPr>
            <a:spLocks noGrp="1"/>
          </p:cNvSpPr>
          <p:nvPr>
            <p:ph sz="quarter" idx="1"/>
          </p:nvPr>
        </p:nvSpPr>
        <p:spPr>
          <a:xfrm>
            <a:off x="479376" y="966242"/>
            <a:ext cx="11377264" cy="5891758"/>
          </a:xfrm>
        </p:spPr>
        <p:txBody>
          <a:bodyPr/>
          <a:lstStyle/>
          <a:p>
            <a:pPr eaLnBrk="1" hangingPunct="1"/>
            <a:r>
              <a:rPr lang="zh-CN" altLang="en-US" sz="3300" dirty="0"/>
              <a:t>按照</a:t>
            </a:r>
            <a:r>
              <a:rPr lang="zh-CN" altLang="en-US" sz="3300" dirty="0">
                <a:solidFill>
                  <a:srgbClr val="FF0000"/>
                </a:solidFill>
              </a:rPr>
              <a:t>记忆信息方式</a:t>
            </a:r>
            <a:r>
              <a:rPr lang="zh-CN" altLang="en-US" sz="3300" dirty="0"/>
              <a:t>的不同，随机存储器分</a:t>
            </a:r>
            <a:r>
              <a:rPr lang="zh-CN" altLang="en-US" sz="3300" dirty="0">
                <a:solidFill>
                  <a:srgbClr val="FF0000"/>
                </a:solidFill>
              </a:rPr>
              <a:t>静态</a:t>
            </a:r>
            <a:r>
              <a:rPr lang="en-US" altLang="zh-CN" sz="3300" dirty="0">
                <a:solidFill>
                  <a:srgbClr val="FF0000"/>
                </a:solidFill>
              </a:rPr>
              <a:t>RAM</a:t>
            </a:r>
            <a:r>
              <a:rPr lang="zh-CN" altLang="en-US" sz="3300" dirty="0"/>
              <a:t>（</a:t>
            </a:r>
            <a:r>
              <a:rPr lang="en-US" altLang="zh-CN" sz="3300" dirty="0"/>
              <a:t>Static RAM</a:t>
            </a:r>
            <a:r>
              <a:rPr lang="zh-CN" altLang="en-US" sz="3300" dirty="0"/>
              <a:t>，</a:t>
            </a:r>
            <a:r>
              <a:rPr lang="en-US" altLang="zh-CN" sz="3300" dirty="0"/>
              <a:t>SRAM</a:t>
            </a:r>
            <a:r>
              <a:rPr lang="zh-CN" altLang="en-US" sz="3300" dirty="0"/>
              <a:t>）和</a:t>
            </a:r>
            <a:r>
              <a:rPr lang="zh-CN" altLang="en-US" sz="3300" dirty="0">
                <a:solidFill>
                  <a:srgbClr val="FF0000"/>
                </a:solidFill>
              </a:rPr>
              <a:t>动态</a:t>
            </a:r>
            <a:r>
              <a:rPr lang="en-US" altLang="zh-CN" sz="3300" dirty="0">
                <a:solidFill>
                  <a:srgbClr val="FF0000"/>
                </a:solidFill>
              </a:rPr>
              <a:t>RAM</a:t>
            </a:r>
            <a:r>
              <a:rPr lang="zh-CN" altLang="en-US" sz="3300" dirty="0"/>
              <a:t>（</a:t>
            </a:r>
            <a:r>
              <a:rPr lang="en-US" altLang="zh-CN" sz="3300" dirty="0"/>
              <a:t>Dynamic RAM</a:t>
            </a:r>
            <a:r>
              <a:rPr lang="zh-CN" altLang="en-US" sz="3300" dirty="0"/>
              <a:t>，</a:t>
            </a:r>
            <a:r>
              <a:rPr lang="en-US" altLang="zh-CN" sz="3300" dirty="0"/>
              <a:t>DRAM</a:t>
            </a:r>
            <a:r>
              <a:rPr lang="zh-CN" altLang="en-US" sz="3300" dirty="0"/>
              <a:t>）。</a:t>
            </a:r>
          </a:p>
          <a:p>
            <a:pPr eaLnBrk="1" hangingPunct="1"/>
            <a:r>
              <a:rPr lang="zh-CN" altLang="en-US" sz="3300" dirty="0"/>
              <a:t>静态</a:t>
            </a:r>
            <a:r>
              <a:rPr lang="en-US" altLang="zh-CN" sz="3300" dirty="0"/>
              <a:t>RAM</a:t>
            </a:r>
            <a:r>
              <a:rPr lang="zh-CN" altLang="en-US" sz="3300" dirty="0"/>
              <a:t>的存储单元电路是以</a:t>
            </a:r>
            <a:r>
              <a:rPr lang="zh-CN" altLang="en-US" sz="3300" dirty="0">
                <a:solidFill>
                  <a:srgbClr val="FF0000"/>
                </a:solidFill>
              </a:rPr>
              <a:t>双稳态电路</a:t>
            </a:r>
            <a:r>
              <a:rPr lang="zh-CN" altLang="en-US" sz="3300" dirty="0"/>
              <a:t>为基础，状态稳定，在不掉电的情况下，信息不会丢失。静态</a:t>
            </a:r>
            <a:r>
              <a:rPr lang="en-US" altLang="zh-CN" sz="3300" dirty="0"/>
              <a:t>RAM</a:t>
            </a:r>
            <a:r>
              <a:rPr lang="zh-CN" altLang="en-US" sz="3300" dirty="0"/>
              <a:t>存取</a:t>
            </a:r>
            <a:r>
              <a:rPr lang="zh-CN" altLang="en-US" sz="3300" dirty="0">
                <a:solidFill>
                  <a:srgbClr val="FF0000"/>
                </a:solidFill>
              </a:rPr>
              <a:t>速度快</a:t>
            </a:r>
            <a:r>
              <a:rPr lang="zh-CN" altLang="en-US" sz="3300" dirty="0"/>
              <a:t>，成本高，</a:t>
            </a:r>
            <a:r>
              <a:rPr lang="zh-CN" altLang="en-US" sz="3300" dirty="0">
                <a:solidFill>
                  <a:srgbClr val="FF0000"/>
                </a:solidFill>
              </a:rPr>
              <a:t>容量不会很大</a:t>
            </a:r>
            <a:r>
              <a:rPr lang="zh-CN" altLang="en-US" sz="3300" dirty="0"/>
              <a:t>。高速缓冲存储器（</a:t>
            </a:r>
            <a:r>
              <a:rPr lang="en-US" altLang="zh-CN" sz="3300" dirty="0"/>
              <a:t>Cache</a:t>
            </a:r>
            <a:r>
              <a:rPr lang="zh-CN" altLang="en-US" sz="3300" dirty="0"/>
              <a:t>）通常使用静态</a:t>
            </a:r>
            <a:r>
              <a:rPr lang="en-US" altLang="zh-CN" sz="3300" dirty="0"/>
              <a:t>RAM</a:t>
            </a:r>
            <a:r>
              <a:rPr lang="zh-CN" altLang="en-US" sz="3300" dirty="0"/>
              <a:t>充当。</a:t>
            </a:r>
          </a:p>
          <a:p>
            <a:pPr eaLnBrk="1" hangingPunct="1"/>
            <a:r>
              <a:rPr lang="zh-CN" altLang="en-US" sz="3300" dirty="0"/>
              <a:t>静态</a:t>
            </a:r>
            <a:r>
              <a:rPr lang="en-US" altLang="zh-CN" sz="3300" dirty="0"/>
              <a:t>RAM</a:t>
            </a:r>
            <a:r>
              <a:rPr lang="zh-CN" altLang="en-US" sz="3300" dirty="0"/>
              <a:t>的引脚包含地址线、数据线和控制信号。地址线的根数与芯片存储单元数有关。数据线通常是</a:t>
            </a:r>
            <a:r>
              <a:rPr lang="en-US" altLang="zh-CN" sz="3300" dirty="0">
                <a:solidFill>
                  <a:srgbClr val="FF0000"/>
                </a:solidFill>
              </a:rPr>
              <a:t>8</a:t>
            </a:r>
            <a:r>
              <a:rPr lang="zh-CN" altLang="en-US" sz="3300" dirty="0">
                <a:solidFill>
                  <a:srgbClr val="FF0000"/>
                </a:solidFill>
              </a:rPr>
              <a:t>根</a:t>
            </a:r>
            <a:r>
              <a:rPr lang="zh-CN" altLang="en-US" sz="3300" dirty="0"/>
              <a:t>，因为绝大部分芯片按照</a:t>
            </a:r>
            <a:r>
              <a:rPr lang="zh-CN" altLang="en-US" sz="3300" dirty="0">
                <a:solidFill>
                  <a:srgbClr val="FF0000"/>
                </a:solidFill>
              </a:rPr>
              <a:t>字节存取</a:t>
            </a:r>
            <a:r>
              <a:rPr lang="zh-CN" altLang="en-US" sz="3300" dirty="0"/>
              <a:t>。控制信号包括片选</a:t>
            </a:r>
            <a:r>
              <a:rPr lang="en-US" altLang="zh-CN" sz="3300" dirty="0"/>
              <a:t>CS</a:t>
            </a:r>
            <a:r>
              <a:rPr lang="zh-CN" altLang="en-US" sz="3300" dirty="0"/>
              <a:t>、输出允许</a:t>
            </a:r>
            <a:r>
              <a:rPr lang="en-US" altLang="zh-CN" sz="3300" dirty="0"/>
              <a:t>OE</a:t>
            </a:r>
            <a:r>
              <a:rPr lang="zh-CN" altLang="en-US" sz="3300" dirty="0"/>
              <a:t>、写允许</a:t>
            </a:r>
            <a:r>
              <a:rPr lang="en-US" altLang="zh-CN" sz="3300" dirty="0"/>
              <a:t>WE</a:t>
            </a:r>
            <a:r>
              <a:rPr lang="zh-CN" altLang="en-US" sz="3300" dirty="0"/>
              <a:t>等，通常是低电平有效。不同的芯片控制信号可能不同，这与芯片内部存储单元的组织方式有关。</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图片 3"/>
          <p:cNvPicPr>
            <a:picLocks noChangeAspect="1"/>
          </p:cNvPicPr>
          <p:nvPr/>
        </p:nvPicPr>
        <p:blipFill>
          <a:blip r:embed="rId2"/>
          <a:srcRect/>
          <a:stretch>
            <a:fillRect/>
          </a:stretch>
        </p:blipFill>
        <p:spPr bwMode="auto">
          <a:xfrm>
            <a:off x="1991544" y="1556792"/>
            <a:ext cx="7992888" cy="4828768"/>
          </a:xfrm>
          <a:prstGeom prst="rect">
            <a:avLst/>
          </a:prstGeom>
          <a:noFill/>
          <a:ln w="9525">
            <a:noFill/>
            <a:miter lim="800000"/>
            <a:headEnd/>
            <a:tailEnd/>
          </a:ln>
        </p:spPr>
      </p:pic>
      <p:sp>
        <p:nvSpPr>
          <p:cNvPr id="48130" name="矩形 4"/>
          <p:cNvSpPr>
            <a:spLocks noChangeArrowheads="1"/>
          </p:cNvSpPr>
          <p:nvPr/>
        </p:nvSpPr>
        <p:spPr bwMode="auto">
          <a:xfrm>
            <a:off x="4223792" y="6385560"/>
            <a:ext cx="5016117"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5-11  HM62256</a:t>
            </a:r>
            <a:r>
              <a:rPr lang="zh-CN" altLang="en-US" sz="2400" dirty="0">
                <a:latin typeface="Tw Cen MT" pitchFamily="34" charset="0"/>
                <a:ea typeface="华文仿宋" pitchFamily="2" charset="-122"/>
              </a:rPr>
              <a:t>的读写时序</a:t>
            </a:r>
            <a:r>
              <a:rPr lang="en-US" altLang="zh-CN" sz="2400" dirty="0">
                <a:latin typeface="Tw Cen MT" pitchFamily="34" charset="0"/>
                <a:ea typeface="华文仿宋" pitchFamily="2" charset="-122"/>
              </a:rPr>
              <a:t>(SRAM)</a:t>
            </a:r>
            <a:endParaRPr lang="zh-CN" altLang="en-US" sz="2400" dirty="0">
              <a:latin typeface="Tw Cen MT" pitchFamily="34" charset="0"/>
              <a:ea typeface="华文仿宋" pitchFamily="2" charset="-122"/>
            </a:endParaRPr>
          </a:p>
        </p:txBody>
      </p:sp>
      <p:sp>
        <p:nvSpPr>
          <p:cNvPr id="2" name="矩形 1">
            <a:extLst>
              <a:ext uri="{FF2B5EF4-FFF2-40B4-BE49-F238E27FC236}">
                <a16:creationId xmlns:a16="http://schemas.microsoft.com/office/drawing/2014/main" id="{A56CAA0D-29F9-44C2-AD47-6A82079644CB}"/>
              </a:ext>
            </a:extLst>
          </p:cNvPr>
          <p:cNvSpPr/>
          <p:nvPr/>
        </p:nvSpPr>
        <p:spPr>
          <a:xfrm>
            <a:off x="2279576" y="2708920"/>
            <a:ext cx="432048" cy="288032"/>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B3388304-E1E7-424B-9641-C2509A1FD214}"/>
              </a:ext>
            </a:extLst>
          </p:cNvPr>
          <p:cNvSpPr txBox="1"/>
          <p:nvPr/>
        </p:nvSpPr>
        <p:spPr>
          <a:xfrm>
            <a:off x="2279576" y="2689175"/>
            <a:ext cx="504056" cy="307777"/>
          </a:xfrm>
          <a:prstGeom prst="rect">
            <a:avLst/>
          </a:prstGeom>
          <a:noFill/>
        </p:spPr>
        <p:txBody>
          <a:bodyPr wrap="square" rtlCol="0">
            <a:spAutoFit/>
          </a:bodyPr>
          <a:lstStyle/>
          <a:p>
            <a:r>
              <a:rPr lang="en-US" altLang="zh-CN" sz="1400" dirty="0"/>
              <a:t>WE</a:t>
            </a:r>
            <a:endParaRPr lang="zh-CN" altLang="en-US" sz="1400" dirty="0"/>
          </a:p>
        </p:txBody>
      </p:sp>
      <p:cxnSp>
        <p:nvCxnSpPr>
          <p:cNvPr id="6" name="直接连接符 5">
            <a:extLst>
              <a:ext uri="{FF2B5EF4-FFF2-40B4-BE49-F238E27FC236}">
                <a16:creationId xmlns:a16="http://schemas.microsoft.com/office/drawing/2014/main" id="{C5F6D8F1-9004-4E22-A927-6876F92F52DE}"/>
              </a:ext>
            </a:extLst>
          </p:cNvPr>
          <p:cNvCxnSpPr/>
          <p:nvPr/>
        </p:nvCxnSpPr>
        <p:spPr>
          <a:xfrm>
            <a:off x="2351584" y="2689175"/>
            <a:ext cx="288032"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sz="quarter" idx="1"/>
          </p:nvPr>
        </p:nvSpPr>
        <p:spPr>
          <a:xfrm>
            <a:off x="263352" y="1600200"/>
            <a:ext cx="11593288" cy="5069160"/>
          </a:xfrm>
        </p:spPr>
        <p:txBody>
          <a:bodyPr/>
          <a:lstStyle/>
          <a:p>
            <a:pPr eaLnBrk="1" hangingPunct="1"/>
            <a:r>
              <a:rPr lang="zh-CN" altLang="en-US" sz="3200" dirty="0"/>
              <a:t>动态</a:t>
            </a:r>
            <a:r>
              <a:rPr lang="en-US" altLang="zh-CN" sz="3200" dirty="0"/>
              <a:t>RAM</a:t>
            </a:r>
            <a:r>
              <a:rPr lang="zh-CN" altLang="en-US" sz="3200" dirty="0"/>
              <a:t>的存储单元电路是靠</a:t>
            </a:r>
            <a:r>
              <a:rPr lang="en-US" altLang="zh-CN" sz="3200" dirty="0"/>
              <a:t>MOS</a:t>
            </a:r>
            <a:r>
              <a:rPr lang="zh-CN" altLang="en-US" sz="3200" dirty="0"/>
              <a:t>电路中的</a:t>
            </a:r>
            <a:r>
              <a:rPr lang="zh-CN" altLang="en-US" sz="3200" dirty="0">
                <a:solidFill>
                  <a:srgbClr val="FF0000"/>
                </a:solidFill>
              </a:rPr>
              <a:t>栅极电容</a:t>
            </a:r>
            <a:r>
              <a:rPr lang="zh-CN" altLang="en-US" sz="3200" dirty="0"/>
              <a:t>来记忆信息。电容放电会导致信息丢失，为了保持电荷稳定，必须定时对动态存储电路的各存储单元执行重读操作，这个过程称为动态存储器刷新。动态</a:t>
            </a:r>
            <a:r>
              <a:rPr lang="en-US" altLang="zh-CN" sz="3200" dirty="0"/>
              <a:t>RAM</a:t>
            </a:r>
            <a:r>
              <a:rPr lang="zh-CN" altLang="en-US" sz="3200" dirty="0"/>
              <a:t>因为需要动态刷新而影响了它的访问</a:t>
            </a:r>
            <a:r>
              <a:rPr lang="zh-CN" altLang="en-US" sz="3200" dirty="0">
                <a:solidFill>
                  <a:srgbClr val="00B050"/>
                </a:solidFill>
              </a:rPr>
              <a:t>速度（较慢）</a:t>
            </a:r>
            <a:r>
              <a:rPr lang="zh-CN" altLang="en-US" sz="3200" dirty="0"/>
              <a:t>，但它的优点是集成度高、</a:t>
            </a:r>
            <a:r>
              <a:rPr lang="zh-CN" altLang="en-US" sz="3200" dirty="0">
                <a:solidFill>
                  <a:srgbClr val="FF0000"/>
                </a:solidFill>
              </a:rPr>
              <a:t>功耗低、成本低</a:t>
            </a:r>
            <a:r>
              <a:rPr lang="zh-CN" altLang="en-US" sz="3200" dirty="0"/>
              <a:t>，因而</a:t>
            </a:r>
            <a:r>
              <a:rPr lang="zh-CN" altLang="en-US" sz="3200" dirty="0">
                <a:solidFill>
                  <a:srgbClr val="FF0000"/>
                </a:solidFill>
              </a:rPr>
              <a:t>适于作大容量存储器</a:t>
            </a:r>
            <a:r>
              <a:rPr lang="zh-CN" altLang="en-US" sz="3200" dirty="0"/>
              <a:t>。</a:t>
            </a:r>
          </a:p>
          <a:p>
            <a:pPr eaLnBrk="1" hangingPunct="1"/>
            <a:r>
              <a:rPr lang="zh-CN" altLang="en-US" sz="3200" dirty="0"/>
              <a:t>为了减少芯片面积，</a:t>
            </a:r>
            <a:r>
              <a:rPr lang="en-US" altLang="zh-CN" sz="3200" dirty="0"/>
              <a:t>DRAM</a:t>
            </a:r>
            <a:r>
              <a:rPr lang="zh-CN" altLang="en-US" sz="3200" dirty="0"/>
              <a:t>将地址信号分成</a:t>
            </a:r>
            <a:r>
              <a:rPr lang="zh-CN" altLang="en-US" sz="3200" dirty="0">
                <a:solidFill>
                  <a:srgbClr val="FF0000"/>
                </a:solidFill>
              </a:rPr>
              <a:t>行地址</a:t>
            </a:r>
            <a:r>
              <a:rPr lang="zh-CN" altLang="en-US" sz="3200" dirty="0"/>
              <a:t>和</a:t>
            </a:r>
            <a:r>
              <a:rPr lang="zh-CN" altLang="en-US" sz="3200" dirty="0">
                <a:solidFill>
                  <a:srgbClr val="FF0000"/>
                </a:solidFill>
              </a:rPr>
              <a:t>列地址</a:t>
            </a:r>
            <a:r>
              <a:rPr lang="zh-CN" altLang="en-US" sz="3200" dirty="0"/>
              <a:t>，复用地址引脚。读写数据时，系统地址总线信号分时地加到地址引脚上，借助芯片内部的行锁存器、列锁存器和译码电路选定芯片内的存储单元。</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图片 3"/>
          <p:cNvPicPr>
            <a:picLocks noChangeAspect="1"/>
          </p:cNvPicPr>
          <p:nvPr/>
        </p:nvPicPr>
        <p:blipFill>
          <a:blip r:embed="rId3"/>
          <a:srcRect/>
          <a:stretch>
            <a:fillRect/>
          </a:stretch>
        </p:blipFill>
        <p:spPr bwMode="auto">
          <a:xfrm>
            <a:off x="5231904" y="1556791"/>
            <a:ext cx="5904656" cy="4554489"/>
          </a:xfrm>
          <a:prstGeom prst="rect">
            <a:avLst/>
          </a:prstGeom>
          <a:noFill/>
          <a:ln w="9525">
            <a:noFill/>
            <a:miter lim="800000"/>
            <a:headEnd/>
            <a:tailEnd/>
          </a:ln>
        </p:spPr>
      </p:pic>
      <p:pic>
        <p:nvPicPr>
          <p:cNvPr id="50178" name="图片 4"/>
          <p:cNvPicPr>
            <a:picLocks noChangeAspect="1"/>
          </p:cNvPicPr>
          <p:nvPr/>
        </p:nvPicPr>
        <p:blipFill>
          <a:blip r:embed="rId4"/>
          <a:srcRect/>
          <a:stretch>
            <a:fillRect/>
          </a:stretch>
        </p:blipFill>
        <p:spPr bwMode="auto">
          <a:xfrm>
            <a:off x="1343471" y="1556792"/>
            <a:ext cx="3614013" cy="4536504"/>
          </a:xfrm>
          <a:prstGeom prst="rect">
            <a:avLst/>
          </a:prstGeom>
          <a:noFill/>
          <a:ln w="9525">
            <a:noFill/>
            <a:miter lim="800000"/>
            <a:headEnd/>
            <a:tailEnd/>
          </a:ln>
        </p:spPr>
      </p:pic>
      <p:sp>
        <p:nvSpPr>
          <p:cNvPr id="50179" name="矩形 5"/>
          <p:cNvSpPr>
            <a:spLocks noChangeArrowheads="1"/>
          </p:cNvSpPr>
          <p:nvPr/>
        </p:nvSpPr>
        <p:spPr bwMode="auto">
          <a:xfrm>
            <a:off x="3647728" y="6237312"/>
            <a:ext cx="4357283" cy="477054"/>
          </a:xfrm>
          <a:prstGeom prst="rect">
            <a:avLst/>
          </a:prstGeom>
          <a:noFill/>
          <a:ln w="9525">
            <a:noFill/>
            <a:miter lim="800000"/>
            <a:headEnd/>
            <a:tailEnd/>
          </a:ln>
        </p:spPr>
        <p:txBody>
          <a:bodyPr wrap="none">
            <a:spAutoFit/>
          </a:bodyPr>
          <a:lstStyle/>
          <a:p>
            <a:r>
              <a:rPr lang="zh-CN" altLang="en-US" sz="2500" dirty="0">
                <a:latin typeface="Tw Cen MT" pitchFamily="34" charset="0"/>
                <a:ea typeface="华文仿宋" pitchFamily="2" charset="-122"/>
              </a:rPr>
              <a:t>图</a:t>
            </a:r>
            <a:r>
              <a:rPr lang="en-US" altLang="zh-CN" sz="2500" dirty="0">
                <a:latin typeface="Tw Cen MT" pitchFamily="34" charset="0"/>
                <a:ea typeface="华文仿宋" pitchFamily="2" charset="-122"/>
              </a:rPr>
              <a:t>5-12  DRAM</a:t>
            </a:r>
            <a:r>
              <a:rPr lang="zh-CN" altLang="en-US" sz="2500" dirty="0">
                <a:latin typeface="Tw Cen MT" pitchFamily="34" charset="0"/>
                <a:ea typeface="华文仿宋" pitchFamily="2" charset="-122"/>
              </a:rPr>
              <a:t>的读时序示意图</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内容占位符 2"/>
          <p:cNvSpPr>
            <a:spLocks noGrp="1"/>
          </p:cNvSpPr>
          <p:nvPr>
            <p:ph sz="quarter" idx="1"/>
          </p:nvPr>
        </p:nvSpPr>
        <p:spPr>
          <a:xfrm>
            <a:off x="407368" y="1600200"/>
            <a:ext cx="11593288" cy="5141168"/>
          </a:xfrm>
        </p:spPr>
        <p:txBody>
          <a:bodyPr/>
          <a:lstStyle/>
          <a:p>
            <a:pPr eaLnBrk="1" hangingPunct="1"/>
            <a:r>
              <a:rPr lang="zh-CN" altLang="en-US" sz="3600" dirty="0">
                <a:solidFill>
                  <a:srgbClr val="FF0000"/>
                </a:solidFill>
              </a:rPr>
              <a:t>读</a:t>
            </a:r>
            <a:r>
              <a:rPr lang="zh-CN" altLang="en-US" sz="3600" dirty="0"/>
              <a:t>出数据时，</a:t>
            </a:r>
            <a:r>
              <a:rPr lang="en-US" altLang="zh-CN" sz="3600" dirty="0"/>
              <a:t>CPU</a:t>
            </a:r>
            <a:r>
              <a:rPr lang="zh-CN" altLang="en-US" sz="3600" dirty="0"/>
              <a:t>首先将行地址加在地址线上，而后送出</a:t>
            </a:r>
            <a:r>
              <a:rPr lang="en-US" altLang="zh-CN" sz="3600" dirty="0"/>
              <a:t>RAS’ </a:t>
            </a:r>
            <a:r>
              <a:rPr lang="zh-CN" altLang="en-US" sz="3600" dirty="0"/>
              <a:t>锁存信号，该信号的下降沿将地址锁存在芯片内部。接着将列地址加到芯片的地址线上，再送</a:t>
            </a:r>
            <a:r>
              <a:rPr lang="en-US" altLang="zh-CN" sz="3600" dirty="0"/>
              <a:t>CAS’ </a:t>
            </a:r>
            <a:r>
              <a:rPr lang="zh-CN" altLang="en-US" sz="3600" dirty="0"/>
              <a:t>锁存信号，也是在信号的下降沿将列地址锁存在芯片内部。然后保持</a:t>
            </a:r>
            <a:r>
              <a:rPr lang="zh-CN" altLang="en-US" sz="3600" dirty="0">
                <a:solidFill>
                  <a:srgbClr val="FF0000"/>
                </a:solidFill>
              </a:rPr>
              <a:t> </a:t>
            </a:r>
            <a:r>
              <a:rPr lang="en-US" altLang="zh-CN" sz="3600" dirty="0">
                <a:solidFill>
                  <a:srgbClr val="FF0000"/>
                </a:solidFill>
              </a:rPr>
              <a:t>R/W’</a:t>
            </a:r>
            <a:r>
              <a:rPr lang="zh-CN" altLang="en-US" sz="3600" dirty="0">
                <a:solidFill>
                  <a:srgbClr val="FF0000"/>
                </a:solidFill>
              </a:rPr>
              <a:t>信号为高</a:t>
            </a:r>
            <a:r>
              <a:rPr lang="zh-CN" altLang="en-US" sz="3600" dirty="0"/>
              <a:t>电平，则在</a:t>
            </a:r>
            <a:r>
              <a:rPr lang="en-US" altLang="zh-CN" sz="3600" dirty="0"/>
              <a:t>CAS’ </a:t>
            </a:r>
            <a:r>
              <a:rPr lang="zh-CN" altLang="en-US" sz="3600" dirty="0"/>
              <a:t>有效期间数据输出并保持。</a:t>
            </a:r>
          </a:p>
          <a:p>
            <a:pPr eaLnBrk="1" hangingPunct="1"/>
            <a:r>
              <a:rPr lang="zh-CN" altLang="en-US" sz="3600" dirty="0"/>
              <a:t>数据</a:t>
            </a:r>
            <a:r>
              <a:rPr lang="zh-CN" altLang="en-US" sz="3600" dirty="0">
                <a:solidFill>
                  <a:srgbClr val="00B0F0"/>
                </a:solidFill>
              </a:rPr>
              <a:t>写</a:t>
            </a:r>
            <a:r>
              <a:rPr lang="zh-CN" altLang="en-US" sz="3600" dirty="0"/>
              <a:t>入时，行列地址先后由</a:t>
            </a:r>
            <a:r>
              <a:rPr lang="en-US" altLang="zh-CN" sz="3600" dirty="0"/>
              <a:t>RAS’</a:t>
            </a:r>
            <a:r>
              <a:rPr lang="zh-CN" altLang="en-US" sz="3600" dirty="0"/>
              <a:t>和</a:t>
            </a:r>
            <a:r>
              <a:rPr lang="en-US" altLang="zh-CN" sz="3600" dirty="0"/>
              <a:t>CAS’</a:t>
            </a:r>
            <a:r>
              <a:rPr lang="zh-CN" altLang="en-US" sz="3600" dirty="0"/>
              <a:t>锁存在芯片内部，然后， </a:t>
            </a:r>
            <a:r>
              <a:rPr lang="en-US" altLang="zh-CN" sz="3600" dirty="0">
                <a:solidFill>
                  <a:srgbClr val="00B0F0"/>
                </a:solidFill>
              </a:rPr>
              <a:t>R/W’</a:t>
            </a:r>
            <a:r>
              <a:rPr lang="zh-CN" altLang="en-US" sz="3600" dirty="0">
                <a:solidFill>
                  <a:srgbClr val="00B0F0"/>
                </a:solidFill>
              </a:rPr>
              <a:t>信号为低</a:t>
            </a:r>
            <a:r>
              <a:rPr lang="zh-CN" altLang="en-US" sz="3600" dirty="0"/>
              <a:t>电平，加上要写入的数据，则将该数据写入选中的存贮单元。</a:t>
            </a:r>
            <a:endParaRPr lang="en-US" altLang="zh-CN" sz="3600" dirty="0"/>
          </a:p>
          <a:p>
            <a:pPr eaLnBrk="1" hangingPunct="1"/>
            <a:endParaRPr lang="en-US" altLang="zh-CN" sz="3600" dirty="0"/>
          </a:p>
          <a:p>
            <a:pPr eaLnBrk="1" hangingPunct="1"/>
            <a:endParaRPr lang="zh-CN" altLang="en-US" sz="3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1806575" y="228600"/>
            <a:ext cx="8832850" cy="990600"/>
          </a:xfrm>
        </p:spPr>
        <p:txBody>
          <a:bodyPr/>
          <a:lstStyle/>
          <a:p>
            <a:pPr eaLnBrk="1" hangingPunct="1"/>
            <a:r>
              <a:rPr lang="en-US" altLang="zh-CN" sz="4000"/>
              <a:t>5.2.3 </a:t>
            </a:r>
            <a:r>
              <a:rPr lang="zh-CN" altLang="en-US" sz="4000"/>
              <a:t>只读存储器</a:t>
            </a:r>
            <a:r>
              <a:rPr lang="en-US" altLang="zh-CN" sz="4000"/>
              <a:t>ROM</a:t>
            </a:r>
            <a:endParaRPr lang="zh-CN" altLang="en-US" sz="4000"/>
          </a:p>
        </p:txBody>
      </p:sp>
      <p:sp>
        <p:nvSpPr>
          <p:cNvPr id="52226" name="内容占位符 2"/>
          <p:cNvSpPr>
            <a:spLocks noGrp="1"/>
          </p:cNvSpPr>
          <p:nvPr>
            <p:ph sz="quarter" idx="1"/>
          </p:nvPr>
        </p:nvSpPr>
        <p:spPr>
          <a:xfrm>
            <a:off x="191344" y="1484784"/>
            <a:ext cx="11665296" cy="5373216"/>
          </a:xfrm>
        </p:spPr>
        <p:txBody>
          <a:bodyPr/>
          <a:lstStyle/>
          <a:p>
            <a:pPr eaLnBrk="1" hangingPunct="1"/>
            <a:r>
              <a:rPr lang="zh-CN" altLang="en-US" sz="3300" dirty="0"/>
              <a:t>只读存储器有工场可编程和现场可编程两类。绝大部分情况下采用现场可编程</a:t>
            </a:r>
            <a:r>
              <a:rPr lang="en-US" altLang="zh-CN" sz="3300" dirty="0"/>
              <a:t>ROM</a:t>
            </a:r>
            <a:r>
              <a:rPr lang="zh-CN" altLang="en-US" sz="3300" dirty="0"/>
              <a:t>。现场可编程存储器经历了一次性可编程</a:t>
            </a:r>
            <a:r>
              <a:rPr lang="en-US" altLang="zh-CN" sz="3300" dirty="0"/>
              <a:t>ROM</a:t>
            </a:r>
            <a:r>
              <a:rPr lang="zh-CN" altLang="en-US" sz="3300" dirty="0"/>
              <a:t>、紫外线可擦除可编程</a:t>
            </a:r>
            <a:r>
              <a:rPr lang="en-US" altLang="zh-CN" sz="3300" dirty="0"/>
              <a:t>ROM</a:t>
            </a:r>
            <a:r>
              <a:rPr lang="zh-CN" altLang="en-US" sz="3300" dirty="0"/>
              <a:t>、电可擦除可编程</a:t>
            </a:r>
            <a:r>
              <a:rPr lang="en-US" altLang="zh-CN" sz="3300" dirty="0"/>
              <a:t>ROM</a:t>
            </a:r>
            <a:r>
              <a:rPr lang="zh-CN" altLang="en-US" sz="3300" dirty="0"/>
              <a:t>到</a:t>
            </a:r>
            <a:r>
              <a:rPr lang="en-US" altLang="zh-CN" sz="3300" dirty="0"/>
              <a:t>Flash Memory</a:t>
            </a:r>
            <a:r>
              <a:rPr lang="zh-CN" altLang="en-US" sz="3300" dirty="0"/>
              <a:t>的发展过程。</a:t>
            </a:r>
          </a:p>
          <a:p>
            <a:pPr eaLnBrk="1" hangingPunct="1"/>
            <a:r>
              <a:rPr lang="en-US" altLang="zh-CN" sz="3300" dirty="0"/>
              <a:t>Flash Memory</a:t>
            </a:r>
            <a:r>
              <a:rPr lang="zh-CN" altLang="en-US" sz="3300" dirty="0"/>
              <a:t>是近年来发展最快的半导体存储器，它与</a:t>
            </a:r>
            <a:r>
              <a:rPr lang="en-US" altLang="zh-CN" sz="3300" dirty="0"/>
              <a:t>EEPROM</a:t>
            </a:r>
            <a:r>
              <a:rPr lang="zh-CN" altLang="en-US" sz="3300" dirty="0"/>
              <a:t>的存储技术相似，优点是存取速度快，易于擦除和重写，功耗低。</a:t>
            </a:r>
            <a:r>
              <a:rPr lang="en-US" altLang="zh-CN" sz="3300" dirty="0"/>
              <a:t>Flash Memory</a:t>
            </a:r>
            <a:r>
              <a:rPr lang="zh-CN" altLang="en-US" sz="3300" dirty="0"/>
              <a:t>可以按存储块擦除，而不像</a:t>
            </a:r>
            <a:r>
              <a:rPr lang="en-US" altLang="zh-CN" sz="3300" dirty="0"/>
              <a:t>EEPROM</a:t>
            </a:r>
            <a:r>
              <a:rPr lang="zh-CN" altLang="en-US" sz="3300" dirty="0"/>
              <a:t>那样需要整个芯片擦写。目前</a:t>
            </a:r>
            <a:r>
              <a:rPr lang="en-US" altLang="zh-CN" sz="3300" dirty="0">
                <a:solidFill>
                  <a:srgbClr val="FF0000"/>
                </a:solidFill>
              </a:rPr>
              <a:t>Flash</a:t>
            </a:r>
            <a:r>
              <a:rPr lang="zh-CN" altLang="en-US" sz="3300" dirty="0"/>
              <a:t>除用于大容量存储外，还广泛用于嵌入式处理器的</a:t>
            </a:r>
            <a:r>
              <a:rPr lang="zh-CN" altLang="en-US" sz="3300" dirty="0">
                <a:solidFill>
                  <a:srgbClr val="FF0000"/>
                </a:solidFill>
              </a:rPr>
              <a:t>片内程序存储器</a:t>
            </a:r>
            <a:r>
              <a:rPr lang="zh-CN" altLang="en-US" sz="3300" dirty="0"/>
              <a:t>或嵌入式系统的扩展程序存储器。</a:t>
            </a:r>
          </a:p>
          <a:p>
            <a:pPr eaLnBrk="1" hangingPunct="1"/>
            <a:endParaRPr lang="zh-CN" altLang="en-US" sz="33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sz="quarter" idx="1"/>
          </p:nvPr>
        </p:nvSpPr>
        <p:spPr>
          <a:xfrm>
            <a:off x="263352" y="1628774"/>
            <a:ext cx="11809312" cy="5112594"/>
          </a:xfrm>
        </p:spPr>
        <p:txBody>
          <a:bodyPr/>
          <a:lstStyle/>
          <a:p>
            <a:pPr marL="0" algn="just" eaLnBrk="1" hangingPunct="1">
              <a:spcBef>
                <a:spcPct val="0"/>
              </a:spcBef>
            </a:pPr>
            <a:r>
              <a:rPr lang="zh-CN" altLang="en-US" sz="3400" dirty="0"/>
              <a:t>市场上两种主要的</a:t>
            </a:r>
            <a:r>
              <a:rPr lang="en-US" altLang="zh-CN" sz="3400" dirty="0"/>
              <a:t>Flash </a:t>
            </a:r>
            <a:r>
              <a:rPr lang="zh-CN" altLang="en-US" sz="3400" dirty="0"/>
              <a:t>存储器是</a:t>
            </a:r>
            <a:r>
              <a:rPr lang="en-US" altLang="zh-CN" sz="3400" dirty="0"/>
              <a:t>NOR Flash</a:t>
            </a:r>
            <a:r>
              <a:rPr lang="zh-CN" altLang="en-US" sz="3400" dirty="0"/>
              <a:t>和</a:t>
            </a:r>
            <a:r>
              <a:rPr lang="en-US" altLang="zh-CN" sz="3400" dirty="0"/>
              <a:t>NAND Flash</a:t>
            </a:r>
            <a:r>
              <a:rPr lang="zh-CN" altLang="en-US" sz="3400" dirty="0"/>
              <a:t>。</a:t>
            </a:r>
            <a:endParaRPr lang="en-US" altLang="zh-CN" sz="3400" dirty="0"/>
          </a:p>
          <a:p>
            <a:pPr marL="0" algn="just" eaLnBrk="1" hangingPunct="1">
              <a:spcBef>
                <a:spcPct val="0"/>
              </a:spcBef>
            </a:pPr>
            <a:r>
              <a:rPr lang="en-US" altLang="zh-CN" sz="3400" dirty="0"/>
              <a:t>NOR</a:t>
            </a:r>
            <a:r>
              <a:rPr lang="zh-CN" altLang="en-US" sz="3400" dirty="0"/>
              <a:t>和</a:t>
            </a:r>
            <a:r>
              <a:rPr lang="en-US" altLang="zh-CN" sz="3400" dirty="0"/>
              <a:t>NAND</a:t>
            </a:r>
            <a:r>
              <a:rPr lang="zh-CN" altLang="en-US" sz="3400" dirty="0"/>
              <a:t>闪存在接口方式、读写速度、容量及寿命上都有很多差别。</a:t>
            </a:r>
            <a:r>
              <a:rPr lang="en-US" altLang="zh-CN" sz="3400" dirty="0">
                <a:solidFill>
                  <a:srgbClr val="FF0000"/>
                </a:solidFill>
              </a:rPr>
              <a:t>NOR Flash</a:t>
            </a:r>
            <a:r>
              <a:rPr lang="zh-CN" altLang="en-US" sz="3400" dirty="0"/>
              <a:t>有</a:t>
            </a:r>
            <a:r>
              <a:rPr lang="zh-CN" altLang="en-US" sz="3400" dirty="0">
                <a:solidFill>
                  <a:srgbClr val="FF0000"/>
                </a:solidFill>
              </a:rPr>
              <a:t>独立的地址线和数据线</a:t>
            </a:r>
            <a:r>
              <a:rPr lang="zh-CN" altLang="en-US" sz="3400" dirty="0"/>
              <a:t>，可以像</a:t>
            </a:r>
            <a:r>
              <a:rPr lang="en-US" altLang="zh-CN" sz="3400" dirty="0"/>
              <a:t>SDRAM</a:t>
            </a:r>
            <a:r>
              <a:rPr lang="zh-CN" altLang="en-US" sz="3400" dirty="0"/>
              <a:t>一样连接，接口方便；</a:t>
            </a:r>
            <a:r>
              <a:rPr lang="en-US" altLang="zh-CN" sz="3400" dirty="0">
                <a:solidFill>
                  <a:srgbClr val="00B0F0"/>
                </a:solidFill>
              </a:rPr>
              <a:t>NAND Flash </a:t>
            </a:r>
            <a:r>
              <a:rPr lang="zh-CN" altLang="en-US" sz="3400" dirty="0"/>
              <a:t>各存储单元之间是串联的，它</a:t>
            </a:r>
            <a:r>
              <a:rPr lang="zh-CN" altLang="en-US" sz="3400" dirty="0">
                <a:solidFill>
                  <a:srgbClr val="00B0F0"/>
                </a:solidFill>
              </a:rPr>
              <a:t>由</a:t>
            </a:r>
            <a:r>
              <a:rPr lang="en-US" altLang="zh-CN" sz="3400" dirty="0">
                <a:solidFill>
                  <a:srgbClr val="00B0F0"/>
                </a:solidFill>
              </a:rPr>
              <a:t>8</a:t>
            </a:r>
            <a:r>
              <a:rPr lang="zh-CN" altLang="en-US" sz="3400" dirty="0">
                <a:solidFill>
                  <a:srgbClr val="00B0F0"/>
                </a:solidFill>
              </a:rPr>
              <a:t>个引脚传送地址线、数据线和控制线</a:t>
            </a:r>
            <a:r>
              <a:rPr lang="zh-CN" altLang="en-US" sz="3400" dirty="0"/>
              <a:t>，用复杂的控制逻辑完成数据存储。</a:t>
            </a:r>
            <a:r>
              <a:rPr lang="en-US" altLang="zh-CN" sz="3400" dirty="0"/>
              <a:t>NOR</a:t>
            </a:r>
            <a:r>
              <a:rPr lang="zh-CN" altLang="en-US" sz="3400" dirty="0"/>
              <a:t>的读速度比</a:t>
            </a:r>
            <a:r>
              <a:rPr lang="en-US" altLang="zh-CN" sz="3400" dirty="0"/>
              <a:t>NAND</a:t>
            </a:r>
            <a:r>
              <a:rPr lang="zh-CN" altLang="en-US" sz="3400" dirty="0"/>
              <a:t>略快，但写入速度比后者慢很多。</a:t>
            </a:r>
            <a:r>
              <a:rPr lang="en-US" altLang="zh-CN" sz="3400" dirty="0"/>
              <a:t>NAND Flash</a:t>
            </a:r>
            <a:r>
              <a:rPr lang="zh-CN" altLang="en-US" sz="3400" dirty="0"/>
              <a:t>的</a:t>
            </a:r>
            <a:r>
              <a:rPr lang="zh-CN" altLang="en-US" sz="3400" dirty="0">
                <a:solidFill>
                  <a:srgbClr val="00B0F0"/>
                </a:solidFill>
              </a:rPr>
              <a:t>存储容量高</a:t>
            </a:r>
            <a:r>
              <a:rPr lang="zh-CN" altLang="en-US" sz="3400" dirty="0"/>
              <a:t>，同时</a:t>
            </a:r>
            <a:r>
              <a:rPr lang="zh-CN" altLang="en-US" sz="3400" dirty="0">
                <a:solidFill>
                  <a:srgbClr val="00B0F0"/>
                </a:solidFill>
              </a:rPr>
              <a:t>成本更低</a:t>
            </a:r>
            <a:r>
              <a:rPr lang="zh-CN" altLang="en-US" sz="3400" dirty="0"/>
              <a:t>。</a:t>
            </a:r>
            <a:r>
              <a:rPr lang="en-US" altLang="zh-CN" sz="3400" dirty="0"/>
              <a:t>Flash</a:t>
            </a:r>
            <a:r>
              <a:rPr lang="zh-CN" altLang="en-US" sz="3400" dirty="0"/>
              <a:t>擦除和写入数据时会导致芯片老化，所以擦写次数是有限的，</a:t>
            </a:r>
            <a:r>
              <a:rPr lang="en-US" altLang="zh-CN" sz="3400" dirty="0"/>
              <a:t>NAND</a:t>
            </a:r>
            <a:r>
              <a:rPr lang="zh-CN" altLang="en-US" sz="3400" dirty="0"/>
              <a:t>的擦写次数是</a:t>
            </a:r>
            <a:r>
              <a:rPr lang="zh-CN" altLang="en-US" sz="3400" dirty="0">
                <a:solidFill>
                  <a:srgbClr val="00B0F0"/>
                </a:solidFill>
              </a:rPr>
              <a:t>一百万次</a:t>
            </a:r>
            <a:r>
              <a:rPr lang="zh-CN" altLang="en-US" sz="3400" dirty="0"/>
              <a:t>，而</a:t>
            </a:r>
            <a:r>
              <a:rPr lang="en-US" altLang="zh-CN" sz="3400" dirty="0"/>
              <a:t>NOR</a:t>
            </a:r>
            <a:r>
              <a:rPr lang="zh-CN" altLang="en-US" sz="3400" dirty="0"/>
              <a:t>只有十万次。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1806575" y="228600"/>
            <a:ext cx="8832850" cy="990600"/>
          </a:xfrm>
        </p:spPr>
        <p:txBody>
          <a:bodyPr/>
          <a:lstStyle/>
          <a:p>
            <a:pPr eaLnBrk="1" hangingPunct="1"/>
            <a:r>
              <a:rPr lang="en-US" altLang="zh-CN" sz="4000"/>
              <a:t>5.2.4 </a:t>
            </a:r>
            <a:r>
              <a:rPr lang="zh-CN" altLang="en-US" sz="4000"/>
              <a:t>嵌入式系统的存储器组织</a:t>
            </a:r>
          </a:p>
        </p:txBody>
      </p:sp>
      <p:sp>
        <p:nvSpPr>
          <p:cNvPr id="54274" name="内容占位符 2"/>
          <p:cNvSpPr>
            <a:spLocks noGrp="1"/>
          </p:cNvSpPr>
          <p:nvPr>
            <p:ph sz="quarter" idx="1"/>
          </p:nvPr>
        </p:nvSpPr>
        <p:spPr>
          <a:xfrm>
            <a:off x="390352" y="1556792"/>
            <a:ext cx="11665296" cy="5301208"/>
          </a:xfrm>
        </p:spPr>
        <p:txBody>
          <a:bodyPr/>
          <a:lstStyle/>
          <a:p>
            <a:pPr eaLnBrk="1" hangingPunct="1"/>
            <a:r>
              <a:rPr lang="zh-CN" altLang="en-US" sz="3400" dirty="0"/>
              <a:t>随着微电子技术的进步，微处理器的工作速度得到很大提高，尤其是</a:t>
            </a:r>
            <a:r>
              <a:rPr lang="en-US" altLang="zh-CN" sz="3400" dirty="0"/>
              <a:t>CPU</a:t>
            </a:r>
            <a:r>
              <a:rPr lang="zh-CN" altLang="en-US" sz="3400" dirty="0"/>
              <a:t>的工作速度。而存储器速度的提高远低于</a:t>
            </a:r>
            <a:r>
              <a:rPr lang="en-US" altLang="zh-CN" sz="3400" dirty="0"/>
              <a:t>CPU</a:t>
            </a:r>
            <a:r>
              <a:rPr lang="zh-CN" altLang="en-US" sz="3400" dirty="0"/>
              <a:t>。如果大量使用高速存储器，又会在价格上过于昂贵。为了使系统性能达到最优，并且能有效地控制成本，实际的嵌入式系统采用</a:t>
            </a:r>
            <a:r>
              <a:rPr lang="zh-CN" altLang="en-US" sz="3400" dirty="0">
                <a:solidFill>
                  <a:srgbClr val="FF0000"/>
                </a:solidFill>
              </a:rPr>
              <a:t>分级方式</a:t>
            </a:r>
            <a:r>
              <a:rPr lang="zh-CN" altLang="en-US" sz="3400" dirty="0"/>
              <a:t>组织存储器。图</a:t>
            </a:r>
            <a:r>
              <a:rPr lang="en-US" altLang="zh-CN" sz="3400" dirty="0"/>
              <a:t>5-13</a:t>
            </a:r>
            <a:r>
              <a:rPr lang="zh-CN" altLang="en-US" sz="3400" dirty="0"/>
              <a:t>是嵌入式分级存储器系统的示意图。整个存储系统分为四级，最靠近</a:t>
            </a:r>
            <a:r>
              <a:rPr lang="en-US" altLang="zh-CN" sz="3400" dirty="0"/>
              <a:t>CPU</a:t>
            </a:r>
            <a:r>
              <a:rPr lang="zh-CN" altLang="en-US" sz="3400" dirty="0"/>
              <a:t>的是</a:t>
            </a:r>
            <a:r>
              <a:rPr lang="zh-CN" altLang="en-US" sz="3400" dirty="0">
                <a:solidFill>
                  <a:srgbClr val="FF0000"/>
                </a:solidFill>
              </a:rPr>
              <a:t>寄存器</a:t>
            </a:r>
            <a:r>
              <a:rPr lang="zh-CN" altLang="en-US" sz="3400" dirty="0"/>
              <a:t>组，随后依次是</a:t>
            </a:r>
            <a:r>
              <a:rPr lang="zh-CN" altLang="en-US" sz="3400" dirty="0">
                <a:solidFill>
                  <a:srgbClr val="FF0000"/>
                </a:solidFill>
              </a:rPr>
              <a:t>高速缓存</a:t>
            </a:r>
            <a:r>
              <a:rPr lang="zh-CN" altLang="en-US" sz="3400" dirty="0"/>
              <a:t>、</a:t>
            </a:r>
            <a:r>
              <a:rPr lang="zh-CN" altLang="en-US" sz="3400" dirty="0">
                <a:solidFill>
                  <a:srgbClr val="FF0000"/>
                </a:solidFill>
              </a:rPr>
              <a:t>内存</a:t>
            </a:r>
            <a:r>
              <a:rPr lang="zh-CN" altLang="en-US" sz="3400" dirty="0"/>
              <a:t>和</a:t>
            </a:r>
            <a:r>
              <a:rPr lang="zh-CN" altLang="en-US" sz="3400" dirty="0">
                <a:solidFill>
                  <a:srgbClr val="FF0000"/>
                </a:solidFill>
              </a:rPr>
              <a:t>外存</a:t>
            </a:r>
            <a:r>
              <a:rPr lang="zh-CN" altLang="en-US" sz="3400" dirty="0"/>
              <a:t>。它们在速度上依次递减，但在容量上逐级增大。这样的组织方式既有速度的保证又有容量的保证，同时又解决了性能与成本间的矛盾。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图片 3"/>
          <p:cNvPicPr>
            <a:picLocks noChangeAspect="1"/>
          </p:cNvPicPr>
          <p:nvPr/>
        </p:nvPicPr>
        <p:blipFill>
          <a:blip r:embed="rId2"/>
          <a:srcRect/>
          <a:stretch>
            <a:fillRect/>
          </a:stretch>
        </p:blipFill>
        <p:spPr bwMode="auto">
          <a:xfrm>
            <a:off x="1559496" y="1556792"/>
            <a:ext cx="8784976" cy="4683954"/>
          </a:xfrm>
          <a:prstGeom prst="rect">
            <a:avLst/>
          </a:prstGeom>
          <a:noFill/>
          <a:ln w="9525">
            <a:noFill/>
            <a:miter lim="800000"/>
            <a:headEnd/>
            <a:tailEnd/>
          </a:ln>
        </p:spPr>
      </p:pic>
      <p:sp>
        <p:nvSpPr>
          <p:cNvPr id="55298" name="矩形 4"/>
          <p:cNvSpPr>
            <a:spLocks noChangeArrowheads="1"/>
          </p:cNvSpPr>
          <p:nvPr/>
        </p:nvSpPr>
        <p:spPr bwMode="auto">
          <a:xfrm>
            <a:off x="3919763" y="6240746"/>
            <a:ext cx="4352474"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5-13  </a:t>
            </a:r>
            <a:r>
              <a:rPr lang="zh-CN" altLang="en-US" sz="2400" dirty="0">
                <a:latin typeface="Tw Cen MT" pitchFamily="34" charset="0"/>
                <a:ea typeface="华文仿宋" pitchFamily="2" charset="-122"/>
              </a:rPr>
              <a:t>嵌入式分级存储器系统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1344" y="1556792"/>
            <a:ext cx="11737303" cy="4824536"/>
          </a:xfrm>
        </p:spPr>
        <p:txBody>
          <a:bodyPr>
            <a:normAutofit fontScale="92500" lnSpcReduction="10000"/>
          </a:bodyPr>
          <a:lstStyle/>
          <a:p>
            <a:pPr marL="320048" indent="-320048" eaLnBrk="1" fontAlgn="auto" hangingPunct="1">
              <a:spcAft>
                <a:spcPts val="0"/>
              </a:spcAft>
              <a:buFont typeface="Wingdings"/>
              <a:buChar char=""/>
              <a:defRPr/>
            </a:pPr>
            <a:r>
              <a:rPr lang="zh-CN" altLang="en-US" sz="3200" dirty="0">
                <a:latin typeface="+mn-ea"/>
                <a:cs typeface="Times New Roman" panose="02020603050405020304" pitchFamily="18" charset="0"/>
              </a:rPr>
              <a:t>嵌入式处理器：是嵌入式系统的核心，负责嵌入式系统的</a:t>
            </a:r>
            <a:r>
              <a:rPr lang="zh-CN" altLang="en-US" sz="3200" dirty="0">
                <a:solidFill>
                  <a:srgbClr val="FF0000"/>
                </a:solidFill>
                <a:latin typeface="+mn-ea"/>
                <a:cs typeface="Times New Roman" panose="02020603050405020304" pitchFamily="18" charset="0"/>
              </a:rPr>
              <a:t>数据处理和控制</a:t>
            </a:r>
            <a:r>
              <a:rPr lang="zh-CN" altLang="en-US" sz="3200" dirty="0">
                <a:latin typeface="+mn-ea"/>
                <a:cs typeface="Times New Roman" panose="02020603050405020304" pitchFamily="18" charset="0"/>
              </a:rPr>
              <a:t>。</a:t>
            </a:r>
            <a:endParaRPr lang="en-US" altLang="zh-CN" sz="3200" dirty="0">
              <a:latin typeface="+mn-ea"/>
              <a:cs typeface="Times New Roman" panose="02020603050405020304" pitchFamily="18" charset="0"/>
            </a:endParaRPr>
          </a:p>
          <a:p>
            <a:pPr marL="320048" indent="-320048" eaLnBrk="1" fontAlgn="auto" hangingPunct="1">
              <a:spcAft>
                <a:spcPts val="0"/>
              </a:spcAft>
              <a:buFont typeface="Wingdings"/>
              <a:buChar char=""/>
              <a:defRPr/>
            </a:pPr>
            <a:r>
              <a:rPr lang="zh-CN" altLang="en-US" sz="3200" dirty="0">
                <a:latin typeface="+mn-ea"/>
                <a:cs typeface="Times New Roman" panose="02020603050405020304" pitchFamily="18" charset="0"/>
              </a:rPr>
              <a:t>存储器：是嵌入式系统</a:t>
            </a:r>
            <a:r>
              <a:rPr lang="zh-CN" altLang="en-US" sz="3200" dirty="0">
                <a:solidFill>
                  <a:srgbClr val="FF0000"/>
                </a:solidFill>
                <a:latin typeface="+mn-ea"/>
                <a:cs typeface="Times New Roman" panose="02020603050405020304" pitchFamily="18" charset="0"/>
              </a:rPr>
              <a:t>存放数据和程序</a:t>
            </a:r>
            <a:r>
              <a:rPr lang="zh-CN" altLang="en-US" sz="3200" dirty="0">
                <a:latin typeface="+mn-ea"/>
                <a:cs typeface="Times New Roman" panose="02020603050405020304" pitchFamily="18" charset="0"/>
              </a:rPr>
              <a:t>的功能部件。</a:t>
            </a:r>
            <a:endParaRPr lang="en-US" altLang="zh-CN" sz="3200" dirty="0">
              <a:latin typeface="+mn-ea"/>
              <a:cs typeface="Times New Roman" panose="02020603050405020304" pitchFamily="18" charset="0"/>
            </a:endParaRPr>
          </a:p>
          <a:p>
            <a:pPr marL="320048" indent="-320048" eaLnBrk="1" fontAlgn="auto" hangingPunct="1">
              <a:spcAft>
                <a:spcPts val="0"/>
              </a:spcAft>
              <a:buFont typeface="Wingdings"/>
              <a:buChar char=""/>
              <a:defRPr/>
            </a:pPr>
            <a:r>
              <a:rPr lang="zh-CN" altLang="en-US" sz="3200" dirty="0">
                <a:latin typeface="+mn-ea"/>
                <a:cs typeface="Times New Roman" panose="02020603050405020304" pitchFamily="18" charset="0"/>
              </a:rPr>
              <a:t>外围设备：决定应用于不同领域的嵌入式系统的</a:t>
            </a:r>
            <a:r>
              <a:rPr lang="zh-CN" altLang="en-US" sz="3200" dirty="0">
                <a:solidFill>
                  <a:srgbClr val="FF0000"/>
                </a:solidFill>
                <a:latin typeface="+mn-ea"/>
                <a:cs typeface="Times New Roman" panose="02020603050405020304" pitchFamily="18" charset="0"/>
              </a:rPr>
              <a:t>独特功能</a:t>
            </a:r>
            <a:r>
              <a:rPr lang="zh-CN" altLang="en-US" sz="3200" dirty="0">
                <a:latin typeface="+mn-ea"/>
                <a:cs typeface="Times New Roman" panose="02020603050405020304" pitchFamily="18" charset="0"/>
              </a:rPr>
              <a:t>，例如，音频编解码器是一个音频处理系统必备的外围器件。</a:t>
            </a:r>
            <a:endParaRPr lang="en-US" altLang="zh-CN" sz="3200" dirty="0">
              <a:latin typeface="+mn-ea"/>
              <a:cs typeface="Times New Roman" panose="02020603050405020304" pitchFamily="18" charset="0"/>
            </a:endParaRPr>
          </a:p>
          <a:p>
            <a:pPr marL="320048" indent="-320048" eaLnBrk="1" fontAlgn="auto" hangingPunct="1">
              <a:spcAft>
                <a:spcPts val="0"/>
              </a:spcAft>
              <a:buFont typeface="Wingdings"/>
              <a:buChar char=""/>
              <a:defRPr/>
            </a:pPr>
            <a:r>
              <a:rPr lang="zh-CN" altLang="en-US" sz="3200" dirty="0">
                <a:latin typeface="+mn-ea"/>
                <a:cs typeface="Times New Roman" panose="02020603050405020304" pitchFamily="18" charset="0"/>
              </a:rPr>
              <a:t>总线系统：是</a:t>
            </a:r>
            <a:r>
              <a:rPr lang="en-US" altLang="zh-CN" sz="3200" dirty="0">
                <a:latin typeface="+mn-ea"/>
                <a:cs typeface="Times New Roman" panose="02020603050405020304" pitchFamily="18" charset="0"/>
              </a:rPr>
              <a:t>CPU</a:t>
            </a:r>
            <a:r>
              <a:rPr lang="zh-CN" altLang="en-US" sz="3200" dirty="0">
                <a:latin typeface="+mn-ea"/>
                <a:cs typeface="Times New Roman" panose="02020603050405020304" pitchFamily="18" charset="0"/>
              </a:rPr>
              <a:t>、内存、输入</a:t>
            </a:r>
            <a:r>
              <a:rPr lang="en-US" altLang="zh-CN" sz="3200" dirty="0">
                <a:latin typeface="+mn-ea"/>
                <a:cs typeface="Times New Roman" panose="02020603050405020304" pitchFamily="18" charset="0"/>
              </a:rPr>
              <a:t>/</a:t>
            </a:r>
            <a:r>
              <a:rPr lang="zh-CN" altLang="en-US" sz="3200" dirty="0">
                <a:latin typeface="+mn-ea"/>
                <a:cs typeface="Times New Roman" panose="02020603050405020304" pitchFamily="18" charset="0"/>
              </a:rPr>
              <a:t>输出设备</a:t>
            </a:r>
            <a:r>
              <a:rPr lang="zh-CN" altLang="en-US" sz="3200" dirty="0">
                <a:solidFill>
                  <a:srgbClr val="FF0000"/>
                </a:solidFill>
                <a:latin typeface="+mn-ea"/>
                <a:cs typeface="Times New Roman" panose="02020603050405020304" pitchFamily="18" charset="0"/>
              </a:rPr>
              <a:t>传递信息的公用通道</a:t>
            </a:r>
            <a:r>
              <a:rPr lang="zh-CN" altLang="en-US" sz="3200" dirty="0">
                <a:latin typeface="+mn-ea"/>
                <a:cs typeface="Times New Roman" panose="02020603050405020304" pitchFamily="18" charset="0"/>
              </a:rPr>
              <a:t>。外围设备通过各种接口与总线相连，完成与处理器间的数据交换。</a:t>
            </a:r>
            <a:endParaRPr lang="en-US" altLang="zh-CN" sz="3200" dirty="0">
              <a:latin typeface="+mn-ea"/>
              <a:cs typeface="Times New Roman" panose="02020603050405020304" pitchFamily="18" charset="0"/>
            </a:endParaRPr>
          </a:p>
          <a:p>
            <a:pPr marL="320048" indent="-320048" eaLnBrk="1" fontAlgn="auto" hangingPunct="1">
              <a:spcAft>
                <a:spcPts val="0"/>
              </a:spcAft>
              <a:buFont typeface="Wingdings"/>
              <a:buChar char=""/>
              <a:defRPr/>
            </a:pPr>
            <a:r>
              <a:rPr lang="zh-CN" altLang="en-US" sz="3200" dirty="0">
                <a:latin typeface="+mn-ea"/>
                <a:cs typeface="Times New Roman" panose="02020603050405020304" pitchFamily="18" charset="0"/>
              </a:rPr>
              <a:t>通用设备</a:t>
            </a:r>
            <a:r>
              <a:rPr lang="zh-CN" altLang="en-US" sz="3200" dirty="0">
                <a:solidFill>
                  <a:srgbClr val="FF0000"/>
                </a:solidFill>
                <a:latin typeface="+mn-ea"/>
                <a:cs typeface="Times New Roman" panose="02020603050405020304" pitchFamily="18" charset="0"/>
              </a:rPr>
              <a:t>接口</a:t>
            </a:r>
            <a:r>
              <a:rPr lang="zh-CN" altLang="en-US" sz="3200" dirty="0">
                <a:latin typeface="+mn-ea"/>
                <a:cs typeface="Times New Roman" panose="02020603050405020304" pitchFamily="18" charset="0"/>
              </a:rPr>
              <a:t>：</a:t>
            </a:r>
            <a:r>
              <a:rPr lang="en-US" altLang="zh-CN" sz="3200" dirty="0">
                <a:latin typeface="+mn-ea"/>
                <a:cs typeface="Times New Roman" panose="02020603050405020304" pitchFamily="18" charset="0"/>
              </a:rPr>
              <a:t>A/D</a:t>
            </a:r>
            <a:r>
              <a:rPr lang="zh-CN" altLang="en-US" sz="3200" dirty="0">
                <a:latin typeface="+mn-ea"/>
                <a:cs typeface="Times New Roman" panose="02020603050405020304" pitchFamily="18" charset="0"/>
              </a:rPr>
              <a:t>、</a:t>
            </a:r>
            <a:r>
              <a:rPr lang="en-US" altLang="zh-CN" sz="3200" dirty="0">
                <a:latin typeface="+mn-ea"/>
                <a:cs typeface="Times New Roman" panose="02020603050405020304" pitchFamily="18" charset="0"/>
              </a:rPr>
              <a:t>D/A</a:t>
            </a:r>
            <a:r>
              <a:rPr lang="zh-CN" altLang="en-US" sz="3200" dirty="0">
                <a:latin typeface="+mn-ea"/>
                <a:cs typeface="Times New Roman" panose="02020603050405020304" pitchFamily="18" charset="0"/>
              </a:rPr>
              <a:t>、</a:t>
            </a:r>
            <a:r>
              <a:rPr lang="en-US" altLang="zh-CN" sz="3200" dirty="0">
                <a:latin typeface="+mn-ea"/>
                <a:cs typeface="Times New Roman" panose="02020603050405020304" pitchFamily="18" charset="0"/>
              </a:rPr>
              <a:t>LCD</a:t>
            </a:r>
            <a:r>
              <a:rPr lang="zh-CN" altLang="en-US" sz="3200" dirty="0">
                <a:latin typeface="+mn-ea"/>
                <a:cs typeface="Times New Roman" panose="02020603050405020304" pitchFamily="18" charset="0"/>
              </a:rPr>
              <a:t>显示器接口、键盘接口、音频接口、</a:t>
            </a:r>
            <a:r>
              <a:rPr lang="en-US" altLang="zh-CN" sz="3200" dirty="0">
                <a:latin typeface="+mn-ea"/>
                <a:cs typeface="Times New Roman" panose="02020603050405020304" pitchFamily="18" charset="0"/>
              </a:rPr>
              <a:t>VGA</a:t>
            </a:r>
            <a:r>
              <a:rPr lang="zh-CN" altLang="en-US" sz="3200" dirty="0">
                <a:latin typeface="+mn-ea"/>
                <a:cs typeface="Times New Roman" panose="02020603050405020304" pitchFamily="18" charset="0"/>
              </a:rPr>
              <a:t>视频输出接口、</a:t>
            </a:r>
            <a:r>
              <a:rPr lang="en-US" altLang="zh-CN" sz="3200" dirty="0">
                <a:latin typeface="+mn-ea"/>
                <a:cs typeface="Times New Roman" panose="02020603050405020304" pitchFamily="18" charset="0"/>
              </a:rPr>
              <a:t>RS-232</a:t>
            </a:r>
            <a:r>
              <a:rPr lang="zh-CN" altLang="en-US" sz="3200" dirty="0">
                <a:latin typeface="+mn-ea"/>
                <a:cs typeface="Times New Roman" panose="02020603050405020304" pitchFamily="18" charset="0"/>
              </a:rPr>
              <a:t>接口、</a:t>
            </a:r>
            <a:r>
              <a:rPr lang="en-US" altLang="zh-CN" sz="3200" dirty="0">
                <a:latin typeface="+mn-ea"/>
                <a:cs typeface="Times New Roman" panose="02020603050405020304" pitchFamily="18" charset="0"/>
              </a:rPr>
              <a:t>Ethernet</a:t>
            </a:r>
            <a:r>
              <a:rPr lang="zh-CN" altLang="en-US" sz="3200" dirty="0">
                <a:latin typeface="+mn-ea"/>
                <a:cs typeface="Times New Roman" panose="02020603050405020304" pitchFamily="18" charset="0"/>
              </a:rPr>
              <a:t>网络接口、</a:t>
            </a:r>
            <a:r>
              <a:rPr lang="en-US" altLang="zh-CN" sz="3200" dirty="0">
                <a:latin typeface="+mn-ea"/>
                <a:cs typeface="Times New Roman" panose="02020603050405020304" pitchFamily="18" charset="0"/>
              </a:rPr>
              <a:t>USB</a:t>
            </a:r>
            <a:r>
              <a:rPr lang="zh-CN" altLang="en-US" sz="3200" dirty="0">
                <a:latin typeface="+mn-ea"/>
                <a:cs typeface="Times New Roman" panose="02020603050405020304" pitchFamily="18" charset="0"/>
              </a:rPr>
              <a:t>接口、</a:t>
            </a:r>
            <a:r>
              <a:rPr lang="en-US" altLang="zh-CN" sz="3200" dirty="0">
                <a:latin typeface="+mn-ea"/>
                <a:cs typeface="Times New Roman" panose="02020603050405020304" pitchFamily="18" charset="0"/>
              </a:rPr>
              <a:t>I</a:t>
            </a:r>
            <a:r>
              <a:rPr lang="en-US" altLang="zh-CN" sz="3200" baseline="30000" dirty="0">
                <a:latin typeface="+mn-ea"/>
                <a:cs typeface="Times New Roman" panose="02020603050405020304" pitchFamily="18" charset="0"/>
              </a:rPr>
              <a:t>2</a:t>
            </a:r>
            <a:r>
              <a:rPr lang="en-US" altLang="zh-CN" sz="3200" dirty="0">
                <a:latin typeface="+mn-ea"/>
                <a:cs typeface="Times New Roman" panose="02020603050405020304" pitchFamily="18" charset="0"/>
              </a:rPr>
              <a:t>C</a:t>
            </a:r>
            <a:r>
              <a:rPr lang="zh-CN" altLang="en-US" sz="3200" dirty="0">
                <a:latin typeface="+mn-ea"/>
                <a:cs typeface="Times New Roman" panose="02020603050405020304" pitchFamily="18" charset="0"/>
              </a:rPr>
              <a:t>、</a:t>
            </a:r>
            <a:r>
              <a:rPr lang="en-US" altLang="zh-CN" sz="3200" dirty="0">
                <a:latin typeface="+mn-ea"/>
                <a:cs typeface="Times New Roman" panose="02020603050405020304" pitchFamily="18" charset="0"/>
              </a:rPr>
              <a:t>SPI</a:t>
            </a:r>
            <a:r>
              <a:rPr lang="zh-CN" altLang="en-US" sz="3200" dirty="0">
                <a:latin typeface="+mn-ea"/>
                <a:cs typeface="Times New Roman" panose="02020603050405020304" pitchFamily="18" charset="0"/>
              </a:rPr>
              <a:t>接口）和</a:t>
            </a:r>
            <a:r>
              <a:rPr lang="en-US" altLang="zh-CN" sz="3200" dirty="0">
                <a:latin typeface="+mn-ea"/>
                <a:cs typeface="Times New Roman" panose="02020603050405020304" pitchFamily="18" charset="0"/>
              </a:rPr>
              <a:t>IrDA</a:t>
            </a:r>
            <a:r>
              <a:rPr lang="zh-CN" altLang="en-US" sz="3200" dirty="0">
                <a:latin typeface="+mn-ea"/>
                <a:cs typeface="Times New Roman" panose="02020603050405020304" pitchFamily="18" charset="0"/>
              </a:rPr>
              <a:t>红外接口等。</a:t>
            </a:r>
            <a:r>
              <a:rPr lang="zh-CN" altLang="en-US" sz="3200" dirty="0">
                <a:latin typeface="+mn-ea"/>
              </a:rPr>
              <a:t> </a:t>
            </a:r>
            <a:endParaRPr lang="zh-CN" altLang="en-US" sz="3200" dirty="0">
              <a:latin typeface="+mn-ea"/>
              <a:cs typeface="Times New Roman" panose="02020603050405020304" pitchFamily="18" charset="0"/>
            </a:endParaRPr>
          </a:p>
        </p:txBody>
      </p:sp>
      <p:sp>
        <p:nvSpPr>
          <p:cNvPr id="2" name="矩形 1">
            <a:extLst>
              <a:ext uri="{FF2B5EF4-FFF2-40B4-BE49-F238E27FC236}">
                <a16:creationId xmlns:a16="http://schemas.microsoft.com/office/drawing/2014/main" id="{05B16ECF-AD5D-47FD-9116-9F3B3BD723E2}"/>
              </a:ext>
            </a:extLst>
          </p:cNvPr>
          <p:cNvSpPr/>
          <p:nvPr/>
        </p:nvSpPr>
        <p:spPr>
          <a:xfrm>
            <a:off x="3647728" y="332656"/>
            <a:ext cx="4248472" cy="584775"/>
          </a:xfrm>
          <a:prstGeom prst="rect">
            <a:avLst/>
          </a:prstGeom>
        </p:spPr>
        <p:txBody>
          <a:bodyPr wrap="square">
            <a:spAutoFit/>
          </a:bodyPr>
          <a:lstStyle/>
          <a:p>
            <a:r>
              <a:rPr kumimoji="1" lang="zh-CN" altLang="en-US" sz="3200" dirty="0">
                <a:latin typeface="+mn-ea"/>
              </a:rPr>
              <a:t>嵌入式系统的硬件组成 </a:t>
            </a:r>
            <a:endParaRPr lang="zh-CN" altLang="en-US" sz="3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1127448" y="0"/>
            <a:ext cx="8832850" cy="990600"/>
          </a:xfrm>
        </p:spPr>
        <p:txBody>
          <a:bodyPr/>
          <a:lstStyle/>
          <a:p>
            <a:pPr eaLnBrk="1" hangingPunct="1"/>
            <a:r>
              <a:rPr lang="en-US" altLang="zh-CN" sz="4000" dirty="0"/>
              <a:t>5.2.5 </a:t>
            </a:r>
            <a:r>
              <a:rPr lang="zh-CN" altLang="en-US" sz="4000" dirty="0"/>
              <a:t>存储器的选型</a:t>
            </a:r>
          </a:p>
        </p:txBody>
      </p:sp>
      <p:sp>
        <p:nvSpPr>
          <p:cNvPr id="4" name="矩形 3">
            <a:extLst>
              <a:ext uri="{FF2B5EF4-FFF2-40B4-BE49-F238E27FC236}">
                <a16:creationId xmlns:a16="http://schemas.microsoft.com/office/drawing/2014/main" id="{6397D35A-EFD0-4BB9-BEBD-E7104B871B72}"/>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22" name="内容占位符 2"/>
          <p:cNvSpPr>
            <a:spLocks noGrp="1"/>
          </p:cNvSpPr>
          <p:nvPr>
            <p:ph sz="quarter" idx="1"/>
          </p:nvPr>
        </p:nvSpPr>
        <p:spPr>
          <a:xfrm>
            <a:off x="0" y="990600"/>
            <a:ext cx="12097344" cy="5811317"/>
          </a:xfrm>
        </p:spPr>
        <p:txBody>
          <a:bodyPr/>
          <a:lstStyle/>
          <a:p>
            <a:pPr eaLnBrk="1" hangingPunct="1">
              <a:lnSpc>
                <a:spcPct val="90000"/>
              </a:lnSpc>
            </a:pPr>
            <a:r>
              <a:rPr lang="zh-CN" altLang="en-US" sz="3300" dirty="0"/>
              <a:t>在嵌入式系统设计时，存储器的选择将决定整个嵌入式系统的性能。为嵌入式系统选择存储器时，需根据应用需求考虑存储器的类型、容量、读写速度、电压范围及成本等因素。</a:t>
            </a:r>
          </a:p>
          <a:p>
            <a:pPr eaLnBrk="1" hangingPunct="1">
              <a:lnSpc>
                <a:spcPct val="90000"/>
              </a:lnSpc>
            </a:pPr>
            <a:r>
              <a:rPr lang="zh-CN" altLang="en-US" sz="3300" dirty="0"/>
              <a:t>工程师应当根据系统存储程序代码和数据</a:t>
            </a:r>
            <a:r>
              <a:rPr lang="zh-CN" altLang="en-US" sz="4400" b="1" dirty="0">
                <a:solidFill>
                  <a:srgbClr val="FF0000"/>
                </a:solidFill>
              </a:rPr>
              <a:t>需求</a:t>
            </a:r>
            <a:r>
              <a:rPr lang="zh-CN" altLang="en-US" sz="3300" dirty="0"/>
              <a:t>的存储空间，决定是采用</a:t>
            </a:r>
            <a:r>
              <a:rPr lang="zh-CN" altLang="en-US" sz="3300" dirty="0">
                <a:solidFill>
                  <a:srgbClr val="FF0000"/>
                </a:solidFill>
              </a:rPr>
              <a:t>内部存储器</a:t>
            </a:r>
            <a:r>
              <a:rPr lang="zh-CN" altLang="en-US" sz="3300" dirty="0"/>
              <a:t>还是</a:t>
            </a:r>
            <a:r>
              <a:rPr lang="zh-CN" altLang="en-US" sz="3300" dirty="0">
                <a:solidFill>
                  <a:srgbClr val="FF0000"/>
                </a:solidFill>
              </a:rPr>
              <a:t>外部存储器</a:t>
            </a:r>
            <a:r>
              <a:rPr lang="zh-CN" altLang="en-US" sz="3300" dirty="0"/>
              <a:t>。内部存储器的性价比高，因此可以优先考虑使用片内存储器。当片内存储器的容量不能满足设计需求时，可通过扩展片外存储器来满足系统需要。</a:t>
            </a:r>
          </a:p>
          <a:p>
            <a:pPr eaLnBrk="1" hangingPunct="1">
              <a:lnSpc>
                <a:spcPct val="90000"/>
              </a:lnSpc>
            </a:pPr>
            <a:r>
              <a:rPr lang="zh-CN" altLang="en-US" sz="3300" dirty="0"/>
              <a:t>扩展片外存储器时，</a:t>
            </a:r>
            <a:r>
              <a:rPr lang="zh-CN" altLang="en-US" sz="3300" dirty="0">
                <a:solidFill>
                  <a:srgbClr val="FF0000"/>
                </a:solidFill>
              </a:rPr>
              <a:t>非易失性存储器</a:t>
            </a:r>
            <a:r>
              <a:rPr lang="zh-CN" altLang="en-US" sz="3300" dirty="0"/>
              <a:t>可以使用并行</a:t>
            </a:r>
            <a:r>
              <a:rPr lang="en-US" altLang="zh-CN" sz="3300" dirty="0"/>
              <a:t>Flash</a:t>
            </a:r>
            <a:r>
              <a:rPr lang="zh-CN" altLang="en-US" sz="3300" dirty="0"/>
              <a:t>或</a:t>
            </a:r>
            <a:r>
              <a:rPr lang="en-US" altLang="zh-CN" sz="3300" dirty="0"/>
              <a:t>EEPROM</a:t>
            </a:r>
            <a:r>
              <a:rPr lang="zh-CN" altLang="en-US" sz="3300" dirty="0"/>
              <a:t>来存储程序，如果存储表格数据也可以使用串行</a:t>
            </a:r>
            <a:r>
              <a:rPr lang="en-US" altLang="zh-CN" sz="3300" dirty="0"/>
              <a:t>Flash</a:t>
            </a:r>
            <a:r>
              <a:rPr lang="zh-CN" altLang="en-US" sz="3300" dirty="0"/>
              <a:t>或</a:t>
            </a:r>
            <a:r>
              <a:rPr lang="en-US" altLang="zh-CN" sz="3300" dirty="0"/>
              <a:t>EEPROM</a:t>
            </a:r>
            <a:r>
              <a:rPr lang="zh-CN" altLang="en-US" sz="3300" dirty="0"/>
              <a:t>；</a:t>
            </a:r>
            <a:r>
              <a:rPr lang="zh-CN" altLang="en-US" sz="3300" dirty="0">
                <a:solidFill>
                  <a:srgbClr val="FF0000"/>
                </a:solidFill>
              </a:rPr>
              <a:t>易失性存储器</a:t>
            </a:r>
            <a:r>
              <a:rPr lang="zh-CN" altLang="en-US" sz="3300" dirty="0"/>
              <a:t>通常选择并行静态</a:t>
            </a:r>
            <a:r>
              <a:rPr lang="en-US" altLang="zh-CN" sz="3300" dirty="0"/>
              <a:t>RAM</a:t>
            </a:r>
            <a:r>
              <a:rPr lang="zh-CN" altLang="en-US" sz="3300" dirty="0"/>
              <a:t>或容量更大的动态</a:t>
            </a:r>
            <a:r>
              <a:rPr lang="en-US" altLang="zh-CN" sz="3300" dirty="0"/>
              <a:t>RAM</a:t>
            </a:r>
            <a:r>
              <a:rPr lang="zh-CN" altLang="en-US" sz="3300" dirty="0"/>
              <a:t>。具体的芯片选择可权衡容量、速度及成本等因素综合考虑。</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1806575" y="228600"/>
            <a:ext cx="8832850" cy="990600"/>
          </a:xfrm>
        </p:spPr>
        <p:txBody>
          <a:bodyPr/>
          <a:lstStyle/>
          <a:p>
            <a:pPr eaLnBrk="1" hangingPunct="1"/>
            <a:r>
              <a:rPr lang="en-US" altLang="zh-CN" sz="4000"/>
              <a:t>5.3 </a:t>
            </a:r>
            <a:r>
              <a:rPr lang="zh-CN" altLang="en-US" sz="4000"/>
              <a:t>输入输出设备及通信接口</a:t>
            </a:r>
          </a:p>
        </p:txBody>
      </p:sp>
      <p:sp>
        <p:nvSpPr>
          <p:cNvPr id="57346" name="内容占位符 2"/>
          <p:cNvSpPr>
            <a:spLocks noGrp="1"/>
          </p:cNvSpPr>
          <p:nvPr>
            <p:ph sz="quarter" idx="1"/>
          </p:nvPr>
        </p:nvSpPr>
        <p:spPr>
          <a:xfrm>
            <a:off x="911424" y="1600200"/>
            <a:ext cx="10657184" cy="4495800"/>
          </a:xfrm>
        </p:spPr>
        <p:txBody>
          <a:bodyPr/>
          <a:lstStyle/>
          <a:p>
            <a:pPr marL="0" indent="0" algn="just" eaLnBrk="1" hangingPunct="1">
              <a:buNone/>
            </a:pPr>
            <a:r>
              <a:rPr lang="zh-CN" altLang="en-US" sz="4000" dirty="0"/>
              <a:t>       嵌入式系统中处理器的主要任务是获取外部信息，完成信息的加工和处理，</a:t>
            </a:r>
            <a:r>
              <a:rPr lang="zh-CN" altLang="en-US" sz="4000" dirty="0">
                <a:solidFill>
                  <a:srgbClr val="FF0000"/>
                </a:solidFill>
              </a:rPr>
              <a:t>实现对外部设备的控制</a:t>
            </a:r>
            <a:r>
              <a:rPr lang="zh-CN" altLang="en-US" sz="4000" dirty="0"/>
              <a:t>。这需要通过输入</a:t>
            </a:r>
            <a:r>
              <a:rPr lang="en-US" altLang="zh-CN" sz="4000" dirty="0"/>
              <a:t>/</a:t>
            </a:r>
            <a:r>
              <a:rPr lang="zh-CN" altLang="en-US" sz="4000" dirty="0"/>
              <a:t>输出接口（或设备）和通信接口（或设备）来完成。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1806575" y="228600"/>
            <a:ext cx="8832850" cy="990600"/>
          </a:xfrm>
        </p:spPr>
        <p:txBody>
          <a:bodyPr/>
          <a:lstStyle/>
          <a:p>
            <a:pPr eaLnBrk="1" hangingPunct="1"/>
            <a:r>
              <a:rPr lang="en-US" altLang="zh-CN" sz="4000"/>
              <a:t>5.3.1</a:t>
            </a:r>
            <a:r>
              <a:rPr lang="zh-CN" altLang="en-US" sz="4000"/>
              <a:t>输入输出设备</a:t>
            </a:r>
          </a:p>
        </p:txBody>
      </p:sp>
      <p:sp>
        <p:nvSpPr>
          <p:cNvPr id="58370" name="内容占位符 2"/>
          <p:cNvSpPr>
            <a:spLocks noGrp="1"/>
          </p:cNvSpPr>
          <p:nvPr>
            <p:ph sz="quarter" idx="1"/>
          </p:nvPr>
        </p:nvSpPr>
        <p:spPr>
          <a:xfrm>
            <a:off x="407368" y="1600200"/>
            <a:ext cx="11521280" cy="4205064"/>
          </a:xfrm>
        </p:spPr>
        <p:txBody>
          <a:bodyPr/>
          <a:lstStyle/>
          <a:p>
            <a:pPr eaLnBrk="1" hangingPunct="1"/>
            <a:r>
              <a:rPr lang="zh-CN" altLang="en-US" sz="3600" dirty="0"/>
              <a:t>输入输出设备包括输入设备、输出设备以及完成数据控制和转换的设备。</a:t>
            </a:r>
          </a:p>
          <a:p>
            <a:pPr eaLnBrk="1" hangingPunct="1"/>
            <a:r>
              <a:rPr lang="zh-CN" altLang="en-US" sz="3600" dirty="0"/>
              <a:t>常用的</a:t>
            </a:r>
            <a:r>
              <a:rPr lang="zh-CN" altLang="en-US" sz="3600" dirty="0">
                <a:solidFill>
                  <a:srgbClr val="FF0000"/>
                </a:solidFill>
              </a:rPr>
              <a:t>输入</a:t>
            </a:r>
            <a:r>
              <a:rPr lang="zh-CN" altLang="en-US" sz="3600" dirty="0"/>
              <a:t>设备有键盘、触摸屏等。</a:t>
            </a:r>
            <a:r>
              <a:rPr lang="zh-CN" altLang="en-US" sz="3600" dirty="0">
                <a:solidFill>
                  <a:srgbClr val="FF0000"/>
                </a:solidFill>
              </a:rPr>
              <a:t>输出</a:t>
            </a:r>
            <a:r>
              <a:rPr lang="zh-CN" altLang="en-US" sz="3600" dirty="0"/>
              <a:t>设备有</a:t>
            </a:r>
            <a:r>
              <a:rPr lang="en-US" altLang="zh-CN" sz="3600" dirty="0"/>
              <a:t>LED</a:t>
            </a:r>
            <a:r>
              <a:rPr lang="zh-CN" altLang="en-US" sz="3600" dirty="0"/>
              <a:t>显示器、</a:t>
            </a:r>
            <a:r>
              <a:rPr lang="en-US" altLang="zh-CN" sz="3600" dirty="0"/>
              <a:t>LCD</a:t>
            </a:r>
            <a:r>
              <a:rPr lang="zh-CN" altLang="en-US" sz="3600" dirty="0"/>
              <a:t>显示器、蜂鸣器等。用于</a:t>
            </a:r>
            <a:r>
              <a:rPr lang="zh-CN" altLang="en-US" sz="3600" dirty="0">
                <a:solidFill>
                  <a:srgbClr val="FF0000"/>
                </a:solidFill>
              </a:rPr>
              <a:t>数据控制和转换</a:t>
            </a:r>
            <a:r>
              <a:rPr lang="zh-CN" altLang="en-US" sz="3600" dirty="0"/>
              <a:t>的设备有定时器、计数器、模</a:t>
            </a:r>
            <a:r>
              <a:rPr lang="en-US" altLang="zh-CN" sz="3600" dirty="0"/>
              <a:t>/</a:t>
            </a:r>
            <a:r>
              <a:rPr lang="zh-CN" altLang="en-US" sz="3600" dirty="0"/>
              <a:t>数转换器、数</a:t>
            </a:r>
            <a:r>
              <a:rPr lang="en-US" altLang="zh-CN" sz="3600" dirty="0"/>
              <a:t>/</a:t>
            </a:r>
            <a:r>
              <a:rPr lang="zh-CN" altLang="en-US" sz="3600" dirty="0"/>
              <a:t>模转换器等。这些设备有些集成在嵌入式微处理器内部，有些在微处理器外部。</a:t>
            </a:r>
          </a:p>
          <a:p>
            <a:pPr eaLnBrk="1" hangingPunct="1">
              <a:buFont typeface="Wingdings" pitchFamily="2" charset="2"/>
              <a:buNone/>
            </a:pPr>
            <a:endParaRPr lang="zh-CN" altLang="en-US" sz="3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1806575" y="228600"/>
            <a:ext cx="8832850" cy="990600"/>
          </a:xfrm>
        </p:spPr>
        <p:txBody>
          <a:bodyPr/>
          <a:lstStyle/>
          <a:p>
            <a:pPr eaLnBrk="1" hangingPunct="1"/>
            <a:r>
              <a:rPr lang="en-US" altLang="zh-CN" sz="4000"/>
              <a:t>5.3.2</a:t>
            </a:r>
            <a:r>
              <a:rPr lang="zh-CN" altLang="en-US" sz="4000"/>
              <a:t>常用通信接口</a:t>
            </a:r>
          </a:p>
        </p:txBody>
      </p:sp>
      <p:sp>
        <p:nvSpPr>
          <p:cNvPr id="59394" name="内容占位符 2"/>
          <p:cNvSpPr>
            <a:spLocks noGrp="1"/>
          </p:cNvSpPr>
          <p:nvPr>
            <p:ph sz="quarter" idx="1"/>
          </p:nvPr>
        </p:nvSpPr>
        <p:spPr>
          <a:xfrm>
            <a:off x="623392" y="1600200"/>
            <a:ext cx="11161239" cy="4495800"/>
          </a:xfrm>
        </p:spPr>
        <p:txBody>
          <a:bodyPr/>
          <a:lstStyle/>
          <a:p>
            <a:pPr eaLnBrk="1" hangingPunct="1"/>
            <a:r>
              <a:rPr lang="zh-CN" altLang="en-US" sz="3300" dirty="0"/>
              <a:t>嵌入式处理器</a:t>
            </a:r>
            <a:r>
              <a:rPr lang="zh-CN" altLang="en-US" sz="3300" dirty="0">
                <a:solidFill>
                  <a:srgbClr val="FF0000"/>
                </a:solidFill>
              </a:rPr>
              <a:t>与外围设备进行数据传送的物理接口</a:t>
            </a:r>
            <a:r>
              <a:rPr lang="zh-CN" altLang="en-US" sz="3300" dirty="0"/>
              <a:t>称为通信接口。微处理器与外设间的数据传送可以采用</a:t>
            </a:r>
            <a:r>
              <a:rPr lang="zh-CN" altLang="en-US" sz="3300" dirty="0">
                <a:solidFill>
                  <a:srgbClr val="FF0000"/>
                </a:solidFill>
              </a:rPr>
              <a:t>并行通信和串行通信</a:t>
            </a:r>
            <a:r>
              <a:rPr lang="zh-CN" altLang="en-US" sz="3300" dirty="0"/>
              <a:t>两种方式。</a:t>
            </a:r>
          </a:p>
          <a:p>
            <a:pPr eaLnBrk="1" hangingPunct="1"/>
            <a:r>
              <a:rPr lang="en-US" altLang="zh-CN" sz="3300" dirty="0"/>
              <a:t>UART</a:t>
            </a:r>
            <a:r>
              <a:rPr lang="zh-CN" altLang="en-US" sz="3300" dirty="0"/>
              <a:t>、</a:t>
            </a:r>
            <a:r>
              <a:rPr lang="en-US" altLang="zh-CN" sz="3300" dirty="0"/>
              <a:t>SPI</a:t>
            </a:r>
            <a:r>
              <a:rPr lang="zh-CN" altLang="en-US" sz="3300" dirty="0"/>
              <a:t>、</a:t>
            </a:r>
            <a:r>
              <a:rPr lang="en-US" altLang="zh-CN" sz="3300" dirty="0"/>
              <a:t>USB</a:t>
            </a:r>
            <a:r>
              <a:rPr lang="zh-CN" altLang="en-US" sz="3300" dirty="0"/>
              <a:t>是常用的串行通信标准，很多处理器将它们集成在片内，简化了系统设计。</a:t>
            </a:r>
          </a:p>
          <a:p>
            <a:pPr eaLnBrk="1" hangingPunct="1">
              <a:buFont typeface="Wingdings" pitchFamily="2" charset="2"/>
              <a:buNone/>
            </a:pPr>
            <a:endParaRPr lang="zh-CN" altLang="en-US" sz="33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911424" y="-101554"/>
            <a:ext cx="8832850" cy="990600"/>
          </a:xfrm>
        </p:spPr>
        <p:txBody>
          <a:bodyPr/>
          <a:lstStyle/>
          <a:p>
            <a:pPr eaLnBrk="1" hangingPunct="1"/>
            <a:r>
              <a:rPr lang="en-US" altLang="zh-CN" sz="4000" dirty="0"/>
              <a:t>1</a:t>
            </a:r>
            <a:r>
              <a:rPr lang="zh-CN" altLang="en-US" sz="4000" dirty="0"/>
              <a:t>、 异步串行通信原理</a:t>
            </a:r>
          </a:p>
        </p:txBody>
      </p:sp>
      <p:pic>
        <p:nvPicPr>
          <p:cNvPr id="60419" name="图片 3"/>
          <p:cNvPicPr>
            <a:picLocks noChangeAspect="1"/>
          </p:cNvPicPr>
          <p:nvPr/>
        </p:nvPicPr>
        <p:blipFill>
          <a:blip r:embed="rId2"/>
          <a:srcRect/>
          <a:stretch>
            <a:fillRect/>
          </a:stretch>
        </p:blipFill>
        <p:spPr bwMode="auto">
          <a:xfrm>
            <a:off x="1631504" y="3509314"/>
            <a:ext cx="9001000" cy="2973165"/>
          </a:xfrm>
          <a:prstGeom prst="rect">
            <a:avLst/>
          </a:prstGeom>
          <a:noFill/>
          <a:ln w="9525">
            <a:noFill/>
            <a:miter lim="800000"/>
            <a:headEnd/>
            <a:tailEnd/>
          </a:ln>
        </p:spPr>
      </p:pic>
      <p:sp>
        <p:nvSpPr>
          <p:cNvPr id="60420" name="矩形 4"/>
          <p:cNvSpPr>
            <a:spLocks noChangeArrowheads="1"/>
          </p:cNvSpPr>
          <p:nvPr/>
        </p:nvSpPr>
        <p:spPr bwMode="auto">
          <a:xfrm>
            <a:off x="4079776" y="6481445"/>
            <a:ext cx="4424609" cy="400110"/>
          </a:xfrm>
          <a:prstGeom prst="rect">
            <a:avLst/>
          </a:prstGeom>
          <a:noFill/>
          <a:ln w="9525">
            <a:noFill/>
            <a:miter lim="800000"/>
            <a:headEnd/>
            <a:tailEnd/>
          </a:ln>
        </p:spPr>
        <p:txBody>
          <a:bodyPr wrap="none">
            <a:spAutoFit/>
          </a:bodyPr>
          <a:lstStyle/>
          <a:p>
            <a:r>
              <a:rPr lang="zh-CN" altLang="en-US" sz="2000" dirty="0">
                <a:latin typeface="Tw Cen MT" pitchFamily="34" charset="0"/>
                <a:ea typeface="华文仿宋" pitchFamily="2" charset="-122"/>
              </a:rPr>
              <a:t>图</a:t>
            </a:r>
            <a:r>
              <a:rPr lang="en-US" altLang="zh-CN" sz="2000" dirty="0">
                <a:latin typeface="Tw Cen MT" pitchFamily="34" charset="0"/>
                <a:ea typeface="华文仿宋" pitchFamily="2" charset="-122"/>
              </a:rPr>
              <a:t>5-14  </a:t>
            </a:r>
            <a:r>
              <a:rPr lang="zh-CN" altLang="en-US" sz="2000" dirty="0">
                <a:latin typeface="Tw Cen MT" pitchFamily="34" charset="0"/>
                <a:ea typeface="华文仿宋" pitchFamily="2" charset="-122"/>
              </a:rPr>
              <a:t>异步串行通信的字符传送格式</a:t>
            </a:r>
          </a:p>
        </p:txBody>
      </p:sp>
      <p:sp>
        <p:nvSpPr>
          <p:cNvPr id="6" name="矩形 5">
            <a:extLst>
              <a:ext uri="{FF2B5EF4-FFF2-40B4-BE49-F238E27FC236}">
                <a16:creationId xmlns:a16="http://schemas.microsoft.com/office/drawing/2014/main" id="{4E461CE4-7C20-484A-9782-78AD9EA95939}"/>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18" name="内容占位符 2"/>
          <p:cNvSpPr>
            <a:spLocks noGrp="1"/>
          </p:cNvSpPr>
          <p:nvPr>
            <p:ph sz="quarter" idx="1"/>
          </p:nvPr>
        </p:nvSpPr>
        <p:spPr>
          <a:xfrm>
            <a:off x="263352" y="733574"/>
            <a:ext cx="11665296" cy="4495800"/>
          </a:xfrm>
        </p:spPr>
        <p:txBody>
          <a:bodyPr/>
          <a:lstStyle/>
          <a:p>
            <a:pPr eaLnBrk="1" hangingPunct="1">
              <a:lnSpc>
                <a:spcPct val="90000"/>
              </a:lnSpc>
            </a:pPr>
            <a:r>
              <a:rPr lang="zh-CN" altLang="en-US" sz="3300" dirty="0"/>
              <a:t>异步串行通信方式是将传输数据的每个字符</a:t>
            </a:r>
            <a:r>
              <a:rPr lang="zh-CN" altLang="en-US" sz="3300" dirty="0">
                <a:solidFill>
                  <a:srgbClr val="FF0000"/>
                </a:solidFill>
              </a:rPr>
              <a:t>一位接一位</a:t>
            </a:r>
            <a:r>
              <a:rPr lang="en-US" altLang="zh-CN" sz="3300" dirty="0"/>
              <a:t>(</a:t>
            </a:r>
            <a:r>
              <a:rPr lang="zh-CN" altLang="en-US" sz="3300" dirty="0"/>
              <a:t>例如先低位、后高位</a:t>
            </a:r>
            <a:r>
              <a:rPr lang="en-US" altLang="zh-CN" sz="3300" dirty="0"/>
              <a:t>)</a:t>
            </a:r>
            <a:r>
              <a:rPr lang="zh-CN" altLang="en-US" sz="3300" dirty="0">
                <a:solidFill>
                  <a:srgbClr val="FF0000"/>
                </a:solidFill>
              </a:rPr>
              <a:t>地传送</a:t>
            </a:r>
            <a:r>
              <a:rPr lang="zh-CN" altLang="en-US" sz="3300" dirty="0"/>
              <a:t>。当发送一个字符代码时，字符前面要加一个</a:t>
            </a:r>
            <a:r>
              <a:rPr lang="zh-CN" altLang="en-US" sz="3300" dirty="0">
                <a:solidFill>
                  <a:srgbClr val="FF0000"/>
                </a:solidFill>
              </a:rPr>
              <a:t>“起”</a:t>
            </a:r>
            <a:r>
              <a:rPr lang="zh-CN" altLang="en-US" sz="3300" dirty="0"/>
              <a:t> 信号，其长度为</a:t>
            </a:r>
            <a:r>
              <a:rPr lang="en-US" altLang="zh-CN" sz="3300" dirty="0"/>
              <a:t>1</a:t>
            </a:r>
            <a:r>
              <a:rPr lang="zh-CN" altLang="en-US" sz="3300" dirty="0"/>
              <a:t>个码元，极性为“</a:t>
            </a:r>
            <a:r>
              <a:rPr lang="en-US" altLang="zh-CN" sz="3300" dirty="0"/>
              <a:t>0”</a:t>
            </a:r>
            <a:r>
              <a:rPr lang="zh-CN" altLang="en-US" sz="3300" dirty="0"/>
              <a:t>；字符后面要加一个</a:t>
            </a:r>
            <a:r>
              <a:rPr lang="zh-CN" altLang="en-US" sz="3300" dirty="0">
                <a:solidFill>
                  <a:srgbClr val="FF0000"/>
                </a:solidFill>
              </a:rPr>
              <a:t>“止”</a:t>
            </a:r>
            <a:r>
              <a:rPr lang="zh-CN" altLang="en-US" sz="3300" dirty="0"/>
              <a:t>信号，其长度为</a:t>
            </a:r>
            <a:r>
              <a:rPr lang="en-US" altLang="zh-CN" sz="3300" dirty="0"/>
              <a:t>1</a:t>
            </a:r>
            <a:r>
              <a:rPr lang="zh-CN" altLang="en-US" sz="3300" dirty="0"/>
              <a:t>、</a:t>
            </a:r>
            <a:r>
              <a:rPr lang="en-US" altLang="zh-CN" sz="3300" dirty="0"/>
              <a:t>1.5</a:t>
            </a:r>
            <a:r>
              <a:rPr lang="zh-CN" altLang="en-US" sz="3300" dirty="0"/>
              <a:t>或</a:t>
            </a:r>
            <a:r>
              <a:rPr lang="en-US" altLang="zh-CN" sz="3300" dirty="0"/>
              <a:t>2</a:t>
            </a:r>
            <a:r>
              <a:rPr lang="zh-CN" altLang="en-US" sz="3300" dirty="0"/>
              <a:t>个码元，极性为“</a:t>
            </a:r>
            <a:r>
              <a:rPr lang="en-US" altLang="zh-CN" sz="3300" dirty="0"/>
              <a:t>1”</a:t>
            </a:r>
            <a:r>
              <a:rPr lang="zh-CN" altLang="en-US" sz="3300" dirty="0"/>
              <a:t>。</a:t>
            </a:r>
          </a:p>
          <a:p>
            <a:pPr eaLnBrk="1" hangingPunct="1">
              <a:lnSpc>
                <a:spcPct val="90000"/>
              </a:lnSpc>
            </a:pPr>
            <a:r>
              <a:rPr lang="zh-CN" altLang="en-US" sz="3300" dirty="0"/>
              <a:t>图</a:t>
            </a:r>
            <a:r>
              <a:rPr lang="en-US" altLang="zh-CN" sz="3300" dirty="0"/>
              <a:t>5-14 </a:t>
            </a:r>
            <a:r>
              <a:rPr lang="zh-CN" altLang="en-US" sz="3300" dirty="0"/>
              <a:t>给出异步串行通信中一个字符的传送格式。</a:t>
            </a:r>
          </a:p>
          <a:p>
            <a:pPr eaLnBrk="1" hangingPunct="1">
              <a:lnSpc>
                <a:spcPct val="90000"/>
              </a:lnSpc>
            </a:pPr>
            <a:endParaRPr lang="zh-CN" altLang="en-US" sz="33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8A7E06A-6BA8-4951-801E-215CAB3F636F}"/>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41" name="内容占位符 2"/>
          <p:cNvSpPr>
            <a:spLocks noGrp="1"/>
          </p:cNvSpPr>
          <p:nvPr>
            <p:ph sz="quarter" idx="1"/>
          </p:nvPr>
        </p:nvSpPr>
        <p:spPr>
          <a:xfrm>
            <a:off x="263352" y="476672"/>
            <a:ext cx="11593288" cy="6192688"/>
          </a:xfrm>
        </p:spPr>
        <p:txBody>
          <a:bodyPr/>
          <a:lstStyle/>
          <a:p>
            <a:pPr eaLnBrk="1" hangingPunct="1"/>
            <a:r>
              <a:rPr lang="zh-CN" altLang="en-US" sz="3600" dirty="0"/>
              <a:t>异步串行通信的速率用</a:t>
            </a:r>
            <a:r>
              <a:rPr lang="zh-CN" altLang="en-US" sz="3600" dirty="0">
                <a:solidFill>
                  <a:srgbClr val="FF0000"/>
                </a:solidFill>
              </a:rPr>
              <a:t>波特率</a:t>
            </a:r>
            <a:r>
              <a:rPr lang="zh-CN" altLang="en-US" sz="3600" dirty="0"/>
              <a:t>表示。常用的波特率有</a:t>
            </a:r>
            <a:r>
              <a:rPr lang="en-US" altLang="zh-CN" sz="3600" dirty="0"/>
              <a:t>1200</a:t>
            </a:r>
            <a:r>
              <a:rPr lang="zh-CN" altLang="en-US" sz="3600" dirty="0"/>
              <a:t>、</a:t>
            </a:r>
            <a:r>
              <a:rPr lang="en-US" altLang="zh-CN" sz="3600" dirty="0"/>
              <a:t>2400</a:t>
            </a:r>
            <a:r>
              <a:rPr lang="zh-CN" altLang="en-US" sz="3600" dirty="0"/>
              <a:t>、</a:t>
            </a:r>
            <a:r>
              <a:rPr lang="en-US" altLang="zh-CN" sz="3600" dirty="0"/>
              <a:t>4800</a:t>
            </a:r>
            <a:r>
              <a:rPr lang="zh-CN" altLang="en-US" sz="3600" dirty="0"/>
              <a:t>、</a:t>
            </a:r>
            <a:r>
              <a:rPr lang="en-US" altLang="zh-CN" sz="3600" dirty="0"/>
              <a:t>9600</a:t>
            </a:r>
            <a:r>
              <a:rPr lang="zh-CN" altLang="en-US" sz="3600" dirty="0"/>
              <a:t>、</a:t>
            </a:r>
            <a:r>
              <a:rPr lang="en-US" altLang="zh-CN" sz="3600" dirty="0"/>
              <a:t>19200 </a:t>
            </a:r>
            <a:r>
              <a:rPr lang="zh-CN" altLang="en-US" sz="3600" dirty="0"/>
              <a:t>、</a:t>
            </a:r>
            <a:r>
              <a:rPr lang="en-US" altLang="zh-CN" sz="3600" dirty="0"/>
              <a:t>115200</a:t>
            </a:r>
            <a:r>
              <a:rPr lang="zh-CN" altLang="en-US" sz="3600" dirty="0"/>
              <a:t>等。 </a:t>
            </a:r>
          </a:p>
          <a:p>
            <a:pPr eaLnBrk="1" hangingPunct="1"/>
            <a:r>
              <a:rPr lang="zh-CN" altLang="en-US" sz="3600" dirty="0"/>
              <a:t>接收方按约定的格式接收数据，并进行检查，可以查出以下三种错误： </a:t>
            </a:r>
          </a:p>
          <a:p>
            <a:pPr eaLnBrk="1" hangingPunct="1">
              <a:buFont typeface="Wingdings" pitchFamily="2" charset="2"/>
              <a:buNone/>
            </a:pPr>
            <a:r>
              <a:rPr lang="zh-CN" altLang="en-US" sz="3600" dirty="0"/>
              <a:t>● 奇偶错：在约定</a:t>
            </a:r>
            <a:r>
              <a:rPr lang="zh-CN" altLang="en-US" sz="3600" dirty="0">
                <a:solidFill>
                  <a:srgbClr val="FF0000"/>
                </a:solidFill>
              </a:rPr>
              <a:t>奇偶检查</a:t>
            </a:r>
            <a:r>
              <a:rPr lang="zh-CN" altLang="en-US" sz="3600" dirty="0"/>
              <a:t>的情况下，接收到的字符奇偶状态和约定不符； </a:t>
            </a:r>
          </a:p>
          <a:p>
            <a:pPr eaLnBrk="1" hangingPunct="1">
              <a:buFont typeface="Wingdings" pitchFamily="2" charset="2"/>
              <a:buNone/>
            </a:pPr>
            <a:r>
              <a:rPr lang="zh-CN" altLang="en-US" sz="3600" dirty="0"/>
              <a:t>● 帧格式错：一个字符从起始位到停止位的</a:t>
            </a:r>
            <a:r>
              <a:rPr lang="zh-CN" altLang="en-US" sz="3600" dirty="0">
                <a:solidFill>
                  <a:srgbClr val="FF0000"/>
                </a:solidFill>
              </a:rPr>
              <a:t>总位数</a:t>
            </a:r>
            <a:r>
              <a:rPr lang="zh-CN" altLang="en-US" sz="3600" dirty="0"/>
              <a:t>不对； </a:t>
            </a:r>
          </a:p>
          <a:p>
            <a:pPr eaLnBrk="1" hangingPunct="1">
              <a:buFont typeface="Wingdings" pitchFamily="2" charset="2"/>
              <a:buNone/>
            </a:pPr>
            <a:r>
              <a:rPr lang="zh-CN" altLang="en-US" sz="3600" dirty="0"/>
              <a:t>● 溢出错：若先接收的字符尚未被读取，后面的字符又传送过来，则产生溢出错。</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1806575" y="228600"/>
            <a:ext cx="8832850" cy="990600"/>
          </a:xfrm>
        </p:spPr>
        <p:txBody>
          <a:bodyPr/>
          <a:lstStyle/>
          <a:p>
            <a:pPr eaLnBrk="1" hangingPunct="1"/>
            <a:r>
              <a:rPr lang="en-US" altLang="zh-CN" sz="4000"/>
              <a:t>2</a:t>
            </a:r>
            <a:r>
              <a:rPr lang="zh-CN" altLang="en-US" sz="4000"/>
              <a:t>、 异步串行接口的物理层标准</a:t>
            </a:r>
          </a:p>
        </p:txBody>
      </p:sp>
      <p:sp>
        <p:nvSpPr>
          <p:cNvPr id="62466" name="内容占位符 2"/>
          <p:cNvSpPr>
            <a:spLocks noGrp="1"/>
          </p:cNvSpPr>
          <p:nvPr>
            <p:ph sz="quarter" idx="1"/>
          </p:nvPr>
        </p:nvSpPr>
        <p:spPr>
          <a:xfrm>
            <a:off x="767408" y="1600200"/>
            <a:ext cx="10801199" cy="4495800"/>
          </a:xfrm>
        </p:spPr>
        <p:txBody>
          <a:bodyPr/>
          <a:lstStyle/>
          <a:p>
            <a:pPr eaLnBrk="1" hangingPunct="1"/>
            <a:r>
              <a:rPr lang="zh-CN" altLang="en-US" sz="3600" dirty="0"/>
              <a:t>异步串行接口的物理层标准常见的有以下几类：</a:t>
            </a:r>
            <a:endParaRPr lang="en-US" altLang="zh-CN" sz="3600" dirty="0"/>
          </a:p>
          <a:p>
            <a:pPr marL="0" indent="0" eaLnBrk="1" hangingPunct="1">
              <a:buNone/>
            </a:pPr>
            <a:r>
              <a:rPr lang="en-US" altLang="zh-CN" sz="3600" dirty="0"/>
              <a:t>    EIA </a:t>
            </a:r>
            <a:r>
              <a:rPr lang="en-US" altLang="zh-CN" sz="3600" dirty="0">
                <a:solidFill>
                  <a:srgbClr val="FF0000"/>
                </a:solidFill>
              </a:rPr>
              <a:t>RS-232C</a:t>
            </a:r>
            <a:r>
              <a:rPr lang="zh-CN" altLang="en-US" sz="3600" dirty="0"/>
              <a:t>、</a:t>
            </a:r>
            <a:r>
              <a:rPr lang="en-US" altLang="zh-CN" sz="3600" dirty="0"/>
              <a:t>RS-422</a:t>
            </a:r>
            <a:r>
              <a:rPr lang="zh-CN" altLang="en-US" sz="3600" dirty="0"/>
              <a:t>、</a:t>
            </a:r>
            <a:r>
              <a:rPr lang="en-US" altLang="zh-CN" sz="3600" dirty="0"/>
              <a:t>RS-485</a:t>
            </a:r>
            <a:r>
              <a:rPr lang="zh-CN" altLang="en-US" sz="3600" dirty="0"/>
              <a:t>。</a:t>
            </a:r>
          </a:p>
          <a:p>
            <a:pPr eaLnBrk="1" hangingPunct="1"/>
            <a:r>
              <a:rPr lang="en-US" altLang="zh-CN" sz="3600" dirty="0"/>
              <a:t>EIA RS-232C</a:t>
            </a:r>
            <a:r>
              <a:rPr lang="zh-CN" altLang="en-US" sz="3600" dirty="0"/>
              <a:t>标准，是美国电子工业协会推荐的一种标准。它最初是为远程通信连接数据终端设备与数据通信设备</a:t>
            </a:r>
            <a:r>
              <a:rPr lang="en-US" altLang="zh-CN" sz="3600" dirty="0"/>
              <a:t>DCE</a:t>
            </a:r>
            <a:r>
              <a:rPr lang="zh-CN" altLang="en-US" sz="3600" dirty="0"/>
              <a:t>而制定的，后来被世界各国所接受并使用到计算机的通信接口中。</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33364C9-AFFF-4356-BD8C-7C212D8A9403}"/>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489" name="内容占位符 2"/>
          <p:cNvSpPr>
            <a:spLocks noGrp="1"/>
          </p:cNvSpPr>
          <p:nvPr>
            <p:ph sz="quarter" idx="1"/>
          </p:nvPr>
        </p:nvSpPr>
        <p:spPr>
          <a:xfrm>
            <a:off x="335360" y="620688"/>
            <a:ext cx="11737304" cy="6048672"/>
          </a:xfrm>
        </p:spPr>
        <p:txBody>
          <a:bodyPr/>
          <a:lstStyle/>
          <a:p>
            <a:pPr eaLnBrk="1" hangingPunct="1">
              <a:lnSpc>
                <a:spcPct val="90000"/>
              </a:lnSpc>
            </a:pPr>
            <a:r>
              <a:rPr lang="en-US" altLang="zh-CN" sz="3300" dirty="0"/>
              <a:t>EIA RS-232C</a:t>
            </a:r>
            <a:r>
              <a:rPr lang="zh-CN" altLang="en-US" sz="3300" dirty="0"/>
              <a:t>对接口的电气特性、逻辑电平和各种信号线功能都作了规定。</a:t>
            </a:r>
          </a:p>
          <a:p>
            <a:pPr eaLnBrk="1" hangingPunct="1">
              <a:lnSpc>
                <a:spcPct val="90000"/>
              </a:lnSpc>
            </a:pPr>
            <a:r>
              <a:rPr lang="en-US" altLang="zh-CN" sz="3300" dirty="0"/>
              <a:t>RS-232C</a:t>
            </a:r>
            <a:r>
              <a:rPr lang="zh-CN" altLang="en-US" sz="3300" dirty="0"/>
              <a:t>标准定义的信号线共有</a:t>
            </a:r>
            <a:r>
              <a:rPr lang="en-US" altLang="zh-CN" sz="3300" dirty="0"/>
              <a:t>8</a:t>
            </a:r>
            <a:r>
              <a:rPr lang="zh-CN" altLang="en-US" sz="3300" dirty="0"/>
              <a:t>根，但完成基本的通信功能，只需要</a:t>
            </a:r>
            <a:r>
              <a:rPr lang="en-US" altLang="zh-CN" sz="3300" dirty="0">
                <a:solidFill>
                  <a:srgbClr val="FF0000"/>
                </a:solidFill>
              </a:rPr>
              <a:t>RXD</a:t>
            </a:r>
            <a:r>
              <a:rPr lang="zh-CN" altLang="en-US" sz="3300" dirty="0">
                <a:solidFill>
                  <a:srgbClr val="FF0000"/>
                </a:solidFill>
              </a:rPr>
              <a:t>、</a:t>
            </a:r>
            <a:r>
              <a:rPr lang="en-US" altLang="zh-CN" sz="3300" dirty="0">
                <a:solidFill>
                  <a:srgbClr val="FF0000"/>
                </a:solidFill>
              </a:rPr>
              <a:t>TXD </a:t>
            </a:r>
            <a:r>
              <a:rPr lang="zh-CN" altLang="en-US" sz="3300" dirty="0">
                <a:solidFill>
                  <a:srgbClr val="FF0000"/>
                </a:solidFill>
              </a:rPr>
              <a:t>和</a:t>
            </a:r>
            <a:r>
              <a:rPr lang="en-US" altLang="zh-CN" sz="3300" dirty="0">
                <a:solidFill>
                  <a:srgbClr val="FF0000"/>
                </a:solidFill>
              </a:rPr>
              <a:t>GND </a:t>
            </a:r>
            <a:r>
              <a:rPr lang="zh-CN" altLang="en-US" sz="3300" dirty="0"/>
              <a:t>即可。</a:t>
            </a:r>
          </a:p>
          <a:p>
            <a:pPr eaLnBrk="1" hangingPunct="1">
              <a:lnSpc>
                <a:spcPct val="90000"/>
              </a:lnSpc>
            </a:pPr>
            <a:r>
              <a:rPr lang="zh-CN" altLang="en-US" sz="3300" dirty="0"/>
              <a:t>在数据线</a:t>
            </a:r>
            <a:r>
              <a:rPr lang="en-US" altLang="zh-CN" sz="3300" dirty="0"/>
              <a:t>TXD</a:t>
            </a:r>
            <a:r>
              <a:rPr lang="zh-CN" altLang="en-US" sz="3300" dirty="0"/>
              <a:t>和</a:t>
            </a:r>
            <a:r>
              <a:rPr lang="en-US" altLang="zh-CN" sz="3300" dirty="0"/>
              <a:t>RXD</a:t>
            </a:r>
            <a:r>
              <a:rPr lang="zh-CN" altLang="en-US" sz="3300" dirty="0"/>
              <a:t>上，逻辑“</a:t>
            </a:r>
            <a:r>
              <a:rPr lang="en-US" altLang="zh-CN" sz="3300" dirty="0"/>
              <a:t>1”</a:t>
            </a:r>
            <a:r>
              <a:rPr lang="zh-CN" altLang="en-US" sz="3300" dirty="0"/>
              <a:t>的电平为</a:t>
            </a:r>
            <a:r>
              <a:rPr lang="en-US" altLang="zh-CN" sz="3300" dirty="0"/>
              <a:t>-3V</a:t>
            </a:r>
            <a:r>
              <a:rPr lang="zh-CN" altLang="en-US" sz="3300" dirty="0"/>
              <a:t>～</a:t>
            </a:r>
            <a:r>
              <a:rPr lang="en-US" altLang="zh-CN" sz="3300" dirty="0"/>
              <a:t>-15V</a:t>
            </a:r>
            <a:r>
              <a:rPr lang="zh-CN" altLang="en-US" sz="3300" dirty="0"/>
              <a:t>，逻辑“</a:t>
            </a:r>
            <a:r>
              <a:rPr lang="en-US" altLang="zh-CN" sz="3300" dirty="0"/>
              <a:t>0” </a:t>
            </a:r>
            <a:r>
              <a:rPr lang="zh-CN" altLang="en-US" sz="3300" dirty="0"/>
              <a:t>的电平为</a:t>
            </a:r>
            <a:r>
              <a:rPr lang="en-US" altLang="zh-CN" sz="3300" dirty="0"/>
              <a:t>+3</a:t>
            </a:r>
            <a:r>
              <a:rPr lang="zh-CN" altLang="en-US" sz="3300" dirty="0"/>
              <a:t>～＋</a:t>
            </a:r>
            <a:r>
              <a:rPr lang="en-US" altLang="zh-CN" sz="3300" dirty="0"/>
              <a:t>15V </a:t>
            </a:r>
            <a:r>
              <a:rPr lang="zh-CN" altLang="en-US" sz="3300" dirty="0"/>
              <a:t>。在</a:t>
            </a:r>
            <a:r>
              <a:rPr lang="en-US" altLang="zh-CN" sz="3300" dirty="0"/>
              <a:t>RTS</a:t>
            </a:r>
            <a:r>
              <a:rPr lang="zh-CN" altLang="en-US" sz="3300" dirty="0"/>
              <a:t>、</a:t>
            </a:r>
            <a:r>
              <a:rPr lang="en-US" altLang="zh-CN" sz="3300" dirty="0"/>
              <a:t>CTS</a:t>
            </a:r>
            <a:r>
              <a:rPr lang="zh-CN" altLang="en-US" sz="3300" dirty="0"/>
              <a:t>、</a:t>
            </a:r>
            <a:r>
              <a:rPr lang="en-US" altLang="zh-CN" sz="3300" dirty="0"/>
              <a:t>DSR</a:t>
            </a:r>
            <a:r>
              <a:rPr lang="zh-CN" altLang="en-US" sz="3300" dirty="0"/>
              <a:t>、</a:t>
            </a:r>
            <a:r>
              <a:rPr lang="en-US" altLang="zh-CN" sz="3300" dirty="0"/>
              <a:t>DTR</a:t>
            </a:r>
            <a:r>
              <a:rPr lang="zh-CN" altLang="en-US" sz="3300" dirty="0"/>
              <a:t>和</a:t>
            </a:r>
            <a:r>
              <a:rPr lang="en-US" altLang="zh-CN" sz="3300" dirty="0"/>
              <a:t>DCD</a:t>
            </a:r>
            <a:r>
              <a:rPr lang="zh-CN" altLang="en-US" sz="3300" dirty="0"/>
              <a:t>等控制线上，信号有效采用正电压</a:t>
            </a:r>
            <a:r>
              <a:rPr lang="en-US" altLang="zh-CN" sz="3300" dirty="0"/>
              <a:t>+3V</a:t>
            </a:r>
            <a:r>
              <a:rPr lang="zh-CN" altLang="en-US" sz="3300" dirty="0"/>
              <a:t>～</a:t>
            </a:r>
            <a:r>
              <a:rPr lang="en-US" altLang="zh-CN" sz="3300" dirty="0"/>
              <a:t>+15V</a:t>
            </a:r>
            <a:r>
              <a:rPr lang="zh-CN" altLang="en-US" sz="3300" dirty="0"/>
              <a:t>表示，信号无效采用负电压</a:t>
            </a:r>
            <a:r>
              <a:rPr lang="en-US" altLang="zh-CN" sz="3300" dirty="0"/>
              <a:t>-3V</a:t>
            </a:r>
            <a:r>
              <a:rPr lang="zh-CN" altLang="en-US" sz="3300" dirty="0"/>
              <a:t>～</a:t>
            </a:r>
            <a:r>
              <a:rPr lang="en-US" altLang="zh-CN" sz="3300" dirty="0"/>
              <a:t>-15V</a:t>
            </a:r>
            <a:r>
              <a:rPr lang="zh-CN" altLang="en-US" sz="3300" dirty="0"/>
              <a:t>表示。</a:t>
            </a:r>
          </a:p>
          <a:p>
            <a:pPr eaLnBrk="1" hangingPunct="1">
              <a:lnSpc>
                <a:spcPct val="90000"/>
              </a:lnSpc>
            </a:pPr>
            <a:r>
              <a:rPr lang="zh-CN" altLang="en-US" sz="3300" dirty="0"/>
              <a:t>电平转换：由于微处理器采用的是</a:t>
            </a:r>
            <a:r>
              <a:rPr lang="en-US" altLang="zh-CN" sz="3300" dirty="0"/>
              <a:t>TTL</a:t>
            </a:r>
            <a:r>
              <a:rPr lang="zh-CN" altLang="en-US" sz="3300" dirty="0"/>
              <a:t>或</a:t>
            </a:r>
            <a:r>
              <a:rPr lang="en-US" altLang="zh-CN" sz="3300" dirty="0"/>
              <a:t>CMOS</a:t>
            </a:r>
            <a:r>
              <a:rPr lang="zh-CN" altLang="en-US" sz="3300" dirty="0"/>
              <a:t>电路，高低电平的规定与</a:t>
            </a:r>
            <a:r>
              <a:rPr lang="en-US" altLang="zh-CN" sz="3300" dirty="0"/>
              <a:t>RS</a:t>
            </a:r>
            <a:r>
              <a:rPr lang="zh-CN" altLang="en-US" sz="3300" dirty="0"/>
              <a:t>－</a:t>
            </a:r>
            <a:r>
              <a:rPr lang="en-US" altLang="zh-CN" sz="3300" dirty="0"/>
              <a:t>232C </a:t>
            </a:r>
            <a:r>
              <a:rPr lang="zh-CN" altLang="en-US" sz="3300" dirty="0"/>
              <a:t>标准不同，所以两者间要进行通信，必须经过</a:t>
            </a:r>
            <a:r>
              <a:rPr lang="zh-CN" altLang="en-US" sz="3300" dirty="0">
                <a:solidFill>
                  <a:srgbClr val="FF0000"/>
                </a:solidFill>
              </a:rPr>
              <a:t>电平转换</a:t>
            </a:r>
            <a:r>
              <a:rPr lang="zh-CN" altLang="en-US" sz="3300" dirty="0"/>
              <a:t>。实现这种变换可用分立元件完成，也可用集成电路芯片完成。</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内容占位符 2"/>
          <p:cNvSpPr>
            <a:spLocks noGrp="1"/>
          </p:cNvSpPr>
          <p:nvPr>
            <p:ph sz="quarter" idx="1"/>
          </p:nvPr>
        </p:nvSpPr>
        <p:spPr>
          <a:xfrm>
            <a:off x="623392" y="1600200"/>
            <a:ext cx="11161240" cy="4495800"/>
          </a:xfrm>
        </p:spPr>
        <p:txBody>
          <a:bodyPr/>
          <a:lstStyle/>
          <a:p>
            <a:pPr eaLnBrk="1" hangingPunct="1"/>
            <a:r>
              <a:rPr lang="zh-CN" altLang="en-US" sz="3300" dirty="0"/>
              <a:t>电缆长度：在通信速率低于</a:t>
            </a:r>
            <a:r>
              <a:rPr lang="en-US" altLang="zh-CN" sz="3300" dirty="0"/>
              <a:t>20kb/s</a:t>
            </a:r>
            <a:r>
              <a:rPr lang="zh-CN" altLang="en-US" sz="3300" dirty="0"/>
              <a:t>时，</a:t>
            </a:r>
            <a:r>
              <a:rPr lang="en-US" altLang="zh-CN" sz="3300" dirty="0"/>
              <a:t>RS-232C</a:t>
            </a:r>
            <a:r>
              <a:rPr lang="zh-CN" altLang="en-US" sz="3300" dirty="0"/>
              <a:t>所直接连接的最大物理距离为</a:t>
            </a:r>
            <a:r>
              <a:rPr lang="en-US" altLang="zh-CN" sz="3300" dirty="0"/>
              <a:t>15m</a:t>
            </a:r>
            <a:r>
              <a:rPr lang="zh-CN" altLang="en-US" sz="3300" dirty="0"/>
              <a:t>。</a:t>
            </a:r>
            <a:r>
              <a:rPr lang="en-US" altLang="zh-CN" sz="3300" dirty="0"/>
              <a:t>RS-232C</a:t>
            </a:r>
            <a:r>
              <a:rPr lang="zh-CN" altLang="en-US" sz="3300" dirty="0"/>
              <a:t>标准规定，若不使用</a:t>
            </a:r>
            <a:r>
              <a:rPr lang="en-US" altLang="zh-CN" sz="3300" dirty="0"/>
              <a:t>MODEM</a:t>
            </a:r>
            <a:r>
              <a:rPr lang="zh-CN" altLang="en-US" sz="3300" dirty="0"/>
              <a:t>，在码元畸变小于</a:t>
            </a:r>
            <a:r>
              <a:rPr lang="en-US" altLang="zh-CN" sz="3300" dirty="0"/>
              <a:t>4%</a:t>
            </a:r>
            <a:r>
              <a:rPr lang="zh-CN" altLang="en-US" sz="3300" dirty="0"/>
              <a:t>的情况下，</a:t>
            </a:r>
            <a:r>
              <a:rPr lang="en-US" altLang="zh-CN" sz="3300" dirty="0"/>
              <a:t>DTE</a:t>
            </a:r>
            <a:r>
              <a:rPr lang="zh-CN" altLang="en-US" sz="3300" dirty="0"/>
              <a:t>和</a:t>
            </a:r>
            <a:r>
              <a:rPr lang="en-US" altLang="zh-CN" sz="3300" dirty="0"/>
              <a:t>DCE</a:t>
            </a:r>
            <a:r>
              <a:rPr lang="zh-CN" altLang="en-US" sz="3300" dirty="0"/>
              <a:t>之间最大传输距离为</a:t>
            </a:r>
            <a:r>
              <a:rPr lang="en-US" altLang="zh-CN" sz="3300" dirty="0"/>
              <a:t>15m</a:t>
            </a:r>
            <a:r>
              <a:rPr lang="zh-CN" altLang="en-US" sz="3300" dirty="0"/>
              <a:t>。</a:t>
            </a:r>
          </a:p>
          <a:p>
            <a:pPr eaLnBrk="1" hangingPunct="1"/>
            <a:r>
              <a:rPr lang="zh-CN" altLang="en-US" sz="3300" dirty="0"/>
              <a:t>连接器：连接器的类型有</a:t>
            </a:r>
            <a:r>
              <a:rPr lang="en-US" altLang="zh-CN" sz="3300" dirty="0"/>
              <a:t>DB-25</a:t>
            </a:r>
            <a:r>
              <a:rPr lang="zh-CN" altLang="en-US" sz="3300" dirty="0"/>
              <a:t>、</a:t>
            </a:r>
            <a:r>
              <a:rPr lang="en-US" altLang="zh-CN" sz="3300" dirty="0"/>
              <a:t>DB-15 </a:t>
            </a:r>
            <a:r>
              <a:rPr lang="zh-CN" altLang="en-US" sz="3300" dirty="0"/>
              <a:t>和</a:t>
            </a:r>
            <a:r>
              <a:rPr lang="en-US" altLang="zh-CN" sz="3300" dirty="0">
                <a:solidFill>
                  <a:srgbClr val="FF0000"/>
                </a:solidFill>
              </a:rPr>
              <a:t>DB-9</a:t>
            </a:r>
            <a:r>
              <a:rPr lang="zh-CN" altLang="en-US" sz="3300" dirty="0"/>
              <a:t>，嵌入式应用中大多采用 </a:t>
            </a:r>
            <a:r>
              <a:rPr lang="en-US" altLang="zh-CN" sz="3300" dirty="0"/>
              <a:t>9 </a:t>
            </a:r>
            <a:r>
              <a:rPr lang="zh-CN" altLang="en-US" sz="3300" dirty="0"/>
              <a:t>针接插件</a:t>
            </a:r>
            <a:r>
              <a:rPr lang="en-US" altLang="zh-CN" sz="3300" dirty="0"/>
              <a:t>(DB-9)</a:t>
            </a:r>
            <a:r>
              <a:rPr lang="zh-CN" altLang="en-US" sz="3300" dirty="0"/>
              <a:t>。图</a:t>
            </a:r>
            <a:r>
              <a:rPr lang="en-US" altLang="zh-CN" sz="3300" dirty="0"/>
              <a:t>5-15</a:t>
            </a:r>
            <a:r>
              <a:rPr lang="zh-CN" altLang="en-US" sz="3300" dirty="0"/>
              <a:t>给出了</a:t>
            </a:r>
            <a:r>
              <a:rPr lang="en-US" altLang="zh-CN" sz="3300" dirty="0"/>
              <a:t>DB-25</a:t>
            </a:r>
            <a:r>
              <a:rPr lang="zh-CN" altLang="en-US" sz="3300" dirty="0"/>
              <a:t>和</a:t>
            </a:r>
            <a:r>
              <a:rPr lang="en-US" altLang="zh-CN" sz="3300" dirty="0"/>
              <a:t>DB-9</a:t>
            </a:r>
            <a:r>
              <a:rPr lang="zh-CN" altLang="en-US" sz="3300" dirty="0"/>
              <a:t>连接器的示意图。</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图片 3"/>
          <p:cNvPicPr>
            <a:picLocks noChangeAspect="1"/>
          </p:cNvPicPr>
          <p:nvPr/>
        </p:nvPicPr>
        <p:blipFill>
          <a:blip r:embed="rId2"/>
          <a:srcRect/>
          <a:stretch>
            <a:fillRect/>
          </a:stretch>
        </p:blipFill>
        <p:spPr bwMode="auto">
          <a:xfrm>
            <a:off x="1379476" y="1505322"/>
            <a:ext cx="9433048" cy="4812185"/>
          </a:xfrm>
          <a:prstGeom prst="rect">
            <a:avLst/>
          </a:prstGeom>
          <a:noFill/>
          <a:ln w="9525">
            <a:noFill/>
            <a:miter lim="800000"/>
            <a:headEnd/>
            <a:tailEnd/>
          </a:ln>
        </p:spPr>
      </p:pic>
      <p:sp>
        <p:nvSpPr>
          <p:cNvPr id="65538" name="矩形 4"/>
          <p:cNvSpPr>
            <a:spLocks noChangeArrowheads="1"/>
          </p:cNvSpPr>
          <p:nvPr/>
        </p:nvSpPr>
        <p:spPr bwMode="auto">
          <a:xfrm>
            <a:off x="4727848" y="6317507"/>
            <a:ext cx="3276859" cy="400110"/>
          </a:xfrm>
          <a:prstGeom prst="rect">
            <a:avLst/>
          </a:prstGeom>
          <a:noFill/>
          <a:ln w="9525">
            <a:noFill/>
            <a:miter lim="800000"/>
            <a:headEnd/>
            <a:tailEnd/>
          </a:ln>
        </p:spPr>
        <p:txBody>
          <a:bodyPr wrap="none">
            <a:spAutoFit/>
          </a:bodyPr>
          <a:lstStyle/>
          <a:p>
            <a:r>
              <a:rPr lang="zh-CN" altLang="en-US" sz="2000" dirty="0">
                <a:latin typeface="Tw Cen MT" pitchFamily="34" charset="0"/>
                <a:ea typeface="华文仿宋" pitchFamily="2" charset="-122"/>
              </a:rPr>
              <a:t>图</a:t>
            </a:r>
            <a:r>
              <a:rPr lang="en-US" altLang="zh-CN" sz="2000" dirty="0">
                <a:latin typeface="Tw Cen MT" pitchFamily="34" charset="0"/>
                <a:ea typeface="华文仿宋" pitchFamily="2" charset="-122"/>
              </a:rPr>
              <a:t>5-15  DB-25</a:t>
            </a:r>
            <a:r>
              <a:rPr lang="zh-CN" altLang="en-US" sz="2000" dirty="0">
                <a:latin typeface="Tw Cen MT" pitchFamily="34" charset="0"/>
                <a:ea typeface="华文仿宋" pitchFamily="2" charset="-122"/>
              </a:rPr>
              <a:t>和</a:t>
            </a:r>
            <a:r>
              <a:rPr lang="en-US" altLang="zh-CN" sz="2000" dirty="0">
                <a:latin typeface="Tw Cen MT" pitchFamily="34" charset="0"/>
                <a:ea typeface="华文仿宋" pitchFamily="2" charset="-122"/>
              </a:rPr>
              <a:t>DB-9</a:t>
            </a:r>
            <a:r>
              <a:rPr lang="zh-CN" altLang="en-US" sz="2000" dirty="0">
                <a:latin typeface="Tw Cen MT" pitchFamily="34" charset="0"/>
                <a:ea typeface="华文仿宋" pitchFamily="2" charset="-122"/>
              </a:rPr>
              <a:t>连接器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063552" y="260648"/>
            <a:ext cx="7758112" cy="720725"/>
          </a:xfrm>
        </p:spPr>
        <p:txBody>
          <a:bodyPr anchor="t">
            <a:normAutofit fontScale="90000"/>
          </a:bodyPr>
          <a:lstStyle/>
          <a:p>
            <a:pPr eaLnBrk="1" fontAlgn="auto" hangingPunct="1">
              <a:spcAft>
                <a:spcPts val="0"/>
              </a:spcAft>
              <a:defRPr/>
            </a:pPr>
            <a:r>
              <a:rPr lang="en-US" altLang="zh-CN" b="1" dirty="0"/>
              <a:t>5.1 </a:t>
            </a:r>
            <a:r>
              <a:rPr lang="zh-CN" altLang="zh-CN" b="1" dirty="0"/>
              <a:t>总线</a:t>
            </a:r>
          </a:p>
        </p:txBody>
      </p:sp>
      <p:sp>
        <p:nvSpPr>
          <p:cNvPr id="10243" name="Rectangle 3"/>
          <p:cNvSpPr>
            <a:spLocks noGrp="1" noChangeArrowheads="1"/>
          </p:cNvSpPr>
          <p:nvPr>
            <p:ph type="body" idx="1"/>
          </p:nvPr>
        </p:nvSpPr>
        <p:spPr>
          <a:xfrm>
            <a:off x="191344" y="1628777"/>
            <a:ext cx="11593288" cy="5229225"/>
          </a:xfrm>
        </p:spPr>
        <p:txBody>
          <a:bodyPr>
            <a:normAutofit/>
          </a:bodyPr>
          <a:lstStyle/>
          <a:p>
            <a:pPr marL="0" indent="0" eaLnBrk="1" fontAlgn="auto" hangingPunct="1">
              <a:spcAft>
                <a:spcPts val="0"/>
              </a:spcAft>
              <a:buNone/>
              <a:defRPr/>
            </a:pPr>
            <a:r>
              <a:rPr lang="zh-CN" altLang="zh-CN" sz="3200" dirty="0">
                <a:latin typeface="+mn-ea"/>
              </a:rPr>
              <a:t>总线根据其所处的位置分为片内总线和片外总线。</a:t>
            </a:r>
            <a:endParaRPr lang="en-US" altLang="zh-CN" sz="3200" dirty="0">
              <a:latin typeface="+mn-ea"/>
            </a:endParaRPr>
          </a:p>
          <a:p>
            <a:pPr marL="320048" indent="-320048" eaLnBrk="1" fontAlgn="auto" hangingPunct="1">
              <a:spcAft>
                <a:spcPts val="0"/>
              </a:spcAft>
              <a:buFont typeface="Wingdings"/>
              <a:buChar char=""/>
              <a:defRPr/>
            </a:pPr>
            <a:r>
              <a:rPr lang="zh-CN" altLang="zh-CN" sz="3200" dirty="0">
                <a:latin typeface="+mn-ea"/>
              </a:rPr>
              <a:t>片内总线</a:t>
            </a:r>
            <a:r>
              <a:rPr lang="zh-CN" altLang="en-US" sz="3200" dirty="0">
                <a:latin typeface="+mn-ea"/>
              </a:rPr>
              <a:t>：</a:t>
            </a:r>
            <a:r>
              <a:rPr lang="zh-CN" altLang="zh-CN" sz="3200" dirty="0">
                <a:latin typeface="+mn-ea"/>
              </a:rPr>
              <a:t>位于</a:t>
            </a:r>
            <a:r>
              <a:rPr lang="zh-CN" altLang="zh-CN" sz="3200" dirty="0">
                <a:solidFill>
                  <a:srgbClr val="FF0000"/>
                </a:solidFill>
                <a:latin typeface="+mn-ea"/>
              </a:rPr>
              <a:t>处理器内部</a:t>
            </a:r>
            <a:r>
              <a:rPr lang="zh-CN" altLang="zh-CN" sz="3200" dirty="0">
                <a:latin typeface="+mn-ea"/>
              </a:rPr>
              <a:t>，用于连接算术逻辑单元</a:t>
            </a:r>
            <a:r>
              <a:rPr lang="en-US" altLang="zh-CN" sz="3200" dirty="0">
                <a:latin typeface="+mn-ea"/>
              </a:rPr>
              <a:t>ALU</a:t>
            </a:r>
            <a:r>
              <a:rPr lang="zh-CN" altLang="zh-CN" sz="3200" dirty="0">
                <a:latin typeface="+mn-ea"/>
              </a:rPr>
              <a:t>与寄存器、片内存储器及控制逻辑。 </a:t>
            </a:r>
            <a:endParaRPr lang="en-US" altLang="zh-CN" sz="3200" dirty="0">
              <a:latin typeface="+mn-ea"/>
            </a:endParaRPr>
          </a:p>
          <a:p>
            <a:pPr marL="320048" indent="-320048" eaLnBrk="1" fontAlgn="auto" hangingPunct="1">
              <a:spcAft>
                <a:spcPts val="0"/>
              </a:spcAft>
              <a:buFont typeface="Wingdings"/>
              <a:buChar char=""/>
              <a:defRPr/>
            </a:pPr>
            <a:r>
              <a:rPr lang="zh-CN" altLang="zh-CN" sz="3200" dirty="0">
                <a:latin typeface="+mn-ea"/>
              </a:rPr>
              <a:t>外部总线</a:t>
            </a:r>
            <a:r>
              <a:rPr lang="zh-CN" altLang="en-US" sz="3200" dirty="0">
                <a:latin typeface="+mn-ea"/>
              </a:rPr>
              <a:t>：</a:t>
            </a:r>
            <a:r>
              <a:rPr lang="zh-CN" altLang="zh-CN" sz="3200" dirty="0">
                <a:latin typeface="+mn-ea"/>
              </a:rPr>
              <a:t>连接处理器与其它片</a:t>
            </a:r>
            <a:r>
              <a:rPr lang="zh-CN" altLang="zh-CN" sz="3200" dirty="0">
                <a:solidFill>
                  <a:srgbClr val="FF0000"/>
                </a:solidFill>
                <a:latin typeface="+mn-ea"/>
              </a:rPr>
              <a:t>外设</a:t>
            </a:r>
            <a:r>
              <a:rPr lang="zh-CN" altLang="zh-CN" sz="3200" dirty="0">
                <a:latin typeface="+mn-ea"/>
              </a:rPr>
              <a:t>备。</a:t>
            </a:r>
            <a:endParaRPr lang="en-US" altLang="zh-CN" sz="3200" dirty="0">
              <a:latin typeface="+mn-ea"/>
            </a:endParaRPr>
          </a:p>
          <a:p>
            <a:pPr marL="320048" indent="-320048" eaLnBrk="1" fontAlgn="auto" hangingPunct="1">
              <a:spcAft>
                <a:spcPts val="0"/>
              </a:spcAft>
              <a:buFont typeface="Wingdings"/>
              <a:buChar char=""/>
              <a:defRPr/>
            </a:pPr>
            <a:r>
              <a:rPr lang="zh-CN" altLang="zh-CN" sz="3200" dirty="0">
                <a:latin typeface="+mn-ea"/>
              </a:rPr>
              <a:t>总线标准</a:t>
            </a:r>
            <a:r>
              <a:rPr lang="zh-CN" altLang="en-US" sz="3200" dirty="0">
                <a:latin typeface="+mn-ea"/>
              </a:rPr>
              <a:t>：</a:t>
            </a:r>
            <a:r>
              <a:rPr lang="zh-CN" altLang="zh-CN" sz="3200" dirty="0">
                <a:latin typeface="+mn-ea"/>
              </a:rPr>
              <a:t>各部件或设备采用标准化的形式连接到总线上，并按</a:t>
            </a:r>
            <a:r>
              <a:rPr lang="zh-CN" altLang="zh-CN" sz="3200" dirty="0">
                <a:solidFill>
                  <a:srgbClr val="FF0000"/>
                </a:solidFill>
                <a:latin typeface="+mn-ea"/>
              </a:rPr>
              <a:t>标准化的方式</a:t>
            </a:r>
            <a:r>
              <a:rPr lang="zh-CN" altLang="zh-CN" sz="3200" dirty="0">
                <a:latin typeface="+mn-ea"/>
              </a:rPr>
              <a:t>实现总线上的</a:t>
            </a:r>
            <a:r>
              <a:rPr lang="zh-CN" altLang="zh-CN" sz="3200" dirty="0">
                <a:solidFill>
                  <a:srgbClr val="FF0000"/>
                </a:solidFill>
                <a:latin typeface="+mn-ea"/>
              </a:rPr>
              <a:t>信息传输</a:t>
            </a:r>
            <a:r>
              <a:rPr lang="zh-CN" altLang="en-US" sz="3200" dirty="0">
                <a:latin typeface="+mn-ea"/>
              </a:rPr>
              <a:t>，以</a:t>
            </a:r>
            <a:r>
              <a:rPr lang="zh-CN" altLang="zh-CN" sz="3200" dirty="0">
                <a:latin typeface="+mn-ea"/>
              </a:rPr>
              <a:t>提高</a:t>
            </a:r>
            <a:r>
              <a:rPr lang="zh-CN" altLang="en-US" sz="3200" dirty="0">
                <a:latin typeface="+mn-ea"/>
              </a:rPr>
              <a:t>嵌入式系统</a:t>
            </a:r>
            <a:r>
              <a:rPr lang="zh-CN" altLang="zh-CN" sz="3200" dirty="0">
                <a:latin typeface="+mn-ea"/>
              </a:rPr>
              <a:t>的可拓展性。</a:t>
            </a:r>
            <a:endParaRPr lang="en-US" altLang="zh-CN" sz="3200" dirty="0">
              <a:latin typeface="+mn-ea"/>
            </a:endParaRPr>
          </a:p>
          <a:p>
            <a:pPr marL="320048" indent="-320048" eaLnBrk="1" fontAlgn="auto" hangingPunct="1">
              <a:spcAft>
                <a:spcPts val="0"/>
              </a:spcAft>
              <a:buFont typeface="Wingdings"/>
              <a:buChar char=""/>
              <a:defRPr/>
            </a:pPr>
            <a:r>
              <a:rPr lang="zh-CN" altLang="zh-CN" sz="3200" dirty="0">
                <a:latin typeface="+mn-ea"/>
              </a:rPr>
              <a:t>按照传输数据的方式划分，外部总线又可分为</a:t>
            </a:r>
            <a:r>
              <a:rPr lang="zh-CN" altLang="zh-CN" sz="3200" dirty="0">
                <a:solidFill>
                  <a:srgbClr val="FF0000"/>
                </a:solidFill>
                <a:latin typeface="+mn-ea"/>
              </a:rPr>
              <a:t>并行</a:t>
            </a:r>
            <a:r>
              <a:rPr lang="zh-CN" altLang="zh-CN" sz="3200" dirty="0">
                <a:latin typeface="+mn-ea"/>
              </a:rPr>
              <a:t>总线和</a:t>
            </a:r>
            <a:r>
              <a:rPr lang="zh-CN" altLang="zh-CN" sz="3200" dirty="0">
                <a:solidFill>
                  <a:srgbClr val="FF0000"/>
                </a:solidFill>
                <a:latin typeface="+mn-ea"/>
              </a:rPr>
              <a:t>串行</a:t>
            </a:r>
            <a:r>
              <a:rPr lang="zh-CN" altLang="zh-CN" sz="3200" dirty="0">
                <a:latin typeface="+mn-ea"/>
              </a:rPr>
              <a:t>总线。</a:t>
            </a:r>
            <a:endParaRPr lang="en-US" altLang="zh-CN" sz="3200" dirty="0">
              <a:latin typeface="+mn-ea"/>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内容占位符 2"/>
          <p:cNvSpPr>
            <a:spLocks noGrp="1"/>
          </p:cNvSpPr>
          <p:nvPr>
            <p:ph sz="quarter" idx="1"/>
          </p:nvPr>
        </p:nvSpPr>
        <p:spPr>
          <a:xfrm>
            <a:off x="263352" y="1600202"/>
            <a:ext cx="11665296" cy="4924425"/>
          </a:xfrm>
        </p:spPr>
        <p:txBody>
          <a:bodyPr/>
          <a:lstStyle/>
          <a:p>
            <a:pPr eaLnBrk="1" hangingPunct="1">
              <a:lnSpc>
                <a:spcPct val="90000"/>
              </a:lnSpc>
              <a:buFont typeface="Wingdings" pitchFamily="2" charset="2"/>
              <a:buNone/>
            </a:pPr>
            <a:r>
              <a:rPr lang="zh-CN" altLang="en-US" sz="3300" b="1" dirty="0"/>
              <a:t>主要信号简介：</a:t>
            </a:r>
          </a:p>
          <a:p>
            <a:pPr eaLnBrk="1" hangingPunct="1">
              <a:lnSpc>
                <a:spcPct val="90000"/>
              </a:lnSpc>
            </a:pPr>
            <a:r>
              <a:rPr lang="zh-CN" altLang="en-US" sz="3300" dirty="0"/>
              <a:t>保护地：通信线两端所接设备的金属外壳通过此线相联。当通信电缆使用屏蔽线时，常利用其外皮金属屏蔽网来实现。</a:t>
            </a:r>
          </a:p>
          <a:p>
            <a:pPr eaLnBrk="1" hangingPunct="1">
              <a:lnSpc>
                <a:spcPct val="90000"/>
              </a:lnSpc>
            </a:pPr>
            <a:r>
              <a:rPr lang="en-US" altLang="zh-CN" sz="3300" dirty="0"/>
              <a:t>TXD</a:t>
            </a:r>
            <a:r>
              <a:rPr lang="zh-CN" altLang="en-US" sz="3300" dirty="0"/>
              <a:t>／</a:t>
            </a:r>
            <a:r>
              <a:rPr lang="en-US" altLang="zh-CN" sz="3300" dirty="0"/>
              <a:t>RXD</a:t>
            </a:r>
            <a:r>
              <a:rPr lang="zh-CN" altLang="en-US" sz="3300" dirty="0"/>
              <a:t>：是一对数据线，</a:t>
            </a:r>
            <a:r>
              <a:rPr lang="en-US" altLang="zh-CN" sz="3300" dirty="0">
                <a:solidFill>
                  <a:srgbClr val="FF0000"/>
                </a:solidFill>
              </a:rPr>
              <a:t>TXD</a:t>
            </a:r>
            <a:r>
              <a:rPr lang="en-US" altLang="zh-CN" sz="3300" dirty="0"/>
              <a:t> </a:t>
            </a:r>
            <a:r>
              <a:rPr lang="zh-CN" altLang="en-US" sz="3300" dirty="0"/>
              <a:t>称发送</a:t>
            </a:r>
            <a:r>
              <a:rPr lang="zh-CN" altLang="en-US" sz="3300" dirty="0">
                <a:solidFill>
                  <a:srgbClr val="FF0000"/>
                </a:solidFill>
              </a:rPr>
              <a:t>数据输出</a:t>
            </a:r>
            <a:r>
              <a:rPr lang="zh-CN" altLang="en-US" sz="3300" dirty="0"/>
              <a:t>，</a:t>
            </a:r>
            <a:r>
              <a:rPr lang="en-US" altLang="zh-CN" sz="3300" dirty="0">
                <a:solidFill>
                  <a:srgbClr val="FF0000"/>
                </a:solidFill>
              </a:rPr>
              <a:t>RXD</a:t>
            </a:r>
            <a:r>
              <a:rPr lang="en-US" altLang="zh-CN" sz="3300" dirty="0"/>
              <a:t> </a:t>
            </a:r>
            <a:r>
              <a:rPr lang="zh-CN" altLang="en-US" sz="3300" dirty="0"/>
              <a:t>称接收</a:t>
            </a:r>
            <a:r>
              <a:rPr lang="zh-CN" altLang="en-US" sz="3300" dirty="0">
                <a:solidFill>
                  <a:srgbClr val="FF0000"/>
                </a:solidFill>
              </a:rPr>
              <a:t>数据输入</a:t>
            </a:r>
            <a:r>
              <a:rPr lang="zh-CN" altLang="en-US" sz="3300" dirty="0"/>
              <a:t>。当两台设备以全双工方式直接通信</a:t>
            </a:r>
            <a:r>
              <a:rPr lang="en-US" altLang="zh-CN" sz="3300" dirty="0"/>
              <a:t>(</a:t>
            </a:r>
            <a:r>
              <a:rPr lang="zh-CN" altLang="en-US" sz="3300" dirty="0"/>
              <a:t>无</a:t>
            </a:r>
            <a:r>
              <a:rPr lang="en-US" altLang="zh-CN" sz="3300" dirty="0"/>
              <a:t>MODEM </a:t>
            </a:r>
            <a:r>
              <a:rPr lang="zh-CN" altLang="en-US" sz="3300" dirty="0"/>
              <a:t>方式</a:t>
            </a:r>
            <a:r>
              <a:rPr lang="en-US" altLang="zh-CN" sz="3300" dirty="0"/>
              <a:t>)</a:t>
            </a:r>
            <a:r>
              <a:rPr lang="zh-CN" altLang="en-US" sz="3300" dirty="0"/>
              <a:t>时，双方的这两根线应</a:t>
            </a:r>
            <a:r>
              <a:rPr lang="zh-CN" altLang="en-US" sz="3300" dirty="0">
                <a:solidFill>
                  <a:srgbClr val="FF0000"/>
                </a:solidFill>
              </a:rPr>
              <a:t>交叉连接</a:t>
            </a:r>
            <a:r>
              <a:rPr lang="zh-CN" altLang="en-US" sz="3300" dirty="0"/>
              <a:t>。 </a:t>
            </a:r>
          </a:p>
          <a:p>
            <a:pPr eaLnBrk="1" hangingPunct="1">
              <a:lnSpc>
                <a:spcPct val="90000"/>
              </a:lnSpc>
            </a:pPr>
            <a:r>
              <a:rPr lang="en-US" altLang="zh-CN" sz="3300" dirty="0"/>
              <a:t>SG</a:t>
            </a:r>
            <a:r>
              <a:rPr lang="zh-CN" altLang="en-US" sz="3300" dirty="0"/>
              <a:t>：信号地，所有的信号都要通过信号地线构成耦合回路。通信线有</a:t>
            </a:r>
            <a:r>
              <a:rPr lang="en-US" altLang="zh-CN" sz="3300" dirty="0"/>
              <a:t>TXD</a:t>
            </a:r>
            <a:r>
              <a:rPr lang="zh-CN" altLang="en-US" sz="3300" dirty="0"/>
              <a:t>、</a:t>
            </a:r>
            <a:r>
              <a:rPr lang="en-US" altLang="zh-CN" sz="3300" dirty="0"/>
              <a:t>RXD </a:t>
            </a:r>
            <a:r>
              <a:rPr lang="zh-CN" altLang="en-US" sz="3300" dirty="0"/>
              <a:t>和信号地三条就可以工作。其余信号主要用于双方设备通信过程中的联络</a:t>
            </a:r>
            <a:r>
              <a:rPr lang="en-US" altLang="zh-CN" sz="3300" dirty="0"/>
              <a:t>(</a:t>
            </a:r>
            <a:r>
              <a:rPr lang="zh-CN" altLang="en-US" sz="3300" dirty="0"/>
              <a:t>握手信号</a:t>
            </a:r>
            <a:r>
              <a:rPr lang="en-US" altLang="zh-CN" sz="3300" dirty="0"/>
              <a:t>)</a:t>
            </a:r>
            <a:r>
              <a:rPr lang="zh-CN" altLang="en-US" sz="3300" dirty="0"/>
              <a:t>，有些信号仅用于和 </a:t>
            </a:r>
            <a:r>
              <a:rPr lang="en-US" altLang="zh-CN" sz="3300" dirty="0"/>
              <a:t>MODEM </a:t>
            </a:r>
            <a:r>
              <a:rPr lang="zh-CN" altLang="en-US" sz="3300" dirty="0"/>
              <a:t>的联络。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内容占位符 2"/>
          <p:cNvSpPr>
            <a:spLocks noGrp="1"/>
          </p:cNvSpPr>
          <p:nvPr>
            <p:ph sz="quarter" idx="1"/>
          </p:nvPr>
        </p:nvSpPr>
        <p:spPr>
          <a:xfrm>
            <a:off x="191344" y="1600202"/>
            <a:ext cx="11953328" cy="5141913"/>
          </a:xfrm>
        </p:spPr>
        <p:txBody>
          <a:bodyPr/>
          <a:lstStyle/>
          <a:p>
            <a:pPr eaLnBrk="1" hangingPunct="1">
              <a:lnSpc>
                <a:spcPct val="90000"/>
              </a:lnSpc>
            </a:pPr>
            <a:r>
              <a:rPr lang="en-US" altLang="zh-CN" sz="3300" dirty="0"/>
              <a:t>RTS</a:t>
            </a:r>
            <a:r>
              <a:rPr lang="zh-CN" altLang="en-US" sz="3300" dirty="0"/>
              <a:t>／</a:t>
            </a:r>
            <a:r>
              <a:rPr lang="en-US" altLang="zh-CN" sz="3300" dirty="0"/>
              <a:t>CTS</a:t>
            </a:r>
            <a:r>
              <a:rPr lang="zh-CN" altLang="en-US" sz="3300" dirty="0"/>
              <a:t>：请求发送信号 </a:t>
            </a:r>
            <a:r>
              <a:rPr lang="en-US" altLang="zh-CN" sz="3300" dirty="0"/>
              <a:t>RTS </a:t>
            </a:r>
            <a:r>
              <a:rPr lang="zh-CN" altLang="en-US" sz="3300" dirty="0"/>
              <a:t>是</a:t>
            </a:r>
            <a:r>
              <a:rPr lang="zh-CN" altLang="en-US" sz="3300" dirty="0">
                <a:solidFill>
                  <a:srgbClr val="FF0000"/>
                </a:solidFill>
              </a:rPr>
              <a:t>发送器输出的准备好</a:t>
            </a:r>
            <a:r>
              <a:rPr lang="zh-CN" altLang="en-US" sz="3300" dirty="0"/>
              <a:t>信号。</a:t>
            </a:r>
            <a:r>
              <a:rPr lang="zh-CN" altLang="en-US" sz="3300" dirty="0">
                <a:solidFill>
                  <a:srgbClr val="FF0000"/>
                </a:solidFill>
              </a:rPr>
              <a:t>接收方准备好</a:t>
            </a:r>
            <a:r>
              <a:rPr lang="zh-CN" altLang="en-US" sz="3300" dirty="0"/>
              <a:t>后送回清除发送信号 </a:t>
            </a:r>
            <a:r>
              <a:rPr lang="en-US" altLang="zh-CN" sz="3300" dirty="0"/>
              <a:t>CTS</a:t>
            </a:r>
            <a:r>
              <a:rPr lang="zh-CN" altLang="en-US" sz="3300" dirty="0"/>
              <a:t>后开始发送数据。在同一端将这两个信号短接就意味着只要发送器准备好即可发送数据。 </a:t>
            </a:r>
          </a:p>
          <a:p>
            <a:pPr eaLnBrk="1" hangingPunct="1">
              <a:lnSpc>
                <a:spcPct val="90000"/>
              </a:lnSpc>
            </a:pPr>
            <a:r>
              <a:rPr lang="en-US" altLang="zh-CN" sz="3300" dirty="0"/>
              <a:t>DCD</a:t>
            </a:r>
            <a:r>
              <a:rPr lang="zh-CN" altLang="en-US" sz="3300" dirty="0"/>
              <a:t>：</a:t>
            </a:r>
            <a:r>
              <a:rPr lang="zh-CN" altLang="en-US" sz="3300" dirty="0">
                <a:solidFill>
                  <a:srgbClr val="FF0000"/>
                </a:solidFill>
              </a:rPr>
              <a:t>载波检测</a:t>
            </a:r>
            <a:r>
              <a:rPr lang="zh-CN" altLang="en-US" sz="3300" dirty="0"/>
              <a:t>。是</a:t>
            </a:r>
            <a:r>
              <a:rPr lang="en-US" altLang="zh-CN" sz="3300" dirty="0"/>
              <a:t>MODEM </a:t>
            </a:r>
            <a:r>
              <a:rPr lang="zh-CN" altLang="en-US" sz="3300" dirty="0"/>
              <a:t>检测到线路中的载波信号后，通知终端</a:t>
            </a:r>
            <a:r>
              <a:rPr lang="zh-CN" altLang="en-US" sz="3300" dirty="0">
                <a:solidFill>
                  <a:srgbClr val="FF0000"/>
                </a:solidFill>
              </a:rPr>
              <a:t>准备接收数据</a:t>
            </a:r>
            <a:r>
              <a:rPr lang="zh-CN" altLang="en-US" sz="3300" dirty="0"/>
              <a:t>的信号。在没有接 </a:t>
            </a:r>
            <a:r>
              <a:rPr lang="en-US" altLang="zh-CN" sz="3300" dirty="0"/>
              <a:t>MODEM</a:t>
            </a:r>
            <a:r>
              <a:rPr lang="zh-CN" altLang="en-US" sz="3300" dirty="0"/>
              <a:t>的情况下，也可以和 </a:t>
            </a:r>
            <a:r>
              <a:rPr lang="en-US" altLang="zh-CN" sz="3300" dirty="0"/>
              <a:t>RTS</a:t>
            </a:r>
            <a:r>
              <a:rPr lang="zh-CN" altLang="en-US" sz="3300" dirty="0"/>
              <a:t>、</a:t>
            </a:r>
            <a:r>
              <a:rPr lang="en-US" altLang="zh-CN" sz="3300" dirty="0"/>
              <a:t>CTS </a:t>
            </a:r>
            <a:r>
              <a:rPr lang="zh-CN" altLang="en-US" sz="3300" dirty="0"/>
              <a:t>短接。 </a:t>
            </a:r>
          </a:p>
          <a:p>
            <a:pPr eaLnBrk="1" hangingPunct="1">
              <a:lnSpc>
                <a:spcPct val="90000"/>
              </a:lnSpc>
            </a:pPr>
            <a:r>
              <a:rPr lang="en-US" altLang="zh-CN" sz="3300" dirty="0"/>
              <a:t>DTR</a:t>
            </a:r>
            <a:r>
              <a:rPr lang="zh-CN" altLang="en-US" sz="3300" dirty="0"/>
              <a:t>／</a:t>
            </a:r>
            <a:r>
              <a:rPr lang="en-US" altLang="zh-CN" sz="3300" dirty="0"/>
              <a:t>DSR</a:t>
            </a:r>
            <a:r>
              <a:rPr lang="zh-CN" altLang="en-US" sz="3300" dirty="0"/>
              <a:t>：数据</a:t>
            </a:r>
            <a:r>
              <a:rPr lang="zh-CN" altLang="en-US" sz="3300" dirty="0">
                <a:solidFill>
                  <a:srgbClr val="FF0000"/>
                </a:solidFill>
              </a:rPr>
              <a:t>终端准备好</a:t>
            </a:r>
            <a:r>
              <a:rPr lang="zh-CN" altLang="en-US" sz="3300" dirty="0"/>
              <a:t>时发 </a:t>
            </a:r>
            <a:r>
              <a:rPr lang="en-US" altLang="zh-CN" sz="3300" dirty="0"/>
              <a:t>DTR </a:t>
            </a:r>
            <a:r>
              <a:rPr lang="zh-CN" altLang="en-US" sz="3300" dirty="0"/>
              <a:t>信号，在</a:t>
            </a:r>
            <a:r>
              <a:rPr lang="zh-CN" altLang="en-US" sz="3300" dirty="0">
                <a:solidFill>
                  <a:srgbClr val="FF0000"/>
                </a:solidFill>
              </a:rPr>
              <a:t>收到</a:t>
            </a:r>
            <a:r>
              <a:rPr lang="zh-CN" altLang="en-US" sz="3300" dirty="0"/>
              <a:t>数据通信</a:t>
            </a:r>
            <a:r>
              <a:rPr lang="zh-CN" altLang="en-US" sz="3300" dirty="0">
                <a:solidFill>
                  <a:srgbClr val="FF0000"/>
                </a:solidFill>
              </a:rPr>
              <a:t>装置装备好</a:t>
            </a:r>
            <a:r>
              <a:rPr lang="zh-CN" altLang="en-US" sz="3300" dirty="0"/>
              <a:t>信号</a:t>
            </a:r>
            <a:r>
              <a:rPr lang="en-US" altLang="zh-CN" sz="3300" dirty="0"/>
              <a:t>DSR</a:t>
            </a:r>
            <a:r>
              <a:rPr lang="zh-CN" altLang="en-US" sz="3300" dirty="0"/>
              <a:t>后，方可通信。</a:t>
            </a:r>
          </a:p>
          <a:p>
            <a:pPr eaLnBrk="1" hangingPunct="1">
              <a:lnSpc>
                <a:spcPct val="90000"/>
              </a:lnSpc>
            </a:pPr>
            <a:r>
              <a:rPr lang="en-US" altLang="zh-CN" sz="3300" dirty="0"/>
              <a:t>RI</a:t>
            </a:r>
            <a:r>
              <a:rPr lang="zh-CN" altLang="en-US" sz="3300" dirty="0"/>
              <a:t>：原意是在 </a:t>
            </a:r>
            <a:r>
              <a:rPr lang="en-US" altLang="zh-CN" sz="3300" dirty="0"/>
              <a:t>MODEM </a:t>
            </a:r>
            <a:r>
              <a:rPr lang="zh-CN" altLang="en-US" sz="3300" dirty="0">
                <a:solidFill>
                  <a:srgbClr val="FF0000"/>
                </a:solidFill>
              </a:rPr>
              <a:t>接收到</a:t>
            </a:r>
            <a:r>
              <a:rPr lang="zh-CN" altLang="en-US" sz="3300" dirty="0"/>
              <a:t>电话交换机</a:t>
            </a:r>
            <a:r>
              <a:rPr lang="zh-CN" altLang="en-US" sz="3300" dirty="0">
                <a:solidFill>
                  <a:srgbClr val="FF0000"/>
                </a:solidFill>
              </a:rPr>
              <a:t>有效的拨号</a:t>
            </a:r>
            <a:r>
              <a:rPr lang="zh-CN" altLang="en-US" sz="3300" dirty="0"/>
              <a:t>时使 </a:t>
            </a:r>
            <a:r>
              <a:rPr lang="en-US" altLang="zh-CN" sz="3300" dirty="0"/>
              <a:t>RI </a:t>
            </a:r>
            <a:r>
              <a:rPr lang="zh-CN" altLang="en-US" sz="3300" dirty="0"/>
              <a:t>有效，通知数据终端准备传送。在无 </a:t>
            </a:r>
            <a:r>
              <a:rPr lang="en-US" altLang="zh-CN" sz="3300" dirty="0"/>
              <a:t>MODEM </a:t>
            </a:r>
            <a:r>
              <a:rPr lang="zh-CN" altLang="en-US" sz="3300" dirty="0"/>
              <a:t>时也可和</a:t>
            </a:r>
            <a:r>
              <a:rPr lang="en-US" altLang="zh-CN" sz="3300" dirty="0"/>
              <a:t>DTR </a:t>
            </a:r>
            <a:r>
              <a:rPr lang="zh-CN" altLang="en-US" sz="3300" dirty="0"/>
              <a:t>相接。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E36D35-7582-4A2A-8525-06B8969BD953}"/>
              </a:ext>
            </a:extLst>
          </p:cNvPr>
          <p:cNvSpPr/>
          <p:nvPr/>
        </p:nvSpPr>
        <p:spPr>
          <a:xfrm>
            <a:off x="0" y="1196752"/>
            <a:ext cx="12192000"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09" name="内容占位符 2"/>
          <p:cNvSpPr>
            <a:spLocks noGrp="1"/>
          </p:cNvSpPr>
          <p:nvPr>
            <p:ph sz="quarter" idx="1"/>
          </p:nvPr>
        </p:nvSpPr>
        <p:spPr>
          <a:xfrm>
            <a:off x="191344" y="764704"/>
            <a:ext cx="12097344" cy="5832648"/>
          </a:xfrm>
        </p:spPr>
        <p:txBody>
          <a:bodyPr/>
          <a:lstStyle/>
          <a:p>
            <a:pPr eaLnBrk="1" hangingPunct="1">
              <a:lnSpc>
                <a:spcPct val="90000"/>
              </a:lnSpc>
            </a:pPr>
            <a:r>
              <a:rPr lang="en-US" altLang="zh-CN" sz="3200" dirty="0"/>
              <a:t>RS-232C</a:t>
            </a:r>
            <a:r>
              <a:rPr lang="zh-CN" altLang="en-US" sz="3200" dirty="0"/>
              <a:t>规定，若不使用</a:t>
            </a:r>
            <a:r>
              <a:rPr lang="en-US" altLang="zh-CN" sz="3200" dirty="0"/>
              <a:t>MODEM</a:t>
            </a:r>
            <a:r>
              <a:rPr lang="zh-CN" altLang="en-US" sz="3200" dirty="0"/>
              <a:t>，在通信速率低于</a:t>
            </a:r>
            <a:r>
              <a:rPr lang="en-US" altLang="zh-CN" sz="3200" dirty="0"/>
              <a:t>20kb/s</a:t>
            </a:r>
            <a:r>
              <a:rPr lang="zh-CN" altLang="en-US" sz="3200" dirty="0"/>
              <a:t>时，最大传输距离为</a:t>
            </a:r>
            <a:r>
              <a:rPr lang="en-US" altLang="zh-CN" sz="3200" dirty="0"/>
              <a:t>15m</a:t>
            </a:r>
            <a:r>
              <a:rPr lang="zh-CN" altLang="en-US" sz="3200" dirty="0"/>
              <a:t>。这显然不能满足应用需求。</a:t>
            </a:r>
          </a:p>
          <a:p>
            <a:pPr eaLnBrk="1" hangingPunct="1"/>
            <a:r>
              <a:rPr lang="zh-CN" altLang="en-US" sz="3200" dirty="0"/>
              <a:t>为了改进</a:t>
            </a:r>
            <a:r>
              <a:rPr lang="en-US" altLang="zh-CN" sz="3200" dirty="0"/>
              <a:t>RS-232</a:t>
            </a:r>
            <a:r>
              <a:rPr lang="zh-CN" altLang="en-US" sz="3200" dirty="0"/>
              <a:t>通信距离短、速率低的缺点，</a:t>
            </a:r>
            <a:r>
              <a:rPr lang="en-US" altLang="zh-CN" sz="3200" dirty="0"/>
              <a:t>EIA</a:t>
            </a:r>
            <a:r>
              <a:rPr lang="zh-CN" altLang="en-US" sz="3200" dirty="0"/>
              <a:t>提出了</a:t>
            </a:r>
            <a:r>
              <a:rPr lang="en-US" altLang="zh-CN" sz="3200" dirty="0"/>
              <a:t>RS-422</a:t>
            </a:r>
            <a:r>
              <a:rPr lang="zh-CN" altLang="en-US" sz="3200" dirty="0"/>
              <a:t>标准。</a:t>
            </a:r>
            <a:r>
              <a:rPr lang="en-US" altLang="zh-CN" sz="3200" dirty="0"/>
              <a:t>RS-422</a:t>
            </a:r>
            <a:r>
              <a:rPr lang="zh-CN" altLang="en-US" sz="3200" dirty="0"/>
              <a:t>定义了一种全双工平衡通信接口，将传输速率提高到</a:t>
            </a:r>
            <a:r>
              <a:rPr lang="en-US" altLang="zh-CN" sz="3200" dirty="0"/>
              <a:t>10Mb/s</a:t>
            </a:r>
            <a:r>
              <a:rPr lang="zh-CN" altLang="en-US" sz="3200" dirty="0"/>
              <a:t>，在此速率下，传输距离达到</a:t>
            </a:r>
            <a:r>
              <a:rPr lang="en-US" altLang="zh-CN" sz="3200" dirty="0"/>
              <a:t>120</a:t>
            </a:r>
            <a:r>
              <a:rPr lang="zh-CN" altLang="en-US" sz="3200" dirty="0"/>
              <a:t>米。如果采用较低传输速率，如</a:t>
            </a:r>
            <a:r>
              <a:rPr lang="en-US" altLang="zh-CN" sz="3200" dirty="0"/>
              <a:t>100kb/s</a:t>
            </a:r>
            <a:r>
              <a:rPr lang="zh-CN" altLang="en-US" sz="3200" dirty="0"/>
              <a:t>，则最大距离可达</a:t>
            </a:r>
            <a:r>
              <a:rPr lang="en-US" altLang="zh-CN" sz="3200" dirty="0"/>
              <a:t>1200</a:t>
            </a:r>
            <a:r>
              <a:rPr lang="zh-CN" altLang="en-US" sz="3200" dirty="0"/>
              <a:t>米，并允许在一条平衡总线上连接最多</a:t>
            </a:r>
            <a:r>
              <a:rPr lang="en-US" altLang="zh-CN" sz="3200" dirty="0"/>
              <a:t>10</a:t>
            </a:r>
            <a:r>
              <a:rPr lang="zh-CN" altLang="en-US" sz="3200" dirty="0"/>
              <a:t>个接收器。</a:t>
            </a:r>
          </a:p>
          <a:p>
            <a:pPr eaLnBrk="1" hangingPunct="1"/>
            <a:r>
              <a:rPr lang="zh-CN" altLang="en-US" sz="3200" dirty="0"/>
              <a:t>为了扩展应用范围，</a:t>
            </a:r>
            <a:r>
              <a:rPr lang="en-US" altLang="zh-CN" sz="3200" dirty="0"/>
              <a:t>EIA</a:t>
            </a:r>
            <a:r>
              <a:rPr lang="zh-CN" altLang="en-US" sz="3200" dirty="0"/>
              <a:t>又在</a:t>
            </a:r>
            <a:r>
              <a:rPr lang="en-US" altLang="zh-CN" sz="3200" dirty="0"/>
              <a:t>RS-422</a:t>
            </a:r>
            <a:r>
              <a:rPr lang="zh-CN" altLang="en-US" sz="3200" dirty="0"/>
              <a:t>基础上制定了</a:t>
            </a:r>
            <a:r>
              <a:rPr lang="en-US" altLang="zh-CN" sz="3200" dirty="0"/>
              <a:t>RS-485</a:t>
            </a:r>
            <a:r>
              <a:rPr lang="zh-CN" altLang="en-US" sz="3200" dirty="0"/>
              <a:t>标准。</a:t>
            </a:r>
            <a:r>
              <a:rPr lang="en-US" altLang="zh-CN" sz="3200" dirty="0"/>
              <a:t>RS-485</a:t>
            </a:r>
            <a:r>
              <a:rPr lang="zh-CN" altLang="en-US" sz="3200" dirty="0"/>
              <a:t>采用平衡发送，差分接收，为半双工串口，最大速率和最大传输距离与</a:t>
            </a:r>
            <a:r>
              <a:rPr lang="en-US" altLang="zh-CN" sz="3200" dirty="0"/>
              <a:t>RS-422</a:t>
            </a:r>
            <a:r>
              <a:rPr lang="zh-CN" altLang="en-US" sz="3200" dirty="0"/>
              <a:t>相同。</a:t>
            </a:r>
            <a:r>
              <a:rPr lang="en-US" altLang="zh-CN" sz="3200" dirty="0"/>
              <a:t>RS-485</a:t>
            </a:r>
            <a:r>
              <a:rPr lang="zh-CN" altLang="en-US" sz="3200" dirty="0"/>
              <a:t>允许在一条平衡总线上连接最多</a:t>
            </a:r>
            <a:r>
              <a:rPr lang="en-US" altLang="zh-CN" sz="3200" dirty="0"/>
              <a:t>32</a:t>
            </a:r>
            <a:r>
              <a:rPr lang="zh-CN" altLang="en-US" sz="3200" dirty="0"/>
              <a:t>个节点。</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1806575" y="228600"/>
            <a:ext cx="8832850" cy="990600"/>
          </a:xfrm>
        </p:spPr>
        <p:txBody>
          <a:bodyPr/>
          <a:lstStyle/>
          <a:p>
            <a:pPr eaLnBrk="1" hangingPunct="1"/>
            <a:r>
              <a:rPr lang="en-US" altLang="zh-CN" sz="4000"/>
              <a:t>5.3.3 </a:t>
            </a:r>
            <a:r>
              <a:rPr lang="zh-CN" altLang="en-US" sz="4000"/>
              <a:t>网络接口</a:t>
            </a:r>
          </a:p>
        </p:txBody>
      </p:sp>
      <p:sp>
        <p:nvSpPr>
          <p:cNvPr id="69634" name="内容占位符 2"/>
          <p:cNvSpPr>
            <a:spLocks noGrp="1"/>
          </p:cNvSpPr>
          <p:nvPr>
            <p:ph sz="quarter" idx="1"/>
          </p:nvPr>
        </p:nvSpPr>
        <p:spPr>
          <a:xfrm>
            <a:off x="191344" y="1600200"/>
            <a:ext cx="11665296" cy="4495800"/>
          </a:xfrm>
        </p:spPr>
        <p:txBody>
          <a:bodyPr/>
          <a:lstStyle/>
          <a:p>
            <a:pPr eaLnBrk="1" hangingPunct="1"/>
            <a:r>
              <a:rPr lang="zh-CN" altLang="en-US" sz="3600" dirty="0"/>
              <a:t>随着互联网的迅猛发展，基于网络的嵌入式应用越来越广泛。为了适应联网的需求，嵌入式系统需要配备</a:t>
            </a:r>
            <a:r>
              <a:rPr lang="zh-CN" altLang="en-US" sz="3600" dirty="0">
                <a:solidFill>
                  <a:srgbClr val="FF0000"/>
                </a:solidFill>
              </a:rPr>
              <a:t>标准的网络接口</a:t>
            </a:r>
            <a:r>
              <a:rPr lang="zh-CN" altLang="en-US" sz="3600" dirty="0"/>
              <a:t>。</a:t>
            </a:r>
          </a:p>
          <a:p>
            <a:pPr eaLnBrk="1" hangingPunct="1"/>
            <a:r>
              <a:rPr lang="zh-CN" altLang="en-US" sz="3600" dirty="0"/>
              <a:t>互联网即因特网（</a:t>
            </a:r>
            <a:r>
              <a:rPr lang="en-US" altLang="zh-CN" sz="3600" dirty="0"/>
              <a:t>Internet</a:t>
            </a:r>
            <a:r>
              <a:rPr lang="zh-CN" altLang="en-US" sz="3600" dirty="0"/>
              <a:t>），是由多个计算机网络相互连接而成的网络，它是在功能和逻辑上组成的一个大型网络。按照传输技术来分类，网络又可分为以太网</a:t>
            </a:r>
            <a:r>
              <a:rPr lang="en-US" altLang="zh-CN" sz="3600" dirty="0"/>
              <a:t>Ethernet </a:t>
            </a:r>
            <a:r>
              <a:rPr lang="zh-CN" altLang="en-US" sz="3600" dirty="0"/>
              <a:t>、</a:t>
            </a:r>
            <a:r>
              <a:rPr lang="en-US" altLang="zh-CN" sz="3600" dirty="0"/>
              <a:t>ATM</a:t>
            </a:r>
            <a:r>
              <a:rPr lang="zh-CN" altLang="en-US" sz="3600" dirty="0"/>
              <a:t>网、</a:t>
            </a:r>
            <a:r>
              <a:rPr lang="en-US" altLang="zh-CN" sz="3600" dirty="0"/>
              <a:t>FDDI</a:t>
            </a:r>
            <a:r>
              <a:rPr lang="zh-CN" altLang="en-US" sz="3600" dirty="0"/>
              <a:t>网等。</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内容占位符 2"/>
          <p:cNvSpPr>
            <a:spLocks noGrp="1"/>
          </p:cNvSpPr>
          <p:nvPr>
            <p:ph sz="quarter" idx="1"/>
          </p:nvPr>
        </p:nvSpPr>
        <p:spPr>
          <a:xfrm>
            <a:off x="22126" y="1556792"/>
            <a:ext cx="11906522" cy="5301208"/>
          </a:xfrm>
        </p:spPr>
        <p:txBody>
          <a:bodyPr/>
          <a:lstStyle/>
          <a:p>
            <a:pPr eaLnBrk="1" hangingPunct="1"/>
            <a:r>
              <a:rPr lang="zh-CN" altLang="en-US" sz="3200" dirty="0"/>
              <a:t>以太网（</a:t>
            </a:r>
            <a:r>
              <a:rPr lang="en-US" altLang="zh-CN" sz="3200" dirty="0"/>
              <a:t>Ethernet</a:t>
            </a:r>
            <a:r>
              <a:rPr lang="zh-CN" altLang="en-US" sz="3200" dirty="0"/>
              <a:t>）是当前应用最普遍的局域网技术。以太网的发展经历了标准的以太网（</a:t>
            </a:r>
            <a:r>
              <a:rPr lang="en-US" altLang="zh-CN" sz="3200" dirty="0"/>
              <a:t>10Mbit/s)</a:t>
            </a:r>
            <a:r>
              <a:rPr lang="zh-CN" altLang="en-US" sz="3200" dirty="0"/>
              <a:t>、快速以太网（</a:t>
            </a:r>
            <a:r>
              <a:rPr lang="en-US" altLang="zh-CN" sz="3200" dirty="0"/>
              <a:t>100Mbit/s</a:t>
            </a:r>
            <a:r>
              <a:rPr lang="zh-CN" altLang="en-US" sz="3200" dirty="0"/>
              <a:t>）和</a:t>
            </a:r>
            <a:r>
              <a:rPr lang="en-US" altLang="zh-CN" sz="3200" dirty="0"/>
              <a:t>10G</a:t>
            </a:r>
            <a:r>
              <a:rPr lang="zh-CN" altLang="en-US" sz="3200" dirty="0"/>
              <a:t>（</a:t>
            </a:r>
            <a:r>
              <a:rPr lang="en-US" altLang="zh-CN" sz="3200" dirty="0"/>
              <a:t>10Gbit/s</a:t>
            </a:r>
            <a:r>
              <a:rPr lang="zh-CN" altLang="en-US" sz="3200" dirty="0"/>
              <a:t>）以太网等阶段，它们都符合</a:t>
            </a:r>
            <a:r>
              <a:rPr lang="en-US" altLang="zh-CN" sz="3200" dirty="0">
                <a:solidFill>
                  <a:srgbClr val="FF0000"/>
                </a:solidFill>
              </a:rPr>
              <a:t>IEEE802.3</a:t>
            </a:r>
            <a:r>
              <a:rPr lang="zh-CN" altLang="en-US" sz="3200" dirty="0">
                <a:solidFill>
                  <a:srgbClr val="FF0000"/>
                </a:solidFill>
              </a:rPr>
              <a:t>标准</a:t>
            </a:r>
            <a:r>
              <a:rPr lang="zh-CN" altLang="en-US" sz="3200" dirty="0"/>
              <a:t>。</a:t>
            </a:r>
          </a:p>
          <a:p>
            <a:pPr eaLnBrk="1" hangingPunct="1"/>
            <a:r>
              <a:rPr lang="zh-CN" altLang="en-US" sz="3200" dirty="0"/>
              <a:t>以太网的访问控制方式采用带冲突检测的载波侦听多路访问（</a:t>
            </a:r>
            <a:r>
              <a:rPr lang="en-US" altLang="zh-CN" sz="3200" dirty="0"/>
              <a:t>CSMA/CD</a:t>
            </a:r>
            <a:r>
              <a:rPr lang="zh-CN" altLang="en-US" sz="3200" dirty="0"/>
              <a:t>）方式。早期的以太网多使用</a:t>
            </a:r>
            <a:r>
              <a:rPr lang="zh-CN" altLang="en-US" sz="3200" dirty="0">
                <a:solidFill>
                  <a:srgbClr val="FF0000"/>
                </a:solidFill>
              </a:rPr>
              <a:t>总线型</a:t>
            </a:r>
            <a:r>
              <a:rPr lang="zh-CN" altLang="en-US" sz="3200" dirty="0"/>
              <a:t>的拓扑结构，采用同轴缆作为传输介质，连接简单，通常在小规模的网络中不需要专用的网络设备，但由于它存在的固有缺陷，已经逐渐被以集线器和</a:t>
            </a:r>
            <a:r>
              <a:rPr lang="zh-CN" altLang="en-US" sz="3200" dirty="0">
                <a:solidFill>
                  <a:srgbClr val="FF0000"/>
                </a:solidFill>
              </a:rPr>
              <a:t>交换机为核心的星型网络</a:t>
            </a:r>
            <a:r>
              <a:rPr lang="zh-CN" altLang="en-US" sz="3200" dirty="0"/>
              <a:t>所代替。</a:t>
            </a:r>
          </a:p>
          <a:p>
            <a:pPr eaLnBrk="1" hangingPunct="1"/>
            <a:r>
              <a:rPr lang="zh-CN" altLang="en-US" sz="3200" dirty="0"/>
              <a:t>以太网可以使用粗同轴电缆、细同轴电缆、非屏蔽双绞线、屏蔽双绞线和光纤等多种传输介质进行连接，采用</a:t>
            </a:r>
            <a:r>
              <a:rPr lang="en-US" altLang="zh-CN" sz="3200" dirty="0">
                <a:solidFill>
                  <a:srgbClr val="FF0000"/>
                </a:solidFill>
              </a:rPr>
              <a:t>RJ45</a:t>
            </a:r>
            <a:r>
              <a:rPr lang="zh-CN" altLang="en-US" sz="3200" dirty="0"/>
              <a:t>连接器。</a:t>
            </a:r>
          </a:p>
        </p:txBody>
      </p:sp>
      <p:pic>
        <p:nvPicPr>
          <p:cNvPr id="4" name="图片 3">
            <a:extLst>
              <a:ext uri="{FF2B5EF4-FFF2-40B4-BE49-F238E27FC236}">
                <a16:creationId xmlns:a16="http://schemas.microsoft.com/office/drawing/2014/main" id="{8E814542-4E96-4101-9BC5-778FFD6121C4}"/>
              </a:ext>
            </a:extLst>
          </p:cNvPr>
          <p:cNvPicPr>
            <a:picLocks noChangeAspect="1"/>
          </p:cNvPicPr>
          <p:nvPr/>
        </p:nvPicPr>
        <p:blipFill rotWithShape="1">
          <a:blip r:embed="rId2"/>
          <a:srcRect l="15351" t="19551" r="2750" b="8001"/>
          <a:stretch/>
        </p:blipFill>
        <p:spPr>
          <a:xfrm>
            <a:off x="10344472" y="5157192"/>
            <a:ext cx="1715044" cy="15171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内容占位符 2"/>
          <p:cNvSpPr>
            <a:spLocks noGrp="1"/>
          </p:cNvSpPr>
          <p:nvPr>
            <p:ph sz="quarter" idx="1"/>
          </p:nvPr>
        </p:nvSpPr>
        <p:spPr>
          <a:xfrm>
            <a:off x="119336" y="1628800"/>
            <a:ext cx="11953328" cy="4495800"/>
          </a:xfrm>
        </p:spPr>
        <p:txBody>
          <a:bodyPr/>
          <a:lstStyle/>
          <a:p>
            <a:pPr eaLnBrk="1" hangingPunct="1"/>
            <a:r>
              <a:rPr lang="zh-CN" altLang="en-US" sz="3300" dirty="0"/>
              <a:t>为了保证数据在网络内安全、可靠地传输，需要使用专门的协议来控制传输过程。按照</a:t>
            </a:r>
            <a:r>
              <a:rPr lang="en-US" altLang="zh-CN" sz="3300" dirty="0"/>
              <a:t>OSI 7</a:t>
            </a:r>
            <a:r>
              <a:rPr lang="zh-CN" altLang="en-US" sz="3300" dirty="0"/>
              <a:t>层参考模型，以太网定义的是</a:t>
            </a:r>
            <a:r>
              <a:rPr lang="zh-CN" altLang="en-US" sz="3300" dirty="0">
                <a:solidFill>
                  <a:srgbClr val="FF0000"/>
                </a:solidFill>
              </a:rPr>
              <a:t>物理层（</a:t>
            </a:r>
            <a:r>
              <a:rPr lang="en-US" altLang="zh-CN" sz="3300" dirty="0">
                <a:solidFill>
                  <a:srgbClr val="FF0000"/>
                </a:solidFill>
              </a:rPr>
              <a:t>PHY</a:t>
            </a:r>
            <a:r>
              <a:rPr lang="zh-CN" altLang="en-US" sz="3300" dirty="0">
                <a:solidFill>
                  <a:srgbClr val="FF0000"/>
                </a:solidFill>
              </a:rPr>
              <a:t>）和数据链路层</a:t>
            </a:r>
            <a:r>
              <a:rPr lang="zh-CN" altLang="en-US" sz="3300" dirty="0"/>
              <a:t>（对应以太网的</a:t>
            </a:r>
            <a:r>
              <a:rPr lang="en-US" altLang="zh-CN" sz="3300" dirty="0"/>
              <a:t>MAC</a:t>
            </a:r>
            <a:r>
              <a:rPr lang="zh-CN" altLang="en-US" sz="3300" dirty="0"/>
              <a:t>层）的标准。</a:t>
            </a:r>
          </a:p>
          <a:p>
            <a:pPr eaLnBrk="1" hangingPunct="1"/>
            <a:r>
              <a:rPr lang="zh-CN" altLang="en-US" sz="3300" dirty="0"/>
              <a:t>以太网通常使用专门的网络接口卡或系统主电路板上的电路实现。任何一个网络接口卡都有一个</a:t>
            </a:r>
            <a:r>
              <a:rPr lang="zh-CN" altLang="en-US" sz="3300" dirty="0">
                <a:solidFill>
                  <a:srgbClr val="FF0000"/>
                </a:solidFill>
              </a:rPr>
              <a:t>唯一的物理地址</a:t>
            </a:r>
            <a:r>
              <a:rPr lang="zh-CN" altLang="en-US" sz="3300" dirty="0"/>
              <a:t>，它由专门机构分配。在以太网中数据是按照一定的帧格式封装后进行传输的。</a:t>
            </a:r>
            <a:r>
              <a:rPr lang="en-US" altLang="zh-CN" sz="3300" dirty="0"/>
              <a:t>802.3</a:t>
            </a:r>
            <a:r>
              <a:rPr lang="zh-CN" altLang="en-US" sz="3300" dirty="0"/>
              <a:t>以太网帧格式如图</a:t>
            </a:r>
            <a:r>
              <a:rPr lang="en-US" altLang="zh-CN" sz="3300" dirty="0"/>
              <a:t>5-16</a:t>
            </a:r>
            <a:r>
              <a:rPr lang="zh-CN" altLang="en-US" sz="3300" dirty="0"/>
              <a:t>所示。以太网帧中包含有该帧数据发送端网卡地址、接收端网卡地址、数据包的类型、校验码等信息。</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49553875"/>
              </p:ext>
            </p:extLst>
          </p:nvPr>
        </p:nvGraphicFramePr>
        <p:xfrm>
          <a:off x="695400" y="1673926"/>
          <a:ext cx="10926241" cy="458930"/>
        </p:xfrm>
        <a:graphic>
          <a:graphicData uri="http://schemas.openxmlformats.org/drawingml/2006/table">
            <a:tbl>
              <a:tblPr firstRow="1" firstCol="1" lastRow="1" lastCol="1" bandRow="1" bandCol="1"/>
              <a:tblGrid>
                <a:gridCol w="1096134">
                  <a:extLst>
                    <a:ext uri="{9D8B030D-6E8A-4147-A177-3AD203B41FA5}">
                      <a16:colId xmlns:a16="http://schemas.microsoft.com/office/drawing/2014/main" val="20000"/>
                    </a:ext>
                  </a:extLst>
                </a:gridCol>
                <a:gridCol w="1365292">
                  <a:extLst>
                    <a:ext uri="{9D8B030D-6E8A-4147-A177-3AD203B41FA5}">
                      <a16:colId xmlns:a16="http://schemas.microsoft.com/office/drawing/2014/main" val="20001"/>
                    </a:ext>
                  </a:extLst>
                </a:gridCol>
                <a:gridCol w="1911410">
                  <a:extLst>
                    <a:ext uri="{9D8B030D-6E8A-4147-A177-3AD203B41FA5}">
                      <a16:colId xmlns:a16="http://schemas.microsoft.com/office/drawing/2014/main" val="20002"/>
                    </a:ext>
                  </a:extLst>
                </a:gridCol>
                <a:gridCol w="1638351">
                  <a:extLst>
                    <a:ext uri="{9D8B030D-6E8A-4147-A177-3AD203B41FA5}">
                      <a16:colId xmlns:a16="http://schemas.microsoft.com/office/drawing/2014/main" val="20003"/>
                    </a:ext>
                  </a:extLst>
                </a:gridCol>
                <a:gridCol w="955706">
                  <a:extLst>
                    <a:ext uri="{9D8B030D-6E8A-4147-A177-3AD203B41FA5}">
                      <a16:colId xmlns:a16="http://schemas.microsoft.com/office/drawing/2014/main" val="20004"/>
                    </a:ext>
                  </a:extLst>
                </a:gridCol>
                <a:gridCol w="955706">
                  <a:extLst>
                    <a:ext uri="{9D8B030D-6E8A-4147-A177-3AD203B41FA5}">
                      <a16:colId xmlns:a16="http://schemas.microsoft.com/office/drawing/2014/main" val="20005"/>
                    </a:ext>
                  </a:extLst>
                </a:gridCol>
                <a:gridCol w="1774879">
                  <a:extLst>
                    <a:ext uri="{9D8B030D-6E8A-4147-A177-3AD203B41FA5}">
                      <a16:colId xmlns:a16="http://schemas.microsoft.com/office/drawing/2014/main" val="20006"/>
                    </a:ext>
                  </a:extLst>
                </a:gridCol>
                <a:gridCol w="1228763">
                  <a:extLst>
                    <a:ext uri="{9D8B030D-6E8A-4147-A177-3AD203B41FA5}">
                      <a16:colId xmlns:a16="http://schemas.microsoft.com/office/drawing/2014/main" val="20007"/>
                    </a:ext>
                  </a:extLst>
                </a:gridCol>
              </a:tblGrid>
              <a:tr h="458930">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前导码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帧开始符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目的</a:t>
                      </a:r>
                      <a:r>
                        <a:rPr lang="en-US" sz="2000" kern="1050" dirty="0">
                          <a:effectLst/>
                          <a:latin typeface="Times New Roman" panose="02020603050405020304" pitchFamily="18" charset="0"/>
                          <a:ea typeface="宋体" panose="02010600030101010101" pitchFamily="2" charset="-122"/>
                        </a:rPr>
                        <a:t>MAC</a:t>
                      </a:r>
                      <a:r>
                        <a:rPr lang="zh-CN" sz="2000" kern="1050" dirty="0">
                          <a:effectLst/>
                          <a:latin typeface="Times New Roman" panose="02020603050405020304" pitchFamily="18" charset="0"/>
                          <a:ea typeface="宋体" panose="02010600030101010101" pitchFamily="2" charset="-122"/>
                        </a:rPr>
                        <a:t>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源</a:t>
                      </a:r>
                      <a:r>
                        <a:rPr lang="en-US" sz="2000" kern="1050" dirty="0">
                          <a:effectLst/>
                          <a:latin typeface="Times New Roman" panose="02020603050405020304" pitchFamily="18" charset="0"/>
                          <a:ea typeface="宋体" panose="02010600030101010101" pitchFamily="2" charset="-122"/>
                        </a:rPr>
                        <a:t>MAC</a:t>
                      </a:r>
                      <a:r>
                        <a:rPr lang="zh-CN" sz="2000" kern="1050" dirty="0">
                          <a:effectLst/>
                          <a:latin typeface="Times New Roman" panose="02020603050405020304" pitchFamily="18" charset="0"/>
                          <a:ea typeface="宋体" panose="02010600030101010101" pitchFamily="2" charset="-122"/>
                        </a:rPr>
                        <a:t>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长度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数据和填充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spcAft>
                          <a:spcPts val="0"/>
                        </a:spcAft>
                      </a:pPr>
                      <a:r>
                        <a:rPr lang="zh-CN" sz="2000" kern="1050" dirty="0">
                          <a:effectLst/>
                          <a:latin typeface="Times New Roman" panose="02020603050405020304" pitchFamily="18" charset="0"/>
                          <a:ea typeface="宋体" panose="02010600030101010101" pitchFamily="2" charset="-122"/>
                        </a:rPr>
                        <a:t>帧校验</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72725" name="矩形 6"/>
          <p:cNvSpPr>
            <a:spLocks noChangeArrowheads="1"/>
          </p:cNvSpPr>
          <p:nvPr/>
        </p:nvSpPr>
        <p:spPr bwMode="auto">
          <a:xfrm>
            <a:off x="4682483" y="2195572"/>
            <a:ext cx="2629246" cy="400110"/>
          </a:xfrm>
          <a:prstGeom prst="rect">
            <a:avLst/>
          </a:prstGeom>
          <a:noFill/>
          <a:ln w="9525">
            <a:noFill/>
            <a:miter lim="800000"/>
            <a:headEnd/>
            <a:tailEnd/>
          </a:ln>
        </p:spPr>
        <p:txBody>
          <a:bodyPr wrap="none">
            <a:spAutoFit/>
          </a:bodyPr>
          <a:lstStyle/>
          <a:p>
            <a:r>
              <a:rPr lang="zh-CN" altLang="en-US" sz="2000" dirty="0">
                <a:latin typeface="Tw Cen MT" pitchFamily="34" charset="0"/>
                <a:ea typeface="华文仿宋" pitchFamily="2" charset="-122"/>
              </a:rPr>
              <a:t>图</a:t>
            </a:r>
            <a:r>
              <a:rPr lang="en-US" altLang="zh-CN" sz="2000" dirty="0">
                <a:latin typeface="Tw Cen MT" pitchFamily="34" charset="0"/>
                <a:ea typeface="华文仿宋" pitchFamily="2" charset="-122"/>
              </a:rPr>
              <a:t>5-16  </a:t>
            </a:r>
            <a:r>
              <a:rPr lang="zh-CN" altLang="en-US" sz="2000" dirty="0">
                <a:latin typeface="Tw Cen MT" pitchFamily="34" charset="0"/>
                <a:ea typeface="华文仿宋" pitchFamily="2" charset="-122"/>
              </a:rPr>
              <a:t>以太网帧格式</a:t>
            </a:r>
          </a:p>
        </p:txBody>
      </p:sp>
      <p:sp>
        <p:nvSpPr>
          <p:cNvPr id="72726" name="矩形 7"/>
          <p:cNvSpPr>
            <a:spLocks noChangeArrowheads="1"/>
          </p:cNvSpPr>
          <p:nvPr/>
        </p:nvSpPr>
        <p:spPr bwMode="auto">
          <a:xfrm>
            <a:off x="366666" y="2996952"/>
            <a:ext cx="11017224" cy="2862322"/>
          </a:xfrm>
          <a:prstGeom prst="rect">
            <a:avLst/>
          </a:prstGeom>
          <a:noFill/>
          <a:ln w="9525">
            <a:noFill/>
            <a:miter lim="800000"/>
            <a:headEnd/>
            <a:tailEnd/>
          </a:ln>
        </p:spPr>
        <p:txBody>
          <a:bodyPr wrap="square">
            <a:spAutoFit/>
          </a:bodyPr>
          <a:lstStyle/>
          <a:p>
            <a:pPr algn="just"/>
            <a:r>
              <a:rPr lang="zh-CN" altLang="en-US" sz="3600" dirty="0">
                <a:latin typeface="Tw Cen MT" pitchFamily="34" charset="0"/>
                <a:ea typeface="华文仿宋" pitchFamily="2" charset="-122"/>
              </a:rPr>
              <a:t>       在嵌入式系统中增加以太网接口通常有两种方法：一种是采用</a:t>
            </a:r>
            <a:r>
              <a:rPr lang="zh-CN" altLang="en-US" sz="3600" dirty="0">
                <a:solidFill>
                  <a:srgbClr val="FF0000"/>
                </a:solidFill>
                <a:latin typeface="Tw Cen MT" pitchFamily="34" charset="0"/>
                <a:ea typeface="华文仿宋" pitchFamily="2" charset="-122"/>
              </a:rPr>
              <a:t>以太网接口芯片</a:t>
            </a:r>
            <a:r>
              <a:rPr lang="zh-CN" altLang="en-US" sz="3600" dirty="0">
                <a:latin typeface="Tw Cen MT" pitchFamily="34" charset="0"/>
                <a:ea typeface="华文仿宋" pitchFamily="2" charset="-122"/>
              </a:rPr>
              <a:t>，将其连接到嵌入式处理器的总线上实现网络通信。目前常见的以太网接口芯片有</a:t>
            </a:r>
            <a:r>
              <a:rPr lang="en-US" altLang="zh-CN" sz="3600" dirty="0">
                <a:latin typeface="Tw Cen MT" pitchFamily="34" charset="0"/>
                <a:ea typeface="华文仿宋" pitchFamily="2" charset="-122"/>
              </a:rPr>
              <a:t>CS8900A</a:t>
            </a:r>
            <a:r>
              <a:rPr lang="zh-CN" altLang="en-US" sz="3600" dirty="0">
                <a:latin typeface="Tw Cen MT" pitchFamily="34" charset="0"/>
                <a:ea typeface="华文仿宋" pitchFamily="2" charset="-122"/>
              </a:rPr>
              <a:t>、</a:t>
            </a:r>
            <a:r>
              <a:rPr lang="en-US" altLang="zh-CN" sz="3600" dirty="0">
                <a:latin typeface="Tw Cen MT" pitchFamily="34" charset="0"/>
                <a:ea typeface="华文仿宋" pitchFamily="2" charset="-122"/>
              </a:rPr>
              <a:t>RTL8019AS</a:t>
            </a:r>
            <a:r>
              <a:rPr lang="zh-CN" altLang="en-US" sz="3600" dirty="0">
                <a:latin typeface="Tw Cen MT" pitchFamily="34" charset="0"/>
                <a:ea typeface="华文仿宋" pitchFamily="2" charset="-122"/>
              </a:rPr>
              <a:t>、</a:t>
            </a:r>
            <a:r>
              <a:rPr lang="en-US" altLang="zh-CN" sz="3600" dirty="0">
                <a:latin typeface="Tw Cen MT" pitchFamily="34" charset="0"/>
                <a:ea typeface="华文仿宋" pitchFamily="2" charset="-122"/>
              </a:rPr>
              <a:t>DM9000</a:t>
            </a:r>
            <a:r>
              <a:rPr lang="zh-CN" altLang="en-US" sz="3600" dirty="0">
                <a:latin typeface="Tw Cen MT" pitchFamily="34" charset="0"/>
                <a:ea typeface="华文仿宋" pitchFamily="2" charset="-122"/>
              </a:rPr>
              <a:t>等。第二种方法是使用带有</a:t>
            </a:r>
            <a:r>
              <a:rPr lang="zh-CN" altLang="en-US" sz="3600" dirty="0">
                <a:solidFill>
                  <a:srgbClr val="FF0000"/>
                </a:solidFill>
                <a:latin typeface="Tw Cen MT" pitchFamily="34" charset="0"/>
                <a:ea typeface="华文仿宋" pitchFamily="2" charset="-122"/>
              </a:rPr>
              <a:t>以太网接口的嵌入式处理器</a:t>
            </a:r>
            <a:r>
              <a:rPr lang="zh-CN" altLang="en-US" sz="3600" dirty="0">
                <a:latin typeface="Tw Cen MT" pitchFamily="34" charset="0"/>
                <a:ea typeface="华文仿宋" pitchFamily="2" charset="-122"/>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1806575" y="228600"/>
            <a:ext cx="8832850" cy="990600"/>
          </a:xfrm>
        </p:spPr>
        <p:txBody>
          <a:bodyPr/>
          <a:lstStyle/>
          <a:p>
            <a:pPr eaLnBrk="1" hangingPunct="1"/>
            <a:r>
              <a:rPr lang="en-US" altLang="zh-CN" sz="4000"/>
              <a:t>5.4 </a:t>
            </a:r>
            <a:r>
              <a:rPr lang="zh-CN" altLang="en-US" sz="4000"/>
              <a:t>嵌入式最小系统</a:t>
            </a:r>
          </a:p>
        </p:txBody>
      </p:sp>
      <p:sp>
        <p:nvSpPr>
          <p:cNvPr id="73730" name="内容占位符 2"/>
          <p:cNvSpPr>
            <a:spLocks noGrp="1"/>
          </p:cNvSpPr>
          <p:nvPr>
            <p:ph sz="quarter" idx="1"/>
          </p:nvPr>
        </p:nvSpPr>
        <p:spPr>
          <a:xfrm>
            <a:off x="263352" y="1628775"/>
            <a:ext cx="11809312" cy="4495800"/>
          </a:xfrm>
        </p:spPr>
        <p:txBody>
          <a:bodyPr/>
          <a:lstStyle/>
          <a:p>
            <a:pPr eaLnBrk="1" hangingPunct="1"/>
            <a:r>
              <a:rPr lang="zh-CN" altLang="en-US" sz="3600" dirty="0"/>
              <a:t>嵌入式最小系统，又称为最小应用系统，是指由最少的硬件单元组成的可以工作的嵌入式系统。嵌入式最小系统一般应该包括</a:t>
            </a:r>
            <a:r>
              <a:rPr lang="en-US" altLang="zh-CN" sz="3600" dirty="0"/>
              <a:t>: </a:t>
            </a:r>
            <a:r>
              <a:rPr lang="zh-CN" altLang="en-US" sz="3600" dirty="0"/>
              <a:t>嵌入式处理器、电源电路、时钟电路、复位电路及扩展电路（需要时）。图</a:t>
            </a:r>
            <a:r>
              <a:rPr lang="en-US" altLang="zh-CN" sz="3600" dirty="0"/>
              <a:t>5-17</a:t>
            </a:r>
            <a:r>
              <a:rPr lang="zh-CN" altLang="en-US" sz="3600" dirty="0"/>
              <a:t>给出一个</a:t>
            </a:r>
            <a:r>
              <a:rPr lang="en-US" altLang="zh-CN" sz="3600" dirty="0"/>
              <a:t>ARM9</a:t>
            </a:r>
            <a:r>
              <a:rPr lang="zh-CN" altLang="en-US" sz="3600" dirty="0"/>
              <a:t>处理器的最小系统电路图，它的核心是嵌入式处理器。</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矩形 4"/>
          <p:cNvSpPr>
            <a:spLocks noChangeArrowheads="1"/>
          </p:cNvSpPr>
          <p:nvPr/>
        </p:nvSpPr>
        <p:spPr bwMode="auto">
          <a:xfrm>
            <a:off x="4079776" y="6369835"/>
            <a:ext cx="4791696"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5-17  ARM9</a:t>
            </a:r>
            <a:r>
              <a:rPr lang="zh-CN" altLang="en-US" sz="2400" dirty="0">
                <a:latin typeface="Tw Cen MT" pitchFamily="34" charset="0"/>
                <a:ea typeface="华文仿宋" pitchFamily="2" charset="-122"/>
              </a:rPr>
              <a:t>处理器最小系统电路</a:t>
            </a:r>
          </a:p>
        </p:txBody>
      </p:sp>
      <p:pic>
        <p:nvPicPr>
          <p:cNvPr id="74754" name="Picture 4"/>
          <p:cNvPicPr>
            <a:picLocks noChangeAspect="1" noChangeArrowheads="1"/>
          </p:cNvPicPr>
          <p:nvPr/>
        </p:nvPicPr>
        <p:blipFill>
          <a:blip r:embed="rId2"/>
          <a:srcRect/>
          <a:stretch>
            <a:fillRect/>
          </a:stretch>
        </p:blipFill>
        <p:spPr bwMode="auto">
          <a:xfrm>
            <a:off x="983432" y="372"/>
            <a:ext cx="9793088" cy="628857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内容占位符 2"/>
          <p:cNvSpPr>
            <a:spLocks noGrp="1"/>
          </p:cNvSpPr>
          <p:nvPr>
            <p:ph sz="quarter" idx="1"/>
          </p:nvPr>
        </p:nvSpPr>
        <p:spPr>
          <a:xfrm>
            <a:off x="479376" y="1600200"/>
            <a:ext cx="11665296" cy="4495800"/>
          </a:xfrm>
        </p:spPr>
        <p:txBody>
          <a:bodyPr/>
          <a:lstStyle/>
          <a:p>
            <a:pPr eaLnBrk="1" hangingPunct="1"/>
            <a:r>
              <a:rPr lang="zh-CN" altLang="en-US" sz="3600" dirty="0"/>
              <a:t>为了防止电源系统引入干扰，必须为系统提供稳定可靠的电源供电。嵌入式系统中往往需要提供多种电压。图</a:t>
            </a:r>
            <a:r>
              <a:rPr lang="en-US" altLang="zh-CN" sz="3600" dirty="0"/>
              <a:t>5-18</a:t>
            </a:r>
            <a:r>
              <a:rPr lang="zh-CN" altLang="en-US" sz="3600" dirty="0"/>
              <a:t>给出了以</a:t>
            </a:r>
            <a:r>
              <a:rPr lang="en-US" altLang="zh-CN" sz="3600" dirty="0"/>
              <a:t>S3C2410X</a:t>
            </a:r>
            <a:r>
              <a:rPr lang="zh-CN" altLang="en-US" sz="3600" dirty="0"/>
              <a:t>为核心的嵌入式系统的典型电源电路：系统输入</a:t>
            </a:r>
            <a:r>
              <a:rPr lang="en-US" altLang="zh-CN" sz="3600" dirty="0"/>
              <a:t>+5V</a:t>
            </a:r>
            <a:r>
              <a:rPr lang="zh-CN" altLang="en-US" sz="3600" dirty="0"/>
              <a:t>电源</a:t>
            </a:r>
            <a:r>
              <a:rPr lang="en-US" altLang="zh-CN" sz="3600" dirty="0"/>
              <a:t>(VCC)</a:t>
            </a:r>
            <a:r>
              <a:rPr lang="zh-CN" altLang="en-US" sz="3600" dirty="0"/>
              <a:t>，经</a:t>
            </a:r>
            <a:r>
              <a:rPr lang="en-US" altLang="zh-CN" sz="3600" dirty="0"/>
              <a:t>LM1085-3.3V </a:t>
            </a:r>
            <a:r>
              <a:rPr lang="zh-CN" altLang="en-US" sz="3600" dirty="0"/>
              <a:t>和</a:t>
            </a:r>
            <a:r>
              <a:rPr lang="en-US" altLang="zh-CN" sz="3600" dirty="0"/>
              <a:t>AS1117-1.8V </a:t>
            </a:r>
            <a:r>
              <a:rPr lang="zh-CN" altLang="en-US" sz="3600" dirty="0"/>
              <a:t>分别得到</a:t>
            </a:r>
            <a:r>
              <a:rPr lang="en-US" altLang="zh-CN" sz="3600" dirty="0"/>
              <a:t>3.3V(VDD33) </a:t>
            </a:r>
            <a:r>
              <a:rPr lang="zh-CN" altLang="en-US" sz="3600" dirty="0"/>
              <a:t>和</a:t>
            </a:r>
            <a:r>
              <a:rPr lang="en-US" altLang="zh-CN" sz="3600" dirty="0"/>
              <a:t>1.8V(VDD18) </a:t>
            </a:r>
            <a:r>
              <a:rPr lang="zh-CN" altLang="en-US" sz="3600" dirty="0"/>
              <a:t>的工作电压。</a:t>
            </a:r>
            <a:r>
              <a:rPr lang="en-US" altLang="zh-CN" sz="3600" dirty="0"/>
              <a:t>3.3V </a:t>
            </a:r>
            <a:r>
              <a:rPr lang="zh-CN" altLang="en-US" sz="3600" dirty="0"/>
              <a:t>电压供处理器的</a:t>
            </a:r>
            <a:r>
              <a:rPr lang="en-US" altLang="zh-CN" sz="3600" dirty="0"/>
              <a:t>IO</a:t>
            </a:r>
            <a:r>
              <a:rPr lang="zh-CN" altLang="en-US" sz="3600" dirty="0"/>
              <a:t>接口及系统内大多数芯片使用，</a:t>
            </a:r>
            <a:r>
              <a:rPr lang="en-US" altLang="zh-CN" sz="3600" dirty="0"/>
              <a:t>1.8V </a:t>
            </a:r>
            <a:r>
              <a:rPr lang="zh-CN" altLang="en-US" sz="3600" dirty="0"/>
              <a:t>供给</a:t>
            </a:r>
            <a:r>
              <a:rPr lang="en-US" altLang="zh-CN" sz="3600" dirty="0"/>
              <a:t>S3C2410X </a:t>
            </a:r>
            <a:r>
              <a:rPr lang="zh-CN" altLang="en-US" sz="3600" dirty="0"/>
              <a:t>内核使用。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1344" y="1600200"/>
            <a:ext cx="11809311" cy="5257800"/>
          </a:xfrm>
        </p:spPr>
        <p:txBody>
          <a:bodyPr>
            <a:noAutofit/>
          </a:bodyPr>
          <a:lstStyle/>
          <a:p>
            <a:pPr marL="320048" indent="-320048" eaLnBrk="1" fontAlgn="auto" hangingPunct="1">
              <a:spcAft>
                <a:spcPts val="0"/>
              </a:spcAft>
              <a:buFont typeface="Wingdings"/>
              <a:buChar char=""/>
              <a:defRPr/>
            </a:pPr>
            <a:r>
              <a:rPr lang="zh-CN" altLang="zh-CN" sz="2800" dirty="0">
                <a:latin typeface="+mn-ea"/>
              </a:rPr>
              <a:t>并行总线是一组信号线的集合，由</a:t>
            </a:r>
            <a:r>
              <a:rPr lang="zh-CN" altLang="zh-CN" sz="2800" dirty="0">
                <a:solidFill>
                  <a:srgbClr val="FF0000"/>
                </a:solidFill>
                <a:latin typeface="+mn-ea"/>
              </a:rPr>
              <a:t>数据总线、地址总线和控制总线</a:t>
            </a:r>
            <a:r>
              <a:rPr lang="zh-CN" altLang="zh-CN" sz="2800" dirty="0">
                <a:latin typeface="+mn-ea"/>
              </a:rPr>
              <a:t>组成</a:t>
            </a:r>
            <a:r>
              <a:rPr lang="zh-CN" altLang="en-US" sz="2800" dirty="0">
                <a:latin typeface="+mn-ea"/>
              </a:rPr>
              <a:t>。</a:t>
            </a:r>
            <a:endParaRPr lang="zh-CN" altLang="zh-CN" sz="2800" dirty="0">
              <a:latin typeface="+mn-ea"/>
            </a:endParaRPr>
          </a:p>
          <a:p>
            <a:pPr marL="320048" indent="-320048" eaLnBrk="1" fontAlgn="auto" hangingPunct="1">
              <a:spcAft>
                <a:spcPts val="0"/>
              </a:spcAft>
              <a:buFont typeface="Wingdings"/>
              <a:buChar char=""/>
              <a:defRPr/>
            </a:pPr>
            <a:r>
              <a:rPr lang="zh-CN" altLang="zh-CN" sz="2800" dirty="0">
                <a:latin typeface="+mn-ea"/>
              </a:rPr>
              <a:t>数据总线</a:t>
            </a:r>
            <a:r>
              <a:rPr lang="zh-CN" altLang="en-US" sz="2800" dirty="0">
                <a:latin typeface="+mn-ea"/>
              </a:rPr>
              <a:t>：</a:t>
            </a:r>
            <a:r>
              <a:rPr lang="zh-CN" altLang="zh-CN" sz="2800" dirty="0">
                <a:solidFill>
                  <a:srgbClr val="FF0000"/>
                </a:solidFill>
                <a:latin typeface="+mn-ea"/>
              </a:rPr>
              <a:t>传送数据信息</a:t>
            </a:r>
            <a:r>
              <a:rPr lang="zh-CN" altLang="en-US" sz="2800" dirty="0">
                <a:latin typeface="+mn-ea"/>
              </a:rPr>
              <a:t>，为</a:t>
            </a:r>
            <a:r>
              <a:rPr lang="zh-CN" altLang="zh-CN" sz="2800" dirty="0">
                <a:latin typeface="+mn-ea"/>
              </a:rPr>
              <a:t>双向三态总线，既可以把</a:t>
            </a:r>
            <a:r>
              <a:rPr lang="en-US" altLang="zh-CN" sz="2800" dirty="0">
                <a:latin typeface="+mn-ea"/>
              </a:rPr>
              <a:t>CPU</a:t>
            </a:r>
            <a:r>
              <a:rPr lang="zh-CN" altLang="zh-CN" sz="2800" dirty="0">
                <a:latin typeface="+mn-ea"/>
              </a:rPr>
              <a:t>的数据传送到存储器或</a:t>
            </a:r>
            <a:r>
              <a:rPr lang="en-US" altLang="zh-CN" sz="2800" dirty="0">
                <a:latin typeface="+mn-ea"/>
              </a:rPr>
              <a:t>I/O</a:t>
            </a:r>
            <a:r>
              <a:rPr lang="zh-CN" altLang="zh-CN" sz="2800" dirty="0">
                <a:latin typeface="+mn-ea"/>
              </a:rPr>
              <a:t>接口等其它部件，也可以将其它部件的数据传送到</a:t>
            </a:r>
            <a:r>
              <a:rPr lang="en-US" altLang="zh-CN" sz="2800" dirty="0">
                <a:latin typeface="+mn-ea"/>
              </a:rPr>
              <a:t>CPU</a:t>
            </a:r>
            <a:r>
              <a:rPr lang="zh-CN" altLang="zh-CN" sz="2800" dirty="0">
                <a:latin typeface="+mn-ea"/>
              </a:rPr>
              <a:t>。数据总线的位数通常与处理器的字长相一致，又称数据总线宽度。</a:t>
            </a:r>
            <a:endParaRPr lang="en-US" altLang="zh-CN" sz="2800" dirty="0">
              <a:latin typeface="+mn-ea"/>
            </a:endParaRPr>
          </a:p>
          <a:p>
            <a:pPr marL="320048" indent="-320048" eaLnBrk="1" fontAlgn="auto" hangingPunct="1">
              <a:spcAft>
                <a:spcPts val="0"/>
              </a:spcAft>
              <a:buFont typeface="Wingdings"/>
              <a:buChar char=""/>
              <a:defRPr/>
            </a:pPr>
            <a:r>
              <a:rPr lang="zh-CN" altLang="zh-CN" sz="2800" dirty="0">
                <a:latin typeface="+mn-ea"/>
              </a:rPr>
              <a:t>地址总线</a:t>
            </a:r>
            <a:r>
              <a:rPr lang="zh-CN" altLang="en-US" sz="2800" dirty="0">
                <a:latin typeface="+mn-ea"/>
              </a:rPr>
              <a:t>：</a:t>
            </a:r>
            <a:r>
              <a:rPr lang="zh-CN" altLang="zh-CN" sz="2800" dirty="0">
                <a:solidFill>
                  <a:srgbClr val="FF0000"/>
                </a:solidFill>
                <a:latin typeface="+mn-ea"/>
              </a:rPr>
              <a:t>传送地址</a:t>
            </a:r>
            <a:r>
              <a:rPr lang="zh-CN" altLang="en-US" sz="2800" dirty="0">
                <a:latin typeface="+mn-ea"/>
              </a:rPr>
              <a:t>，为</a:t>
            </a:r>
            <a:r>
              <a:rPr lang="zh-CN" altLang="zh-CN" sz="2800" dirty="0">
                <a:latin typeface="+mn-ea"/>
              </a:rPr>
              <a:t>单向三态</a:t>
            </a:r>
            <a:r>
              <a:rPr lang="zh-CN" altLang="en-US" sz="2800" dirty="0">
                <a:latin typeface="+mn-ea"/>
              </a:rPr>
              <a:t>，</a:t>
            </a:r>
            <a:r>
              <a:rPr lang="zh-CN" altLang="zh-CN" sz="2800" dirty="0">
                <a:latin typeface="+mn-ea"/>
              </a:rPr>
              <a:t>只能从</a:t>
            </a:r>
            <a:r>
              <a:rPr lang="en-US" altLang="zh-CN" sz="2800" dirty="0">
                <a:latin typeface="+mn-ea"/>
              </a:rPr>
              <a:t>CPU</a:t>
            </a:r>
            <a:r>
              <a:rPr lang="zh-CN" altLang="zh-CN" sz="2800" dirty="0">
                <a:latin typeface="+mn-ea"/>
              </a:rPr>
              <a:t>传向外部存储器或</a:t>
            </a:r>
            <a:r>
              <a:rPr lang="en-US" altLang="zh-CN" sz="2800" dirty="0">
                <a:latin typeface="+mn-ea"/>
              </a:rPr>
              <a:t>I/O</a:t>
            </a:r>
            <a:r>
              <a:rPr lang="zh-CN" altLang="zh-CN" sz="2800" dirty="0">
                <a:latin typeface="+mn-ea"/>
              </a:rPr>
              <a:t>端口。地址总线的位数决定了</a:t>
            </a:r>
            <a:r>
              <a:rPr lang="en-US" altLang="zh-CN" sz="2800" dirty="0">
                <a:latin typeface="+mn-ea"/>
              </a:rPr>
              <a:t>CPU</a:t>
            </a:r>
            <a:r>
              <a:rPr lang="zh-CN" altLang="zh-CN" sz="2800" dirty="0">
                <a:latin typeface="+mn-ea"/>
              </a:rPr>
              <a:t>可直接寻址的存储空间的大小。</a:t>
            </a:r>
          </a:p>
          <a:p>
            <a:pPr marL="320048" indent="-320048" eaLnBrk="1" fontAlgn="auto" hangingPunct="1">
              <a:spcAft>
                <a:spcPts val="0"/>
              </a:spcAft>
              <a:buFont typeface="Wingdings"/>
              <a:buChar char=""/>
              <a:defRPr/>
            </a:pPr>
            <a:r>
              <a:rPr lang="zh-CN" altLang="zh-CN" sz="2800" dirty="0">
                <a:latin typeface="+mn-ea"/>
              </a:rPr>
              <a:t>控制总线</a:t>
            </a:r>
            <a:r>
              <a:rPr lang="zh-CN" altLang="en-US" sz="2800" dirty="0">
                <a:latin typeface="+mn-ea"/>
              </a:rPr>
              <a:t>：</a:t>
            </a:r>
            <a:r>
              <a:rPr lang="zh-CN" altLang="zh-CN" sz="2800" dirty="0">
                <a:latin typeface="+mn-ea"/>
              </a:rPr>
              <a:t>传送</a:t>
            </a:r>
            <a:r>
              <a:rPr lang="zh-CN" altLang="zh-CN" sz="2800" dirty="0">
                <a:solidFill>
                  <a:srgbClr val="FF0000"/>
                </a:solidFill>
                <a:latin typeface="+mn-ea"/>
              </a:rPr>
              <a:t>控制信号和时序信号</a:t>
            </a:r>
            <a:r>
              <a:rPr lang="zh-CN" altLang="zh-CN" sz="2800" dirty="0">
                <a:latin typeface="+mn-ea"/>
              </a:rPr>
              <a:t>。控制信号中，有处理器送往存储器和</a:t>
            </a:r>
            <a:r>
              <a:rPr lang="en-US" altLang="zh-CN" sz="2800" dirty="0">
                <a:latin typeface="+mn-ea"/>
              </a:rPr>
              <a:t>I/O</a:t>
            </a:r>
            <a:r>
              <a:rPr lang="zh-CN" altLang="zh-CN" sz="2800" dirty="0">
                <a:latin typeface="+mn-ea"/>
              </a:rPr>
              <a:t>接口电路的，如读</a:t>
            </a:r>
            <a:r>
              <a:rPr lang="en-US" altLang="zh-CN" sz="2800" dirty="0">
                <a:latin typeface="+mn-ea"/>
              </a:rPr>
              <a:t>/</a:t>
            </a:r>
            <a:r>
              <a:rPr lang="zh-CN" altLang="zh-CN" sz="2800" dirty="0">
                <a:latin typeface="+mn-ea"/>
              </a:rPr>
              <a:t>写信号、片选信号等；也有其它部件反馈给</a:t>
            </a:r>
            <a:r>
              <a:rPr lang="en-US" altLang="zh-CN" sz="2800" dirty="0">
                <a:latin typeface="+mn-ea"/>
              </a:rPr>
              <a:t>CPU</a:t>
            </a:r>
            <a:r>
              <a:rPr lang="zh-CN" altLang="zh-CN" sz="2800" dirty="0">
                <a:latin typeface="+mn-ea"/>
              </a:rPr>
              <a:t>的，如</a:t>
            </a:r>
            <a:r>
              <a:rPr lang="zh-CN" altLang="zh-CN" sz="2800" dirty="0">
                <a:solidFill>
                  <a:srgbClr val="FF0000"/>
                </a:solidFill>
                <a:latin typeface="+mn-ea"/>
              </a:rPr>
              <a:t>总线请求、设备就绪</a:t>
            </a:r>
            <a:r>
              <a:rPr lang="zh-CN" altLang="zh-CN" sz="2800" dirty="0">
                <a:latin typeface="+mn-ea"/>
              </a:rPr>
              <a:t>信号等。</a:t>
            </a:r>
            <a:endParaRPr lang="zh-CN" altLang="en-US" sz="2800" dirty="0">
              <a:latin typeface="+mn-ea"/>
            </a:endParaRPr>
          </a:p>
        </p:txBody>
      </p:sp>
      <p:sp>
        <p:nvSpPr>
          <p:cNvPr id="4" name="Rectangle 1"/>
          <p:cNvSpPr>
            <a:spLocks noGrp="1" noChangeArrowheads="1"/>
          </p:cNvSpPr>
          <p:nvPr>
            <p:ph type="title"/>
          </p:nvPr>
        </p:nvSpPr>
        <p:spPr>
          <a:xfrm>
            <a:off x="1806575" y="348819"/>
            <a:ext cx="3676648" cy="750163"/>
          </a:xfrm>
        </p:spPr>
        <p:txBody>
          <a:bodyPr vert="horz" wrap="none" lIns="74295" tIns="66654" rIns="74295" bIns="66654" numCol="1" anchor="ctr" anchorCtr="0" compatLnSpc="1">
            <a:prstTxWarp prst="textNoShape">
              <a:avLst/>
            </a:prstTxWarp>
            <a:spAutoFit/>
          </a:bodyPr>
          <a:lstStyle/>
          <a:p>
            <a:pPr indent="269882">
              <a:defRPr/>
            </a:pPr>
            <a:r>
              <a:rPr lang="en-US" altLang="zh-CN" sz="4000" dirty="0" bmk="_Toc475049851">
                <a:solidFill>
                  <a:schemeClr val="tx1"/>
                </a:solidFill>
                <a:latin typeface="+mj-ea"/>
                <a:cs typeface="Arial" panose="020B0604020202020204" pitchFamily="34" charset="0"/>
              </a:rPr>
              <a:t>5.1.1  </a:t>
            </a:r>
            <a:r>
              <a:rPr lang="zh-CN" altLang="en-US" sz="4000" dirty="0" bmk="_Toc475049851">
                <a:solidFill>
                  <a:schemeClr val="tx1"/>
                </a:solidFill>
                <a:latin typeface="+mj-ea"/>
                <a:cs typeface="Arial" panose="020B0604020202020204" pitchFamily="34" charset="0"/>
              </a:rPr>
              <a:t>并行总线</a:t>
            </a:r>
            <a:endParaRPr lang="zh-CN" altLang="en-US" sz="4000" dirty="0">
              <a:solidFill>
                <a:schemeClr val="tx1"/>
              </a:solidFill>
              <a:latin typeface="+mj-ea"/>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1" name="图片 3"/>
          <p:cNvPicPr>
            <a:picLocks noChangeAspect="1"/>
          </p:cNvPicPr>
          <p:nvPr/>
        </p:nvPicPr>
        <p:blipFill>
          <a:blip r:embed="rId2"/>
          <a:srcRect/>
          <a:stretch>
            <a:fillRect/>
          </a:stretch>
        </p:blipFill>
        <p:spPr bwMode="auto">
          <a:xfrm>
            <a:off x="-40412" y="0"/>
            <a:ext cx="12272823" cy="6026943"/>
          </a:xfrm>
          <a:prstGeom prst="rect">
            <a:avLst/>
          </a:prstGeom>
          <a:noFill/>
          <a:ln w="9525">
            <a:noFill/>
            <a:miter lim="800000"/>
            <a:headEnd/>
            <a:tailEnd/>
          </a:ln>
        </p:spPr>
      </p:pic>
      <p:sp>
        <p:nvSpPr>
          <p:cNvPr id="76802" name="矩形 4"/>
          <p:cNvSpPr>
            <a:spLocks noChangeArrowheads="1"/>
          </p:cNvSpPr>
          <p:nvPr/>
        </p:nvSpPr>
        <p:spPr bwMode="auto">
          <a:xfrm>
            <a:off x="4151784" y="6151537"/>
            <a:ext cx="4575291"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5-18 </a:t>
            </a:r>
            <a:r>
              <a:rPr lang="zh-CN" altLang="en-US" sz="2400" dirty="0">
                <a:latin typeface="Tw Cen MT" pitchFamily="34" charset="0"/>
                <a:ea typeface="华文仿宋" pitchFamily="2" charset="-122"/>
              </a:rPr>
              <a:t>嵌入式系统典型电源电路</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8FCAE79-D93D-4AC9-9322-1A413E08A7C0}"/>
              </a:ext>
            </a:extLst>
          </p:cNvPr>
          <p:cNvSpPr/>
          <p:nvPr/>
        </p:nvSpPr>
        <p:spPr>
          <a:xfrm>
            <a:off x="0" y="1232756"/>
            <a:ext cx="12288688" cy="360040"/>
          </a:xfrm>
          <a:prstGeom prst="rect">
            <a:avLst/>
          </a:prstGeom>
          <a:solidFill>
            <a:srgbClr val="E9DD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825" name="内容占位符 2"/>
          <p:cNvSpPr>
            <a:spLocks noGrp="1"/>
          </p:cNvSpPr>
          <p:nvPr>
            <p:ph sz="quarter" idx="1"/>
          </p:nvPr>
        </p:nvSpPr>
        <p:spPr>
          <a:xfrm>
            <a:off x="504056" y="620688"/>
            <a:ext cx="11784632" cy="4495800"/>
          </a:xfrm>
        </p:spPr>
        <p:txBody>
          <a:bodyPr/>
          <a:lstStyle/>
          <a:p>
            <a:pPr eaLnBrk="1" hangingPunct="1"/>
            <a:r>
              <a:rPr lang="zh-CN" altLang="en-US" sz="3200" dirty="0"/>
              <a:t>时钟电路用于产生处理器最基本的时间单位。处理器所有指令的执行和片内外设的工作都是由时钟的节拍控制完成的。嵌入式处理器的片内集成了振荡电路，片外只需接晶体。处理器引出两个引脚，分别是片内放大器的输入和输出，石英晶体接在这两个引脚上，如图</a:t>
            </a:r>
            <a:r>
              <a:rPr lang="en-US" altLang="zh-CN" sz="3200" dirty="0"/>
              <a:t>5-17</a:t>
            </a:r>
            <a:r>
              <a:rPr lang="zh-CN" altLang="en-US" sz="3200" dirty="0"/>
              <a:t>所示。</a:t>
            </a:r>
          </a:p>
          <a:p>
            <a:pPr eaLnBrk="1" hangingPunct="1"/>
            <a:r>
              <a:rPr lang="zh-CN" altLang="en-US" sz="3200" dirty="0"/>
              <a:t>嵌入式系统的时钟还可以通过石英晶体振荡器提供。石英晶体振荡器简称晶振，把石英晶体和振荡电路集成一体，形成石英振荡器电路，直接输出时钟信号给处理器的时钟输入引脚。石英晶体振荡器是有源器件，有四个引脚，一个接地，一个接电源，一个输出时钟，还有一个是空脚。图</a:t>
            </a:r>
            <a:r>
              <a:rPr lang="en-US" altLang="zh-CN" sz="3200" dirty="0"/>
              <a:t>5-19</a:t>
            </a:r>
            <a:r>
              <a:rPr lang="zh-CN" altLang="en-US" sz="3200" dirty="0"/>
              <a:t>是石英晶体振荡器元件的实物图。</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49" name="图片 3"/>
          <p:cNvPicPr>
            <a:picLocks noChangeAspect="1"/>
          </p:cNvPicPr>
          <p:nvPr/>
        </p:nvPicPr>
        <p:blipFill>
          <a:blip r:embed="rId2"/>
          <a:srcRect/>
          <a:stretch>
            <a:fillRect/>
          </a:stretch>
        </p:blipFill>
        <p:spPr bwMode="auto">
          <a:xfrm>
            <a:off x="2162894" y="1532686"/>
            <a:ext cx="8646628" cy="4416594"/>
          </a:xfrm>
          <a:prstGeom prst="rect">
            <a:avLst/>
          </a:prstGeom>
          <a:noFill/>
          <a:ln w="9525">
            <a:noFill/>
            <a:miter lim="800000"/>
            <a:headEnd/>
            <a:tailEnd/>
          </a:ln>
        </p:spPr>
      </p:pic>
      <p:sp>
        <p:nvSpPr>
          <p:cNvPr id="78850" name="矩形 4"/>
          <p:cNvSpPr>
            <a:spLocks noChangeArrowheads="1"/>
          </p:cNvSpPr>
          <p:nvPr/>
        </p:nvSpPr>
        <p:spPr bwMode="auto">
          <a:xfrm>
            <a:off x="4932362" y="6093296"/>
            <a:ext cx="3429144" cy="461665"/>
          </a:xfrm>
          <a:prstGeom prst="rect">
            <a:avLst/>
          </a:prstGeom>
          <a:noFill/>
          <a:ln w="9525">
            <a:noFill/>
            <a:miter lim="800000"/>
            <a:headEnd/>
            <a:tailEnd/>
          </a:ln>
        </p:spPr>
        <p:txBody>
          <a:bodyPr wrap="none">
            <a:spAutoFit/>
          </a:bodyPr>
          <a:lstStyle/>
          <a:p>
            <a:r>
              <a:rPr lang="zh-CN" altLang="en-US" sz="2400" dirty="0">
                <a:latin typeface="Tw Cen MT" pitchFamily="34" charset="0"/>
                <a:ea typeface="华文仿宋" pitchFamily="2" charset="-122"/>
              </a:rPr>
              <a:t>图</a:t>
            </a:r>
            <a:r>
              <a:rPr lang="en-US" altLang="zh-CN" sz="2400" dirty="0">
                <a:latin typeface="Tw Cen MT" pitchFamily="34" charset="0"/>
                <a:ea typeface="华文仿宋" pitchFamily="2" charset="-122"/>
              </a:rPr>
              <a:t>5-19  </a:t>
            </a:r>
            <a:r>
              <a:rPr lang="zh-CN" altLang="en-US" sz="2400" dirty="0">
                <a:latin typeface="Tw Cen MT" pitchFamily="34" charset="0"/>
                <a:ea typeface="华文仿宋" pitchFamily="2" charset="-122"/>
              </a:rPr>
              <a:t>石英晶体振荡器</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内容占位符 2"/>
          <p:cNvSpPr>
            <a:spLocks noGrp="1"/>
          </p:cNvSpPr>
          <p:nvPr>
            <p:ph sz="quarter" idx="1"/>
          </p:nvPr>
        </p:nvSpPr>
        <p:spPr>
          <a:xfrm>
            <a:off x="119336" y="1600200"/>
            <a:ext cx="11881320" cy="5068888"/>
          </a:xfrm>
        </p:spPr>
        <p:txBody>
          <a:bodyPr/>
          <a:lstStyle/>
          <a:p>
            <a:pPr eaLnBrk="1" hangingPunct="1"/>
            <a:r>
              <a:rPr lang="zh-CN" altLang="en-US" sz="2800" dirty="0"/>
              <a:t>复位是指通过某种方法使嵌入式处理器的内部资源处于一种固定的初始状态。比如程序从某个固定的入口地址开始运行，处理器内部的特殊功能寄存器恢复到固定的初值等。</a:t>
            </a:r>
          </a:p>
          <a:p>
            <a:pPr eaLnBrk="1" hangingPunct="1"/>
            <a:r>
              <a:rPr lang="zh-CN" altLang="en-US" sz="2800" dirty="0"/>
              <a:t>每个嵌入式处理器都有一个复位引脚，在这个引脚上加上固定宽度的复位信号后就可以复位处理器。不同处理器对复位信号的极性和电平宽度有不同的要求。</a:t>
            </a:r>
          </a:p>
          <a:p>
            <a:pPr eaLnBrk="1" hangingPunct="1"/>
            <a:r>
              <a:rPr lang="zh-CN" altLang="en-US" sz="2800" dirty="0"/>
              <a:t>嵌入式系统的复位电路用于产生复位信号。常用的复位电路有阻容复位电路、手动复位电路、专用复位电路及软件复位。</a:t>
            </a:r>
          </a:p>
          <a:p>
            <a:pPr eaLnBrk="1" hangingPunct="1"/>
            <a:r>
              <a:rPr lang="zh-CN" altLang="en-US" sz="2800" dirty="0"/>
              <a:t>阻容复位电路是最简单的复位电路。图</a:t>
            </a:r>
            <a:r>
              <a:rPr lang="en-US" altLang="zh-CN" sz="2800" dirty="0"/>
              <a:t>5-20</a:t>
            </a:r>
            <a:r>
              <a:rPr lang="zh-CN" altLang="en-US" sz="2800" dirty="0"/>
              <a:t>（</a:t>
            </a:r>
            <a:r>
              <a:rPr lang="en-US" altLang="zh-CN" sz="2800" dirty="0"/>
              <a:t>a</a:t>
            </a:r>
            <a:r>
              <a:rPr lang="zh-CN" altLang="en-US" sz="2800" dirty="0"/>
              <a:t>）给出的是采用高电平复位的阻容复位电路图。它根据阻容电路充放电原理，可产生一定宽度的高电平复位信号，复位信号的宽度由</a:t>
            </a:r>
            <a:r>
              <a:rPr lang="en-US" altLang="zh-CN" sz="2800" dirty="0"/>
              <a:t>R</a:t>
            </a:r>
            <a:r>
              <a:rPr lang="zh-CN" altLang="en-US" sz="2800" dirty="0"/>
              <a:t>、</a:t>
            </a:r>
            <a:r>
              <a:rPr lang="en-US" altLang="zh-CN" sz="2800" dirty="0"/>
              <a:t>C</a:t>
            </a:r>
            <a:r>
              <a:rPr lang="zh-CN" altLang="en-US" sz="2800" dirty="0"/>
              <a:t>的值决定。</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图片 3"/>
          <p:cNvPicPr>
            <a:picLocks noChangeAspect="1"/>
          </p:cNvPicPr>
          <p:nvPr/>
        </p:nvPicPr>
        <p:blipFill>
          <a:blip r:embed="rId2"/>
          <a:srcRect/>
          <a:stretch>
            <a:fillRect/>
          </a:stretch>
        </p:blipFill>
        <p:spPr bwMode="auto">
          <a:xfrm>
            <a:off x="1055440" y="1628776"/>
            <a:ext cx="5018884" cy="4392512"/>
          </a:xfrm>
          <a:prstGeom prst="rect">
            <a:avLst/>
          </a:prstGeom>
          <a:noFill/>
          <a:ln w="9525">
            <a:noFill/>
            <a:miter lim="800000"/>
            <a:headEnd/>
            <a:tailEnd/>
          </a:ln>
        </p:spPr>
      </p:pic>
      <p:pic>
        <p:nvPicPr>
          <p:cNvPr id="80898" name="图片 4"/>
          <p:cNvPicPr>
            <a:picLocks noChangeAspect="1"/>
          </p:cNvPicPr>
          <p:nvPr/>
        </p:nvPicPr>
        <p:blipFill>
          <a:blip r:embed="rId3"/>
          <a:srcRect/>
          <a:stretch>
            <a:fillRect/>
          </a:stretch>
        </p:blipFill>
        <p:spPr bwMode="auto">
          <a:xfrm>
            <a:off x="6384032" y="1628776"/>
            <a:ext cx="4629499" cy="4362601"/>
          </a:xfrm>
          <a:prstGeom prst="rect">
            <a:avLst/>
          </a:prstGeom>
          <a:noFill/>
          <a:ln w="9525">
            <a:noFill/>
            <a:miter lim="800000"/>
            <a:headEnd/>
            <a:tailEnd/>
          </a:ln>
        </p:spPr>
      </p:pic>
      <p:sp>
        <p:nvSpPr>
          <p:cNvPr id="80899" name="矩形 5"/>
          <p:cNvSpPr>
            <a:spLocks noChangeArrowheads="1"/>
          </p:cNvSpPr>
          <p:nvPr/>
        </p:nvSpPr>
        <p:spPr bwMode="auto">
          <a:xfrm>
            <a:off x="2197251" y="6165911"/>
            <a:ext cx="2735262" cy="400110"/>
          </a:xfrm>
          <a:prstGeom prst="rect">
            <a:avLst/>
          </a:prstGeom>
          <a:noFill/>
          <a:ln w="9525">
            <a:noFill/>
            <a:miter lim="800000"/>
            <a:headEnd/>
            <a:tailEnd/>
          </a:ln>
        </p:spPr>
        <p:txBody>
          <a:bodyPr>
            <a:spAutoFit/>
          </a:bodyPr>
          <a:lstStyle/>
          <a:p>
            <a:r>
              <a:rPr lang="zh-CN" altLang="en-US" sz="2000" dirty="0">
                <a:latin typeface="Tw Cen MT" pitchFamily="34" charset="0"/>
                <a:ea typeface="华文仿宋" pitchFamily="2" charset="-122"/>
              </a:rPr>
              <a:t>图</a:t>
            </a:r>
            <a:r>
              <a:rPr lang="en-US" altLang="zh-CN" sz="2000" dirty="0">
                <a:latin typeface="Tw Cen MT" pitchFamily="34" charset="0"/>
                <a:ea typeface="华文仿宋" pitchFamily="2" charset="-122"/>
              </a:rPr>
              <a:t>5-20</a:t>
            </a:r>
            <a:r>
              <a:rPr lang="zh-CN" altLang="en-US" sz="2000" dirty="0">
                <a:latin typeface="Tw Cen MT" pitchFamily="34" charset="0"/>
                <a:ea typeface="华文仿宋" pitchFamily="2" charset="-122"/>
              </a:rPr>
              <a:t>（</a:t>
            </a:r>
            <a:r>
              <a:rPr lang="en-US" altLang="zh-CN" sz="2000" dirty="0">
                <a:latin typeface="Tw Cen MT" pitchFamily="34" charset="0"/>
                <a:ea typeface="华文仿宋" pitchFamily="2" charset="-122"/>
              </a:rPr>
              <a:t>a</a:t>
            </a:r>
            <a:r>
              <a:rPr lang="zh-CN" altLang="en-US" sz="2000" dirty="0">
                <a:latin typeface="Tw Cen MT" pitchFamily="34" charset="0"/>
                <a:ea typeface="华文仿宋" pitchFamily="2" charset="-122"/>
              </a:rPr>
              <a:t>） 阻容复位</a:t>
            </a:r>
          </a:p>
        </p:txBody>
      </p:sp>
      <p:sp>
        <p:nvSpPr>
          <p:cNvPr id="80900" name="矩形 6"/>
          <p:cNvSpPr>
            <a:spLocks noChangeArrowheads="1"/>
          </p:cNvSpPr>
          <p:nvPr/>
        </p:nvSpPr>
        <p:spPr bwMode="auto">
          <a:xfrm>
            <a:off x="6322293" y="6165911"/>
            <a:ext cx="4752975" cy="400110"/>
          </a:xfrm>
          <a:prstGeom prst="rect">
            <a:avLst/>
          </a:prstGeom>
          <a:noFill/>
          <a:ln w="9525">
            <a:noFill/>
            <a:miter lim="800000"/>
            <a:headEnd/>
            <a:tailEnd/>
          </a:ln>
        </p:spPr>
        <p:txBody>
          <a:bodyPr>
            <a:spAutoFit/>
          </a:bodyPr>
          <a:lstStyle/>
          <a:p>
            <a:r>
              <a:rPr lang="zh-CN" altLang="en-US" sz="2000" dirty="0">
                <a:latin typeface="Tw Cen MT" pitchFamily="34" charset="0"/>
                <a:ea typeface="华文仿宋" pitchFamily="2" charset="-122"/>
              </a:rPr>
              <a:t>图</a:t>
            </a:r>
            <a:r>
              <a:rPr lang="en-US" altLang="zh-CN" sz="2000" dirty="0">
                <a:latin typeface="Tw Cen MT" pitchFamily="34" charset="0"/>
                <a:ea typeface="华文仿宋" pitchFamily="2" charset="-122"/>
              </a:rPr>
              <a:t>5-20</a:t>
            </a:r>
            <a:r>
              <a:rPr lang="zh-CN" altLang="en-US" sz="2000" dirty="0">
                <a:latin typeface="Tw Cen MT" pitchFamily="34" charset="0"/>
                <a:ea typeface="华文仿宋" pitchFamily="2" charset="-122"/>
              </a:rPr>
              <a:t>（</a:t>
            </a:r>
            <a:r>
              <a:rPr lang="en-US" altLang="zh-CN" sz="2000" dirty="0">
                <a:latin typeface="Tw Cen MT" pitchFamily="34" charset="0"/>
                <a:ea typeface="华文仿宋" pitchFamily="2" charset="-122"/>
              </a:rPr>
              <a:t>b</a:t>
            </a:r>
            <a:r>
              <a:rPr lang="zh-CN" altLang="en-US" sz="2000" dirty="0">
                <a:latin typeface="Tw Cen MT" pitchFamily="34" charset="0"/>
                <a:ea typeface="华文仿宋" pitchFamily="2" charset="-122"/>
              </a:rPr>
              <a:t>） 带手动复位的上电复位电路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内容占位符 2"/>
          <p:cNvSpPr>
            <a:spLocks noGrp="1"/>
          </p:cNvSpPr>
          <p:nvPr>
            <p:ph sz="quarter" idx="1"/>
          </p:nvPr>
        </p:nvSpPr>
        <p:spPr>
          <a:xfrm>
            <a:off x="551384" y="1556792"/>
            <a:ext cx="11305256" cy="5040560"/>
          </a:xfrm>
        </p:spPr>
        <p:txBody>
          <a:bodyPr/>
          <a:lstStyle/>
          <a:p>
            <a:pPr eaLnBrk="1" hangingPunct="1"/>
            <a:r>
              <a:rPr lang="zh-CN" altLang="en-US" sz="3200" dirty="0"/>
              <a:t>图</a:t>
            </a:r>
            <a:r>
              <a:rPr lang="en-US" altLang="zh-CN" sz="3200" dirty="0"/>
              <a:t>5-20</a:t>
            </a:r>
            <a:r>
              <a:rPr lang="zh-CN" altLang="en-US" sz="3200" dirty="0"/>
              <a:t>（</a:t>
            </a:r>
            <a:r>
              <a:rPr lang="en-US" altLang="zh-CN" sz="3200" dirty="0"/>
              <a:t>a</a:t>
            </a:r>
            <a:r>
              <a:rPr lang="zh-CN" altLang="en-US" sz="3200" dirty="0"/>
              <a:t>）的电路可完成上电自动复位。为了便于系统调试和维护，自动复位电路往往要增加手动复位功能。具体做法是将手动复位开关产生的复位信号并接在自动复位电路上，产生出稳定的复位信号，如图</a:t>
            </a:r>
            <a:r>
              <a:rPr lang="en-US" altLang="zh-CN" sz="3200" dirty="0"/>
              <a:t>5-20</a:t>
            </a:r>
            <a:r>
              <a:rPr lang="zh-CN" altLang="en-US" sz="3200" dirty="0"/>
              <a:t>（</a:t>
            </a:r>
            <a:r>
              <a:rPr lang="en-US" altLang="zh-CN" sz="3200" dirty="0"/>
              <a:t>b</a:t>
            </a:r>
            <a:r>
              <a:rPr lang="zh-CN" altLang="en-US" sz="3200" dirty="0"/>
              <a:t>）所示。</a:t>
            </a:r>
          </a:p>
          <a:p>
            <a:pPr eaLnBrk="1" hangingPunct="1"/>
            <a:r>
              <a:rPr lang="zh-CN" altLang="en-US" sz="3200" dirty="0"/>
              <a:t>专用复位电路是专用于复位的集成电路，它常常集成有电压监视功能，产生的信号更加稳定可靠。图</a:t>
            </a:r>
            <a:r>
              <a:rPr lang="en-US" altLang="zh-CN" sz="3200" dirty="0"/>
              <a:t>5-17</a:t>
            </a:r>
            <a:r>
              <a:rPr lang="zh-CN" altLang="en-US" sz="3200" dirty="0"/>
              <a:t>给出的</a:t>
            </a:r>
            <a:r>
              <a:rPr lang="en-US" altLang="zh-CN" sz="3200" dirty="0"/>
              <a:t>ARM9</a:t>
            </a:r>
            <a:r>
              <a:rPr lang="zh-CN" altLang="en-US" sz="3200" dirty="0"/>
              <a:t>处理器最小系统中采用的是专用复位电路。复位电路由</a:t>
            </a:r>
            <a:r>
              <a:rPr lang="en-US" altLang="zh-CN" sz="3200" dirty="0"/>
              <a:t>IMP811T </a:t>
            </a:r>
            <a:r>
              <a:rPr lang="zh-CN" altLang="en-US" sz="3200" dirty="0"/>
              <a:t>构成，它能实现对电源电压的监控和手动复位操作。</a:t>
            </a:r>
          </a:p>
          <a:p>
            <a:pPr eaLnBrk="1" hangingPunct="1"/>
            <a:endParaRPr lang="zh-CN" altLang="en-US" sz="32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1806575" y="228600"/>
            <a:ext cx="8832850" cy="990600"/>
          </a:xfrm>
        </p:spPr>
        <p:txBody>
          <a:bodyPr/>
          <a:lstStyle/>
          <a:p>
            <a:pPr eaLnBrk="1" hangingPunct="1"/>
            <a:r>
              <a:rPr lang="zh-CN" altLang="en-US" sz="4000"/>
              <a:t>思考题与习题</a:t>
            </a:r>
          </a:p>
        </p:txBody>
      </p:sp>
      <p:sp>
        <p:nvSpPr>
          <p:cNvPr id="3" name="内容占位符 2"/>
          <p:cNvSpPr>
            <a:spLocks noGrp="1"/>
          </p:cNvSpPr>
          <p:nvPr>
            <p:ph sz="quarter" idx="1"/>
          </p:nvPr>
        </p:nvSpPr>
        <p:spPr>
          <a:xfrm>
            <a:off x="191344" y="1600200"/>
            <a:ext cx="11665295" cy="5029200"/>
          </a:xfrm>
        </p:spPr>
        <p:txBody>
          <a:bodyPr>
            <a:normAutofit fontScale="92500" lnSpcReduction="10000"/>
          </a:bodyPr>
          <a:lstStyle/>
          <a:p>
            <a:pPr marL="0" indent="0" eaLnBrk="1" fontAlgn="auto" hangingPunct="1">
              <a:spcAft>
                <a:spcPts val="0"/>
              </a:spcAft>
              <a:buNone/>
              <a:defRPr/>
            </a:pPr>
            <a:r>
              <a:rPr lang="en-US" altLang="zh-CN" sz="2800" dirty="0"/>
              <a:t>1</a:t>
            </a:r>
            <a:r>
              <a:rPr lang="zh-CN" altLang="en-US" sz="2800" dirty="0"/>
              <a:t>、嵌入式系统的硬件由哪几部分组成？</a:t>
            </a:r>
          </a:p>
          <a:p>
            <a:pPr marL="0" indent="0" eaLnBrk="1" fontAlgn="auto" hangingPunct="1">
              <a:spcAft>
                <a:spcPts val="0"/>
              </a:spcAft>
              <a:buNone/>
              <a:defRPr/>
            </a:pPr>
            <a:r>
              <a:rPr lang="en-US" altLang="zh-CN" sz="2800" dirty="0"/>
              <a:t>2</a:t>
            </a:r>
            <a:r>
              <a:rPr lang="zh-CN" altLang="en-US" sz="2800" dirty="0"/>
              <a:t>、简述嵌入式系统如何采用三总线方式扩展外部存储器。</a:t>
            </a:r>
          </a:p>
          <a:p>
            <a:pPr marL="0" indent="0" eaLnBrk="1" fontAlgn="auto" hangingPunct="1">
              <a:spcAft>
                <a:spcPts val="0"/>
              </a:spcAft>
              <a:buNone/>
              <a:defRPr/>
            </a:pPr>
            <a:r>
              <a:rPr lang="en-US" altLang="zh-CN" sz="2800" dirty="0"/>
              <a:t>3</a:t>
            </a:r>
            <a:r>
              <a:rPr lang="zh-CN" altLang="en-US" sz="2800" dirty="0"/>
              <a:t>、常用的串行总线有哪几种？</a:t>
            </a:r>
          </a:p>
          <a:p>
            <a:pPr marL="0" indent="0" eaLnBrk="1" fontAlgn="auto" hangingPunct="1">
              <a:spcAft>
                <a:spcPts val="0"/>
              </a:spcAft>
              <a:buNone/>
              <a:defRPr/>
            </a:pPr>
            <a:r>
              <a:rPr lang="en-US" altLang="zh-CN" sz="2800" dirty="0"/>
              <a:t>4</a:t>
            </a:r>
            <a:r>
              <a:rPr lang="zh-CN" altLang="en-US" sz="2800" dirty="0"/>
              <a:t>、比较</a:t>
            </a:r>
            <a:r>
              <a:rPr lang="en-US" altLang="zh-CN" sz="2800" dirty="0"/>
              <a:t>I2C</a:t>
            </a:r>
            <a:r>
              <a:rPr lang="zh-CN" altLang="en-US" sz="2800" dirty="0"/>
              <a:t>总线和</a:t>
            </a:r>
            <a:r>
              <a:rPr lang="en-US" altLang="zh-CN" sz="2800" dirty="0"/>
              <a:t>SPI</a:t>
            </a:r>
            <a:r>
              <a:rPr lang="zh-CN" altLang="en-US" sz="2800" dirty="0"/>
              <a:t>总线的异同。</a:t>
            </a:r>
          </a:p>
          <a:p>
            <a:pPr marL="0" indent="0" eaLnBrk="1" fontAlgn="auto" hangingPunct="1">
              <a:spcAft>
                <a:spcPts val="0"/>
              </a:spcAft>
              <a:buNone/>
              <a:defRPr/>
            </a:pPr>
            <a:r>
              <a:rPr lang="en-US" altLang="zh-CN" sz="2800" dirty="0"/>
              <a:t>5</a:t>
            </a:r>
            <a:r>
              <a:rPr lang="zh-CN" altLang="en-US" sz="2800" dirty="0"/>
              <a:t>、了解</a:t>
            </a:r>
            <a:r>
              <a:rPr lang="en-US" altLang="zh-CN" sz="2800" dirty="0"/>
              <a:t>UART</a:t>
            </a:r>
            <a:r>
              <a:rPr lang="zh-CN" altLang="en-US" sz="2800" dirty="0"/>
              <a:t>、</a:t>
            </a:r>
            <a:r>
              <a:rPr lang="en-US" altLang="zh-CN" sz="2800" dirty="0"/>
              <a:t>RS232C</a:t>
            </a:r>
            <a:r>
              <a:rPr lang="zh-CN" altLang="en-US" sz="2800" dirty="0"/>
              <a:t>、</a:t>
            </a:r>
            <a:r>
              <a:rPr lang="en-US" altLang="zh-CN" sz="2800" dirty="0"/>
              <a:t>RS422</a:t>
            </a:r>
            <a:r>
              <a:rPr lang="zh-CN" altLang="en-US" sz="2800" dirty="0"/>
              <a:t>、</a:t>
            </a:r>
            <a:r>
              <a:rPr lang="en-US" altLang="zh-CN" sz="2800" dirty="0"/>
              <a:t>RS485</a:t>
            </a:r>
            <a:r>
              <a:rPr lang="zh-CN" altLang="en-US" sz="2800" dirty="0"/>
              <a:t>等通信接口。</a:t>
            </a:r>
          </a:p>
          <a:p>
            <a:pPr marL="0" indent="0" eaLnBrk="1" fontAlgn="auto" hangingPunct="1">
              <a:spcAft>
                <a:spcPts val="0"/>
              </a:spcAft>
              <a:buNone/>
              <a:defRPr/>
            </a:pPr>
            <a:r>
              <a:rPr lang="en-US" altLang="zh-CN" sz="2800" dirty="0"/>
              <a:t>6</a:t>
            </a:r>
            <a:r>
              <a:rPr lang="zh-CN" altLang="en-US" sz="2800" dirty="0"/>
              <a:t>、说明嵌入式分级存储器系统的结构。</a:t>
            </a:r>
          </a:p>
          <a:p>
            <a:pPr marL="0" indent="0" eaLnBrk="1" fontAlgn="auto" hangingPunct="1">
              <a:spcAft>
                <a:spcPts val="0"/>
              </a:spcAft>
              <a:buNone/>
              <a:defRPr/>
            </a:pPr>
            <a:r>
              <a:rPr lang="en-US" altLang="zh-CN" sz="2800" dirty="0"/>
              <a:t>7</a:t>
            </a:r>
            <a:r>
              <a:rPr lang="zh-CN" altLang="en-US" sz="2800" dirty="0"/>
              <a:t>、</a:t>
            </a:r>
            <a:r>
              <a:rPr lang="en-US" altLang="zh-CN" sz="2800" dirty="0"/>
              <a:t>SRAM</a:t>
            </a:r>
            <a:r>
              <a:rPr lang="zh-CN" altLang="en-US" sz="2800" dirty="0"/>
              <a:t>和</a:t>
            </a:r>
            <a:r>
              <a:rPr lang="en-US" altLang="zh-CN" sz="2800" dirty="0"/>
              <a:t>DRAM</a:t>
            </a:r>
            <a:r>
              <a:rPr lang="zh-CN" altLang="en-US" sz="2800" dirty="0"/>
              <a:t>有什么区别？</a:t>
            </a:r>
          </a:p>
          <a:p>
            <a:pPr marL="0" indent="0" eaLnBrk="1" fontAlgn="auto" hangingPunct="1">
              <a:spcAft>
                <a:spcPts val="0"/>
              </a:spcAft>
              <a:buNone/>
              <a:defRPr/>
            </a:pPr>
            <a:r>
              <a:rPr lang="en-US" altLang="zh-CN" sz="2800" dirty="0"/>
              <a:t>8</a:t>
            </a:r>
            <a:r>
              <a:rPr lang="zh-CN" altLang="en-US" sz="2800" dirty="0"/>
              <a:t>、如何为嵌入式处理器提供时钟？</a:t>
            </a:r>
          </a:p>
          <a:p>
            <a:pPr marL="0" indent="0" eaLnBrk="1" fontAlgn="auto" hangingPunct="1">
              <a:spcAft>
                <a:spcPts val="0"/>
              </a:spcAft>
              <a:buNone/>
              <a:defRPr/>
            </a:pPr>
            <a:r>
              <a:rPr lang="en-US" altLang="zh-CN" sz="2800" dirty="0"/>
              <a:t>9</a:t>
            </a:r>
            <a:r>
              <a:rPr lang="zh-CN" altLang="en-US" sz="2800" dirty="0"/>
              <a:t>、嵌入式处理器的复位电路有哪几种？</a:t>
            </a:r>
          </a:p>
          <a:p>
            <a:pPr marL="0" indent="0" eaLnBrk="1" fontAlgn="auto" hangingPunct="1">
              <a:spcAft>
                <a:spcPts val="0"/>
              </a:spcAft>
              <a:buNone/>
              <a:defRPr/>
            </a:pPr>
            <a:r>
              <a:rPr lang="en-US" altLang="zh-CN" sz="2800" dirty="0"/>
              <a:t>10</a:t>
            </a:r>
            <a:r>
              <a:rPr lang="zh-CN" altLang="en-US" sz="2800" dirty="0"/>
              <a:t>、因特网与以太网有什么区别？在嵌入式系统中实现以太网接口的方法有哪些？</a:t>
            </a:r>
          </a:p>
          <a:p>
            <a:pPr marL="320048" indent="-320048" eaLnBrk="1" fontAlgn="auto" hangingPunct="1">
              <a:spcAft>
                <a:spcPts val="0"/>
              </a:spcAft>
              <a:buFont typeface="Wingdings"/>
              <a:buChar char=""/>
              <a:defRPr/>
            </a:pP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Text Box 3"/>
          <p:cNvSpPr txBox="1">
            <a:spLocks noChangeArrowheads="1"/>
          </p:cNvSpPr>
          <p:nvPr/>
        </p:nvSpPr>
        <p:spPr bwMode="auto">
          <a:xfrm>
            <a:off x="1486174" y="466758"/>
            <a:ext cx="7777162" cy="628634"/>
          </a:xfrm>
          <a:prstGeom prst="rect">
            <a:avLst/>
          </a:prstGeom>
          <a:noFill/>
          <a:ln>
            <a:noFill/>
          </a:ln>
          <a:effectLst/>
        </p:spPr>
        <p:txBody>
          <a:bodyPr>
            <a:spAutoFit/>
          </a:bodyP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fontAlgn="auto">
              <a:lnSpc>
                <a:spcPct val="135000"/>
              </a:lnSpc>
              <a:spcBef>
                <a:spcPct val="50000"/>
              </a:spcBef>
              <a:spcAft>
                <a:spcPct val="50000"/>
              </a:spcAft>
              <a:buSzPct val="125000"/>
              <a:defRPr/>
            </a:pPr>
            <a:r>
              <a:rPr lang="zh-CN" altLang="en-US" sz="2800" dirty="0">
                <a:solidFill>
                  <a:schemeClr val="tx1"/>
                </a:solidFill>
                <a:latin typeface="+mn-ea"/>
                <a:ea typeface="+mn-ea"/>
                <a:cs typeface="Times New Roman" panose="02020603050405020304" pitchFamily="18" charset="0"/>
              </a:rPr>
              <a:t>基本的总线操作包括读和写。</a:t>
            </a:r>
            <a:r>
              <a:rPr lang="zh-CN" altLang="en-US" sz="2800" dirty="0">
                <a:solidFill>
                  <a:schemeClr val="tx1"/>
                </a:solidFill>
                <a:latin typeface="+mn-ea"/>
                <a:ea typeface="+mn-ea"/>
              </a:rPr>
              <a:t> </a:t>
            </a:r>
            <a:endParaRPr lang="zh-CN" altLang="en-US" sz="2800" dirty="0">
              <a:solidFill>
                <a:schemeClr val="tx1"/>
              </a:solidFill>
              <a:latin typeface="+mn-ea"/>
              <a:ea typeface="+mn-ea"/>
              <a:cs typeface="Times New Roman" panose="02020603050405020304" pitchFamily="18" charset="0"/>
            </a:endParaRPr>
          </a:p>
        </p:txBody>
      </p:sp>
      <p:sp>
        <p:nvSpPr>
          <p:cNvPr id="13317" name="Text Box 5"/>
          <p:cNvSpPr txBox="1">
            <a:spLocks noChangeArrowheads="1"/>
          </p:cNvSpPr>
          <p:nvPr/>
        </p:nvSpPr>
        <p:spPr bwMode="auto">
          <a:xfrm>
            <a:off x="4007644" y="4310001"/>
            <a:ext cx="4176712" cy="400110"/>
          </a:xfrm>
          <a:prstGeom prst="rect">
            <a:avLst/>
          </a:prstGeom>
          <a:noFill/>
          <a:ln>
            <a:noFill/>
          </a:ln>
          <a:effectLst/>
        </p:spPr>
        <p:txBody>
          <a:bodyPr>
            <a:spAutoFit/>
          </a:bodyPr>
          <a:lstStyle>
            <a:lvl1pPr>
              <a:defRPr sz="3200">
                <a:solidFill>
                  <a:srgbClr val="FFCC00"/>
                </a:solidFill>
                <a:latin typeface="Arial" panose="020B0604020202020204" pitchFamily="34" charset="0"/>
                <a:ea typeface="宋体" panose="02010600030101010101" pitchFamily="2" charset="-122"/>
              </a:defRPr>
            </a:lvl1pPr>
            <a:lvl2pPr marL="742950" indent="-285750">
              <a:defRPr sz="3200">
                <a:solidFill>
                  <a:srgbClr val="FFCC00"/>
                </a:solidFill>
                <a:latin typeface="Arial" panose="020B0604020202020204" pitchFamily="34" charset="0"/>
                <a:ea typeface="宋体" panose="02010600030101010101" pitchFamily="2" charset="-122"/>
              </a:defRPr>
            </a:lvl2pPr>
            <a:lvl3pPr marL="1143000" indent="-228600">
              <a:defRPr sz="3200">
                <a:solidFill>
                  <a:srgbClr val="FFCC00"/>
                </a:solidFill>
                <a:latin typeface="Arial" panose="020B0604020202020204" pitchFamily="34" charset="0"/>
                <a:ea typeface="宋体" panose="02010600030101010101" pitchFamily="2" charset="-122"/>
              </a:defRPr>
            </a:lvl3pPr>
            <a:lvl4pPr marL="1600200" indent="-228600">
              <a:defRPr sz="3200">
                <a:solidFill>
                  <a:srgbClr val="FFCC00"/>
                </a:solidFill>
                <a:latin typeface="Arial" panose="020B0604020202020204" pitchFamily="34" charset="0"/>
                <a:ea typeface="宋体" panose="02010600030101010101" pitchFamily="2" charset="-122"/>
              </a:defRPr>
            </a:lvl4pPr>
            <a:lvl5pPr marL="2057400" indent="-228600">
              <a:defRPr sz="3200">
                <a:solidFill>
                  <a:srgbClr val="FFCC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rgbClr val="FFCC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zh-CN" altLang="zh-CN" sz="2000" dirty="0">
                <a:solidFill>
                  <a:schemeClr val="tx1"/>
                </a:solidFill>
                <a:latin typeface="+mn-ea"/>
                <a:ea typeface="+mn-ea"/>
              </a:rPr>
              <a:t>图</a:t>
            </a:r>
            <a:r>
              <a:rPr lang="en-US" altLang="zh-CN" sz="2000" dirty="0">
                <a:solidFill>
                  <a:schemeClr val="tx1"/>
                </a:solidFill>
                <a:latin typeface="+mn-ea"/>
                <a:ea typeface="+mn-ea"/>
              </a:rPr>
              <a:t>5-2  </a:t>
            </a:r>
            <a:r>
              <a:rPr lang="zh-CN" altLang="zh-CN" sz="2000" dirty="0">
                <a:solidFill>
                  <a:schemeClr val="tx1"/>
                </a:solidFill>
                <a:latin typeface="+mn-ea"/>
                <a:ea typeface="+mn-ea"/>
              </a:rPr>
              <a:t>典型的微处理器总线</a:t>
            </a:r>
            <a:endParaRPr lang="zh-CN" altLang="en-US" sz="2000" b="1" dirty="0">
              <a:solidFill>
                <a:schemeClr val="tx1"/>
              </a:solidFill>
              <a:latin typeface="+mn-ea"/>
              <a:ea typeface="+mn-ea"/>
            </a:endParaRPr>
          </a:p>
        </p:txBody>
      </p:sp>
      <p:pic>
        <p:nvPicPr>
          <p:cNvPr id="22531" name="Picture 4" descr="总线"/>
          <p:cNvPicPr>
            <a:picLocks noChangeAspect="1" noChangeArrowheads="1"/>
          </p:cNvPicPr>
          <p:nvPr/>
        </p:nvPicPr>
        <p:blipFill>
          <a:blip r:embed="rId2">
            <a:grayscl/>
          </a:blip>
          <a:srcRect/>
          <a:stretch>
            <a:fillRect/>
          </a:stretch>
        </p:blipFill>
        <p:spPr bwMode="auto">
          <a:xfrm>
            <a:off x="2711624" y="1592201"/>
            <a:ext cx="6553200" cy="2717800"/>
          </a:xfrm>
          <a:prstGeom prst="rect">
            <a:avLst/>
          </a:prstGeom>
          <a:noFill/>
          <a:ln w="9525">
            <a:noFill/>
            <a:miter lim="800000"/>
            <a:headEnd/>
            <a:tailEnd/>
          </a:ln>
        </p:spPr>
      </p:pic>
      <p:sp>
        <p:nvSpPr>
          <p:cNvPr id="9" name="矩形 8"/>
          <p:cNvSpPr/>
          <p:nvPr/>
        </p:nvSpPr>
        <p:spPr>
          <a:xfrm>
            <a:off x="407368" y="4733020"/>
            <a:ext cx="11377264" cy="1815882"/>
          </a:xfrm>
          <a:prstGeom prst="rect">
            <a:avLst/>
          </a:prstGeom>
        </p:spPr>
        <p:txBody>
          <a:bodyPr wrap="square">
            <a:spAutoFit/>
          </a:bodyPr>
          <a:lstStyle/>
          <a:p>
            <a:pPr indent="266706" algn="just" fontAlgn="auto">
              <a:spcBef>
                <a:spcPts val="0"/>
              </a:spcBef>
              <a:spcAft>
                <a:spcPts val="0"/>
              </a:spcAft>
              <a:defRPr/>
            </a:pPr>
            <a:r>
              <a:rPr lang="en-US" altLang="zh-CN" sz="2400" kern="1050" dirty="0">
                <a:latin typeface="Times New Roman" panose="02020603050405020304" pitchFamily="18" charset="0"/>
                <a:ea typeface="宋体" panose="02010600030101010101" pitchFamily="2" charset="-122"/>
              </a:rPr>
              <a:t>     </a:t>
            </a:r>
            <a:r>
              <a:rPr lang="zh-CN" altLang="zh-CN" sz="2800" kern="1050" dirty="0">
                <a:latin typeface="+mn-ea"/>
                <a:ea typeface="+mn-ea"/>
              </a:rPr>
              <a:t>图中</a:t>
            </a:r>
            <a:r>
              <a:rPr lang="en-US" altLang="zh-CN" sz="2800" kern="1050" dirty="0">
                <a:latin typeface="+mn-ea"/>
                <a:ea typeface="+mn-ea"/>
              </a:rPr>
              <a:t>Address</a:t>
            </a:r>
            <a:r>
              <a:rPr lang="zh-CN" altLang="zh-CN" sz="2800" kern="1050" dirty="0">
                <a:latin typeface="+mn-ea"/>
                <a:ea typeface="+mn-ea"/>
              </a:rPr>
              <a:t>是</a:t>
            </a:r>
            <a:r>
              <a:rPr lang="en-US" altLang="zh-CN" sz="2800" kern="1050" dirty="0">
                <a:latin typeface="+mn-ea"/>
                <a:ea typeface="+mn-ea"/>
              </a:rPr>
              <a:t>m</a:t>
            </a:r>
            <a:r>
              <a:rPr lang="zh-CN" altLang="zh-CN" sz="2800" kern="1050" dirty="0">
                <a:latin typeface="+mn-ea"/>
                <a:ea typeface="+mn-ea"/>
              </a:rPr>
              <a:t>位的地址总线，为访问提供地址；</a:t>
            </a:r>
            <a:r>
              <a:rPr lang="en-US" altLang="zh-CN" sz="2800" kern="1050" dirty="0">
                <a:latin typeface="+mn-ea"/>
                <a:ea typeface="+mn-ea"/>
              </a:rPr>
              <a:t>Data</a:t>
            </a:r>
            <a:r>
              <a:rPr lang="zh-CN" altLang="zh-CN" sz="2800" kern="1050" dirty="0">
                <a:latin typeface="+mn-ea"/>
                <a:ea typeface="+mn-ea"/>
              </a:rPr>
              <a:t>是</a:t>
            </a:r>
            <a:r>
              <a:rPr lang="en-US" altLang="zh-CN" sz="2800" kern="1050" dirty="0">
                <a:latin typeface="+mn-ea"/>
                <a:ea typeface="+mn-ea"/>
              </a:rPr>
              <a:t>n</a:t>
            </a:r>
            <a:r>
              <a:rPr lang="zh-CN" altLang="zh-CN" sz="2800" kern="1050" dirty="0">
                <a:latin typeface="+mn-ea"/>
                <a:ea typeface="+mn-ea"/>
              </a:rPr>
              <a:t>位的数据总线，为</a:t>
            </a:r>
            <a:r>
              <a:rPr lang="en-US" altLang="zh-CN" sz="2800" kern="1050" dirty="0">
                <a:latin typeface="+mn-ea"/>
                <a:ea typeface="+mn-ea"/>
              </a:rPr>
              <a:t>CPU</a:t>
            </a:r>
            <a:r>
              <a:rPr lang="zh-CN" altLang="zh-CN" sz="2800" kern="1050" dirty="0">
                <a:latin typeface="+mn-ea"/>
                <a:ea typeface="+mn-ea"/>
              </a:rPr>
              <a:t>读入或写出的数据；</a:t>
            </a:r>
            <a:r>
              <a:rPr lang="en-US" altLang="zh-CN" sz="2800" kern="1050" dirty="0">
                <a:latin typeface="+mn-ea"/>
                <a:ea typeface="+mn-ea"/>
              </a:rPr>
              <a:t>Clock</a:t>
            </a:r>
            <a:r>
              <a:rPr lang="zh-CN" altLang="zh-CN" sz="2800" kern="1050" dirty="0">
                <a:latin typeface="+mn-ea"/>
                <a:ea typeface="+mn-ea"/>
              </a:rPr>
              <a:t>为同步信号；</a:t>
            </a:r>
            <a:r>
              <a:rPr lang="en-US" altLang="zh-CN" sz="2800" kern="1050" dirty="0">
                <a:latin typeface="+mn-ea"/>
                <a:ea typeface="+mn-ea"/>
              </a:rPr>
              <a:t>R/W’</a:t>
            </a:r>
            <a:r>
              <a:rPr lang="zh-CN" altLang="zh-CN" sz="2800" kern="1050" dirty="0">
                <a:latin typeface="+mn-ea"/>
                <a:ea typeface="+mn-ea"/>
              </a:rPr>
              <a:t>为读写控制线，高电平为读，低电平为写；</a:t>
            </a:r>
            <a:r>
              <a:rPr lang="en-US" altLang="zh-CN" sz="2800" kern="1050" dirty="0">
                <a:latin typeface="+mn-ea"/>
                <a:ea typeface="+mn-ea"/>
              </a:rPr>
              <a:t>Data ready’</a:t>
            </a:r>
            <a:r>
              <a:rPr lang="zh-CN" altLang="zh-CN" sz="2800" kern="1050" dirty="0">
                <a:latin typeface="+mn-ea"/>
                <a:ea typeface="+mn-ea"/>
              </a:rPr>
              <a:t>为就绪信号，当数据总线的值合法时有效。</a:t>
            </a:r>
            <a:endParaRPr lang="zh-CN" altLang="zh-CN" sz="2400" kern="1050" dirty="0">
              <a:latin typeface="+mn-ea"/>
              <a:ea typeface="+mn-ea"/>
            </a:endParaRPr>
          </a:p>
        </p:txBody>
      </p:sp>
      <p:sp>
        <p:nvSpPr>
          <p:cNvPr id="2" name="矩形 1">
            <a:extLst>
              <a:ext uri="{FF2B5EF4-FFF2-40B4-BE49-F238E27FC236}">
                <a16:creationId xmlns:a16="http://schemas.microsoft.com/office/drawing/2014/main" id="{714E3628-D542-43FC-97CE-CC7B262E7D67}"/>
              </a:ext>
            </a:extLst>
          </p:cNvPr>
          <p:cNvSpPr/>
          <p:nvPr/>
        </p:nvSpPr>
        <p:spPr>
          <a:xfrm>
            <a:off x="8328248" y="3356992"/>
            <a:ext cx="360040" cy="288032"/>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B03343A5-FAA6-4027-9EC9-017D42276C1F}"/>
              </a:ext>
            </a:extLst>
          </p:cNvPr>
          <p:cNvSpPr txBox="1"/>
          <p:nvPr/>
        </p:nvSpPr>
        <p:spPr>
          <a:xfrm>
            <a:off x="8256302" y="3305889"/>
            <a:ext cx="503932" cy="246221"/>
          </a:xfrm>
          <a:prstGeom prst="rect">
            <a:avLst/>
          </a:prstGeom>
          <a:noFill/>
        </p:spPr>
        <p:txBody>
          <a:bodyPr wrap="square" rtlCol="0">
            <a:spAutoFit/>
          </a:bodyPr>
          <a:lstStyle/>
          <a:p>
            <a:r>
              <a:rPr lang="en-US" altLang="zh-CN" sz="1000" b="1" dirty="0">
                <a:latin typeface="Times New Roman" panose="02020603050405020304" pitchFamily="18" charset="0"/>
                <a:cs typeface="Times New Roman" panose="02020603050405020304" pitchFamily="18" charset="0"/>
              </a:rPr>
              <a:t>Data</a:t>
            </a:r>
            <a:endParaRPr lang="zh-CN" altLang="en-US" sz="10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A1B60A17-B189-4E73-A95F-DE40085A1DF9}"/>
              </a:ext>
            </a:extLst>
          </p:cNvPr>
          <p:cNvSpPr txBox="1"/>
          <p:nvPr/>
        </p:nvSpPr>
        <p:spPr>
          <a:xfrm>
            <a:off x="8256302" y="3475747"/>
            <a:ext cx="503932" cy="246221"/>
          </a:xfrm>
          <a:prstGeom prst="rect">
            <a:avLst/>
          </a:prstGeom>
          <a:noFill/>
        </p:spPr>
        <p:txBody>
          <a:bodyPr wrap="square" rtlCol="0">
            <a:spAutoFit/>
          </a:bodyPr>
          <a:lstStyle/>
          <a:p>
            <a:r>
              <a:rPr lang="en-US" altLang="zh-CN" sz="1000" b="1" dirty="0">
                <a:latin typeface="Times New Roman" panose="02020603050405020304" pitchFamily="18" charset="0"/>
                <a:cs typeface="Times New Roman" panose="02020603050405020304" pitchFamily="18" charset="0"/>
              </a:rPr>
              <a:t>Data</a:t>
            </a:r>
            <a:endParaRPr lang="zh-CN" altLang="en-US" sz="1000" b="1"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checkerboard(across)">
                                      <p:cBhvr>
                                        <p:cTn id="7" dur="500"/>
                                        <p:tgtEl>
                                          <p:spTgt spid="3471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3387" y="78769"/>
            <a:ext cx="8785225" cy="1200329"/>
          </a:xfrm>
          <a:prstGeom prst="rect">
            <a:avLst/>
          </a:prstGeom>
        </p:spPr>
        <p:txBody>
          <a:bodyPr>
            <a:spAutoFit/>
          </a:bodyPr>
          <a:lstStyle/>
          <a:p>
            <a:pPr indent="266706" algn="just" fontAlgn="auto">
              <a:spcBef>
                <a:spcPts val="0"/>
              </a:spcBef>
              <a:spcAft>
                <a:spcPts val="0"/>
              </a:spcAft>
              <a:defRPr/>
            </a:pPr>
            <a:r>
              <a:rPr lang="en-US" altLang="zh-CN" sz="2400" dirty="0">
                <a:latin typeface="+mn-ea"/>
                <a:ea typeface="+mn-ea"/>
              </a:rPr>
              <a:t>     </a:t>
            </a:r>
            <a:r>
              <a:rPr lang="zh-CN" altLang="zh-CN" sz="2400" dirty="0">
                <a:latin typeface="+mn-ea"/>
                <a:ea typeface="+mn-ea"/>
              </a:rPr>
              <a:t>总线访问时，所有</a:t>
            </a:r>
            <a:r>
              <a:rPr lang="zh-CN" altLang="zh-CN" sz="2400" dirty="0">
                <a:solidFill>
                  <a:srgbClr val="FF0000"/>
                </a:solidFill>
                <a:latin typeface="+mn-ea"/>
                <a:ea typeface="+mn-ea"/>
              </a:rPr>
              <a:t>信号的变化由</a:t>
            </a:r>
            <a:r>
              <a:rPr lang="en-US" altLang="zh-CN" sz="2400" dirty="0">
                <a:solidFill>
                  <a:srgbClr val="FF0000"/>
                </a:solidFill>
                <a:latin typeface="+mn-ea"/>
                <a:ea typeface="+mn-ea"/>
              </a:rPr>
              <a:t>CPU</a:t>
            </a:r>
            <a:r>
              <a:rPr lang="zh-CN" altLang="zh-CN" sz="2400" dirty="0">
                <a:solidFill>
                  <a:srgbClr val="FF0000"/>
                </a:solidFill>
                <a:latin typeface="+mn-ea"/>
                <a:ea typeface="+mn-ea"/>
              </a:rPr>
              <a:t>在执行相关指令时控制</a:t>
            </a:r>
            <a:r>
              <a:rPr lang="zh-CN" altLang="en-US" sz="2400" dirty="0">
                <a:latin typeface="+mn-ea"/>
                <a:ea typeface="+mn-ea"/>
              </a:rPr>
              <a:t>，</a:t>
            </a:r>
            <a:r>
              <a:rPr lang="zh-CN" altLang="zh-CN" sz="2400" dirty="0">
                <a:latin typeface="+mn-ea"/>
                <a:ea typeface="+mn-ea"/>
              </a:rPr>
              <a:t>有严格的时序关系，总线行为通常用时序图来表示。图</a:t>
            </a:r>
            <a:r>
              <a:rPr lang="en-US" altLang="zh-CN" sz="2400" dirty="0">
                <a:latin typeface="+mn-ea"/>
                <a:ea typeface="+mn-ea"/>
              </a:rPr>
              <a:t>5-3</a:t>
            </a:r>
            <a:r>
              <a:rPr lang="zh-CN" altLang="zh-CN" sz="2400" dirty="0">
                <a:latin typeface="+mn-ea"/>
                <a:ea typeface="+mn-ea"/>
              </a:rPr>
              <a:t>是某总线的读写时序图。</a:t>
            </a:r>
            <a:endParaRPr lang="zh-CN" altLang="zh-CN" sz="2400" kern="1050" dirty="0">
              <a:latin typeface="+mn-ea"/>
              <a:ea typeface="+mn-ea"/>
            </a:endParaRPr>
          </a:p>
        </p:txBody>
      </p:sp>
      <p:pic>
        <p:nvPicPr>
          <p:cNvPr id="23554" name="Picture 2" descr="时序"/>
          <p:cNvPicPr>
            <a:picLocks noChangeAspect="1" noChangeArrowheads="1"/>
          </p:cNvPicPr>
          <p:nvPr/>
        </p:nvPicPr>
        <p:blipFill>
          <a:blip r:embed="rId2">
            <a:grayscl/>
          </a:blip>
          <a:srcRect/>
          <a:stretch>
            <a:fillRect/>
          </a:stretch>
        </p:blipFill>
        <p:spPr bwMode="auto">
          <a:xfrm>
            <a:off x="1559495" y="1612980"/>
            <a:ext cx="9073008" cy="4473988"/>
          </a:xfrm>
          <a:prstGeom prst="rect">
            <a:avLst/>
          </a:prstGeom>
          <a:noFill/>
          <a:ln w="9525">
            <a:noFill/>
            <a:miter lim="800000"/>
            <a:headEnd/>
            <a:tailEnd/>
          </a:ln>
        </p:spPr>
      </p:pic>
      <p:sp>
        <p:nvSpPr>
          <p:cNvPr id="4" name="矩形 3"/>
          <p:cNvSpPr/>
          <p:nvPr/>
        </p:nvSpPr>
        <p:spPr>
          <a:xfrm>
            <a:off x="4669967" y="6220795"/>
            <a:ext cx="2852063" cy="400110"/>
          </a:xfrm>
          <a:prstGeom prst="rect">
            <a:avLst/>
          </a:prstGeom>
        </p:spPr>
        <p:txBody>
          <a:bodyPr wrap="none">
            <a:spAutoFit/>
          </a:bodyPr>
          <a:lstStyle/>
          <a:p>
            <a:pPr indent="228606" algn="ctr" fontAlgn="auto">
              <a:spcBef>
                <a:spcPts val="600"/>
              </a:spcBef>
              <a:spcAft>
                <a:spcPts val="600"/>
              </a:spcAft>
              <a:defRPr/>
            </a:pPr>
            <a:r>
              <a:rPr lang="zh-CN" altLang="zh-CN" sz="2000" kern="1050" dirty="0">
                <a:latin typeface="+mn-ea"/>
                <a:ea typeface="+mn-ea"/>
              </a:rPr>
              <a:t>图</a:t>
            </a:r>
            <a:r>
              <a:rPr lang="en-US" altLang="zh-CN" sz="2000" kern="1050" dirty="0">
                <a:latin typeface="+mn-ea"/>
                <a:ea typeface="+mn-ea"/>
              </a:rPr>
              <a:t>5-3 </a:t>
            </a:r>
            <a:r>
              <a:rPr lang="zh-CN" altLang="zh-CN" sz="2000" kern="1050" dirty="0">
                <a:latin typeface="+mn-ea"/>
                <a:ea typeface="+mn-ea"/>
              </a:rPr>
              <a:t>总线读写时序图</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txBox="1">
            <a:spLocks noChangeArrowheads="1"/>
          </p:cNvSpPr>
          <p:nvPr/>
        </p:nvSpPr>
        <p:spPr bwMode="auto">
          <a:xfrm>
            <a:off x="1343025" y="260713"/>
            <a:ext cx="3711272" cy="750163"/>
          </a:xfrm>
          <a:prstGeom prst="rect">
            <a:avLst/>
          </a:prstGeom>
          <a:noFill/>
          <a:ln>
            <a:noFill/>
          </a:ln>
          <a:effectLst/>
        </p:spPr>
        <p:txBody>
          <a:bodyPr wrap="none" tIns="66654" bIns="66654" anchor="ctr">
            <a:sp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269882" eaLnBrk="0" hangingPunct="0">
              <a:spcBef>
                <a:spcPct val="0"/>
              </a:spcBef>
              <a:buClrTx/>
              <a:buSzTx/>
              <a:buNone/>
              <a:defRPr/>
            </a:pPr>
            <a:r>
              <a:rPr lang="en-US" altLang="zh-CN" sz="4000" dirty="0" bmk="_Toc475049851">
                <a:latin typeface="+mj-ea"/>
                <a:ea typeface="+mj-ea"/>
                <a:cs typeface="Arial" panose="020B0604020202020204" pitchFamily="34" charset="0"/>
              </a:rPr>
              <a:t>5.1.2  </a:t>
            </a:r>
            <a:r>
              <a:rPr lang="zh-CN" altLang="en-US" sz="4000" dirty="0" bmk="_Toc475049851">
                <a:latin typeface="+mj-ea"/>
                <a:ea typeface="+mj-ea"/>
                <a:cs typeface="Arial" panose="020B0604020202020204" pitchFamily="34" charset="0"/>
              </a:rPr>
              <a:t>串行总线</a:t>
            </a:r>
            <a:endParaRPr lang="zh-CN" altLang="en-US" sz="4000" dirty="0">
              <a:latin typeface="+mj-ea"/>
              <a:ea typeface="+mj-ea"/>
              <a:cs typeface="Arial" panose="020B0604020202020204" pitchFamily="34" charset="0"/>
            </a:endParaRPr>
          </a:p>
        </p:txBody>
      </p:sp>
      <p:sp>
        <p:nvSpPr>
          <p:cNvPr id="6" name="Rectangle 3"/>
          <p:cNvSpPr>
            <a:spLocks noGrp="1" noChangeArrowheads="1"/>
          </p:cNvSpPr>
          <p:nvPr>
            <p:ph/>
          </p:nvPr>
        </p:nvSpPr>
        <p:spPr>
          <a:xfrm>
            <a:off x="767408" y="1580529"/>
            <a:ext cx="10945216" cy="5016758"/>
          </a:xfrm>
        </p:spPr>
        <p:txBody>
          <a:bodyPr wrap="square" anchor="ctr">
            <a:spAutoFit/>
          </a:bodyPr>
          <a:lstStyle/>
          <a:p>
            <a:pPr marL="0" indent="0">
              <a:spcBef>
                <a:spcPct val="0"/>
              </a:spcBef>
              <a:buClrTx/>
              <a:buSzTx/>
              <a:buNone/>
              <a:defRPr/>
            </a:pPr>
            <a:r>
              <a:rPr lang="zh-CN" altLang="en-US" sz="3200" dirty="0">
                <a:latin typeface="宋体" panose="02010600030101010101" pitchFamily="2" charset="-122"/>
                <a:ea typeface="宋体" panose="02010600030101010101" pitchFamily="2" charset="-122"/>
              </a:rPr>
              <a:t>    </a:t>
            </a:r>
            <a:r>
              <a:rPr lang="zh-CN" altLang="en-US" sz="3200" dirty="0">
                <a:solidFill>
                  <a:srgbClr val="FF0000"/>
                </a:solidFill>
                <a:latin typeface="+mn-ea"/>
              </a:rPr>
              <a:t>并行总线</a:t>
            </a:r>
            <a:r>
              <a:rPr lang="zh-CN" altLang="en-US" sz="3200" dirty="0">
                <a:latin typeface="+mn-ea"/>
              </a:rPr>
              <a:t>一次可传输多个比特位，通信速度快、实时性好。但由于</a:t>
            </a:r>
            <a:r>
              <a:rPr lang="zh-CN" altLang="en-US" sz="3200" dirty="0">
                <a:solidFill>
                  <a:srgbClr val="FF0000"/>
                </a:solidFill>
                <a:latin typeface="+mn-ea"/>
              </a:rPr>
              <a:t>占用的口线多</a:t>
            </a:r>
            <a:r>
              <a:rPr lang="zh-CN" altLang="en-US" sz="3200" dirty="0">
                <a:latin typeface="+mn-ea"/>
              </a:rPr>
              <a:t>，不利于产品的小型化。为了简化电路，在很多对通信速率要求不高的应用中，常采用串行总线进行通信。常见的串行总线有</a:t>
            </a:r>
            <a:r>
              <a:rPr lang="en-US" altLang="zh-CN" sz="3200" dirty="0">
                <a:latin typeface="+mn-ea"/>
              </a:rPr>
              <a:t>I</a:t>
            </a:r>
            <a:r>
              <a:rPr lang="en-US" altLang="zh-CN" sz="3200" baseline="30000" dirty="0">
                <a:latin typeface="+mn-ea"/>
              </a:rPr>
              <a:t>2</a:t>
            </a:r>
            <a:r>
              <a:rPr lang="en-US" altLang="zh-CN" sz="3200" dirty="0">
                <a:latin typeface="+mn-ea"/>
              </a:rPr>
              <a:t>C</a:t>
            </a:r>
            <a:r>
              <a:rPr lang="zh-CN" altLang="en-US" sz="3200" dirty="0">
                <a:latin typeface="+mn-ea"/>
              </a:rPr>
              <a:t>、</a:t>
            </a:r>
            <a:r>
              <a:rPr lang="en-US" altLang="zh-CN" sz="3200" dirty="0">
                <a:latin typeface="+mn-ea"/>
              </a:rPr>
              <a:t>SPI</a:t>
            </a:r>
            <a:r>
              <a:rPr lang="zh-CN" altLang="en-US" sz="3200" dirty="0">
                <a:latin typeface="+mn-ea"/>
              </a:rPr>
              <a:t>、</a:t>
            </a:r>
            <a:r>
              <a:rPr lang="en-US" altLang="zh-CN" sz="3200" dirty="0">
                <a:latin typeface="+mn-ea"/>
              </a:rPr>
              <a:t>USB</a:t>
            </a:r>
            <a:r>
              <a:rPr lang="zh-CN" altLang="en-US" sz="3200" dirty="0">
                <a:latin typeface="+mn-ea"/>
              </a:rPr>
              <a:t>、</a:t>
            </a:r>
            <a:r>
              <a:rPr lang="en-US" altLang="zh-CN" sz="3200" dirty="0">
                <a:latin typeface="+mn-ea"/>
              </a:rPr>
              <a:t>RS-422</a:t>
            </a:r>
            <a:r>
              <a:rPr lang="zh-CN" altLang="en-US" sz="3200" dirty="0">
                <a:latin typeface="+mn-ea"/>
              </a:rPr>
              <a:t>、</a:t>
            </a:r>
            <a:r>
              <a:rPr lang="en-US" altLang="zh-CN" sz="3200" dirty="0">
                <a:latin typeface="+mn-ea"/>
              </a:rPr>
              <a:t>RS-485</a:t>
            </a:r>
            <a:r>
              <a:rPr lang="zh-CN" altLang="en-US" sz="3200" dirty="0">
                <a:latin typeface="+mn-ea"/>
              </a:rPr>
              <a:t>等。</a:t>
            </a:r>
            <a:endParaRPr lang="en-US" altLang="zh-CN" sz="3200" dirty="0">
              <a:latin typeface="+mn-ea"/>
            </a:endParaRPr>
          </a:p>
          <a:p>
            <a:pPr marL="0" indent="0">
              <a:spcBef>
                <a:spcPct val="0"/>
              </a:spcBef>
              <a:buClrTx/>
              <a:buSzTx/>
              <a:buNone/>
              <a:defRPr/>
            </a:pPr>
            <a:r>
              <a:rPr lang="en-US" altLang="zh-CN" sz="3200" dirty="0">
                <a:latin typeface="+mn-ea"/>
              </a:rPr>
              <a:t>    </a:t>
            </a:r>
          </a:p>
          <a:p>
            <a:pPr marL="0" indent="0">
              <a:spcBef>
                <a:spcPct val="0"/>
              </a:spcBef>
              <a:buClrTx/>
              <a:buSzTx/>
              <a:buNone/>
              <a:defRPr/>
            </a:pPr>
            <a:r>
              <a:rPr lang="zh-CN" altLang="en-US" sz="3200" dirty="0">
                <a:latin typeface="+mn-ea"/>
              </a:rPr>
              <a:t>        串行总线又分为</a:t>
            </a:r>
            <a:r>
              <a:rPr lang="zh-CN" altLang="en-US" sz="3200" dirty="0">
                <a:solidFill>
                  <a:srgbClr val="00B0F0"/>
                </a:solidFill>
                <a:latin typeface="+mn-ea"/>
              </a:rPr>
              <a:t>同步串行</a:t>
            </a:r>
            <a:r>
              <a:rPr lang="zh-CN" altLang="en-US" sz="3200" dirty="0">
                <a:latin typeface="+mn-ea"/>
              </a:rPr>
              <a:t>总线和</a:t>
            </a:r>
            <a:r>
              <a:rPr lang="zh-CN" altLang="en-US" sz="3200" dirty="0">
                <a:solidFill>
                  <a:schemeClr val="accent3"/>
                </a:solidFill>
                <a:latin typeface="+mn-ea"/>
              </a:rPr>
              <a:t>异步串行</a:t>
            </a:r>
            <a:r>
              <a:rPr lang="zh-CN" altLang="en-US" sz="3200" dirty="0">
                <a:latin typeface="+mn-ea"/>
              </a:rPr>
              <a:t>总线。</a:t>
            </a:r>
            <a:r>
              <a:rPr lang="en-US" altLang="zh-CN" sz="3200" dirty="0">
                <a:solidFill>
                  <a:srgbClr val="00B0F0"/>
                </a:solidFill>
                <a:latin typeface="+mn-ea"/>
              </a:rPr>
              <a:t>I</a:t>
            </a:r>
            <a:r>
              <a:rPr lang="en-US" altLang="zh-CN" sz="3200" baseline="30000" dirty="0">
                <a:solidFill>
                  <a:srgbClr val="00B0F0"/>
                </a:solidFill>
                <a:latin typeface="+mn-ea"/>
              </a:rPr>
              <a:t>2</a:t>
            </a:r>
            <a:r>
              <a:rPr lang="en-US" altLang="zh-CN" sz="3200" dirty="0">
                <a:solidFill>
                  <a:srgbClr val="00B0F0"/>
                </a:solidFill>
                <a:latin typeface="+mn-ea"/>
              </a:rPr>
              <a:t>C</a:t>
            </a:r>
            <a:r>
              <a:rPr lang="zh-CN" altLang="en-US" sz="3200" dirty="0">
                <a:solidFill>
                  <a:srgbClr val="00B0F0"/>
                </a:solidFill>
                <a:latin typeface="+mn-ea"/>
              </a:rPr>
              <a:t>、</a:t>
            </a:r>
            <a:r>
              <a:rPr lang="en-US" altLang="zh-CN" sz="3200" dirty="0">
                <a:solidFill>
                  <a:srgbClr val="00B0F0"/>
                </a:solidFill>
                <a:latin typeface="+mn-ea"/>
              </a:rPr>
              <a:t>SPI</a:t>
            </a:r>
            <a:r>
              <a:rPr lang="zh-CN" altLang="en-US" sz="3200" dirty="0">
                <a:latin typeface="+mn-ea"/>
              </a:rPr>
              <a:t>是同步串行总线，</a:t>
            </a:r>
            <a:r>
              <a:rPr lang="en-US" altLang="zh-CN" sz="3200" dirty="0">
                <a:solidFill>
                  <a:schemeClr val="accent3"/>
                </a:solidFill>
                <a:latin typeface="+mn-ea"/>
              </a:rPr>
              <a:t>USB</a:t>
            </a:r>
            <a:r>
              <a:rPr lang="zh-CN" altLang="en-US" sz="3200" dirty="0">
                <a:solidFill>
                  <a:schemeClr val="accent3"/>
                </a:solidFill>
                <a:latin typeface="+mn-ea"/>
              </a:rPr>
              <a:t>、</a:t>
            </a:r>
            <a:r>
              <a:rPr lang="en-US" altLang="zh-CN" sz="3200" dirty="0">
                <a:solidFill>
                  <a:schemeClr val="accent3"/>
                </a:solidFill>
                <a:latin typeface="+mn-ea"/>
              </a:rPr>
              <a:t>RS-422</a:t>
            </a:r>
            <a:r>
              <a:rPr lang="zh-CN" altLang="en-US" sz="3200" dirty="0">
                <a:solidFill>
                  <a:schemeClr val="accent3"/>
                </a:solidFill>
                <a:latin typeface="+mn-ea"/>
              </a:rPr>
              <a:t>、</a:t>
            </a:r>
            <a:r>
              <a:rPr lang="en-US" altLang="zh-CN" sz="3200" dirty="0">
                <a:solidFill>
                  <a:schemeClr val="accent3"/>
                </a:solidFill>
                <a:latin typeface="+mn-ea"/>
              </a:rPr>
              <a:t>RS-485</a:t>
            </a:r>
            <a:r>
              <a:rPr lang="zh-CN" altLang="en-US" sz="3200" dirty="0">
                <a:latin typeface="+mn-ea"/>
              </a:rPr>
              <a:t>等是异步串行总线。</a:t>
            </a:r>
            <a:endParaRPr lang="en-US" altLang="zh-CN" sz="3200" dirty="0">
              <a:latin typeface="宋体" panose="02010600030101010101" pitchFamily="2" charset="-122"/>
              <a:ea typeface="宋体" panose="02010600030101010101" pitchFamily="2" charset="-122"/>
            </a:endParaRPr>
          </a:p>
          <a:p>
            <a:pPr marL="0" indent="0">
              <a:spcBef>
                <a:spcPct val="0"/>
              </a:spcBef>
              <a:buClrTx/>
              <a:buSzTx/>
              <a:buNone/>
              <a:defRPr/>
            </a:pPr>
            <a:r>
              <a:rPr lang="zh-CN" altLang="en-US" sz="3200" dirty="0">
                <a:latin typeface="宋体" panose="02010600030101010101" pitchFamily="2" charset="-122"/>
                <a:ea typeface="宋体" panose="02010600030101010101" pitchFamily="2" charset="-122"/>
              </a:rPr>
              <a:t>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cademicPresentation1_TP10352479">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用于大学课程的学术演示文稿（纸张和铅笔设计）</Template>
  <TotalTime>0</TotalTime>
  <Words>6468</Words>
  <Application>Microsoft Office PowerPoint</Application>
  <PresentationFormat>宽屏</PresentationFormat>
  <Paragraphs>222</Paragraphs>
  <Slides>66</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黑体</vt:lpstr>
      <vt:lpstr>华文仿宋</vt:lpstr>
      <vt:lpstr>宋体</vt:lpstr>
      <vt:lpstr>Arial</vt:lpstr>
      <vt:lpstr>Calibri</vt:lpstr>
      <vt:lpstr>Times New Roman</vt:lpstr>
      <vt:lpstr>Tw Cen MT</vt:lpstr>
      <vt:lpstr>Wingdings</vt:lpstr>
      <vt:lpstr>Wingdings 2</vt:lpstr>
      <vt:lpstr>AcademicPresentation1_TP10352479</vt:lpstr>
      <vt:lpstr>第5章 嵌入式系统硬件技术基础</vt:lpstr>
      <vt:lpstr>PowerPoint 演示文稿</vt:lpstr>
      <vt:lpstr>PowerPoint 演示文稿</vt:lpstr>
      <vt:lpstr>PowerPoint 演示文稿</vt:lpstr>
      <vt:lpstr>5.1 总线</vt:lpstr>
      <vt:lpstr>5.1.1  并行总线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3、USB总线</vt:lpstr>
      <vt:lpstr>PowerPoint 演示文稿</vt:lpstr>
      <vt:lpstr>PowerPoint 演示文稿</vt:lpstr>
      <vt:lpstr>PowerPoint 演示文稿</vt:lpstr>
      <vt:lpstr>PowerPoint 演示文稿</vt:lpstr>
      <vt:lpstr>5.1.3 多总线结构</vt:lpstr>
      <vt:lpstr>PowerPoint 演示文稿</vt:lpstr>
      <vt:lpstr>PowerPoint 演示文稿</vt:lpstr>
      <vt:lpstr>5.1.4 直接存储器访问DMA</vt:lpstr>
      <vt:lpstr>PowerPoint 演示文稿</vt:lpstr>
      <vt:lpstr>PowerPoint 演示文稿</vt:lpstr>
      <vt:lpstr>PowerPoint 演示文稿</vt:lpstr>
      <vt:lpstr>5.2 存储系统</vt:lpstr>
      <vt:lpstr>5.2.1存储器的基本概念及分类</vt:lpstr>
      <vt:lpstr>PowerPoint 演示文稿</vt:lpstr>
      <vt:lpstr>5.2.2 随机存储器RAM</vt:lpstr>
      <vt:lpstr>PowerPoint 演示文稿</vt:lpstr>
      <vt:lpstr>PowerPoint 演示文稿</vt:lpstr>
      <vt:lpstr>PowerPoint 演示文稿</vt:lpstr>
      <vt:lpstr>PowerPoint 演示文稿</vt:lpstr>
      <vt:lpstr>5.2.3 只读存储器ROM</vt:lpstr>
      <vt:lpstr>PowerPoint 演示文稿</vt:lpstr>
      <vt:lpstr>5.2.4 嵌入式系统的存储器组织</vt:lpstr>
      <vt:lpstr>PowerPoint 演示文稿</vt:lpstr>
      <vt:lpstr>5.2.5 存储器的选型</vt:lpstr>
      <vt:lpstr>5.3 输入输出设备及通信接口</vt:lpstr>
      <vt:lpstr>5.3.1输入输出设备</vt:lpstr>
      <vt:lpstr>5.3.2常用通信接口</vt:lpstr>
      <vt:lpstr>1、 异步串行通信原理</vt:lpstr>
      <vt:lpstr>PowerPoint 演示文稿</vt:lpstr>
      <vt:lpstr>2、 异步串行接口的物理层标准</vt:lpstr>
      <vt:lpstr>PowerPoint 演示文稿</vt:lpstr>
      <vt:lpstr>PowerPoint 演示文稿</vt:lpstr>
      <vt:lpstr>PowerPoint 演示文稿</vt:lpstr>
      <vt:lpstr>PowerPoint 演示文稿</vt:lpstr>
      <vt:lpstr>PowerPoint 演示文稿</vt:lpstr>
      <vt:lpstr>PowerPoint 演示文稿</vt:lpstr>
      <vt:lpstr>5.3.3 网络接口</vt:lpstr>
      <vt:lpstr>PowerPoint 演示文稿</vt:lpstr>
      <vt:lpstr>PowerPoint 演示文稿</vt:lpstr>
      <vt:lpstr>PowerPoint 演示文稿</vt:lpstr>
      <vt:lpstr>5.4 嵌入式最小系统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思考题与习题</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嵌入式系统硬件技术基础</dc:title>
  <dc:creator/>
  <cp:keywords/>
  <cp:lastModifiedBy/>
  <cp:revision>14</cp:revision>
  <dcterms:created xsi:type="dcterms:W3CDTF">2017-07-08T02:18:28Z</dcterms:created>
  <dcterms:modified xsi:type="dcterms:W3CDTF">2021-04-13T08:40:57Z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