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1"/>
  </p:sldMasterIdLst>
  <p:notesMasterIdLst>
    <p:notesMasterId r:id="rId49"/>
  </p:notesMasterIdLst>
  <p:sldIdLst>
    <p:sldId id="399" r:id="rId2"/>
    <p:sldId id="400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40" r:id="rId17"/>
    <p:sldId id="414" r:id="rId18"/>
    <p:sldId id="439" r:id="rId19"/>
    <p:sldId id="415" r:id="rId20"/>
    <p:sldId id="445" r:id="rId21"/>
    <p:sldId id="416" r:id="rId22"/>
    <p:sldId id="417" r:id="rId23"/>
    <p:sldId id="418" r:id="rId24"/>
    <p:sldId id="419" r:id="rId25"/>
    <p:sldId id="420" r:id="rId26"/>
    <p:sldId id="421" r:id="rId27"/>
    <p:sldId id="422" r:id="rId28"/>
    <p:sldId id="441" r:id="rId29"/>
    <p:sldId id="423" r:id="rId30"/>
    <p:sldId id="424" r:id="rId31"/>
    <p:sldId id="425" r:id="rId32"/>
    <p:sldId id="426" r:id="rId33"/>
    <p:sldId id="427" r:id="rId34"/>
    <p:sldId id="428" r:id="rId35"/>
    <p:sldId id="429" r:id="rId36"/>
    <p:sldId id="430" r:id="rId37"/>
    <p:sldId id="446" r:id="rId38"/>
    <p:sldId id="442" r:id="rId39"/>
    <p:sldId id="431" r:id="rId40"/>
    <p:sldId id="432" r:id="rId41"/>
    <p:sldId id="433" r:id="rId42"/>
    <p:sldId id="434" r:id="rId43"/>
    <p:sldId id="435" r:id="rId44"/>
    <p:sldId id="443" r:id="rId45"/>
    <p:sldId id="436" r:id="rId46"/>
    <p:sldId id="437" r:id="rId47"/>
    <p:sldId id="438" r:id="rId4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DC3"/>
    <a:srgbClr val="969696"/>
    <a:srgbClr val="ECB4B4"/>
    <a:srgbClr val="FEE7AE"/>
    <a:srgbClr val="92C3CF"/>
    <a:srgbClr val="E2D6BC"/>
    <a:srgbClr val="E6DAC0"/>
    <a:srgbClr val="EADEC4"/>
    <a:srgbClr val="5044E8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3500" autoAdjust="0"/>
  </p:normalViewPr>
  <p:slideViewPr>
    <p:cSldViewPr>
      <p:cViewPr>
        <p:scale>
          <a:sx n="75" d="100"/>
          <a:sy n="75" d="100"/>
        </p:scale>
        <p:origin x="1950" y="7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443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D86B48C-6C1A-405B-BA13-35A07F5054BD}" type="datetimeFigureOut">
              <a:rPr lang="en-US"/>
              <a:pPr>
                <a:defRPr/>
              </a:pPr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5555BF5-C184-4549-855F-657AE51A8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计划学时：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555BF5-C184-4549-855F-657AE51A8C2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1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RISC: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Reduced Instruction Set Computing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555BF5-C184-4549-855F-657AE51A8C2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3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围绕指令的执行，突出</a:t>
            </a:r>
            <a:r>
              <a:rPr lang="en-US" altLang="zh-CN" dirty="0"/>
              <a:t>arm</a:t>
            </a:r>
            <a:r>
              <a:rPr lang="zh-CN" altLang="en-US" dirty="0"/>
              <a:t>微处理器的特点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由于代码密度问题提出了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Thumb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指令集，存储空间占用少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555BF5-C184-4549-855F-657AE51A8C2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80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</a:t>
            </a:r>
            <a:r>
              <a:rPr lang="en-US" altLang="zh-CN" dirty="0"/>
              <a:t>3</a:t>
            </a:r>
            <a:r>
              <a:rPr lang="zh-CN" altLang="en-US" dirty="0"/>
              <a:t>个指令周期，现</a:t>
            </a:r>
            <a:r>
              <a:rPr lang="en-US" altLang="zh-CN" dirty="0"/>
              <a:t>1.66</a:t>
            </a:r>
            <a:r>
              <a:rPr lang="zh-CN" altLang="en-US" dirty="0"/>
              <a:t>个指令周期，极限条件速度提升</a:t>
            </a:r>
            <a:r>
              <a:rPr lang="en-US" altLang="zh-CN" dirty="0"/>
              <a:t>44%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555BF5-C184-4549-855F-657AE51A8C2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6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11723" y="6053145"/>
            <a:ext cx="2999155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3145695" y="6043620"/>
            <a:ext cx="9046308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22042" indent="0" algn="ctr">
              <a:buNone/>
            </a:lvl2pPr>
            <a:lvl3pPr marL="844083" indent="0" algn="ctr">
              <a:buNone/>
            </a:lvl3pPr>
            <a:lvl4pPr marL="1266124" indent="0" algn="ctr">
              <a:buNone/>
            </a:lvl4pPr>
            <a:lvl5pPr marL="1688165" indent="0" algn="ctr">
              <a:buNone/>
            </a:lvl5pPr>
            <a:lvl6pPr marL="2110207" indent="0" algn="ctr">
              <a:buNone/>
            </a:lvl6pPr>
            <a:lvl7pPr marL="2532248" indent="0" algn="ctr">
              <a:buNone/>
            </a:lvl7pPr>
            <a:lvl8pPr marL="2954289" indent="0" algn="ctr">
              <a:buNone/>
            </a:lvl8pPr>
            <a:lvl9pPr marL="3376331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1847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2DC462A-D095-4647-B6B3-A226D41D5C5E}" type="datetime8">
              <a:rPr lang="en-US"/>
              <a:pPr>
                <a:defRPr/>
              </a:pPr>
              <a:t>3/9/2021 8:14 AM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324" y="236545"/>
            <a:ext cx="7823200" cy="365125"/>
          </a:xfrm>
        </p:spPr>
        <p:txBody>
          <a:bodyPr/>
          <a:lstStyle>
            <a:lvl1pPr algn="r"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 sz="1292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7CE6FBE-9315-42B1-9E7E-D2B4EBF47E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FDDA4-83CE-418E-8ACF-0D8ECEFFD3A8}" type="datetime8">
              <a:rPr lang="en-US"/>
              <a:pPr>
                <a:defRPr/>
              </a:pPr>
              <a:t>3/9/2021 8:14 AM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7C7C1-5860-4E15-B1F8-27ED71A1C1CE}" type="slidenum">
              <a:rPr lang="en-US"/>
              <a:pPr>
                <a:defRPr/>
              </a:pPr>
              <a:t>‹#›</a:t>
            </a:fld>
            <a:endParaRPr lang="en-US" sz="1292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4" y="0"/>
            <a:ext cx="427893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8188571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8188571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9"/>
            <a:ext cx="274320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7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CBA72-DF30-49AB-A7C0-B52CC8F0DEFB}" type="datetime8">
              <a:rPr lang="en-US"/>
              <a:pPr>
                <a:defRPr/>
              </a:pPr>
              <a:t>3/9/2021 8:14 AM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3" y="6248407"/>
            <a:ext cx="7430479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247" y="103557"/>
            <a:ext cx="533400" cy="32629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80FAA-7994-4883-9732-7789D4FDA366}" type="slidenum">
              <a:rPr lang="en-US"/>
              <a:pPr>
                <a:defRPr/>
              </a:pPr>
              <a:t>‹#›</a:t>
            </a:fld>
            <a:endParaRPr lang="en-US" sz="1292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1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6"/>
            <a:ext cx="10972800" cy="4525963"/>
          </a:xfrm>
        </p:spPr>
        <p:txBody>
          <a:bodyPr>
            <a:normAutofit/>
          </a:bodyPr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5157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76250"/>
          </a:xfrm>
        </p:spPr>
        <p:txBody>
          <a:bodyPr/>
          <a:lstStyle>
            <a:lvl1pPr>
              <a:defRPr sz="1292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E6AD805-FB1C-4C00-9BDF-3C2D932EC0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AB1D3-1087-4D83-B2F2-A492886DCEB8}" type="datetime8">
              <a:rPr lang="en-US"/>
              <a:pPr>
                <a:defRPr/>
              </a:pPr>
              <a:t>3/9/2021 8:14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92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920EA90-64CA-48BF-BFAA-3DED7621A1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3" y="2743200"/>
            <a:ext cx="9497484" cy="1673225"/>
          </a:xfrm>
        </p:spPr>
        <p:txBody>
          <a:bodyPr/>
          <a:lstStyle>
            <a:lvl1pPr>
              <a:buNone/>
              <a:defRPr sz="2585">
                <a:solidFill>
                  <a:schemeClr val="tx2"/>
                </a:solidFill>
              </a:defRPr>
            </a:lvl1pPr>
            <a:lvl2pPr>
              <a:buNone/>
              <a:defRPr sz="1661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062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3DF32-7479-4B98-A2D7-FE25A7BCA104}" type="datetime8">
              <a:rPr lang="en-US"/>
              <a:pPr>
                <a:defRPr/>
              </a:pPr>
              <a:t>3/9/2021 8:14 AM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7"/>
            <a:ext cx="1727200" cy="701675"/>
          </a:xfrm>
        </p:spPr>
        <p:txBody>
          <a:bodyPr>
            <a:noAutofit/>
          </a:bodyPr>
          <a:lstStyle>
            <a:lvl1pPr>
              <a:defRPr sz="2216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B55F32F-3AD3-4874-9A65-A141269B92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3A57919-1686-42A2-BF68-D3708B671439}" type="datetime8">
              <a:rPr lang="en-US"/>
              <a:pPr>
                <a:defRPr/>
              </a:pPr>
              <a:t>3/9/2021 8:14 AM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sz="1292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19F81DC-9DF9-4C42-BAF9-F47182AC0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847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847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34EAA16-BAAA-44D3-8A30-9E628B42678D}" type="datetime8">
              <a:rPr lang="en-US"/>
              <a:pPr>
                <a:defRPr/>
              </a:pPr>
              <a:t>3/9/2021 8:14 AM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sz="1292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D2E2339-7AA9-437B-BD5E-5BE1AA0A19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E3B9D-0AC2-4DE6-8A0E-5BF47E18070A}" type="datetime8">
              <a:rPr lang="en-US"/>
              <a:pPr>
                <a:defRPr/>
              </a:pPr>
              <a:t>3/9/2021 8:14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92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DF15D30-2A32-4C51-A3AD-09C57F0402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537EC-EFA2-4964-825C-8D0088199272}" type="datetime8">
              <a:rPr lang="en-US"/>
              <a:pPr>
                <a:defRPr/>
              </a:pPr>
              <a:t>3/9/2021 8:14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 sz="1292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FB03A54-E4CB-4563-865B-EA2394A3C6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m_pencil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16709" y="1755782"/>
            <a:ext cx="2153139" cy="2144713"/>
          </a:xfrm>
          <a:prstGeom prst="rect">
            <a:avLst/>
          </a:prstGeom>
          <a:noFill/>
          <a:ln w="50800" cap="sq" cmpd="dbl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062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2483A-BDF6-44A9-A5F2-AFC70867D315}" type="datetime8">
              <a:rPr lang="en-US"/>
              <a:pPr>
                <a:defRPr/>
              </a:pPr>
              <a:t>3/9/2021 8:14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92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0A62593-3F6F-4A20-B30A-57DDF6CF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1723" y="4572007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11723" y="4664075"/>
            <a:ext cx="1949939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2061311" y="4654550"/>
            <a:ext cx="1013069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930400" y="3"/>
            <a:ext cx="134816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569"/>
            </a:lvl1pPr>
            <a:lvl2pPr>
              <a:buFontTx/>
              <a:buNone/>
              <a:defRPr sz="1108"/>
            </a:lvl2pPr>
            <a:lvl3pPr>
              <a:buFontTx/>
              <a:buNone/>
              <a:defRPr sz="923"/>
            </a:lvl3pPr>
            <a:lvl4pPr>
              <a:buFontTx/>
              <a:buNone/>
              <a:defRPr sz="831"/>
            </a:lvl4pPr>
            <a:lvl5pPr>
              <a:buFontTx/>
              <a:buNone/>
              <a:defRPr sz="83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585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954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7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9D8B79D-3B7E-4CBC-B318-7B78AD376BEB}" type="datetime8">
              <a:rPr lang="en-US"/>
              <a:pPr>
                <a:defRPr/>
              </a:pPr>
              <a:t>3/9/2021 8:14 AM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7"/>
            <a:ext cx="1930400" cy="663575"/>
          </a:xfrm>
        </p:spPr>
        <p:txBody>
          <a:bodyPr rtlCol="0"/>
          <a:lstStyle>
            <a:lvl1pPr>
              <a:defRPr sz="2585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74980FB-E367-4419-8C98-CA7DCF17D4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7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915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6708" y="1600206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7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92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75134E8-C180-44E4-9072-38E2E441B640}" type="datetime8">
              <a:rPr lang="en-US"/>
              <a:pPr>
                <a:defRPr/>
              </a:pPr>
              <a:t>3/9/2021 8:14 AM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3" y="6248407"/>
            <a:ext cx="7227279" cy="365125"/>
          </a:xfrm>
          <a:prstGeom prst="rect">
            <a:avLst/>
          </a:prstGeom>
        </p:spPr>
        <p:txBody>
          <a:bodyPr vert="horz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92" dirty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7405" y="1279525"/>
            <a:ext cx="11404599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95"/>
            <a:ext cx="7112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8" b="1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6C30A09-97E6-42C7-93EF-1F36BB54A9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07" r:id="rId10"/>
    <p:sldLayoutId id="2147483717" r:id="rId11"/>
    <p:sldLayoutId id="2147483718" r:id="rId12"/>
    <p:sldLayoutId id="2147483719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062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Tw Cen MT"/>
        </a:defRPr>
      </a:lvl2pPr>
      <a:lvl3pPr algn="l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Tw Cen MT"/>
        </a:defRPr>
      </a:lvl3pPr>
      <a:lvl4pPr algn="l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Tw Cen MT"/>
        </a:defRPr>
      </a:lvl4pPr>
      <a:lvl5pPr algn="l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Tw Cen MT"/>
        </a:defRPr>
      </a:lvl5pPr>
      <a:lvl6pPr marL="422042" algn="l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Tw Cen MT"/>
        </a:defRPr>
      </a:lvl6pPr>
      <a:lvl7pPr marL="844083" algn="l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Tw Cen MT"/>
        </a:defRPr>
      </a:lvl7pPr>
      <a:lvl8pPr marL="1266124" algn="l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Tw Cen MT"/>
        </a:defRPr>
      </a:lvl8pPr>
      <a:lvl9pPr marL="1688165" algn="l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Tw Cen MT"/>
        </a:defRPr>
      </a:lvl9pPr>
    </p:titleStyle>
    <p:bodyStyle>
      <a:lvl1pPr marL="294551" indent="-294551" algn="l" rtl="0" fontAlgn="base">
        <a:spcBef>
          <a:spcPts val="646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677" kern="1200">
          <a:solidFill>
            <a:schemeClr val="tx1"/>
          </a:solidFill>
          <a:latin typeface="+mn-lt"/>
          <a:ea typeface="+mn-ea"/>
          <a:cs typeface="+mn-cs"/>
        </a:defRPr>
      </a:lvl1pPr>
      <a:lvl2pPr marL="590565" indent="-252053" algn="l" rtl="0" fontAlgn="base">
        <a:spcBef>
          <a:spcPts val="508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indent="-211021" algn="l" rtl="0" fontAlgn="base">
        <a:spcBef>
          <a:spcPts val="461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123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indent="-211021" algn="l" rtl="0" fontAlgn="base">
        <a:spcBef>
          <a:spcPts val="369"/>
        </a:spcBef>
        <a:spcAft>
          <a:spcPct val="0"/>
        </a:spcAft>
        <a:buClr>
          <a:srgbClr val="C32D2E"/>
        </a:buClr>
        <a:buSzPct val="75000"/>
        <a:buFont typeface="Wingdings" pitchFamily="2" charset="2"/>
        <a:buChar char=""/>
        <a:defRPr sz="1847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indent="-211021" algn="l" rtl="0" fontAlgn="base">
        <a:spcBef>
          <a:spcPts val="369"/>
        </a:spcBef>
        <a:spcAft>
          <a:spcPct val="0"/>
        </a:spcAft>
        <a:buClr>
          <a:srgbClr val="84AA33"/>
        </a:buClr>
        <a:buSzPct val="65000"/>
        <a:buFont typeface="Wingdings" pitchFamily="2" charset="2"/>
        <a:buChar char=""/>
        <a:defRPr sz="1847" kern="1200">
          <a:solidFill>
            <a:schemeClr val="tx1"/>
          </a:solidFill>
          <a:latin typeface="+mn-lt"/>
          <a:ea typeface="+mn-ea"/>
          <a:cs typeface="+mn-cs"/>
        </a:defRPr>
      </a:lvl5pPr>
      <a:lvl6pPr marL="1941390" indent="-211021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661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194615" indent="-211021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66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47840" indent="-211021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661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01064" indent="-211021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661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22042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m.com/products/processors/technologies/dsp-simd.php" TargetMode="External"/><Relationship Id="rId2" Type="http://schemas.openxmlformats.org/officeDocument/2006/relationships/hyperlink" Target="http://www.arm.com/products/processors/index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rm.com/products/processors/technologies/trustzone.php" TargetMode="External"/><Relationship Id="rId4" Type="http://schemas.openxmlformats.org/officeDocument/2006/relationships/hyperlink" Target="http://www.arm.com/community/software-enablement/index.ph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3632" y="2060848"/>
            <a:ext cx="7772400" cy="1773116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5400" b="1" dirty="0"/>
              <a:t>第二章   </a:t>
            </a:r>
            <a:r>
              <a:rPr lang="en-US" altLang="zh-CN" sz="5400" b="1" dirty="0"/>
              <a:t>ARM</a:t>
            </a:r>
            <a:r>
              <a:rPr lang="zh-CN" altLang="en-US" sz="5400" b="1" dirty="0"/>
              <a:t>体系结构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57"/>
    </mc:Choice>
    <mc:Fallback>
      <p:transition spd="slow" advTm="275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47528" y="116632"/>
            <a:ext cx="8153400" cy="914400"/>
          </a:xfrm>
        </p:spPr>
        <p:txBody>
          <a:bodyPr/>
          <a:lstStyle/>
          <a:p>
            <a:r>
              <a:rPr lang="en-US" altLang="zh-CN" dirty="0">
                <a:cs typeface="华文仿宋"/>
              </a:rPr>
              <a:t>2</a:t>
            </a:r>
            <a:r>
              <a:rPr lang="zh-CN" altLang="en-US" dirty="0">
                <a:cs typeface="华文仿宋"/>
              </a:rPr>
              <a:t>、</a:t>
            </a:r>
            <a:r>
              <a:rPr lang="en-US" altLang="zh-CN" dirty="0">
                <a:cs typeface="华文仿宋"/>
              </a:rPr>
              <a:t>ARM7</a:t>
            </a:r>
            <a:r>
              <a:rPr lang="zh-CN" altLang="en-US" dirty="0">
                <a:cs typeface="华文仿宋"/>
              </a:rPr>
              <a:t>系列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00708" y="1196752"/>
            <a:ext cx="11790584" cy="5256584"/>
          </a:xfrm>
        </p:spPr>
        <p:txBody>
          <a:bodyPr>
            <a:normAutofit fontScale="92500"/>
          </a:bodyPr>
          <a:lstStyle/>
          <a:p>
            <a:pPr marL="295429" indent="-295429" fontAlgn="auto">
              <a:lnSpc>
                <a:spcPct val="80000"/>
              </a:lnSpc>
              <a:spcAft>
                <a:spcPts val="0"/>
              </a:spcAft>
              <a:buFont typeface="Wingdings"/>
              <a:buChar char=""/>
              <a:defRPr/>
            </a:pPr>
            <a:endParaRPr lang="en-US" altLang="zh-CN" sz="3600" dirty="0"/>
          </a:p>
          <a:p>
            <a:pPr marL="295429" indent="-295429" fontAlgn="auto">
              <a:lnSpc>
                <a:spcPct val="8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3600" dirty="0"/>
              <a:t>1) </a:t>
            </a:r>
            <a:r>
              <a:rPr lang="zh-CN" altLang="en-US" sz="3600" dirty="0"/>
              <a:t>具有嵌入式</a:t>
            </a:r>
            <a:r>
              <a:rPr lang="en-US" altLang="zh-CN" sz="3600" dirty="0"/>
              <a:t>ICE-RT</a:t>
            </a:r>
            <a:r>
              <a:rPr lang="zh-CN" altLang="en-US" sz="3600" dirty="0"/>
              <a:t>逻辑，调试开发方便；</a:t>
            </a:r>
          </a:p>
          <a:p>
            <a:pPr marL="295429" indent="-295429" fontAlgn="auto">
              <a:lnSpc>
                <a:spcPct val="8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3600" dirty="0"/>
              <a:t>2) </a:t>
            </a:r>
            <a:r>
              <a:rPr lang="zh-CN" altLang="en-US" sz="3600" dirty="0"/>
              <a:t>极低的功耗，适合对功耗要求严格的应用，如便携式产品；</a:t>
            </a:r>
          </a:p>
          <a:p>
            <a:pPr marL="295429" indent="-295429" fontAlgn="auto">
              <a:lnSpc>
                <a:spcPct val="8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3600" dirty="0"/>
              <a:t>3) </a:t>
            </a:r>
            <a:r>
              <a:rPr lang="zh-CN" altLang="en-US" sz="3600" dirty="0"/>
              <a:t>能够提供</a:t>
            </a:r>
            <a:r>
              <a:rPr lang="en-US" altLang="zh-CN" sz="3600" dirty="0"/>
              <a:t>0.9MIPS/MHz</a:t>
            </a:r>
            <a:r>
              <a:rPr lang="zh-CN" altLang="en-US" sz="3600" dirty="0"/>
              <a:t>的三级流水线结构；</a:t>
            </a:r>
          </a:p>
          <a:p>
            <a:pPr marL="295429" indent="-295429" fontAlgn="auto">
              <a:lnSpc>
                <a:spcPct val="8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3600" dirty="0"/>
              <a:t>4) </a:t>
            </a:r>
            <a:r>
              <a:rPr lang="zh-CN" altLang="en-US" sz="3600" dirty="0"/>
              <a:t>代码密度高并兼容</a:t>
            </a:r>
            <a:r>
              <a:rPr lang="en-US" altLang="zh-CN" sz="3600" dirty="0"/>
              <a:t>16</a:t>
            </a:r>
            <a:r>
              <a:rPr lang="zh-CN" altLang="en-US" sz="3600" dirty="0"/>
              <a:t>位的</a:t>
            </a:r>
            <a:r>
              <a:rPr lang="en-US" altLang="zh-CN" sz="3600" dirty="0"/>
              <a:t>Thumb</a:t>
            </a:r>
            <a:r>
              <a:rPr lang="zh-CN" altLang="en-US" sz="3600" dirty="0"/>
              <a:t>指令集；</a:t>
            </a:r>
          </a:p>
          <a:p>
            <a:pPr marL="295429" indent="-295429" fontAlgn="auto">
              <a:lnSpc>
                <a:spcPct val="8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3600" dirty="0"/>
              <a:t>5) </a:t>
            </a:r>
            <a:r>
              <a:rPr lang="zh-CN" altLang="en-US" sz="3600" dirty="0"/>
              <a:t>对操作系统的支持广泛，包括</a:t>
            </a:r>
            <a:r>
              <a:rPr lang="en-US" altLang="zh-CN" sz="3600" dirty="0"/>
              <a:t>Windows CE</a:t>
            </a:r>
            <a:r>
              <a:rPr lang="zh-CN" altLang="en-US" sz="3600" dirty="0"/>
              <a:t>、</a:t>
            </a:r>
            <a:r>
              <a:rPr lang="en-US" altLang="zh-CN" sz="3600" dirty="0"/>
              <a:t>Linux</a:t>
            </a:r>
            <a:r>
              <a:rPr lang="zh-CN" altLang="en-US" sz="3600" dirty="0"/>
              <a:t>、</a:t>
            </a:r>
            <a:r>
              <a:rPr lang="en-US" altLang="zh-CN" sz="3600" dirty="0"/>
              <a:t>Palm OS</a:t>
            </a:r>
            <a:r>
              <a:rPr lang="zh-CN" altLang="en-US" sz="3600" dirty="0"/>
              <a:t>等；</a:t>
            </a:r>
          </a:p>
          <a:p>
            <a:pPr marL="295429" indent="-295429" fontAlgn="auto">
              <a:lnSpc>
                <a:spcPct val="8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3600" dirty="0"/>
              <a:t>6) </a:t>
            </a:r>
            <a:r>
              <a:rPr lang="zh-CN" altLang="en-US" sz="3600" dirty="0"/>
              <a:t>指令系统与</a:t>
            </a:r>
            <a:r>
              <a:rPr lang="en-US" altLang="zh-CN" sz="3600" dirty="0"/>
              <a:t>ARM9</a:t>
            </a:r>
            <a:r>
              <a:rPr lang="zh-CN" altLang="en-US" sz="3600" dirty="0"/>
              <a:t>、</a:t>
            </a:r>
            <a:r>
              <a:rPr lang="en-US" altLang="zh-CN" sz="3600" dirty="0"/>
              <a:t>ARM9E</a:t>
            </a:r>
            <a:r>
              <a:rPr lang="zh-CN" altLang="en-US" sz="3600" dirty="0"/>
              <a:t>和</a:t>
            </a:r>
            <a:r>
              <a:rPr lang="en-US" altLang="zh-CN" sz="3600" dirty="0"/>
              <a:t>ARM10E</a:t>
            </a:r>
            <a:r>
              <a:rPr lang="zh-CN" altLang="en-US" sz="3600" dirty="0"/>
              <a:t>系列兼容，便于用户的产品升级换代；</a:t>
            </a:r>
          </a:p>
          <a:p>
            <a:pPr marL="295429" indent="-295429" fontAlgn="auto">
              <a:lnSpc>
                <a:spcPct val="8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sz="3600" dirty="0"/>
              <a:t>7) </a:t>
            </a:r>
            <a:r>
              <a:rPr lang="zh-CN" altLang="en-US" sz="3600" dirty="0"/>
              <a:t>主频最高可达</a:t>
            </a:r>
            <a:r>
              <a:rPr lang="en-US" altLang="zh-CN" sz="3600" dirty="0"/>
              <a:t>130MIPS</a:t>
            </a:r>
            <a:r>
              <a:rPr lang="zh-CN" altLang="en-US" sz="3600" dirty="0"/>
              <a:t>，高速的运算处理能力能胜任绝大多数的复杂应用。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31504" y="260648"/>
            <a:ext cx="8153400" cy="914400"/>
          </a:xfrm>
        </p:spPr>
        <p:txBody>
          <a:bodyPr/>
          <a:lstStyle/>
          <a:p>
            <a:r>
              <a:rPr lang="en-US" altLang="zh-CN" dirty="0">
                <a:cs typeface="华文仿宋"/>
              </a:rPr>
              <a:t>3</a:t>
            </a:r>
            <a:r>
              <a:rPr lang="zh-CN" altLang="en-US" dirty="0">
                <a:cs typeface="华文仿宋"/>
              </a:rPr>
              <a:t>、</a:t>
            </a:r>
            <a:r>
              <a:rPr lang="en-US" altLang="zh-CN" dirty="0">
                <a:cs typeface="华文仿宋"/>
              </a:rPr>
              <a:t>ARM9</a:t>
            </a:r>
            <a:r>
              <a:rPr lang="zh-CN" altLang="en-US" dirty="0">
                <a:cs typeface="华文仿宋"/>
              </a:rPr>
              <a:t>系列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79376" y="1628800"/>
            <a:ext cx="11449272" cy="4968552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cs typeface="华文仿宋"/>
              </a:rPr>
              <a:t>	ARM9</a:t>
            </a:r>
            <a:r>
              <a:rPr lang="zh-CN" altLang="en-US" sz="3200" dirty="0">
                <a:cs typeface="华文仿宋"/>
              </a:rPr>
              <a:t>系列微处理器在高性能和低功耗特性方面提供最佳的性能。具有以下特点：</a:t>
            </a:r>
          </a:p>
          <a:p>
            <a:pPr>
              <a:lnSpc>
                <a:spcPct val="90000"/>
              </a:lnSpc>
            </a:pPr>
            <a:r>
              <a:rPr lang="en-US" altLang="zh-CN" sz="3200" dirty="0">
                <a:cs typeface="华文仿宋"/>
              </a:rPr>
              <a:t>1) </a:t>
            </a:r>
            <a:r>
              <a:rPr lang="zh-CN" altLang="en-US" sz="3200" dirty="0">
                <a:cs typeface="华文仿宋"/>
              </a:rPr>
              <a:t>提供</a:t>
            </a:r>
            <a:r>
              <a:rPr lang="en-US" altLang="zh-CN" sz="3200" dirty="0">
                <a:cs typeface="华文仿宋"/>
              </a:rPr>
              <a:t>1.1MIPS/MHz5</a:t>
            </a:r>
            <a:r>
              <a:rPr lang="zh-CN" altLang="en-US" sz="3200" dirty="0">
                <a:cs typeface="华文仿宋"/>
              </a:rPr>
              <a:t>级流水线结构；</a:t>
            </a:r>
          </a:p>
          <a:p>
            <a:pPr>
              <a:lnSpc>
                <a:spcPct val="90000"/>
              </a:lnSpc>
            </a:pPr>
            <a:r>
              <a:rPr lang="en-US" altLang="zh-CN" sz="3200" dirty="0">
                <a:cs typeface="华文仿宋"/>
              </a:rPr>
              <a:t>2) </a:t>
            </a:r>
            <a:r>
              <a:rPr lang="zh-CN" altLang="en-US" sz="3200" dirty="0">
                <a:cs typeface="华文仿宋"/>
              </a:rPr>
              <a:t>支持</a:t>
            </a:r>
            <a:r>
              <a:rPr lang="en-US" altLang="zh-CN" sz="3200" dirty="0">
                <a:cs typeface="华文仿宋"/>
              </a:rPr>
              <a:t>32</a:t>
            </a:r>
            <a:r>
              <a:rPr lang="zh-CN" altLang="en-US" sz="3200" dirty="0">
                <a:cs typeface="华文仿宋"/>
              </a:rPr>
              <a:t>位</a:t>
            </a:r>
            <a:r>
              <a:rPr lang="en-US" altLang="zh-CN" sz="3200" dirty="0">
                <a:cs typeface="华文仿宋"/>
              </a:rPr>
              <a:t>ARM</a:t>
            </a:r>
            <a:r>
              <a:rPr lang="zh-CN" altLang="en-US" sz="3200" dirty="0">
                <a:cs typeface="华文仿宋"/>
              </a:rPr>
              <a:t>指令集和</a:t>
            </a:r>
            <a:r>
              <a:rPr lang="en-US" altLang="zh-CN" sz="3200" dirty="0">
                <a:cs typeface="华文仿宋"/>
              </a:rPr>
              <a:t>16</a:t>
            </a:r>
            <a:r>
              <a:rPr lang="zh-CN" altLang="en-US" sz="3200" dirty="0">
                <a:cs typeface="华文仿宋"/>
              </a:rPr>
              <a:t>位</a:t>
            </a:r>
            <a:r>
              <a:rPr lang="en-US" altLang="zh-CN" sz="3200" dirty="0">
                <a:cs typeface="华文仿宋"/>
              </a:rPr>
              <a:t>Thumb</a:t>
            </a:r>
            <a:r>
              <a:rPr lang="zh-CN" altLang="en-US" sz="3200" dirty="0">
                <a:cs typeface="华文仿宋"/>
              </a:rPr>
              <a:t>指令集；</a:t>
            </a:r>
          </a:p>
          <a:p>
            <a:pPr>
              <a:lnSpc>
                <a:spcPct val="90000"/>
              </a:lnSpc>
            </a:pPr>
            <a:r>
              <a:rPr lang="en-US" altLang="zh-CN" sz="3200" dirty="0">
                <a:cs typeface="华文仿宋"/>
              </a:rPr>
              <a:t>3) </a:t>
            </a:r>
            <a:r>
              <a:rPr lang="zh-CN" altLang="en-US" sz="3200" dirty="0">
                <a:cs typeface="华文仿宋"/>
              </a:rPr>
              <a:t>支持</a:t>
            </a:r>
            <a:r>
              <a:rPr lang="en-US" altLang="zh-CN" sz="3200" dirty="0">
                <a:cs typeface="华文仿宋"/>
              </a:rPr>
              <a:t>32</a:t>
            </a:r>
            <a:r>
              <a:rPr lang="zh-CN" altLang="en-US" sz="3200" dirty="0">
                <a:cs typeface="华文仿宋"/>
              </a:rPr>
              <a:t>位的高速</a:t>
            </a:r>
            <a:r>
              <a:rPr lang="en-US" altLang="zh-CN" sz="3200" dirty="0">
                <a:cs typeface="华文仿宋"/>
              </a:rPr>
              <a:t>AMBA</a:t>
            </a:r>
            <a:r>
              <a:rPr lang="zh-CN" altLang="en-US" sz="3200" dirty="0">
                <a:cs typeface="华文仿宋"/>
              </a:rPr>
              <a:t>总线接口；</a:t>
            </a:r>
          </a:p>
          <a:p>
            <a:pPr>
              <a:lnSpc>
                <a:spcPct val="90000"/>
              </a:lnSpc>
            </a:pPr>
            <a:r>
              <a:rPr lang="en-US" altLang="zh-CN" sz="3200" dirty="0">
                <a:cs typeface="华文仿宋"/>
              </a:rPr>
              <a:t>4) </a:t>
            </a:r>
            <a:r>
              <a:rPr lang="zh-CN" altLang="en-US" sz="3200" dirty="0">
                <a:cs typeface="华文仿宋"/>
              </a:rPr>
              <a:t>全性能</a:t>
            </a:r>
            <a:r>
              <a:rPr lang="en-US" altLang="zh-CN" sz="3200" dirty="0">
                <a:cs typeface="华文仿宋"/>
              </a:rPr>
              <a:t>MMU</a:t>
            </a:r>
            <a:r>
              <a:rPr lang="zh-CN" altLang="en-US" sz="3200" dirty="0">
                <a:cs typeface="华文仿宋"/>
              </a:rPr>
              <a:t>，支持</a:t>
            </a:r>
            <a:r>
              <a:rPr lang="en-US" altLang="zh-CN" sz="3200" dirty="0">
                <a:cs typeface="华文仿宋"/>
              </a:rPr>
              <a:t>Windows CE</a:t>
            </a:r>
            <a:r>
              <a:rPr lang="zh-CN" altLang="en-US" sz="3200" dirty="0">
                <a:cs typeface="华文仿宋"/>
              </a:rPr>
              <a:t>、</a:t>
            </a:r>
            <a:r>
              <a:rPr lang="en-US" altLang="zh-CN" sz="3200" dirty="0">
                <a:cs typeface="华文仿宋"/>
              </a:rPr>
              <a:t>Linux</a:t>
            </a:r>
            <a:r>
              <a:rPr lang="zh-CN" altLang="en-US" sz="3200" dirty="0">
                <a:cs typeface="华文仿宋"/>
              </a:rPr>
              <a:t>、</a:t>
            </a:r>
            <a:r>
              <a:rPr lang="en-US" altLang="zh-CN" sz="3200" dirty="0">
                <a:cs typeface="华文仿宋"/>
              </a:rPr>
              <a:t>Palm OS</a:t>
            </a:r>
            <a:r>
              <a:rPr lang="zh-CN" altLang="en-US" sz="3200" dirty="0">
                <a:cs typeface="华文仿宋"/>
              </a:rPr>
              <a:t>等主流嵌入式操作系统；</a:t>
            </a:r>
          </a:p>
          <a:p>
            <a:pPr>
              <a:lnSpc>
                <a:spcPct val="90000"/>
              </a:lnSpc>
            </a:pPr>
            <a:r>
              <a:rPr lang="en-US" altLang="zh-CN" sz="3200" dirty="0">
                <a:cs typeface="华文仿宋"/>
              </a:rPr>
              <a:t>5) MPU</a:t>
            </a:r>
            <a:r>
              <a:rPr lang="zh-CN" altLang="en-US" sz="3200" dirty="0">
                <a:cs typeface="华文仿宋"/>
              </a:rPr>
              <a:t>支持实时操作系统；</a:t>
            </a:r>
          </a:p>
          <a:p>
            <a:pPr>
              <a:lnSpc>
                <a:spcPct val="90000"/>
              </a:lnSpc>
            </a:pPr>
            <a:r>
              <a:rPr lang="en-US" altLang="zh-CN" sz="3200" dirty="0">
                <a:cs typeface="华文仿宋"/>
              </a:rPr>
              <a:t>6) </a:t>
            </a:r>
            <a:r>
              <a:rPr lang="zh-CN" altLang="en-US" sz="3200" dirty="0">
                <a:cs typeface="华文仿宋"/>
              </a:rPr>
              <a:t>支持数据</a:t>
            </a:r>
            <a:r>
              <a:rPr lang="en-US" altLang="zh-CN" sz="3200" dirty="0">
                <a:cs typeface="华文仿宋"/>
              </a:rPr>
              <a:t>Cache</a:t>
            </a:r>
            <a:r>
              <a:rPr lang="zh-CN" altLang="en-US" sz="3200" dirty="0">
                <a:cs typeface="华文仿宋"/>
              </a:rPr>
              <a:t>和指令</a:t>
            </a:r>
            <a:r>
              <a:rPr lang="en-US" altLang="zh-CN" sz="3200" dirty="0">
                <a:cs typeface="华文仿宋"/>
              </a:rPr>
              <a:t>Cache</a:t>
            </a:r>
            <a:r>
              <a:rPr lang="zh-CN" altLang="en-US" sz="3200" dirty="0">
                <a:cs typeface="华文仿宋"/>
              </a:rPr>
              <a:t>，具有更高的指令和数据处理能力。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36531" y="474785"/>
            <a:ext cx="8153400" cy="914400"/>
          </a:xfrm>
        </p:spPr>
        <p:txBody>
          <a:bodyPr/>
          <a:lstStyle/>
          <a:p>
            <a:r>
              <a:rPr lang="en-US" altLang="zh-CN">
                <a:cs typeface="华文仿宋"/>
              </a:rPr>
              <a:t>3</a:t>
            </a:r>
            <a:r>
              <a:rPr lang="zh-CN" altLang="en-US">
                <a:cs typeface="华文仿宋"/>
              </a:rPr>
              <a:t>、</a:t>
            </a:r>
            <a:r>
              <a:rPr lang="en-US" altLang="zh-CN">
                <a:cs typeface="华文仿宋"/>
              </a:rPr>
              <a:t>ARM9</a:t>
            </a:r>
            <a:r>
              <a:rPr lang="zh-CN" altLang="en-US">
                <a:cs typeface="华文仿宋"/>
              </a:rPr>
              <a:t>系列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7368" y="1700808"/>
            <a:ext cx="11377264" cy="4608512"/>
          </a:xfrm>
        </p:spPr>
        <p:txBody>
          <a:bodyPr/>
          <a:lstStyle/>
          <a:p>
            <a:r>
              <a:rPr lang="en-US" altLang="zh-CN" sz="3600" dirty="0">
                <a:cs typeface="华文仿宋"/>
              </a:rPr>
              <a:t>	  ARM9E</a:t>
            </a:r>
            <a:r>
              <a:rPr lang="zh-CN" altLang="en-US" sz="3600" dirty="0">
                <a:cs typeface="华文仿宋"/>
              </a:rPr>
              <a:t>系列微处理器为可综合处理器，使用单一的处理器内核提供了微控制器、</a:t>
            </a:r>
            <a:r>
              <a:rPr lang="en-US" altLang="zh-CN" sz="3600" dirty="0">
                <a:cs typeface="华文仿宋"/>
              </a:rPr>
              <a:t>DSP</a:t>
            </a:r>
            <a:r>
              <a:rPr lang="zh-CN" altLang="en-US" sz="3600" dirty="0">
                <a:cs typeface="华文仿宋"/>
              </a:rPr>
              <a:t>、</a:t>
            </a:r>
            <a:r>
              <a:rPr lang="en-US" altLang="zh-CN" sz="3600" dirty="0">
                <a:cs typeface="华文仿宋"/>
              </a:rPr>
              <a:t>Java</a:t>
            </a:r>
            <a:r>
              <a:rPr lang="zh-CN" altLang="en-US" sz="3600" dirty="0">
                <a:cs typeface="华文仿宋"/>
              </a:rPr>
              <a:t>应用系统的解决方案，极大地减少了芯片的面积和系统的复杂程度。</a:t>
            </a:r>
          </a:p>
          <a:p>
            <a:r>
              <a:rPr lang="zh-CN" altLang="en-US" sz="3600" dirty="0">
                <a:cs typeface="华文仿宋"/>
              </a:rPr>
              <a:t>	  </a:t>
            </a:r>
            <a:r>
              <a:rPr lang="en-US" altLang="zh-CN" sz="3600" dirty="0">
                <a:cs typeface="华文仿宋"/>
              </a:rPr>
              <a:t>ARM9E</a:t>
            </a:r>
            <a:r>
              <a:rPr lang="zh-CN" altLang="en-US" sz="3600" dirty="0">
                <a:cs typeface="华文仿宋"/>
              </a:rPr>
              <a:t>系列微处理器提供了增强的</a:t>
            </a:r>
            <a:r>
              <a:rPr lang="en-US" altLang="zh-CN" sz="3600" dirty="0">
                <a:cs typeface="华文仿宋"/>
              </a:rPr>
              <a:t>DSP</a:t>
            </a:r>
            <a:r>
              <a:rPr lang="zh-CN" altLang="en-US" sz="3600" dirty="0">
                <a:cs typeface="华文仿宋"/>
              </a:rPr>
              <a:t>处理能力，很适合于那些需要同时使用</a:t>
            </a:r>
            <a:r>
              <a:rPr lang="en-US" altLang="zh-CN" sz="3600" dirty="0">
                <a:cs typeface="华文仿宋"/>
              </a:rPr>
              <a:t>DSP</a:t>
            </a:r>
            <a:r>
              <a:rPr lang="zh-CN" altLang="en-US" sz="3600" dirty="0">
                <a:cs typeface="华文仿宋"/>
              </a:rPr>
              <a:t>和微控制器的应用场合。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19300" y="188640"/>
            <a:ext cx="8153400" cy="914400"/>
          </a:xfrm>
        </p:spPr>
        <p:txBody>
          <a:bodyPr/>
          <a:lstStyle/>
          <a:p>
            <a:r>
              <a:rPr lang="en-US" altLang="zh-CN" dirty="0">
                <a:cs typeface="华文仿宋"/>
              </a:rPr>
              <a:t>4</a:t>
            </a:r>
            <a:r>
              <a:rPr lang="zh-CN" altLang="en-US" dirty="0">
                <a:cs typeface="华文仿宋"/>
              </a:rPr>
              <a:t>、</a:t>
            </a:r>
            <a:r>
              <a:rPr lang="en-US" altLang="zh-CN" dirty="0">
                <a:cs typeface="华文仿宋"/>
              </a:rPr>
              <a:t>ARM10E</a:t>
            </a:r>
            <a:r>
              <a:rPr lang="zh-CN" altLang="en-US" dirty="0">
                <a:cs typeface="华文仿宋"/>
              </a:rPr>
              <a:t>系列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7368" y="1484784"/>
            <a:ext cx="11449272" cy="518457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3000" dirty="0">
                <a:cs typeface="华文仿宋"/>
              </a:rPr>
              <a:t>	  ARM10E</a:t>
            </a:r>
            <a:r>
              <a:rPr lang="zh-CN" altLang="en-US" sz="3000" dirty="0">
                <a:cs typeface="华文仿宋"/>
              </a:rPr>
              <a:t>系列微处理器具有高性能、低功耗的特点，由于采用了新的体系结构，与同等的</a:t>
            </a:r>
            <a:r>
              <a:rPr lang="en-US" altLang="zh-CN" sz="3000" dirty="0">
                <a:cs typeface="华文仿宋"/>
              </a:rPr>
              <a:t>ARM9 </a:t>
            </a:r>
            <a:r>
              <a:rPr lang="zh-CN" altLang="en-US" sz="3000" dirty="0">
                <a:cs typeface="华文仿宋"/>
              </a:rPr>
              <a:t>器件相比较，在同样的时钟频率下，性能提高了近</a:t>
            </a:r>
            <a:r>
              <a:rPr lang="en-US" altLang="zh-CN" sz="3000" dirty="0">
                <a:cs typeface="华文仿宋"/>
              </a:rPr>
              <a:t>50</a:t>
            </a:r>
            <a:r>
              <a:rPr lang="zh-CN" altLang="en-US" sz="3000" dirty="0">
                <a:cs typeface="华文仿宋"/>
              </a:rPr>
              <a:t>％，同时，</a:t>
            </a:r>
            <a:r>
              <a:rPr lang="en-US" altLang="zh-CN" sz="3000" dirty="0">
                <a:cs typeface="华文仿宋"/>
              </a:rPr>
              <a:t>ARM10E </a:t>
            </a:r>
            <a:r>
              <a:rPr lang="zh-CN" altLang="en-US" sz="3000" dirty="0">
                <a:cs typeface="华文仿宋"/>
              </a:rPr>
              <a:t>系列微处理器采用了两种先进的节能方式，使其功耗极低。</a:t>
            </a:r>
          </a:p>
          <a:p>
            <a:pPr>
              <a:lnSpc>
                <a:spcPct val="80000"/>
              </a:lnSpc>
            </a:pPr>
            <a:r>
              <a:rPr lang="en-US" altLang="zh-CN" sz="3000" dirty="0">
                <a:cs typeface="华文仿宋"/>
              </a:rPr>
              <a:t>ARM10E</a:t>
            </a:r>
            <a:r>
              <a:rPr lang="zh-CN" altLang="en-US" sz="3000" dirty="0">
                <a:cs typeface="华文仿宋"/>
              </a:rPr>
              <a:t>系列微处理器的主要特点如下：</a:t>
            </a:r>
          </a:p>
          <a:p>
            <a:pPr>
              <a:lnSpc>
                <a:spcPct val="80000"/>
              </a:lnSpc>
            </a:pPr>
            <a:r>
              <a:rPr lang="en-US" altLang="zh-CN" sz="3000" dirty="0">
                <a:cs typeface="华文仿宋"/>
              </a:rPr>
              <a:t>1) </a:t>
            </a:r>
            <a:r>
              <a:rPr lang="zh-CN" altLang="en-US" sz="3000" dirty="0">
                <a:cs typeface="华文仿宋"/>
              </a:rPr>
              <a:t>支持</a:t>
            </a:r>
            <a:r>
              <a:rPr lang="en-US" altLang="zh-CN" sz="3000" dirty="0">
                <a:cs typeface="华文仿宋"/>
              </a:rPr>
              <a:t>DSP</a:t>
            </a:r>
            <a:r>
              <a:rPr lang="zh-CN" altLang="en-US" sz="3000" dirty="0">
                <a:cs typeface="华文仿宋"/>
              </a:rPr>
              <a:t>指令集，适合于需要高速数字信号处理的场合；</a:t>
            </a:r>
          </a:p>
          <a:p>
            <a:pPr>
              <a:lnSpc>
                <a:spcPct val="80000"/>
              </a:lnSpc>
            </a:pPr>
            <a:r>
              <a:rPr lang="en-US" altLang="zh-CN" sz="3000" dirty="0">
                <a:cs typeface="华文仿宋"/>
              </a:rPr>
              <a:t>2) 6</a:t>
            </a:r>
            <a:r>
              <a:rPr lang="zh-CN" altLang="en-US" sz="3000" dirty="0">
                <a:cs typeface="华文仿宋"/>
              </a:rPr>
              <a:t>级整数流水线，指令执行效率更高；</a:t>
            </a:r>
          </a:p>
          <a:p>
            <a:pPr>
              <a:lnSpc>
                <a:spcPct val="80000"/>
              </a:lnSpc>
            </a:pPr>
            <a:r>
              <a:rPr lang="en-US" altLang="zh-CN" sz="3000" dirty="0">
                <a:cs typeface="华文仿宋"/>
              </a:rPr>
              <a:t>4) </a:t>
            </a:r>
            <a:r>
              <a:rPr lang="zh-CN" altLang="en-US" sz="3000" dirty="0">
                <a:cs typeface="华文仿宋"/>
              </a:rPr>
              <a:t>支持</a:t>
            </a:r>
            <a:r>
              <a:rPr lang="en-US" altLang="zh-CN" sz="3000" dirty="0">
                <a:cs typeface="华文仿宋"/>
              </a:rPr>
              <a:t>32</a:t>
            </a:r>
            <a:r>
              <a:rPr lang="zh-CN" altLang="en-US" sz="3000" dirty="0">
                <a:cs typeface="华文仿宋"/>
              </a:rPr>
              <a:t>位的高速</a:t>
            </a:r>
            <a:r>
              <a:rPr lang="en-US" altLang="zh-CN" sz="3000" dirty="0">
                <a:cs typeface="华文仿宋"/>
              </a:rPr>
              <a:t>AMBA</a:t>
            </a:r>
            <a:r>
              <a:rPr lang="zh-CN" altLang="en-US" sz="3000" dirty="0">
                <a:cs typeface="华文仿宋"/>
              </a:rPr>
              <a:t>总线接口；</a:t>
            </a:r>
          </a:p>
          <a:p>
            <a:pPr>
              <a:lnSpc>
                <a:spcPct val="80000"/>
              </a:lnSpc>
            </a:pPr>
            <a:r>
              <a:rPr lang="en-US" altLang="zh-CN" sz="3000" dirty="0">
                <a:cs typeface="华文仿宋"/>
              </a:rPr>
              <a:t>5) </a:t>
            </a:r>
            <a:r>
              <a:rPr lang="zh-CN" altLang="en-US" sz="3000" dirty="0">
                <a:cs typeface="华文仿宋"/>
              </a:rPr>
              <a:t>支持</a:t>
            </a:r>
            <a:r>
              <a:rPr lang="en-US" altLang="zh-CN" sz="3000" dirty="0">
                <a:cs typeface="华文仿宋"/>
              </a:rPr>
              <a:t>VFP10</a:t>
            </a:r>
            <a:r>
              <a:rPr lang="zh-CN" altLang="en-US" sz="3000" dirty="0">
                <a:cs typeface="华文仿宋"/>
              </a:rPr>
              <a:t>浮点处理协处理器；</a:t>
            </a:r>
          </a:p>
          <a:p>
            <a:pPr>
              <a:lnSpc>
                <a:spcPct val="80000"/>
              </a:lnSpc>
            </a:pPr>
            <a:r>
              <a:rPr lang="en-US" altLang="zh-CN" sz="3000" dirty="0">
                <a:cs typeface="华文仿宋"/>
              </a:rPr>
              <a:t>7) </a:t>
            </a:r>
            <a:r>
              <a:rPr lang="zh-CN" altLang="en-US" sz="3000" dirty="0">
                <a:cs typeface="华文仿宋"/>
              </a:rPr>
              <a:t>支持数据</a:t>
            </a:r>
            <a:r>
              <a:rPr lang="en-US" altLang="zh-CN" sz="3000" dirty="0">
                <a:cs typeface="华文仿宋"/>
              </a:rPr>
              <a:t>Cache</a:t>
            </a:r>
            <a:r>
              <a:rPr lang="zh-CN" altLang="en-US" sz="3000" dirty="0">
                <a:cs typeface="华文仿宋"/>
              </a:rPr>
              <a:t>和指令</a:t>
            </a:r>
            <a:r>
              <a:rPr lang="en-US" altLang="zh-CN" sz="3000" dirty="0">
                <a:cs typeface="华文仿宋"/>
              </a:rPr>
              <a:t>Cache</a:t>
            </a:r>
            <a:r>
              <a:rPr lang="zh-CN" altLang="en-US" sz="3000" dirty="0">
                <a:cs typeface="华文仿宋"/>
              </a:rPr>
              <a:t>，具有更高的指令和数据处理能力；</a:t>
            </a:r>
          </a:p>
          <a:p>
            <a:pPr>
              <a:lnSpc>
                <a:spcPct val="80000"/>
              </a:lnSpc>
            </a:pPr>
            <a:r>
              <a:rPr lang="en-US" altLang="zh-CN" sz="3000" dirty="0">
                <a:cs typeface="华文仿宋"/>
              </a:rPr>
              <a:t>8) </a:t>
            </a:r>
            <a:r>
              <a:rPr lang="zh-CN" altLang="en-US" sz="3000" dirty="0">
                <a:cs typeface="华文仿宋"/>
              </a:rPr>
              <a:t>主频最高可达</a:t>
            </a:r>
            <a:r>
              <a:rPr lang="en-US" altLang="zh-CN" sz="3000" dirty="0">
                <a:cs typeface="华文仿宋"/>
              </a:rPr>
              <a:t>400MIPS</a:t>
            </a:r>
            <a:r>
              <a:rPr lang="zh-CN" altLang="en-US" sz="3000" dirty="0">
                <a:cs typeface="华文仿宋"/>
              </a:rPr>
              <a:t>；</a:t>
            </a:r>
          </a:p>
          <a:p>
            <a:pPr>
              <a:lnSpc>
                <a:spcPct val="80000"/>
              </a:lnSpc>
            </a:pPr>
            <a:r>
              <a:rPr lang="en-US" altLang="zh-CN" sz="3000" dirty="0">
                <a:cs typeface="华文仿宋"/>
              </a:rPr>
              <a:t>9) </a:t>
            </a:r>
            <a:r>
              <a:rPr lang="zh-CN" altLang="en-US" sz="3000" dirty="0">
                <a:cs typeface="华文仿宋"/>
              </a:rPr>
              <a:t>内嵌并行读</a:t>
            </a:r>
            <a:r>
              <a:rPr lang="en-US" altLang="zh-CN" sz="3000" dirty="0">
                <a:cs typeface="华文仿宋"/>
              </a:rPr>
              <a:t>/</a:t>
            </a:r>
            <a:r>
              <a:rPr lang="zh-CN" altLang="en-US" sz="3000" dirty="0">
                <a:cs typeface="华文仿宋"/>
              </a:rPr>
              <a:t>写操作部件。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19300" y="260648"/>
            <a:ext cx="8153400" cy="914400"/>
          </a:xfrm>
        </p:spPr>
        <p:txBody>
          <a:bodyPr/>
          <a:lstStyle/>
          <a:p>
            <a:r>
              <a:rPr lang="en-US" altLang="zh-CN" dirty="0">
                <a:cs typeface="华文仿宋"/>
              </a:rPr>
              <a:t>5</a:t>
            </a:r>
            <a:r>
              <a:rPr lang="zh-CN" altLang="en-US" dirty="0">
                <a:cs typeface="华文仿宋"/>
              </a:rPr>
              <a:t>、</a:t>
            </a:r>
            <a:r>
              <a:rPr lang="en-US" altLang="zh-CN" dirty="0">
                <a:cs typeface="华文仿宋"/>
              </a:rPr>
              <a:t>ARM11</a:t>
            </a:r>
            <a:r>
              <a:rPr lang="zh-CN" altLang="en-US" dirty="0">
                <a:cs typeface="华文仿宋"/>
              </a:rPr>
              <a:t>系列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63352" y="1700808"/>
            <a:ext cx="11737304" cy="4968552"/>
          </a:xfrm>
        </p:spPr>
        <p:txBody>
          <a:bodyPr/>
          <a:lstStyle/>
          <a:p>
            <a:r>
              <a:rPr lang="en-US" altLang="zh-CN" sz="3000" dirty="0">
                <a:cs typeface="华文仿宋"/>
              </a:rPr>
              <a:t>		ARM11</a:t>
            </a:r>
            <a:r>
              <a:rPr lang="zh-CN" altLang="en-US" sz="3000" dirty="0">
                <a:cs typeface="华文仿宋"/>
              </a:rPr>
              <a:t>系列微处理器是</a:t>
            </a:r>
            <a:r>
              <a:rPr lang="en-US" altLang="zh-CN" sz="3000" dirty="0">
                <a:cs typeface="华文仿宋"/>
              </a:rPr>
              <a:t>ARM</a:t>
            </a:r>
            <a:r>
              <a:rPr lang="zh-CN" altLang="en-US" sz="3000" dirty="0">
                <a:cs typeface="华文仿宋"/>
              </a:rPr>
              <a:t>新指令结构</a:t>
            </a:r>
            <a:r>
              <a:rPr lang="en-US" altLang="zh-CN" sz="3000" dirty="0">
                <a:latin typeface="Arial" charset="0"/>
                <a:cs typeface="华文仿宋"/>
              </a:rPr>
              <a:t>——</a:t>
            </a:r>
            <a:r>
              <a:rPr lang="en-US" altLang="zh-CN" sz="3000" dirty="0">
                <a:cs typeface="华文仿宋"/>
              </a:rPr>
              <a:t>ARMv6</a:t>
            </a:r>
            <a:r>
              <a:rPr lang="zh-CN" altLang="en-US" sz="3000" dirty="0">
                <a:cs typeface="华文仿宋"/>
              </a:rPr>
              <a:t>的第一代设计实现。具有强劲的媒体处理能力和低功耗特点，特别适用于无线和消费类电子产品。</a:t>
            </a:r>
          </a:p>
          <a:p>
            <a:r>
              <a:rPr lang="en-US" altLang="zh-CN" sz="3000" dirty="0">
                <a:cs typeface="华文仿宋"/>
              </a:rPr>
              <a:t>1) 8</a:t>
            </a:r>
            <a:r>
              <a:rPr lang="zh-CN" altLang="en-US" sz="3000" dirty="0">
                <a:cs typeface="华文仿宋"/>
              </a:rPr>
              <a:t>级流水线为比以前的</a:t>
            </a:r>
            <a:r>
              <a:rPr lang="en-US" altLang="zh-CN" sz="3000" dirty="0">
                <a:cs typeface="华文仿宋"/>
              </a:rPr>
              <a:t>ARM</a:t>
            </a:r>
            <a:r>
              <a:rPr lang="zh-CN" altLang="en-US" sz="3000" dirty="0">
                <a:cs typeface="华文仿宋"/>
              </a:rPr>
              <a:t>内核提高了至少</a:t>
            </a:r>
            <a:r>
              <a:rPr lang="en-US" altLang="zh-CN" sz="3000" dirty="0">
                <a:cs typeface="华文仿宋"/>
              </a:rPr>
              <a:t>40%</a:t>
            </a:r>
            <a:r>
              <a:rPr lang="zh-CN" altLang="en-US" sz="3000" dirty="0">
                <a:cs typeface="华文仿宋"/>
              </a:rPr>
              <a:t>的吞吐量。 </a:t>
            </a:r>
          </a:p>
          <a:p>
            <a:r>
              <a:rPr lang="en-US" altLang="zh-CN" sz="3000" dirty="0">
                <a:cs typeface="华文仿宋"/>
              </a:rPr>
              <a:t>2)</a:t>
            </a:r>
            <a:r>
              <a:rPr lang="zh-CN" altLang="en-US" sz="3000" dirty="0">
                <a:cs typeface="华文仿宋"/>
              </a:rPr>
              <a:t>低功耗</a:t>
            </a:r>
            <a:r>
              <a:rPr lang="en-US" altLang="zh-CN" sz="3000" dirty="0">
                <a:cs typeface="华文仿宋"/>
              </a:rPr>
              <a:t>, ARM11</a:t>
            </a:r>
            <a:r>
              <a:rPr lang="zh-CN" altLang="en-US" sz="3000" dirty="0">
                <a:cs typeface="华文仿宋"/>
              </a:rPr>
              <a:t>在处理器能提供超高性能的同时，还要保证功耗、面积的有效性。</a:t>
            </a:r>
          </a:p>
          <a:p>
            <a:r>
              <a:rPr lang="en-US" altLang="zh-CN" sz="3000" dirty="0">
                <a:cs typeface="华文仿宋"/>
              </a:rPr>
              <a:t>3)ARM11 </a:t>
            </a:r>
            <a:r>
              <a:rPr lang="zh-CN" altLang="en-US" sz="3000" dirty="0">
                <a:cs typeface="华文仿宋"/>
              </a:rPr>
              <a:t>处理器软件可以与以前所有 </a:t>
            </a:r>
            <a:r>
              <a:rPr lang="en-US" altLang="zh-CN" sz="3000" dirty="0">
                <a:cs typeface="华文仿宋"/>
              </a:rPr>
              <a:t>ARM </a:t>
            </a:r>
            <a:r>
              <a:rPr lang="zh-CN" altLang="en-US" sz="3000" dirty="0">
                <a:cs typeface="华文仿宋"/>
                <a:hlinkClick r:id="rId2" tooltip="处理器"/>
              </a:rPr>
              <a:t>处理器</a:t>
            </a:r>
            <a:r>
              <a:rPr lang="zh-CN" altLang="en-US" sz="3000" dirty="0">
                <a:cs typeface="华文仿宋"/>
              </a:rPr>
              <a:t>兼容，并引入了用于媒体处理的 </a:t>
            </a:r>
            <a:r>
              <a:rPr lang="en-US" altLang="zh-CN" sz="3000" dirty="0">
                <a:cs typeface="华文仿宋"/>
              </a:rPr>
              <a:t>32 </a:t>
            </a:r>
            <a:r>
              <a:rPr lang="zh-CN" altLang="en-US" sz="3000" dirty="0">
                <a:cs typeface="华文仿宋"/>
              </a:rPr>
              <a:t>位 </a:t>
            </a:r>
            <a:r>
              <a:rPr lang="en-US" altLang="zh-CN" sz="3000" dirty="0">
                <a:cs typeface="华文仿宋"/>
                <a:hlinkClick r:id="rId3" tooltip="SIMD"/>
              </a:rPr>
              <a:t>SIMD</a:t>
            </a:r>
            <a:r>
              <a:rPr lang="zh-CN" altLang="en-US" sz="3000" dirty="0">
                <a:cs typeface="华文仿宋"/>
              </a:rPr>
              <a:t>、用于提高</a:t>
            </a:r>
            <a:r>
              <a:rPr lang="zh-CN" altLang="en-US" sz="3000" dirty="0">
                <a:cs typeface="华文仿宋"/>
                <a:hlinkClick r:id="rId4"/>
              </a:rPr>
              <a:t>操作系统</a:t>
            </a:r>
            <a:r>
              <a:rPr lang="zh-CN" altLang="en-US" sz="3000" dirty="0">
                <a:cs typeface="华文仿宋"/>
              </a:rPr>
              <a:t>上下文切换性能的物理标记高速缓存、强制实施硬件安全措施的 </a:t>
            </a:r>
            <a:r>
              <a:rPr lang="en-US" altLang="zh-CN" sz="3000" dirty="0" err="1">
                <a:cs typeface="华文仿宋"/>
                <a:hlinkClick r:id="rId5"/>
              </a:rPr>
              <a:t>TrustZone</a:t>
            </a:r>
            <a:r>
              <a:rPr lang="en-US" altLang="zh-CN" sz="3000" dirty="0">
                <a:cs typeface="华文仿宋"/>
              </a:rPr>
              <a:t> </a:t>
            </a:r>
            <a:r>
              <a:rPr lang="zh-CN" altLang="en-US" sz="3000" dirty="0">
                <a:cs typeface="华文仿宋"/>
              </a:rPr>
              <a:t>以及针对实时应用的紧密耦合内存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19300" y="332656"/>
            <a:ext cx="8153400" cy="914400"/>
          </a:xfrm>
        </p:spPr>
        <p:txBody>
          <a:bodyPr/>
          <a:lstStyle/>
          <a:p>
            <a:r>
              <a:rPr lang="en-US" altLang="zh-CN" dirty="0">
                <a:cs typeface="华文仿宋"/>
              </a:rPr>
              <a:t>6</a:t>
            </a:r>
            <a:r>
              <a:rPr lang="zh-CN" altLang="en-US" dirty="0">
                <a:cs typeface="华文仿宋"/>
              </a:rPr>
              <a:t>、</a:t>
            </a:r>
            <a:r>
              <a:rPr lang="en-US" altLang="zh-CN" dirty="0">
                <a:cs typeface="华文仿宋"/>
              </a:rPr>
              <a:t>ARM Cortex</a:t>
            </a:r>
            <a:r>
              <a:rPr lang="zh-CN" altLang="en-US" dirty="0">
                <a:cs typeface="华文仿宋"/>
              </a:rPr>
              <a:t>系列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79376" y="1556792"/>
            <a:ext cx="11449272" cy="5112568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en-US" sz="4000" dirty="0">
                <a:cs typeface="华文仿宋"/>
              </a:rPr>
              <a:t>基于</a:t>
            </a:r>
            <a:r>
              <a:rPr lang="en-US" altLang="zh-CN" sz="4000" dirty="0">
                <a:cs typeface="华文仿宋"/>
              </a:rPr>
              <a:t>v7/8</a:t>
            </a:r>
            <a:r>
              <a:rPr lang="zh-CN" altLang="en-US" sz="4000" dirty="0">
                <a:cs typeface="华文仿宋"/>
              </a:rPr>
              <a:t>结构</a:t>
            </a:r>
          </a:p>
          <a:p>
            <a:pPr>
              <a:buFont typeface="Wingdings" pitchFamily="2" charset="2"/>
              <a:buChar char="n"/>
            </a:pPr>
            <a:r>
              <a:rPr lang="zh-CN" altLang="en-US" sz="4000" dirty="0">
                <a:cs typeface="华文仿宋"/>
              </a:rPr>
              <a:t>命名格式也改为</a:t>
            </a:r>
            <a:r>
              <a:rPr lang="en-US" altLang="zh-CN" sz="4000" dirty="0">
                <a:cs typeface="华文仿宋"/>
              </a:rPr>
              <a:t>Cortex+</a:t>
            </a:r>
            <a:r>
              <a:rPr lang="zh-CN" altLang="en-US" sz="4000" dirty="0">
                <a:cs typeface="华文仿宋"/>
              </a:rPr>
              <a:t>内核类型</a:t>
            </a:r>
            <a:r>
              <a:rPr lang="en-US" altLang="zh-CN" sz="4000" dirty="0">
                <a:cs typeface="华文仿宋"/>
              </a:rPr>
              <a:t>+</a:t>
            </a:r>
            <a:r>
              <a:rPr lang="zh-CN" altLang="en-US" sz="4000" dirty="0">
                <a:cs typeface="华文仿宋"/>
              </a:rPr>
              <a:t>编号</a:t>
            </a:r>
          </a:p>
          <a:p>
            <a:pPr>
              <a:buFont typeface="Wingdings" pitchFamily="2" charset="2"/>
              <a:buChar char="n"/>
            </a:pPr>
            <a:r>
              <a:rPr lang="zh-CN" altLang="en-US" sz="4000" dirty="0">
                <a:cs typeface="华文仿宋"/>
              </a:rPr>
              <a:t>内核首次从单一款式变成</a:t>
            </a:r>
            <a:r>
              <a:rPr lang="en-US" altLang="zh-CN" sz="4000" dirty="0">
                <a:cs typeface="华文仿宋"/>
              </a:rPr>
              <a:t>3</a:t>
            </a:r>
            <a:r>
              <a:rPr lang="zh-CN" altLang="en-US" sz="4000" dirty="0">
                <a:cs typeface="华文仿宋"/>
              </a:rPr>
              <a:t>种款式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CN" sz="4000" dirty="0">
                <a:cs typeface="华文仿宋"/>
              </a:rPr>
              <a:t>Cortex-A</a:t>
            </a:r>
            <a:r>
              <a:rPr lang="zh-CN" altLang="en-US" sz="4000" dirty="0">
                <a:cs typeface="华文仿宋"/>
              </a:rPr>
              <a:t>系列          高端 性能约为 </a:t>
            </a:r>
            <a:r>
              <a:rPr lang="en-US" altLang="zh-CN" sz="4000" dirty="0">
                <a:cs typeface="华文仿宋"/>
              </a:rPr>
              <a:t>ARM11</a:t>
            </a:r>
            <a:r>
              <a:rPr lang="zh-CN" altLang="en-US" sz="4000" dirty="0">
                <a:cs typeface="华文仿宋"/>
              </a:rPr>
              <a:t>三倍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CN" sz="4000" dirty="0">
                <a:cs typeface="华文仿宋"/>
              </a:rPr>
              <a:t>Cortex-R </a:t>
            </a:r>
            <a:r>
              <a:rPr lang="zh-CN" altLang="en-US" sz="4000" dirty="0">
                <a:cs typeface="华文仿宋"/>
              </a:rPr>
              <a:t>系列         实时应用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CN" sz="4000" dirty="0">
                <a:cs typeface="华文仿宋"/>
              </a:rPr>
              <a:t>Cortex-M </a:t>
            </a:r>
            <a:r>
              <a:rPr lang="zh-CN" altLang="en-US" sz="4000" dirty="0">
                <a:cs typeface="华文仿宋"/>
              </a:rPr>
              <a:t>系列         低端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31504" y="330769"/>
            <a:ext cx="8153400" cy="914400"/>
          </a:xfrm>
        </p:spPr>
        <p:txBody>
          <a:bodyPr/>
          <a:lstStyle/>
          <a:p>
            <a:r>
              <a:rPr lang="en-US" altLang="zh-CN" sz="4400" b="1" dirty="0">
                <a:cs typeface="华文仿宋"/>
              </a:rPr>
              <a:t>2.2  ARM</a:t>
            </a:r>
            <a:r>
              <a:rPr lang="zh-CN" altLang="en-US" sz="4400" b="1" dirty="0">
                <a:cs typeface="华文仿宋"/>
              </a:rPr>
              <a:t>体系结构分析	</a:t>
            </a:r>
            <a:endParaRPr lang="en-US" altLang="zh-CN" sz="4400" b="1" dirty="0">
              <a:cs typeface="华文仿宋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03412" y="1772816"/>
            <a:ext cx="10585176" cy="4754415"/>
          </a:xfrm>
        </p:spPr>
        <p:txBody>
          <a:bodyPr>
            <a:normAutofit/>
          </a:bodyPr>
          <a:lstStyle/>
          <a:p>
            <a:pPr marL="246191" indent="246191" algn="just" fontAlgn="auto">
              <a:spcAft>
                <a:spcPts val="0"/>
              </a:spcAft>
              <a:buFont typeface="Wingdings"/>
              <a:buChar char=""/>
              <a:tabLst>
                <a:tab pos="4919712" algn="r"/>
              </a:tabLst>
              <a:defRPr/>
            </a:pPr>
            <a:r>
              <a:rPr lang="en-US" altLang="zh-CN" sz="4400" b="1" u="sng" kern="1050" dirty="0">
                <a:solidFill>
                  <a:srgbClr val="0070C0"/>
                </a:solidFill>
                <a:latin typeface="Times New Roman"/>
                <a:ea typeface="宋体"/>
              </a:rPr>
              <a:t>2.2.1</a:t>
            </a:r>
            <a:r>
              <a:rPr lang="zh-CN" altLang="en-US" sz="4400" b="1" u="sng" kern="1050" dirty="0">
                <a:solidFill>
                  <a:srgbClr val="0070C0"/>
                </a:solidFill>
                <a:latin typeface="Times New Roman"/>
                <a:ea typeface="宋体"/>
              </a:rPr>
              <a:t>复杂指令集和精简指令集	</a:t>
            </a:r>
            <a:endParaRPr lang="en-US" altLang="zh-CN" sz="4400" b="1" u="sng" kern="1050" dirty="0">
              <a:solidFill>
                <a:srgbClr val="0070C0"/>
              </a:solidFill>
              <a:latin typeface="Times New Roman"/>
              <a:ea typeface="宋体"/>
            </a:endParaRPr>
          </a:p>
          <a:p>
            <a:pPr marL="246191" indent="246191" algn="just" fontAlgn="auto">
              <a:spcAft>
                <a:spcPts val="0"/>
              </a:spcAft>
              <a:buFont typeface="Wingdings"/>
              <a:buChar char=""/>
              <a:tabLst>
                <a:tab pos="4919712" algn="r"/>
              </a:tabLst>
              <a:defRPr/>
            </a:pPr>
            <a:r>
              <a:rPr lang="en-US" altLang="zh-CN" sz="4400" b="1" u="sng" kern="1050" dirty="0">
                <a:solidFill>
                  <a:srgbClr val="0070C0"/>
                </a:solidFill>
                <a:latin typeface="Times New Roman"/>
                <a:ea typeface="宋体"/>
              </a:rPr>
              <a:t>2.2.2 </a:t>
            </a:r>
            <a:r>
              <a:rPr lang="zh-CN" altLang="en-US" sz="4400" b="1" u="sng" kern="1050" dirty="0">
                <a:solidFill>
                  <a:srgbClr val="0070C0"/>
                </a:solidFill>
                <a:latin typeface="Times New Roman"/>
                <a:ea typeface="宋体"/>
              </a:rPr>
              <a:t>普林斯顿结构和哈佛结构	</a:t>
            </a:r>
            <a:endParaRPr lang="en-US" altLang="zh-CN" sz="4400" b="1" u="sng" kern="1050" dirty="0">
              <a:solidFill>
                <a:srgbClr val="0070C0"/>
              </a:solidFill>
              <a:latin typeface="Times New Roman"/>
              <a:ea typeface="宋体"/>
            </a:endParaRPr>
          </a:p>
          <a:p>
            <a:pPr marL="246191" indent="246191" algn="just" fontAlgn="auto">
              <a:spcAft>
                <a:spcPts val="0"/>
              </a:spcAft>
              <a:buFont typeface="Wingdings"/>
              <a:buChar char=""/>
              <a:tabLst>
                <a:tab pos="4919712" algn="r"/>
              </a:tabLst>
              <a:defRPr/>
            </a:pPr>
            <a:r>
              <a:rPr lang="en-US" altLang="zh-CN" sz="4400" b="1" u="sng" kern="1050" dirty="0">
                <a:solidFill>
                  <a:srgbClr val="0070C0"/>
                </a:solidFill>
                <a:latin typeface="Times New Roman"/>
                <a:ea typeface="宋体"/>
              </a:rPr>
              <a:t>2.2.3 </a:t>
            </a:r>
            <a:r>
              <a:rPr lang="zh-CN" altLang="en-US" sz="4400" b="1" u="sng" kern="1050" dirty="0">
                <a:solidFill>
                  <a:srgbClr val="0070C0"/>
                </a:solidFill>
                <a:latin typeface="Times New Roman"/>
                <a:ea typeface="宋体"/>
              </a:rPr>
              <a:t>流水线技术</a:t>
            </a:r>
            <a:endParaRPr lang="zh-CN" altLang="zh-CN" sz="4400" b="1" kern="1050" dirty="0">
              <a:latin typeface="Times New Roman"/>
              <a:ea typeface="宋体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zh-CN" altLang="en-US" sz="44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14120" y="260648"/>
            <a:ext cx="8153400" cy="914400"/>
          </a:xfrm>
        </p:spPr>
        <p:txBody>
          <a:bodyPr/>
          <a:lstStyle/>
          <a:p>
            <a:pPr marL="773743" indent="-773743"/>
            <a:r>
              <a:rPr lang="en-US" altLang="zh-CN" sz="4800" b="1" dirty="0">
                <a:latin typeface="宋体" charset="-122"/>
                <a:cs typeface="华文仿宋"/>
              </a:rPr>
              <a:t>2.2.1 </a:t>
            </a:r>
            <a:r>
              <a:rPr lang="zh-CN" altLang="en-US" sz="4800" b="1" dirty="0">
                <a:latin typeface="宋体" charset="-122"/>
                <a:cs typeface="华文仿宋"/>
              </a:rPr>
              <a:t>按指令集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79576" y="980728"/>
            <a:ext cx="8424936" cy="3096344"/>
          </a:xfrm>
        </p:spPr>
        <p:txBody>
          <a:bodyPr/>
          <a:lstStyle/>
          <a:p>
            <a:pPr marL="0" indent="0">
              <a:buNone/>
            </a:pPr>
            <a:endParaRPr lang="zh-CN" altLang="en-US" sz="6000" b="1" dirty="0">
              <a:cs typeface="华文仿宋"/>
            </a:endParaRPr>
          </a:p>
          <a:p>
            <a:pPr lvl="2">
              <a:buFont typeface="Wingdings" pitchFamily="2" charset="2"/>
              <a:buChar char="Ø"/>
            </a:pPr>
            <a:r>
              <a:rPr lang="zh-CN" altLang="en-US" sz="5400" b="1" dirty="0">
                <a:cs typeface="华文仿宋"/>
              </a:rPr>
              <a:t>复杂指令集</a:t>
            </a:r>
            <a:r>
              <a:rPr lang="en-US" altLang="zh-CN" sz="5400" b="1" dirty="0">
                <a:cs typeface="华文仿宋"/>
              </a:rPr>
              <a:t>CISC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sz="5400" b="1" dirty="0">
                <a:cs typeface="华文仿宋"/>
              </a:rPr>
              <a:t>精简指令集</a:t>
            </a:r>
            <a:r>
              <a:rPr lang="en-US" altLang="zh-CN" sz="5400" b="1" dirty="0">
                <a:cs typeface="华文仿宋"/>
              </a:rPr>
              <a:t>RISC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>
          <a:xfrm>
            <a:off x="2019300" y="260648"/>
            <a:ext cx="8153400" cy="914400"/>
          </a:xfrm>
        </p:spPr>
        <p:txBody>
          <a:bodyPr/>
          <a:lstStyle/>
          <a:p>
            <a:r>
              <a:rPr lang="en-US" altLang="zh-CN" sz="4800" b="1" dirty="0">
                <a:cs typeface="华文仿宋"/>
              </a:rPr>
              <a:t>2.2.2  </a:t>
            </a:r>
            <a:r>
              <a:rPr lang="zh-CN" altLang="en-US" sz="4800" b="1" dirty="0">
                <a:cs typeface="华文仿宋"/>
              </a:rPr>
              <a:t>按存储器结构</a:t>
            </a:r>
          </a:p>
        </p:txBody>
      </p:sp>
      <p:sp>
        <p:nvSpPr>
          <p:cNvPr id="33794" name="内容占位符 2"/>
          <p:cNvSpPr>
            <a:spLocks noGrp="1"/>
          </p:cNvSpPr>
          <p:nvPr>
            <p:ph sz="quarter" idx="1"/>
          </p:nvPr>
        </p:nvSpPr>
        <p:spPr>
          <a:xfrm>
            <a:off x="1415480" y="1740881"/>
            <a:ext cx="10225135" cy="3992376"/>
          </a:xfrm>
        </p:spPr>
        <p:txBody>
          <a:bodyPr/>
          <a:lstStyle/>
          <a:p>
            <a:r>
              <a:rPr lang="zh-CN" altLang="en-US" sz="5400" b="1" dirty="0">
                <a:cs typeface="华文仿宋"/>
              </a:rPr>
              <a:t>普林斯顿结构</a:t>
            </a:r>
            <a:r>
              <a:rPr lang="en-US" altLang="zh-CN" sz="5400" b="1" dirty="0">
                <a:cs typeface="华文仿宋"/>
              </a:rPr>
              <a:t>/</a:t>
            </a:r>
            <a:r>
              <a:rPr lang="zh-CN" altLang="en-US" sz="5400" b="1" dirty="0">
                <a:cs typeface="华文仿宋"/>
              </a:rPr>
              <a:t>冯</a:t>
            </a:r>
            <a:r>
              <a:rPr lang="en-US" altLang="zh-CN" sz="5400" b="1" dirty="0">
                <a:cs typeface="华文仿宋"/>
              </a:rPr>
              <a:t>•</a:t>
            </a:r>
            <a:r>
              <a:rPr lang="zh-CN" altLang="en-US" sz="5400" b="1" dirty="0">
                <a:cs typeface="华文仿宋"/>
              </a:rPr>
              <a:t>诺依曼结构</a:t>
            </a:r>
          </a:p>
          <a:p>
            <a:r>
              <a:rPr lang="zh-CN" altLang="en-US" sz="5400" b="1" dirty="0">
                <a:cs typeface="华文仿宋"/>
              </a:rPr>
              <a:t>哈佛结构</a:t>
            </a:r>
          </a:p>
          <a:p>
            <a:endParaRPr lang="zh-CN" altLang="en-US" sz="2800" dirty="0">
              <a:cs typeface="华文仿宋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95400" y="4926447"/>
            <a:ext cx="11017224" cy="145676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200" dirty="0">
                <a:cs typeface="华文仿宋"/>
              </a:rPr>
              <a:t>	 </a:t>
            </a:r>
            <a:r>
              <a:rPr lang="zh-CN" altLang="en-US" sz="3200" dirty="0">
                <a:cs typeface="华文仿宋"/>
              </a:rPr>
              <a:t>微处理器根据存储器结构可以分为哈佛（</a:t>
            </a:r>
            <a:r>
              <a:rPr lang="en-US" altLang="zh-CN" sz="3200" dirty="0">
                <a:cs typeface="华文仿宋"/>
              </a:rPr>
              <a:t>Harvard</a:t>
            </a:r>
            <a:r>
              <a:rPr lang="zh-CN" altLang="en-US" sz="3200" dirty="0">
                <a:cs typeface="华文仿宋"/>
              </a:rPr>
              <a:t>）结构和普林斯顿（</a:t>
            </a:r>
            <a:r>
              <a:rPr lang="en-US" altLang="zh-CN" sz="3200" dirty="0">
                <a:cs typeface="华文仿宋"/>
              </a:rPr>
              <a:t>Princeton</a:t>
            </a:r>
            <a:r>
              <a:rPr lang="zh-CN" altLang="en-US" sz="3200" dirty="0">
                <a:cs typeface="华文仿宋"/>
              </a:rPr>
              <a:t>）结构。 </a:t>
            </a:r>
            <a:r>
              <a:rPr lang="en-US" altLang="zh-CN" sz="3200" dirty="0">
                <a:cs typeface="华文仿宋"/>
              </a:rPr>
              <a:t>ARM</a:t>
            </a:r>
            <a:r>
              <a:rPr lang="zh-CN" altLang="en-US" sz="3200" dirty="0">
                <a:cs typeface="华文仿宋"/>
              </a:rPr>
              <a:t>内核中</a:t>
            </a:r>
            <a:r>
              <a:rPr lang="en-US" altLang="zh-CN" sz="3200" dirty="0">
                <a:cs typeface="华文仿宋"/>
              </a:rPr>
              <a:t>ARM7</a:t>
            </a:r>
            <a:r>
              <a:rPr lang="zh-CN" altLang="en-US" sz="3200" dirty="0">
                <a:cs typeface="华文仿宋"/>
              </a:rPr>
              <a:t>系列基于冯</a:t>
            </a:r>
            <a:r>
              <a:rPr lang="en-US" altLang="zh-CN" sz="3200" dirty="0">
                <a:cs typeface="华文仿宋"/>
              </a:rPr>
              <a:t>•</a:t>
            </a:r>
            <a:r>
              <a:rPr lang="zh-CN" altLang="en-US" sz="3200" dirty="0">
                <a:cs typeface="华文仿宋"/>
              </a:rPr>
              <a:t>诺依曼结构，</a:t>
            </a:r>
            <a:r>
              <a:rPr lang="en-US" altLang="zh-CN" sz="3200" dirty="0">
                <a:cs typeface="华文仿宋"/>
              </a:rPr>
              <a:t>ARM9</a:t>
            </a:r>
            <a:r>
              <a:rPr lang="zh-CN" altLang="en-US" sz="3200" dirty="0">
                <a:cs typeface="华文仿宋"/>
              </a:rPr>
              <a:t>系列之后基本都为哈佛结构。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51AAAE6-2153-49FE-B545-8BF487D39D93}"/>
              </a:ext>
            </a:extLst>
          </p:cNvPr>
          <p:cNvSpPr/>
          <p:nvPr/>
        </p:nvSpPr>
        <p:spPr>
          <a:xfrm>
            <a:off x="0" y="1196752"/>
            <a:ext cx="12192000" cy="360040"/>
          </a:xfrm>
          <a:prstGeom prst="rect">
            <a:avLst/>
          </a:prstGeom>
          <a:solidFill>
            <a:srgbClr val="E6D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818" name="Picture 4" descr="har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3780" y="127197"/>
            <a:ext cx="10782820" cy="4727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83432" y="418450"/>
            <a:ext cx="8153400" cy="914400"/>
          </a:xfrm>
        </p:spPr>
        <p:txBody>
          <a:bodyPr/>
          <a:lstStyle/>
          <a:p>
            <a:r>
              <a:rPr lang="zh-CN" altLang="en-US" dirty="0">
                <a:cs typeface="华文仿宋"/>
              </a:rPr>
              <a:t>本章内容简介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71554" y="1628800"/>
            <a:ext cx="9509022" cy="5040560"/>
          </a:xfrm>
        </p:spPr>
        <p:txBody>
          <a:bodyPr>
            <a:normAutofit/>
          </a:bodyPr>
          <a:lstStyle/>
          <a:p>
            <a:pPr marL="246191" indent="246191" algn="just">
              <a:tabLst>
                <a:tab pos="4919420" algn="r"/>
              </a:tabLst>
            </a:pPr>
            <a:r>
              <a:rPr lang="en-US" altLang="zh-CN" sz="4800" u="sng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2.1  </a:t>
            </a:r>
            <a:r>
              <a:rPr lang="en-US" altLang="zh-CN" sz="4800" u="sng" dirty="0" err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ARM</a:t>
            </a:r>
            <a:r>
              <a:rPr lang="en-US" altLang="zh-CN" sz="4800" u="sng" dirty="0" err="1">
                <a:solidFill>
                  <a:srgbClr val="0000FF"/>
                </a:solidFill>
                <a:latin typeface="宋体" charset="-122"/>
                <a:ea typeface="宋体" charset="-122"/>
              </a:rPr>
              <a:t>体系</a:t>
            </a:r>
            <a:r>
              <a:rPr lang="zh-CN" altLang="en-US" sz="4800" u="sng" dirty="0">
                <a:solidFill>
                  <a:srgbClr val="0000FF"/>
                </a:solidFill>
                <a:latin typeface="宋体" charset="-122"/>
                <a:ea typeface="宋体" charset="-122"/>
              </a:rPr>
              <a:t>结构概述</a:t>
            </a:r>
            <a:r>
              <a:rPr lang="zh-CN" altLang="en-US" sz="48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endParaRPr lang="zh-CN" altLang="zh-CN" sz="4800" dirty="0">
              <a:latin typeface="Times New Roman" pitchFamily="18" charset="0"/>
              <a:ea typeface="宋体" charset="-122"/>
            </a:endParaRPr>
          </a:p>
          <a:p>
            <a:pPr marL="246191" indent="246191" algn="just">
              <a:tabLst>
                <a:tab pos="4919420" algn="r"/>
              </a:tabLst>
            </a:pPr>
            <a:r>
              <a:rPr lang="en-US" altLang="zh-CN" sz="4800" u="sng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2.2  </a:t>
            </a:r>
            <a:r>
              <a:rPr lang="en-US" altLang="zh-CN" sz="4800" u="sng" dirty="0" err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ARM</a:t>
            </a:r>
            <a:r>
              <a:rPr lang="en-US" altLang="zh-CN" sz="4800" u="sng" dirty="0" err="1">
                <a:solidFill>
                  <a:srgbClr val="0000FF"/>
                </a:solidFill>
                <a:latin typeface="宋体" charset="-122"/>
                <a:ea typeface="宋体" charset="-122"/>
              </a:rPr>
              <a:t>体系</a:t>
            </a:r>
            <a:r>
              <a:rPr lang="zh-CN" altLang="en-US" sz="4800" u="sng" dirty="0">
                <a:solidFill>
                  <a:srgbClr val="0000FF"/>
                </a:solidFill>
                <a:latin typeface="宋体" charset="-122"/>
                <a:ea typeface="宋体" charset="-122"/>
              </a:rPr>
              <a:t>结构分析</a:t>
            </a:r>
            <a:r>
              <a:rPr lang="zh-CN" altLang="en-US" sz="48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endParaRPr lang="zh-CN" altLang="zh-CN" sz="4800" dirty="0">
              <a:latin typeface="Times New Roman" pitchFamily="18" charset="0"/>
              <a:ea typeface="宋体" charset="-122"/>
            </a:endParaRPr>
          </a:p>
          <a:p>
            <a:pPr marL="246191" indent="246191" algn="just">
              <a:tabLst>
                <a:tab pos="4919420" algn="r"/>
              </a:tabLst>
            </a:pPr>
            <a:r>
              <a:rPr lang="en-US" altLang="zh-CN" sz="4800" u="sng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2.3  </a:t>
            </a:r>
            <a:r>
              <a:rPr lang="en-US" altLang="zh-CN" sz="4800" u="sng" dirty="0" err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ARM</a:t>
            </a:r>
            <a:r>
              <a:rPr lang="en-US" altLang="zh-CN" sz="4800" u="sng" dirty="0" err="1">
                <a:solidFill>
                  <a:srgbClr val="0000FF"/>
                </a:solidFill>
                <a:latin typeface="宋体" charset="-122"/>
                <a:ea typeface="宋体" charset="-122"/>
              </a:rPr>
              <a:t>处理器模式与寄存</a:t>
            </a:r>
            <a:r>
              <a:rPr lang="zh-CN" altLang="en-US" sz="4800" u="sng" dirty="0">
                <a:solidFill>
                  <a:srgbClr val="0000FF"/>
                </a:solidFill>
                <a:latin typeface="宋体" charset="-122"/>
                <a:ea typeface="宋体" charset="-122"/>
              </a:rPr>
              <a:t>器</a:t>
            </a:r>
            <a:r>
              <a:rPr lang="en-US" altLang="zh-CN" sz="48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endParaRPr lang="zh-CN" altLang="zh-CN" sz="4800" dirty="0">
              <a:latin typeface="Times New Roman" pitchFamily="18" charset="0"/>
              <a:ea typeface="宋体" charset="-122"/>
            </a:endParaRPr>
          </a:p>
          <a:p>
            <a:pPr marL="246191" indent="246191" algn="just">
              <a:tabLst>
                <a:tab pos="4919420" algn="r"/>
              </a:tabLst>
            </a:pPr>
            <a:r>
              <a:rPr lang="en-US" altLang="zh-CN" sz="4800" u="sng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2.4  </a:t>
            </a:r>
            <a:r>
              <a:rPr lang="en-US" altLang="zh-CN" sz="4800" u="sng" dirty="0" err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ARM</a:t>
            </a:r>
            <a:r>
              <a:rPr lang="en-US" altLang="zh-CN" sz="4800" u="sng" dirty="0" err="1">
                <a:solidFill>
                  <a:srgbClr val="0000FF"/>
                </a:solidFill>
                <a:latin typeface="宋体" charset="-122"/>
                <a:ea typeface="宋体" charset="-122"/>
              </a:rPr>
              <a:t>体系的异常处理</a:t>
            </a:r>
            <a:r>
              <a:rPr lang="en-US" altLang="zh-CN" sz="48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endParaRPr lang="zh-CN" altLang="zh-CN" sz="4800" dirty="0">
              <a:latin typeface="Times New Roman" pitchFamily="18" charset="0"/>
              <a:ea typeface="宋体" charset="-122"/>
            </a:endParaRPr>
          </a:p>
          <a:p>
            <a:pPr marL="246191" indent="246191" algn="just">
              <a:tabLst>
                <a:tab pos="4919420" algn="r"/>
              </a:tabLst>
            </a:pPr>
            <a:r>
              <a:rPr lang="en-US" altLang="zh-CN" sz="4800" u="sng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2.5  </a:t>
            </a:r>
            <a:r>
              <a:rPr lang="en-US" altLang="zh-CN" sz="4800" u="sng" dirty="0" err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ARM</a:t>
            </a:r>
            <a:r>
              <a:rPr lang="en-US" altLang="zh-CN" sz="4800" u="sng" dirty="0" err="1">
                <a:solidFill>
                  <a:srgbClr val="0000FF"/>
                </a:solidFill>
                <a:latin typeface="宋体" charset="-122"/>
                <a:ea typeface="宋体" charset="-122"/>
              </a:rPr>
              <a:t>体系的存储系统</a:t>
            </a:r>
            <a:r>
              <a:rPr lang="en-US" altLang="zh-CN" sz="48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endParaRPr lang="zh-CN" altLang="zh-CN" sz="4800" dirty="0">
              <a:latin typeface="Times New Roman" pitchFamily="18" charset="0"/>
              <a:ea typeface="宋体" charset="-122"/>
            </a:endParaRPr>
          </a:p>
          <a:p>
            <a:pPr marL="246191" indent="246191">
              <a:buNone/>
              <a:tabLst>
                <a:tab pos="4919420" algn="r"/>
              </a:tabLst>
            </a:pPr>
            <a:endParaRPr lang="zh-CN" altLang="en-US" sz="4800" b="1" dirty="0">
              <a:cs typeface="华文仿宋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535"/>
    </mc:Choice>
    <mc:Fallback>
      <p:transition spd="slow" advTm="1553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C0B84-A4B6-4228-B6EA-51B300E4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760" y="98619"/>
            <a:ext cx="3921667" cy="528461"/>
          </a:xfrm>
        </p:spPr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中的寄存器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6836D3-E306-42C0-AF17-A4C86FAF0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69" y="795648"/>
            <a:ext cx="6721121" cy="5420259"/>
          </a:xfrm>
          <a:prstGeom prst="rect">
            <a:avLst/>
          </a:prstGeom>
        </p:spPr>
      </p:pic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70F57FC-793C-44E1-9DA9-9DD0CFBEB62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3"/>
          <a:srcRect l="-1032" r="69807"/>
          <a:stretch/>
        </p:blipFill>
        <p:spPr>
          <a:xfrm>
            <a:off x="1516240" y="1132784"/>
            <a:ext cx="2851568" cy="5420259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E5875366-8F48-4FE4-AC81-7F5660F7959D}"/>
              </a:ext>
            </a:extLst>
          </p:cNvPr>
          <p:cNvSpPr/>
          <p:nvPr/>
        </p:nvSpPr>
        <p:spPr>
          <a:xfrm>
            <a:off x="6494817" y="3761347"/>
            <a:ext cx="664689" cy="332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/>
            <a:endParaRPr lang="zh-CN" altLang="en-US" sz="1661">
              <a:solidFill>
                <a:prstClr val="white"/>
              </a:solidFill>
              <a:latin typeface="Tw Cen MT"/>
              <a:ea typeface="华文仿宋" panose="0201060004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B3B4947-7908-4C4F-9519-9274204DC602}"/>
              </a:ext>
            </a:extLst>
          </p:cNvPr>
          <p:cNvSpPr/>
          <p:nvPr/>
        </p:nvSpPr>
        <p:spPr>
          <a:xfrm>
            <a:off x="6361879" y="4426037"/>
            <a:ext cx="664689" cy="332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/>
            <a:endParaRPr lang="zh-CN" altLang="en-US" sz="1661">
              <a:solidFill>
                <a:prstClr val="white"/>
              </a:solidFill>
              <a:latin typeface="Tw Cen MT"/>
              <a:ea typeface="华文仿宋" panose="0201060004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3AFC2C39-2C88-4A3C-937D-84C92D7D714B}"/>
              </a:ext>
            </a:extLst>
          </p:cNvPr>
          <p:cNvSpPr/>
          <p:nvPr/>
        </p:nvSpPr>
        <p:spPr>
          <a:xfrm>
            <a:off x="8023604" y="3505776"/>
            <a:ext cx="465283" cy="332345"/>
          </a:xfrm>
          <a:prstGeom prst="flowChartProcess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/>
            <a:endParaRPr lang="zh-CN" altLang="en-US" sz="1661">
              <a:solidFill>
                <a:prstClr val="white"/>
              </a:solidFill>
              <a:latin typeface="Tw Cen MT"/>
              <a:ea typeface="华文仿宋" panose="02010600040101010101" pitchFamily="2" charset="-122"/>
            </a:endParaRPr>
          </a:p>
        </p:txBody>
      </p:sp>
      <p:sp>
        <p:nvSpPr>
          <p:cNvPr id="11" name="流程图: 终止 10">
            <a:extLst>
              <a:ext uri="{FF2B5EF4-FFF2-40B4-BE49-F238E27FC236}">
                <a16:creationId xmlns:a16="http://schemas.microsoft.com/office/drawing/2014/main" id="{94F39CE2-0451-4391-BB63-2D17444B9D23}"/>
              </a:ext>
            </a:extLst>
          </p:cNvPr>
          <p:cNvSpPr/>
          <p:nvPr/>
        </p:nvSpPr>
        <p:spPr>
          <a:xfrm>
            <a:off x="8355945" y="4824849"/>
            <a:ext cx="831608" cy="265876"/>
          </a:xfrm>
          <a:prstGeom prst="flowChartTermina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/>
            <a:endParaRPr lang="zh-CN" altLang="en-US" sz="1661">
              <a:solidFill>
                <a:prstClr val="white"/>
              </a:solidFill>
              <a:latin typeface="Tw Cen MT"/>
              <a:ea typeface="华文仿宋" panose="020106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8E508E-CC6A-41E9-AE62-487CB8126646}"/>
              </a:ext>
            </a:extLst>
          </p:cNvPr>
          <p:cNvSpPr txBox="1"/>
          <p:nvPr/>
        </p:nvSpPr>
        <p:spPr>
          <a:xfrm>
            <a:off x="9286514" y="2963718"/>
            <a:ext cx="777777" cy="347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083"/>
            <a:r>
              <a:rPr lang="en-US" altLang="zh-CN" sz="1661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CPSR</a:t>
            </a:r>
            <a:endParaRPr lang="zh-CN" altLang="en-US" sz="1661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62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99456" y="282352"/>
            <a:ext cx="8153400" cy="914400"/>
          </a:xfrm>
        </p:spPr>
        <p:txBody>
          <a:bodyPr/>
          <a:lstStyle/>
          <a:p>
            <a:r>
              <a:rPr lang="en-US" altLang="zh-CN" sz="4400" b="1" dirty="0">
                <a:cs typeface="华文仿宋"/>
              </a:rPr>
              <a:t>2.2.3 </a:t>
            </a:r>
            <a:r>
              <a:rPr lang="zh-CN" altLang="en-US" sz="4400" b="1" dirty="0">
                <a:cs typeface="华文仿宋"/>
              </a:rPr>
              <a:t>流水线技术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35360" y="1844824"/>
            <a:ext cx="11377264" cy="3816424"/>
          </a:xfrm>
        </p:spPr>
        <p:txBody>
          <a:bodyPr/>
          <a:lstStyle/>
          <a:p>
            <a:r>
              <a:rPr lang="en-US" altLang="zh-CN" sz="4000" dirty="0">
                <a:cs typeface="华文仿宋"/>
              </a:rPr>
              <a:t>	</a:t>
            </a:r>
            <a:r>
              <a:rPr lang="en-US" altLang="zh-CN" sz="4800" dirty="0">
                <a:cs typeface="华文仿宋"/>
              </a:rPr>
              <a:t>  </a:t>
            </a:r>
            <a:r>
              <a:rPr lang="zh-CN" altLang="en-US" sz="4800" dirty="0">
                <a:cs typeface="华文仿宋"/>
              </a:rPr>
              <a:t>流水线技术是指将一个重复的时序过程</a:t>
            </a:r>
            <a:r>
              <a:rPr lang="zh-CN" altLang="en-US" sz="4800" dirty="0">
                <a:solidFill>
                  <a:srgbClr val="FF0000"/>
                </a:solidFill>
                <a:cs typeface="华文仿宋"/>
              </a:rPr>
              <a:t>分解成为若干个子过程</a:t>
            </a:r>
            <a:r>
              <a:rPr lang="zh-CN" altLang="en-US" sz="4800" dirty="0">
                <a:cs typeface="华文仿宋"/>
              </a:rPr>
              <a:t>，而每个子过程都可有效地在其专用功能段上与其他子过程</a:t>
            </a:r>
            <a:r>
              <a:rPr lang="zh-CN" altLang="en-US" sz="4800" dirty="0">
                <a:solidFill>
                  <a:srgbClr val="FF0000"/>
                </a:solidFill>
                <a:cs typeface="华文仿宋"/>
              </a:rPr>
              <a:t>同时执行</a:t>
            </a:r>
            <a:r>
              <a:rPr lang="zh-CN" altLang="en-US" sz="4800" dirty="0">
                <a:cs typeface="华文仿宋"/>
              </a:rPr>
              <a:t>。</a:t>
            </a:r>
            <a:endParaRPr lang="zh-CN" altLang="en-US" sz="4400" dirty="0">
              <a:cs typeface="华文仿宋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38782" y="197008"/>
            <a:ext cx="8153400" cy="914400"/>
          </a:xfrm>
        </p:spPr>
        <p:txBody>
          <a:bodyPr/>
          <a:lstStyle/>
          <a:p>
            <a:r>
              <a:rPr lang="en-US" altLang="zh-CN" dirty="0">
                <a:cs typeface="华文仿宋"/>
              </a:rPr>
              <a:t>2.2.3</a:t>
            </a:r>
            <a:r>
              <a:rPr lang="zh-CN" altLang="en-US" dirty="0">
                <a:cs typeface="华文仿宋"/>
              </a:rPr>
              <a:t>流水线技术</a:t>
            </a:r>
            <a:r>
              <a:rPr lang="en-US" altLang="zh-CN" dirty="0">
                <a:cs typeface="华文仿宋"/>
              </a:rPr>
              <a:t>___</a:t>
            </a:r>
            <a:r>
              <a:rPr lang="zh-CN" altLang="en-US" dirty="0">
                <a:cs typeface="华文仿宋"/>
              </a:rPr>
              <a:t>三级流水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35360" y="1628800"/>
            <a:ext cx="11593288" cy="4896544"/>
          </a:xfrm>
        </p:spPr>
        <p:txBody>
          <a:bodyPr/>
          <a:lstStyle/>
          <a:p>
            <a:r>
              <a:rPr lang="en-US" altLang="zh-CN" sz="3200" dirty="0">
                <a:cs typeface="华文仿宋"/>
              </a:rPr>
              <a:t>		ARM7</a:t>
            </a:r>
            <a:r>
              <a:rPr lang="zh-CN" altLang="en-US" sz="3200" dirty="0">
                <a:cs typeface="华文仿宋"/>
              </a:rPr>
              <a:t>系列内核采用了三条流水线的内核结构 </a:t>
            </a:r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2351584" y="2276872"/>
            <a:ext cx="6927796" cy="4403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36531" y="474785"/>
            <a:ext cx="8153400" cy="914400"/>
          </a:xfrm>
        </p:spPr>
        <p:txBody>
          <a:bodyPr/>
          <a:lstStyle/>
          <a:p>
            <a:r>
              <a:rPr lang="en-US" altLang="zh-CN">
                <a:cs typeface="华文仿宋"/>
              </a:rPr>
              <a:t>2.2.3 </a:t>
            </a:r>
            <a:r>
              <a:rPr lang="zh-CN" altLang="en-US">
                <a:cs typeface="华文仿宋"/>
              </a:rPr>
              <a:t>流水线技术</a:t>
            </a:r>
            <a:r>
              <a:rPr lang="en-US" altLang="zh-CN">
                <a:cs typeface="华文仿宋"/>
              </a:rPr>
              <a:t>___</a:t>
            </a:r>
            <a:r>
              <a:rPr lang="zh-CN" altLang="en-US">
                <a:cs typeface="华文仿宋"/>
              </a:rPr>
              <a:t>三级流水</a:t>
            </a:r>
          </a:p>
        </p:txBody>
      </p:sp>
      <p:pic>
        <p:nvPicPr>
          <p:cNvPr id="37890" name="Picture 4" descr="流水线的最佳运行情况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 l="-926" t="1166" r="1852" b="17099"/>
          <a:stretch>
            <a:fillRect/>
          </a:stretch>
        </p:blipFill>
        <p:spPr>
          <a:xfrm>
            <a:off x="1944020" y="1578292"/>
            <a:ext cx="8538421" cy="3701415"/>
          </a:xfrm>
        </p:spPr>
      </p:pic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335360" y="5432919"/>
            <a:ext cx="1159328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zh-CN" sz="3600" dirty="0">
                <a:latin typeface="Tw Cen MT"/>
                <a:ea typeface="华文仿宋"/>
                <a:cs typeface="华文仿宋"/>
              </a:rPr>
              <a:t>         </a:t>
            </a:r>
            <a:r>
              <a:rPr lang="zh-CN" altLang="en-US" sz="3600" dirty="0">
                <a:latin typeface="Tw Cen MT"/>
                <a:ea typeface="华文仿宋"/>
                <a:cs typeface="华文仿宋"/>
              </a:rPr>
              <a:t>通过多个部件并行，使得处理器在处理简单的寄存器操作指令时，吞吐率为平均每个时钟周期一条指令</a:t>
            </a:r>
            <a:r>
              <a:rPr lang="zh-CN" altLang="en-US" sz="3200" dirty="0">
                <a:latin typeface="Tw Cen MT"/>
                <a:ea typeface="华文仿宋"/>
                <a:cs typeface="华文仿宋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36531" y="474785"/>
            <a:ext cx="8153400" cy="914400"/>
          </a:xfrm>
        </p:spPr>
        <p:txBody>
          <a:bodyPr/>
          <a:lstStyle/>
          <a:p>
            <a:r>
              <a:rPr lang="en-US" altLang="zh-CN">
                <a:cs typeface="华文仿宋"/>
              </a:rPr>
              <a:t>2.2.3 </a:t>
            </a:r>
            <a:r>
              <a:rPr lang="zh-CN" altLang="en-US">
                <a:cs typeface="华文仿宋"/>
              </a:rPr>
              <a:t>流水线技术</a:t>
            </a:r>
            <a:r>
              <a:rPr lang="en-US" altLang="zh-CN">
                <a:cs typeface="华文仿宋"/>
              </a:rPr>
              <a:t>___</a:t>
            </a:r>
            <a:r>
              <a:rPr lang="zh-CN" altLang="en-US">
                <a:cs typeface="华文仿宋"/>
              </a:rPr>
              <a:t>三级流水</a:t>
            </a:r>
          </a:p>
        </p:txBody>
      </p:sp>
      <p:pic>
        <p:nvPicPr>
          <p:cNvPr id="38914" name="Picture 4" descr="050335800123925603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r="-1245" b="12915"/>
          <a:stretch>
            <a:fillRect/>
          </a:stretch>
        </p:blipFill>
        <p:spPr>
          <a:xfrm>
            <a:off x="1905000" y="1529862"/>
            <a:ext cx="8511480" cy="3640864"/>
          </a:xfrm>
        </p:spPr>
      </p:pic>
      <p:sp>
        <p:nvSpPr>
          <p:cNvPr id="38915" name="Rectangle 5"/>
          <p:cNvSpPr>
            <a:spLocks noChangeArrowheads="1"/>
          </p:cNvSpPr>
          <p:nvPr/>
        </p:nvSpPr>
        <p:spPr bwMode="auto">
          <a:xfrm>
            <a:off x="335360" y="5078125"/>
            <a:ext cx="1173730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zh-CN" sz="3600" dirty="0">
                <a:latin typeface="Tw Cen MT"/>
                <a:ea typeface="华文仿宋"/>
                <a:cs typeface="华文仿宋"/>
              </a:rPr>
              <a:t>       </a:t>
            </a:r>
            <a:r>
              <a:rPr lang="zh-CN" altLang="en-US" sz="3600" dirty="0">
                <a:latin typeface="Tw Cen MT"/>
                <a:ea typeface="华文仿宋"/>
                <a:cs typeface="华文仿宋"/>
              </a:rPr>
              <a:t>除了分支 指令外，由于冯</a:t>
            </a:r>
            <a:r>
              <a:rPr lang="en-US" altLang="zh-CN" sz="3600" dirty="0">
                <a:latin typeface="Tw Cen MT"/>
                <a:ea typeface="华文仿宋"/>
                <a:cs typeface="华文仿宋"/>
                <a:sym typeface="Wingdings" panose="05000000000000000000" pitchFamily="2" charset="2"/>
              </a:rPr>
              <a:t>•</a:t>
            </a:r>
            <a:r>
              <a:rPr lang="zh-CN" altLang="en-US" sz="3600" dirty="0">
                <a:latin typeface="Tw Cen MT"/>
                <a:ea typeface="华文仿宋"/>
                <a:cs typeface="华文仿宋"/>
              </a:rPr>
              <a:t>诺伊曼体系结构，</a:t>
            </a:r>
            <a:r>
              <a:rPr lang="zh-CN" altLang="en-US" sz="3600" u="sng" dirty="0">
                <a:latin typeface="Tw Cen MT"/>
                <a:ea typeface="华文仿宋"/>
                <a:cs typeface="华文仿宋"/>
              </a:rPr>
              <a:t>不能够同时访问数据存储器和指令存储器</a:t>
            </a:r>
            <a:r>
              <a:rPr lang="zh-CN" altLang="en-US" sz="3600" dirty="0">
                <a:latin typeface="Tw Cen MT"/>
                <a:ea typeface="华文仿宋"/>
                <a:cs typeface="华文仿宋"/>
              </a:rPr>
              <a:t>，存储器指令有时也会造成</a:t>
            </a:r>
            <a:r>
              <a:rPr lang="zh-CN" altLang="en-US" sz="3600" dirty="0">
                <a:solidFill>
                  <a:srgbClr val="FF0000"/>
                </a:solidFill>
                <a:latin typeface="Tw Cen MT"/>
                <a:ea typeface="华文仿宋"/>
                <a:cs typeface="华文仿宋"/>
              </a:rPr>
              <a:t>流水线阻断</a:t>
            </a:r>
            <a:r>
              <a:rPr lang="zh-CN" altLang="en-US" sz="3600" dirty="0">
                <a:latin typeface="Tw Cen MT"/>
                <a:ea typeface="华文仿宋"/>
                <a:cs typeface="华文仿宋"/>
              </a:rPr>
              <a:t>。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36531" y="474785"/>
            <a:ext cx="8153400" cy="914400"/>
          </a:xfrm>
        </p:spPr>
        <p:txBody>
          <a:bodyPr/>
          <a:lstStyle/>
          <a:p>
            <a:r>
              <a:rPr lang="en-US" altLang="zh-CN" dirty="0">
                <a:cs typeface="华文仿宋"/>
              </a:rPr>
              <a:t>2.2.3</a:t>
            </a:r>
            <a:r>
              <a:rPr lang="zh-CN" altLang="en-US" dirty="0">
                <a:cs typeface="华文仿宋"/>
              </a:rPr>
              <a:t>流水线技术</a:t>
            </a:r>
            <a:r>
              <a:rPr lang="en-US" altLang="zh-CN" dirty="0">
                <a:cs typeface="华文仿宋"/>
              </a:rPr>
              <a:t>___</a:t>
            </a:r>
            <a:r>
              <a:rPr lang="zh-CN" altLang="en-US" dirty="0">
                <a:cs typeface="华文仿宋"/>
              </a:rPr>
              <a:t>五级流水</a:t>
            </a:r>
          </a:p>
        </p:txBody>
      </p:sp>
      <p:pic>
        <p:nvPicPr>
          <p:cNvPr id="3993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95400" y="1628800"/>
            <a:ext cx="5185280" cy="4968552"/>
          </a:xfrm>
        </p:spPr>
      </p:pic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6528048" y="1916832"/>
            <a:ext cx="4824536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zh-CN" sz="4000" dirty="0">
                <a:latin typeface="Tw Cen MT"/>
                <a:ea typeface="华文仿宋"/>
                <a:cs typeface="华文仿宋"/>
              </a:rPr>
              <a:t>       ARM9</a:t>
            </a:r>
            <a:r>
              <a:rPr lang="zh-CN" altLang="en-US" sz="4000" dirty="0">
                <a:latin typeface="Tw Cen MT"/>
                <a:ea typeface="华文仿宋"/>
                <a:cs typeface="华文仿宋"/>
              </a:rPr>
              <a:t>采用哈佛结构，避免了数据访问和取指的</a:t>
            </a:r>
            <a:r>
              <a:rPr lang="zh-CN" altLang="en-US" sz="4000" dirty="0">
                <a:solidFill>
                  <a:srgbClr val="FF0000"/>
                </a:solidFill>
                <a:latin typeface="Tw Cen MT"/>
                <a:ea typeface="华文仿宋"/>
                <a:cs typeface="华文仿宋"/>
              </a:rPr>
              <a:t>总线冲突</a:t>
            </a:r>
            <a:r>
              <a:rPr lang="zh-CN" altLang="en-US" sz="4000" dirty="0">
                <a:latin typeface="Tw Cen MT"/>
                <a:ea typeface="华文仿宋"/>
                <a:cs typeface="华文仿宋"/>
              </a:rPr>
              <a:t>，采用更为高效的五级流水线设计。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36531" y="474785"/>
            <a:ext cx="8153400" cy="914400"/>
          </a:xfrm>
        </p:spPr>
        <p:txBody>
          <a:bodyPr/>
          <a:lstStyle/>
          <a:p>
            <a:r>
              <a:rPr lang="en-US" altLang="zh-CN">
                <a:cs typeface="华文仿宋"/>
              </a:rPr>
              <a:t>2.2.3</a:t>
            </a:r>
            <a:r>
              <a:rPr lang="zh-CN" altLang="en-US">
                <a:cs typeface="华文仿宋"/>
              </a:rPr>
              <a:t>流水线技术</a:t>
            </a:r>
            <a:r>
              <a:rPr lang="en-US" altLang="zh-CN">
                <a:cs typeface="华文仿宋"/>
              </a:rPr>
              <a:t>___</a:t>
            </a:r>
            <a:r>
              <a:rPr lang="zh-CN" altLang="en-US">
                <a:cs typeface="华文仿宋"/>
              </a:rPr>
              <a:t>五级流水</a:t>
            </a:r>
          </a:p>
        </p:txBody>
      </p:sp>
      <p:pic>
        <p:nvPicPr>
          <p:cNvPr id="40962" name="Picture 6" descr="AEM9的五级最佳流水线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r="-690" b="14798"/>
          <a:stretch>
            <a:fillRect/>
          </a:stretch>
        </p:blipFill>
        <p:spPr>
          <a:xfrm>
            <a:off x="1441862" y="1603999"/>
            <a:ext cx="9308276" cy="3316393"/>
          </a:xfrm>
        </p:spPr>
      </p:pic>
      <p:sp>
        <p:nvSpPr>
          <p:cNvPr id="40963" name="Rectangle 7"/>
          <p:cNvSpPr>
            <a:spLocks noChangeArrowheads="1"/>
          </p:cNvSpPr>
          <p:nvPr/>
        </p:nvSpPr>
        <p:spPr bwMode="auto">
          <a:xfrm>
            <a:off x="983432" y="4920393"/>
            <a:ext cx="10657184" cy="1354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zh-CN" sz="4000" dirty="0">
                <a:latin typeface="Tw Cen MT"/>
                <a:ea typeface="华文仿宋"/>
                <a:cs typeface="华文仿宋"/>
              </a:rPr>
              <a:t>	</a:t>
            </a:r>
            <a:r>
              <a:rPr lang="zh-CN" altLang="en-US" sz="4000" dirty="0">
                <a:latin typeface="Tw Cen MT"/>
                <a:ea typeface="华文仿宋"/>
                <a:cs typeface="华文仿宋"/>
              </a:rPr>
              <a:t>有资料表明，同样主频下</a:t>
            </a:r>
            <a:r>
              <a:rPr lang="en-US" altLang="zh-CN" sz="4000" dirty="0">
                <a:latin typeface="Tw Cen MT"/>
                <a:ea typeface="华文仿宋"/>
                <a:cs typeface="华文仿宋"/>
              </a:rPr>
              <a:t>ARM9</a:t>
            </a:r>
            <a:r>
              <a:rPr lang="zh-CN" altLang="en-US" sz="4000" dirty="0">
                <a:latin typeface="Tw Cen MT"/>
                <a:ea typeface="华文仿宋"/>
                <a:cs typeface="华文仿宋"/>
              </a:rPr>
              <a:t>的处理性能比</a:t>
            </a:r>
            <a:r>
              <a:rPr lang="en-US" altLang="zh-CN" sz="4000" dirty="0">
                <a:latin typeface="Tw Cen MT"/>
                <a:ea typeface="华文仿宋"/>
                <a:cs typeface="华文仿宋"/>
              </a:rPr>
              <a:t>ARM7</a:t>
            </a:r>
            <a:r>
              <a:rPr lang="zh-CN" altLang="en-US" sz="4000" dirty="0">
                <a:latin typeface="Tw Cen MT"/>
                <a:ea typeface="华文仿宋"/>
                <a:cs typeface="华文仿宋"/>
              </a:rPr>
              <a:t>高</a:t>
            </a:r>
            <a:r>
              <a:rPr lang="en-US" altLang="zh-CN" sz="4000" dirty="0">
                <a:latin typeface="Tw Cen MT"/>
                <a:ea typeface="华文仿宋"/>
                <a:cs typeface="华文仿宋"/>
              </a:rPr>
              <a:t>20%-30%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36531" y="474785"/>
            <a:ext cx="8153400" cy="914400"/>
          </a:xfrm>
        </p:spPr>
        <p:txBody>
          <a:bodyPr/>
          <a:lstStyle/>
          <a:p>
            <a:r>
              <a:rPr lang="en-US" altLang="zh-CN">
                <a:cs typeface="华文仿宋"/>
              </a:rPr>
              <a:t>2.2.3</a:t>
            </a:r>
            <a:r>
              <a:rPr lang="zh-CN" altLang="en-US">
                <a:cs typeface="华文仿宋"/>
              </a:rPr>
              <a:t>流水线技术</a:t>
            </a:r>
            <a:r>
              <a:rPr lang="en-US" altLang="zh-CN">
                <a:cs typeface="华文仿宋"/>
              </a:rPr>
              <a:t>___</a:t>
            </a:r>
            <a:r>
              <a:rPr lang="zh-CN" altLang="en-US">
                <a:cs typeface="华文仿宋"/>
              </a:rPr>
              <a:t>五级流水</a:t>
            </a:r>
          </a:p>
        </p:txBody>
      </p:sp>
      <p:pic>
        <p:nvPicPr>
          <p:cNvPr id="41986" name="Picture 4" descr="ARM9的五级流水线互锁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r="-690" b="12604"/>
          <a:stretch>
            <a:fillRect/>
          </a:stretch>
        </p:blipFill>
        <p:spPr>
          <a:xfrm>
            <a:off x="1526777" y="1556792"/>
            <a:ext cx="9856108" cy="3024336"/>
          </a:xfrm>
        </p:spPr>
      </p:pic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335360" y="4581128"/>
            <a:ext cx="1185664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zh-CN" sz="3200" dirty="0">
                <a:latin typeface="Tw Cen MT"/>
                <a:ea typeface="华文仿宋"/>
                <a:cs typeface="华文仿宋"/>
              </a:rPr>
              <a:t>	</a:t>
            </a:r>
            <a:r>
              <a:rPr lang="zh-CN" altLang="en-US" sz="3200" dirty="0">
                <a:solidFill>
                  <a:srgbClr val="FF0000"/>
                </a:solidFill>
                <a:latin typeface="Tw Cen MT"/>
                <a:ea typeface="华文仿宋"/>
                <a:cs typeface="华文仿宋"/>
              </a:rPr>
              <a:t>读</a:t>
            </a:r>
            <a:r>
              <a:rPr lang="zh-CN" altLang="en-US" sz="3200" dirty="0">
                <a:latin typeface="Tw Cen MT"/>
                <a:ea typeface="华文仿宋"/>
                <a:cs typeface="华文仿宋"/>
              </a:rPr>
              <a:t>寄存器是在译码阶段，</a:t>
            </a:r>
            <a:r>
              <a:rPr lang="zh-CN" altLang="en-US" sz="3200" dirty="0">
                <a:solidFill>
                  <a:srgbClr val="00B050"/>
                </a:solidFill>
                <a:latin typeface="Tw Cen MT"/>
                <a:ea typeface="华文仿宋"/>
                <a:cs typeface="华文仿宋"/>
              </a:rPr>
              <a:t>写</a:t>
            </a:r>
            <a:r>
              <a:rPr lang="zh-CN" altLang="en-US" sz="3200" dirty="0">
                <a:latin typeface="Tw Cen MT"/>
                <a:ea typeface="华文仿宋"/>
                <a:cs typeface="华文仿宋"/>
              </a:rPr>
              <a:t>寄存器是在回写阶段。如果当前指令</a:t>
            </a:r>
            <a:r>
              <a:rPr lang="en-US" altLang="zh-CN" sz="3200" dirty="0">
                <a:latin typeface="Tw Cen MT"/>
                <a:ea typeface="华文仿宋"/>
                <a:cs typeface="华文仿宋"/>
              </a:rPr>
              <a:t>(A)</a:t>
            </a:r>
            <a:r>
              <a:rPr lang="zh-CN" altLang="en-US" sz="3200" dirty="0">
                <a:latin typeface="Tw Cen MT"/>
                <a:ea typeface="华文仿宋"/>
                <a:cs typeface="华文仿宋"/>
              </a:rPr>
              <a:t>的</a:t>
            </a:r>
            <a:r>
              <a:rPr lang="zh-CN" altLang="en-US" sz="3200" dirty="0">
                <a:solidFill>
                  <a:srgbClr val="00B050"/>
                </a:solidFill>
                <a:latin typeface="Tw Cen MT"/>
                <a:ea typeface="华文仿宋"/>
                <a:cs typeface="华文仿宋"/>
              </a:rPr>
              <a:t>目的</a:t>
            </a:r>
            <a:r>
              <a:rPr lang="zh-CN" altLang="en-US" sz="3200" dirty="0">
                <a:latin typeface="Tw Cen MT"/>
                <a:ea typeface="华文仿宋"/>
                <a:cs typeface="华文仿宋"/>
              </a:rPr>
              <a:t>操作数寄存器和下一条指令</a:t>
            </a:r>
            <a:r>
              <a:rPr lang="en-US" altLang="zh-CN" sz="3200" dirty="0">
                <a:latin typeface="Tw Cen MT"/>
                <a:ea typeface="华文仿宋"/>
                <a:cs typeface="华文仿宋"/>
              </a:rPr>
              <a:t>(B)</a:t>
            </a:r>
            <a:r>
              <a:rPr lang="zh-CN" altLang="en-US" sz="3200" dirty="0">
                <a:latin typeface="Tw Cen MT"/>
                <a:ea typeface="华文仿宋"/>
                <a:cs typeface="华文仿宋"/>
              </a:rPr>
              <a:t>的</a:t>
            </a:r>
            <a:r>
              <a:rPr lang="zh-CN" altLang="en-US" sz="3200" dirty="0">
                <a:solidFill>
                  <a:srgbClr val="FF0000"/>
                </a:solidFill>
                <a:latin typeface="Tw Cen MT"/>
                <a:ea typeface="华文仿宋"/>
                <a:cs typeface="华文仿宋"/>
              </a:rPr>
              <a:t>源</a:t>
            </a:r>
            <a:r>
              <a:rPr lang="zh-CN" altLang="en-US" sz="3200" dirty="0">
                <a:latin typeface="Tw Cen MT"/>
                <a:ea typeface="华文仿宋"/>
                <a:cs typeface="华文仿宋"/>
              </a:rPr>
              <a:t>操作数寄存器一致，</a:t>
            </a:r>
            <a:r>
              <a:rPr lang="en-US" altLang="zh-CN" sz="3200" dirty="0">
                <a:latin typeface="Tw Cen MT"/>
                <a:ea typeface="华文仿宋"/>
                <a:cs typeface="华文仿宋"/>
              </a:rPr>
              <a:t>B</a:t>
            </a:r>
            <a:r>
              <a:rPr lang="zh-CN" altLang="en-US" sz="3200" dirty="0">
                <a:latin typeface="Tw Cen MT"/>
                <a:ea typeface="华文仿宋"/>
                <a:cs typeface="华文仿宋"/>
              </a:rPr>
              <a:t>指令就需要等</a:t>
            </a:r>
            <a:r>
              <a:rPr lang="en-US" altLang="zh-CN" sz="3200" dirty="0">
                <a:latin typeface="Tw Cen MT"/>
                <a:ea typeface="华文仿宋"/>
                <a:cs typeface="华文仿宋"/>
              </a:rPr>
              <a:t>A</a:t>
            </a:r>
            <a:r>
              <a:rPr lang="zh-CN" altLang="en-US" sz="3200" dirty="0">
                <a:latin typeface="Tw Cen MT"/>
                <a:ea typeface="华文仿宋"/>
                <a:cs typeface="华文仿宋"/>
              </a:rPr>
              <a:t>回写之后才能译码。这就是五级流水线中的</a:t>
            </a:r>
            <a:r>
              <a:rPr lang="zh-CN" altLang="en-US" sz="3200" dirty="0">
                <a:solidFill>
                  <a:srgbClr val="FF0000"/>
                </a:solidFill>
                <a:latin typeface="Tw Cen MT"/>
                <a:ea typeface="华文仿宋"/>
                <a:cs typeface="华文仿宋"/>
              </a:rPr>
              <a:t>寄存器冲突</a:t>
            </a:r>
            <a:r>
              <a:rPr lang="zh-CN" altLang="en-US" sz="3200" dirty="0">
                <a:latin typeface="Tw Cen MT"/>
                <a:ea typeface="华文仿宋"/>
                <a:cs typeface="华文仿宋"/>
              </a:rPr>
              <a:t>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59496" y="260648"/>
            <a:ext cx="8153400" cy="914400"/>
          </a:xfrm>
        </p:spPr>
        <p:txBody>
          <a:bodyPr/>
          <a:lstStyle/>
          <a:p>
            <a:r>
              <a:rPr lang="en-US" altLang="zh-CN" sz="4400" b="1" dirty="0">
                <a:cs typeface="华文仿宋"/>
              </a:rPr>
              <a:t>2.3  ARM</a:t>
            </a:r>
            <a:r>
              <a:rPr lang="zh-CN" altLang="en-US" sz="4400" b="1" dirty="0">
                <a:cs typeface="华文仿宋"/>
              </a:rPr>
              <a:t>处理器模式与寄存器	</a:t>
            </a:r>
            <a:endParaRPr lang="en-US" altLang="zh-CN" sz="4400" b="1" dirty="0">
              <a:cs typeface="华文仿宋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09800" y="2092570"/>
            <a:ext cx="8229600" cy="4177812"/>
          </a:xfrm>
        </p:spPr>
        <p:txBody>
          <a:bodyPr>
            <a:normAutofit/>
          </a:bodyPr>
          <a:lstStyle/>
          <a:p>
            <a:pPr marL="246191" indent="246191" algn="just" fontAlgn="auto">
              <a:spcAft>
                <a:spcPts val="0"/>
              </a:spcAft>
              <a:buFont typeface="Wingdings"/>
              <a:buChar char=""/>
              <a:tabLst>
                <a:tab pos="4919712" algn="r"/>
              </a:tabLst>
              <a:defRPr/>
            </a:pPr>
            <a:r>
              <a:rPr lang="en-US" altLang="zh-CN" sz="4400" u="sng" kern="1050" dirty="0">
                <a:solidFill>
                  <a:srgbClr val="0070C0"/>
                </a:solidFill>
                <a:latin typeface="Times New Roman"/>
                <a:ea typeface="宋体"/>
              </a:rPr>
              <a:t>2.3.1  ARM</a:t>
            </a:r>
            <a:r>
              <a:rPr lang="zh-CN" altLang="en-US" sz="4400" u="sng" kern="1050" dirty="0">
                <a:solidFill>
                  <a:srgbClr val="0070C0"/>
                </a:solidFill>
                <a:latin typeface="Times New Roman"/>
                <a:ea typeface="宋体"/>
              </a:rPr>
              <a:t>处理器模式	</a:t>
            </a:r>
            <a:endParaRPr lang="en-US" altLang="zh-CN" sz="4400" u="sng" kern="1050" dirty="0">
              <a:solidFill>
                <a:srgbClr val="0070C0"/>
              </a:solidFill>
              <a:latin typeface="Times New Roman"/>
              <a:ea typeface="宋体"/>
            </a:endParaRPr>
          </a:p>
          <a:p>
            <a:pPr marL="246191" indent="246191" algn="just" fontAlgn="auto">
              <a:spcAft>
                <a:spcPts val="0"/>
              </a:spcAft>
              <a:buFont typeface="Wingdings"/>
              <a:buChar char=""/>
              <a:tabLst>
                <a:tab pos="4919712" algn="r"/>
              </a:tabLst>
              <a:defRPr/>
            </a:pPr>
            <a:r>
              <a:rPr lang="en-US" altLang="zh-CN" sz="4400" u="sng" kern="1050" dirty="0">
                <a:solidFill>
                  <a:srgbClr val="0070C0"/>
                </a:solidFill>
                <a:latin typeface="Times New Roman"/>
                <a:ea typeface="宋体"/>
              </a:rPr>
              <a:t>2.3.2  ARM</a:t>
            </a:r>
            <a:r>
              <a:rPr lang="zh-CN" altLang="en-US" sz="4400" u="sng" kern="1050" dirty="0">
                <a:solidFill>
                  <a:srgbClr val="0070C0"/>
                </a:solidFill>
                <a:latin typeface="Times New Roman"/>
                <a:ea typeface="宋体"/>
              </a:rPr>
              <a:t>内部寄存器	</a:t>
            </a:r>
            <a:endParaRPr lang="en-US" altLang="zh-CN" sz="4400" u="sng" kern="1050" dirty="0">
              <a:solidFill>
                <a:srgbClr val="0070C0"/>
              </a:solidFill>
              <a:latin typeface="Times New Roman"/>
              <a:ea typeface="宋体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zh-CN" altLang="en-US" sz="44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27448" y="260648"/>
            <a:ext cx="8153400" cy="914400"/>
          </a:xfrm>
        </p:spPr>
        <p:txBody>
          <a:bodyPr/>
          <a:lstStyle/>
          <a:p>
            <a:r>
              <a:rPr lang="en-US" altLang="zh-CN" sz="4800" b="1" dirty="0">
                <a:latin typeface="宋体" charset="-122"/>
                <a:cs typeface="华文仿宋"/>
              </a:rPr>
              <a:t>2.3.1  ARM</a:t>
            </a:r>
            <a:r>
              <a:rPr lang="zh-CN" altLang="en-US" sz="4800" b="1" dirty="0">
                <a:latin typeface="宋体" charset="-122"/>
                <a:cs typeface="华文仿宋"/>
              </a:rPr>
              <a:t>处理器模式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83432" y="1700808"/>
            <a:ext cx="10369152" cy="4608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600" dirty="0">
                <a:cs typeface="华文仿宋"/>
              </a:rPr>
              <a:t>ARM</a:t>
            </a:r>
            <a:r>
              <a:rPr lang="zh-CN" altLang="en-US" sz="3600" dirty="0">
                <a:cs typeface="华文仿宋"/>
              </a:rPr>
              <a:t>微处理器支持</a:t>
            </a:r>
            <a:r>
              <a:rPr lang="en-US" altLang="zh-CN" sz="3600" dirty="0">
                <a:cs typeface="华文仿宋"/>
              </a:rPr>
              <a:t>7</a:t>
            </a:r>
            <a:r>
              <a:rPr lang="zh-CN" altLang="en-US" sz="3600" dirty="0">
                <a:cs typeface="华文仿宋"/>
              </a:rPr>
              <a:t>种运行模式，分别为：</a:t>
            </a:r>
          </a:p>
          <a:p>
            <a:pPr>
              <a:lnSpc>
                <a:spcPct val="90000"/>
              </a:lnSpc>
            </a:pPr>
            <a:r>
              <a:rPr lang="zh-CN" altLang="en-US" sz="3600" dirty="0">
                <a:cs typeface="华文仿宋"/>
              </a:rPr>
              <a:t>─ 用户模式（</a:t>
            </a:r>
            <a:r>
              <a:rPr lang="en-US" altLang="zh-CN" sz="3600" dirty="0" err="1">
                <a:cs typeface="华文仿宋"/>
              </a:rPr>
              <a:t>usr</a:t>
            </a:r>
            <a:r>
              <a:rPr lang="zh-CN" altLang="en-US" sz="3600" dirty="0">
                <a:cs typeface="华文仿宋"/>
              </a:rPr>
              <a:t>）：		</a:t>
            </a:r>
          </a:p>
          <a:p>
            <a:pPr>
              <a:lnSpc>
                <a:spcPct val="90000"/>
              </a:lnSpc>
            </a:pPr>
            <a:r>
              <a:rPr lang="zh-CN" altLang="en-US" sz="3600" dirty="0">
                <a:cs typeface="华文仿宋"/>
              </a:rPr>
              <a:t>─ 快速中断模式（</a:t>
            </a:r>
            <a:r>
              <a:rPr lang="en-US" altLang="zh-CN" sz="3600" dirty="0" err="1">
                <a:cs typeface="华文仿宋"/>
              </a:rPr>
              <a:t>fiq</a:t>
            </a:r>
            <a:r>
              <a:rPr lang="zh-CN" altLang="en-US" sz="3600" dirty="0">
                <a:cs typeface="华文仿宋"/>
              </a:rPr>
              <a:t>）：	</a:t>
            </a:r>
          </a:p>
          <a:p>
            <a:pPr>
              <a:lnSpc>
                <a:spcPct val="90000"/>
              </a:lnSpc>
            </a:pPr>
            <a:r>
              <a:rPr lang="zh-CN" altLang="en-US" sz="3600" dirty="0">
                <a:cs typeface="华文仿宋"/>
              </a:rPr>
              <a:t>─ 外部中断模式（</a:t>
            </a:r>
            <a:r>
              <a:rPr lang="en-US" altLang="zh-CN" sz="3600" dirty="0" err="1">
                <a:cs typeface="华文仿宋"/>
              </a:rPr>
              <a:t>irq</a:t>
            </a:r>
            <a:r>
              <a:rPr lang="zh-CN" altLang="en-US" sz="3600" dirty="0">
                <a:cs typeface="华文仿宋"/>
              </a:rPr>
              <a:t>）：	</a:t>
            </a:r>
          </a:p>
          <a:p>
            <a:pPr>
              <a:lnSpc>
                <a:spcPct val="90000"/>
              </a:lnSpc>
            </a:pPr>
            <a:r>
              <a:rPr lang="zh-CN" altLang="en-US" sz="3600" dirty="0">
                <a:cs typeface="华文仿宋"/>
              </a:rPr>
              <a:t>─ 管理模式（</a:t>
            </a:r>
            <a:r>
              <a:rPr lang="en-US" altLang="zh-CN" sz="3600" dirty="0">
                <a:cs typeface="华文仿宋"/>
              </a:rPr>
              <a:t>svc</a:t>
            </a:r>
            <a:r>
              <a:rPr lang="zh-CN" altLang="en-US" sz="3600" dirty="0">
                <a:cs typeface="华文仿宋"/>
              </a:rPr>
              <a:t>）：		</a:t>
            </a:r>
          </a:p>
          <a:p>
            <a:pPr>
              <a:lnSpc>
                <a:spcPct val="90000"/>
              </a:lnSpc>
            </a:pPr>
            <a:r>
              <a:rPr lang="zh-CN" altLang="en-US" sz="3600" dirty="0">
                <a:cs typeface="华文仿宋"/>
              </a:rPr>
              <a:t>─ 数据访问终止模式</a:t>
            </a:r>
            <a:r>
              <a:rPr lang="en-US" altLang="zh-CN" sz="3600" dirty="0">
                <a:cs typeface="华文仿宋"/>
              </a:rPr>
              <a:t>(</a:t>
            </a:r>
            <a:r>
              <a:rPr lang="en-US" altLang="zh-CN" sz="3600" dirty="0" err="1">
                <a:cs typeface="华文仿宋"/>
              </a:rPr>
              <a:t>abt</a:t>
            </a:r>
            <a:r>
              <a:rPr lang="en-US" altLang="zh-CN" sz="3600" dirty="0">
                <a:cs typeface="华文仿宋"/>
              </a:rPr>
              <a:t>)</a:t>
            </a:r>
            <a:r>
              <a:rPr lang="zh-CN" altLang="en-US" sz="3600" dirty="0">
                <a:cs typeface="华文仿宋"/>
              </a:rPr>
              <a:t>：	</a:t>
            </a:r>
          </a:p>
          <a:p>
            <a:pPr>
              <a:lnSpc>
                <a:spcPct val="90000"/>
              </a:lnSpc>
            </a:pPr>
            <a:r>
              <a:rPr lang="zh-CN" altLang="en-US" sz="3600" dirty="0">
                <a:cs typeface="华文仿宋"/>
              </a:rPr>
              <a:t>─ 系统模式（</a:t>
            </a:r>
            <a:r>
              <a:rPr lang="en-US" altLang="zh-CN" sz="3600" dirty="0">
                <a:cs typeface="华文仿宋"/>
              </a:rPr>
              <a:t>sys</a:t>
            </a:r>
            <a:r>
              <a:rPr lang="zh-CN" altLang="en-US" sz="3600" dirty="0">
                <a:cs typeface="华文仿宋"/>
              </a:rPr>
              <a:t>）：		</a:t>
            </a:r>
          </a:p>
          <a:p>
            <a:pPr>
              <a:lnSpc>
                <a:spcPct val="90000"/>
              </a:lnSpc>
            </a:pPr>
            <a:r>
              <a:rPr lang="zh-CN" altLang="en-US" sz="3600" dirty="0">
                <a:cs typeface="华文仿宋"/>
              </a:rPr>
              <a:t>─ 未定义指令中止模式（</a:t>
            </a:r>
            <a:r>
              <a:rPr lang="en-US" altLang="zh-CN" sz="3600" dirty="0">
                <a:cs typeface="华文仿宋"/>
              </a:rPr>
              <a:t>und</a:t>
            </a:r>
            <a:r>
              <a:rPr lang="zh-CN" altLang="en-US" sz="3600" dirty="0">
                <a:cs typeface="华文仿宋"/>
              </a:rPr>
              <a:t>）：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35560" y="332656"/>
            <a:ext cx="8153400" cy="914400"/>
          </a:xfrm>
        </p:spPr>
        <p:txBody>
          <a:bodyPr/>
          <a:lstStyle/>
          <a:p>
            <a:r>
              <a:rPr lang="en-US" altLang="zh-CN" sz="4400" b="1" dirty="0">
                <a:cs typeface="华文仿宋"/>
              </a:rPr>
              <a:t>2.1  ARM</a:t>
            </a:r>
            <a:r>
              <a:rPr lang="zh-CN" altLang="en-US" sz="4400" b="1" dirty="0">
                <a:cs typeface="华文仿宋"/>
              </a:rPr>
              <a:t>体系结构概述	</a:t>
            </a:r>
            <a:endParaRPr lang="en-US" altLang="zh-CN" sz="4400" b="1" dirty="0">
              <a:cs typeface="华文仿宋"/>
            </a:endParaRPr>
          </a:p>
        </p:txBody>
      </p:sp>
      <p:sp>
        <p:nvSpPr>
          <p:cNvPr id="1843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83432" y="1700808"/>
            <a:ext cx="10009112" cy="4320480"/>
          </a:xfrm>
        </p:spPr>
        <p:txBody>
          <a:bodyPr/>
          <a:lstStyle/>
          <a:p>
            <a:pPr marL="562722" indent="-562722"/>
            <a:r>
              <a:rPr lang="en-US" altLang="zh-CN" sz="5400" b="1" dirty="0">
                <a:solidFill>
                  <a:srgbClr val="0070C0"/>
                </a:solidFill>
                <a:latin typeface="宋体" charset="-122"/>
                <a:cs typeface="华文仿宋"/>
              </a:rPr>
              <a:t>2.1.1  ARM</a:t>
            </a:r>
            <a:r>
              <a:rPr lang="zh-CN" altLang="en-US" sz="5400" b="1" dirty="0">
                <a:solidFill>
                  <a:srgbClr val="0070C0"/>
                </a:solidFill>
                <a:latin typeface="宋体" charset="-122"/>
                <a:cs typeface="华文仿宋"/>
              </a:rPr>
              <a:t>技术简介	</a:t>
            </a:r>
            <a:endParaRPr lang="en-US" altLang="zh-CN" sz="5400" b="1" dirty="0">
              <a:solidFill>
                <a:srgbClr val="0070C0"/>
              </a:solidFill>
              <a:latin typeface="宋体" charset="-122"/>
              <a:cs typeface="华文仿宋"/>
            </a:endParaRPr>
          </a:p>
          <a:p>
            <a:pPr marL="562722" indent="-562722"/>
            <a:r>
              <a:rPr lang="en-US" altLang="zh-CN" sz="5400" b="1" dirty="0">
                <a:solidFill>
                  <a:srgbClr val="0070C0"/>
                </a:solidFill>
                <a:latin typeface="宋体" charset="-122"/>
                <a:cs typeface="华文仿宋"/>
              </a:rPr>
              <a:t>2.1.2  ARM</a:t>
            </a:r>
            <a:r>
              <a:rPr lang="zh-CN" altLang="en-US" sz="5400" b="1" dirty="0">
                <a:solidFill>
                  <a:srgbClr val="0070C0"/>
                </a:solidFill>
                <a:latin typeface="宋体" charset="-122"/>
                <a:cs typeface="华文仿宋"/>
              </a:rPr>
              <a:t>体系结构的版本	</a:t>
            </a:r>
            <a:endParaRPr lang="en-US" altLang="zh-CN" sz="5400" b="1" dirty="0">
              <a:solidFill>
                <a:srgbClr val="0070C0"/>
              </a:solidFill>
              <a:latin typeface="宋体" charset="-122"/>
              <a:cs typeface="华文仿宋"/>
            </a:endParaRPr>
          </a:p>
          <a:p>
            <a:pPr marL="562722" indent="-562722"/>
            <a:r>
              <a:rPr lang="en-US" altLang="zh-CN" sz="5400" b="1" dirty="0">
                <a:solidFill>
                  <a:srgbClr val="0070C0"/>
                </a:solidFill>
                <a:latin typeface="宋体" charset="-122"/>
                <a:cs typeface="华文仿宋"/>
              </a:rPr>
              <a:t>2.1.3  ARM</a:t>
            </a:r>
            <a:r>
              <a:rPr lang="zh-CN" altLang="en-US" sz="5400" b="1" dirty="0">
                <a:solidFill>
                  <a:srgbClr val="0070C0"/>
                </a:solidFill>
                <a:latin typeface="宋体" charset="-122"/>
                <a:cs typeface="华文仿宋"/>
              </a:rPr>
              <a:t>处理器内核系列	</a:t>
            </a:r>
            <a:endParaRPr lang="en-US" altLang="zh-CN" sz="5400" b="1" dirty="0">
              <a:solidFill>
                <a:srgbClr val="0070C0"/>
              </a:solidFill>
              <a:latin typeface="宋体" charset="-122"/>
              <a:cs typeface="华文仿宋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31504" y="188640"/>
            <a:ext cx="8153400" cy="914400"/>
          </a:xfrm>
        </p:spPr>
        <p:txBody>
          <a:bodyPr/>
          <a:lstStyle/>
          <a:p>
            <a:pPr marL="773743" indent="-773743"/>
            <a:r>
              <a:rPr lang="en-US" altLang="zh-CN" sz="4400" b="1" dirty="0">
                <a:cs typeface="华文仿宋"/>
              </a:rPr>
              <a:t>2.3.2 ARM</a:t>
            </a:r>
            <a:r>
              <a:rPr lang="zh-CN" altLang="en-US" sz="4400" b="1" dirty="0">
                <a:cs typeface="华文仿宋"/>
              </a:rPr>
              <a:t>内部寄存器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1424" y="1916832"/>
            <a:ext cx="10873208" cy="4320480"/>
          </a:xfrm>
        </p:spPr>
        <p:txBody>
          <a:bodyPr/>
          <a:lstStyle/>
          <a:p>
            <a:r>
              <a:rPr lang="en-US" altLang="zh-CN" sz="4400" dirty="0">
                <a:cs typeface="华文仿宋"/>
              </a:rPr>
              <a:t>	   ARM</a:t>
            </a:r>
            <a:r>
              <a:rPr lang="zh-CN" altLang="en-US" sz="4400" dirty="0">
                <a:cs typeface="华文仿宋"/>
              </a:rPr>
              <a:t>微处理器共有</a:t>
            </a:r>
            <a:r>
              <a:rPr lang="en-US" altLang="zh-CN" sz="4400" dirty="0">
                <a:solidFill>
                  <a:srgbClr val="FF0000"/>
                </a:solidFill>
                <a:cs typeface="华文仿宋"/>
              </a:rPr>
              <a:t>37</a:t>
            </a:r>
            <a:r>
              <a:rPr lang="zh-CN" altLang="en-US" sz="4400" dirty="0">
                <a:cs typeface="华文仿宋"/>
              </a:rPr>
              <a:t>个</a:t>
            </a:r>
            <a:r>
              <a:rPr lang="en-US" altLang="zh-CN" sz="4400" dirty="0">
                <a:cs typeface="华文仿宋"/>
              </a:rPr>
              <a:t>32</a:t>
            </a:r>
            <a:r>
              <a:rPr lang="zh-CN" altLang="en-US" sz="4400" dirty="0">
                <a:cs typeface="华文仿宋"/>
              </a:rPr>
              <a:t>位寄存器，其中</a:t>
            </a:r>
            <a:r>
              <a:rPr lang="en-US" altLang="zh-CN" sz="4400" dirty="0">
                <a:cs typeface="华文仿宋"/>
              </a:rPr>
              <a:t>31</a:t>
            </a:r>
            <a:r>
              <a:rPr lang="zh-CN" altLang="en-US" sz="4400" dirty="0">
                <a:cs typeface="华文仿宋"/>
              </a:rPr>
              <a:t>个为通用寄存器，</a:t>
            </a:r>
            <a:r>
              <a:rPr lang="en-US" altLang="zh-CN" sz="4400" dirty="0">
                <a:cs typeface="华文仿宋"/>
              </a:rPr>
              <a:t>6</a:t>
            </a:r>
            <a:r>
              <a:rPr lang="zh-CN" altLang="en-US" sz="4400" dirty="0">
                <a:cs typeface="华文仿宋"/>
              </a:rPr>
              <a:t>个为状态寄存器，如图</a:t>
            </a:r>
            <a:r>
              <a:rPr lang="en-US" altLang="zh-CN" sz="4400" dirty="0">
                <a:cs typeface="华文仿宋"/>
              </a:rPr>
              <a:t>2-8</a:t>
            </a:r>
            <a:r>
              <a:rPr lang="zh-CN" altLang="en-US" sz="4400" dirty="0">
                <a:cs typeface="华文仿宋"/>
              </a:rPr>
              <a:t>所示。</a:t>
            </a:r>
          </a:p>
          <a:p>
            <a:r>
              <a:rPr lang="zh-CN" altLang="en-US" sz="4400" dirty="0">
                <a:cs typeface="华文仿宋"/>
              </a:rPr>
              <a:t>	   但是这些寄存器不能被同时访问，具体哪些寄存器是可编程访问的，取决微处理器的</a:t>
            </a:r>
            <a:r>
              <a:rPr lang="zh-CN" altLang="en-US" sz="4400" dirty="0">
                <a:solidFill>
                  <a:srgbClr val="FF0000"/>
                </a:solidFill>
                <a:cs typeface="华文仿宋"/>
              </a:rPr>
              <a:t>工作状态</a:t>
            </a:r>
            <a:r>
              <a:rPr lang="zh-CN" altLang="en-US" sz="4400" dirty="0">
                <a:cs typeface="华文仿宋"/>
              </a:rPr>
              <a:t>及具体的运行</a:t>
            </a:r>
            <a:r>
              <a:rPr lang="zh-CN" altLang="en-US" sz="4400" dirty="0">
                <a:solidFill>
                  <a:srgbClr val="FF0000"/>
                </a:solidFill>
                <a:cs typeface="华文仿宋"/>
              </a:rPr>
              <a:t>模式</a:t>
            </a:r>
            <a:r>
              <a:rPr lang="zh-CN" altLang="en-US" sz="4400" dirty="0">
                <a:cs typeface="华文仿宋"/>
              </a:rPr>
              <a:t>。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D8EEABB8-CEDB-4BA2-9577-25A1ABA6F1CA}"/>
              </a:ext>
            </a:extLst>
          </p:cNvPr>
          <p:cNvSpPr/>
          <p:nvPr/>
        </p:nvSpPr>
        <p:spPr>
          <a:xfrm>
            <a:off x="0" y="1196752"/>
            <a:ext cx="12192000" cy="428972"/>
          </a:xfrm>
          <a:prstGeom prst="flowChartProcess">
            <a:avLst/>
          </a:prstGeom>
          <a:solidFill>
            <a:srgbClr val="E2D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081" name="Picture 4" descr="QQ截图未命名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69957" y="242156"/>
            <a:ext cx="9230358" cy="6499212"/>
          </a:xfr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B80B9E31-4283-40FD-99AB-67B91D9E4609}"/>
              </a:ext>
            </a:extLst>
          </p:cNvPr>
          <p:cNvSpPr/>
          <p:nvPr/>
        </p:nvSpPr>
        <p:spPr>
          <a:xfrm>
            <a:off x="2927648" y="764704"/>
            <a:ext cx="7694395" cy="2520280"/>
          </a:xfrm>
          <a:prstGeom prst="round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7A36564-27B2-4452-971C-20052AF3227A}"/>
              </a:ext>
            </a:extLst>
          </p:cNvPr>
          <p:cNvSpPr/>
          <p:nvPr/>
        </p:nvSpPr>
        <p:spPr>
          <a:xfrm>
            <a:off x="2927647" y="3429000"/>
            <a:ext cx="7694395" cy="158417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4163F91-5E0C-4494-BE71-1C7FB7283274}"/>
              </a:ext>
            </a:extLst>
          </p:cNvPr>
          <p:cNvSpPr/>
          <p:nvPr/>
        </p:nvSpPr>
        <p:spPr>
          <a:xfrm>
            <a:off x="2899419" y="5085184"/>
            <a:ext cx="7722623" cy="58322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7F9BB9A-7FA8-4F0A-931A-C5DBCF1C2A36}"/>
              </a:ext>
            </a:extLst>
          </p:cNvPr>
          <p:cNvSpPr/>
          <p:nvPr/>
        </p:nvSpPr>
        <p:spPr>
          <a:xfrm>
            <a:off x="2913532" y="6089718"/>
            <a:ext cx="7694395" cy="583220"/>
          </a:xfrm>
          <a:prstGeom prst="roundRect">
            <a:avLst/>
          </a:prstGeom>
          <a:solidFill>
            <a:srgbClr val="7030A0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615F79A-ABD8-4818-B3EB-C53BB81F0D9D}"/>
              </a:ext>
            </a:extLst>
          </p:cNvPr>
          <p:cNvSpPr/>
          <p:nvPr/>
        </p:nvSpPr>
        <p:spPr>
          <a:xfrm>
            <a:off x="2927647" y="5734162"/>
            <a:ext cx="7722623" cy="289821"/>
          </a:xfrm>
          <a:prstGeom prst="roundRect">
            <a:avLst/>
          </a:prstGeom>
          <a:solidFill>
            <a:schemeClr val="tx1">
              <a:lumMod val="75000"/>
              <a:lumOff val="25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36531" y="474785"/>
            <a:ext cx="8153400" cy="914400"/>
          </a:xfrm>
        </p:spPr>
        <p:txBody>
          <a:bodyPr/>
          <a:lstStyle/>
          <a:p>
            <a:r>
              <a:rPr lang="en-US" altLang="zh-CN" dirty="0">
                <a:cs typeface="华文仿宋"/>
              </a:rPr>
              <a:t>1</a:t>
            </a:r>
            <a:r>
              <a:rPr lang="zh-CN" altLang="en-US" dirty="0">
                <a:cs typeface="华文仿宋"/>
              </a:rPr>
              <a:t>、通用寄存器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1424" y="1628800"/>
            <a:ext cx="9288061" cy="4424424"/>
          </a:xfrm>
        </p:spPr>
        <p:txBody>
          <a:bodyPr/>
          <a:lstStyle/>
          <a:p>
            <a:r>
              <a:rPr lang="en-US" altLang="zh-CN" sz="3600" dirty="0">
                <a:cs typeface="华文仿宋"/>
              </a:rPr>
              <a:t>(1)</a:t>
            </a:r>
            <a:r>
              <a:rPr lang="zh-CN" altLang="en-US" sz="3600" dirty="0">
                <a:cs typeface="华文仿宋"/>
              </a:rPr>
              <a:t>、未分组寄存器</a:t>
            </a:r>
            <a:r>
              <a:rPr lang="en-US" altLang="zh-CN" sz="3600" dirty="0">
                <a:cs typeface="华文仿宋"/>
              </a:rPr>
              <a:t>R0</a:t>
            </a:r>
            <a:r>
              <a:rPr lang="zh-CN" altLang="en-US" sz="3600" dirty="0">
                <a:cs typeface="华文仿宋"/>
              </a:rPr>
              <a:t>～</a:t>
            </a:r>
            <a:r>
              <a:rPr lang="en-US" altLang="zh-CN" sz="3600" dirty="0">
                <a:cs typeface="华文仿宋"/>
              </a:rPr>
              <a:t>R7</a:t>
            </a:r>
          </a:p>
          <a:p>
            <a:r>
              <a:rPr lang="en-US" altLang="zh-CN" sz="3600" dirty="0">
                <a:cs typeface="华文仿宋"/>
              </a:rPr>
              <a:t>(2)</a:t>
            </a:r>
            <a:r>
              <a:rPr lang="zh-CN" altLang="en-US" sz="3600" dirty="0">
                <a:cs typeface="华文仿宋"/>
              </a:rPr>
              <a:t>、分组寄存器</a:t>
            </a:r>
            <a:r>
              <a:rPr lang="en-US" altLang="zh-CN" sz="3600" dirty="0">
                <a:cs typeface="华文仿宋"/>
              </a:rPr>
              <a:t>R8</a:t>
            </a:r>
            <a:r>
              <a:rPr lang="zh-CN" altLang="en-US" sz="3600" dirty="0">
                <a:cs typeface="华文仿宋"/>
              </a:rPr>
              <a:t>～</a:t>
            </a:r>
            <a:r>
              <a:rPr lang="en-US" altLang="zh-CN" sz="3600" dirty="0">
                <a:cs typeface="华文仿宋"/>
              </a:rPr>
              <a:t>R14</a:t>
            </a:r>
          </a:p>
          <a:p>
            <a:r>
              <a:rPr lang="en-US" altLang="zh-CN" sz="3600" dirty="0">
                <a:cs typeface="华文仿宋"/>
              </a:rPr>
              <a:t>		R8~R12</a:t>
            </a:r>
            <a:r>
              <a:rPr lang="zh-CN" altLang="en-US" sz="3600" dirty="0">
                <a:cs typeface="华文仿宋"/>
              </a:rPr>
              <a:t>（</a:t>
            </a:r>
            <a:r>
              <a:rPr lang="en-US" altLang="zh-CN" sz="3600" dirty="0">
                <a:cs typeface="华文仿宋"/>
              </a:rPr>
              <a:t>FIQ</a:t>
            </a:r>
            <a:r>
              <a:rPr lang="zh-CN" altLang="en-US" sz="3600" dirty="0">
                <a:cs typeface="华文仿宋"/>
              </a:rPr>
              <a:t>和非</a:t>
            </a:r>
            <a:r>
              <a:rPr lang="en-US" altLang="zh-CN" sz="3600" dirty="0">
                <a:cs typeface="华文仿宋"/>
              </a:rPr>
              <a:t>FIQ</a:t>
            </a:r>
            <a:r>
              <a:rPr lang="zh-CN" altLang="en-US" sz="3600" dirty="0">
                <a:cs typeface="华文仿宋"/>
              </a:rPr>
              <a:t>）</a:t>
            </a:r>
            <a:endParaRPr lang="en-US" altLang="zh-CN" sz="3600" dirty="0">
              <a:cs typeface="华文仿宋"/>
            </a:endParaRPr>
          </a:p>
          <a:p>
            <a:r>
              <a:rPr lang="en-US" altLang="zh-CN" sz="3600" dirty="0">
                <a:cs typeface="华文仿宋"/>
              </a:rPr>
              <a:t>		R13   SP</a:t>
            </a:r>
            <a:r>
              <a:rPr lang="zh-CN" altLang="en-US" sz="3600" dirty="0">
                <a:cs typeface="华文仿宋"/>
              </a:rPr>
              <a:t>（堆栈指针寄存器）</a:t>
            </a:r>
            <a:endParaRPr lang="en-US" altLang="zh-CN" sz="3600" dirty="0">
              <a:cs typeface="华文仿宋"/>
            </a:endParaRPr>
          </a:p>
          <a:p>
            <a:r>
              <a:rPr lang="en-US" altLang="zh-CN" sz="3600" dirty="0">
                <a:cs typeface="华文仿宋"/>
              </a:rPr>
              <a:t>		R14   LR</a:t>
            </a:r>
            <a:r>
              <a:rPr lang="zh-CN" altLang="en-US" sz="3600" dirty="0">
                <a:cs typeface="华文仿宋"/>
              </a:rPr>
              <a:t>（子程序连接寄存器）</a:t>
            </a:r>
            <a:endParaRPr lang="en-US" altLang="zh-CN" sz="3600" dirty="0">
              <a:cs typeface="华文仿宋"/>
            </a:endParaRPr>
          </a:p>
          <a:p>
            <a:r>
              <a:rPr lang="en-US" altLang="zh-CN" sz="3600" dirty="0">
                <a:cs typeface="华文仿宋"/>
              </a:rPr>
              <a:t>(3)</a:t>
            </a:r>
            <a:r>
              <a:rPr lang="zh-CN" altLang="en-US" sz="3600" dirty="0">
                <a:cs typeface="华文仿宋"/>
              </a:rPr>
              <a:t>、程序计数器</a:t>
            </a:r>
            <a:r>
              <a:rPr lang="en-US" altLang="zh-CN" sz="3600" dirty="0">
                <a:cs typeface="华文仿宋"/>
              </a:rPr>
              <a:t>PC(R15)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9280" y="332656"/>
            <a:ext cx="8153400" cy="914400"/>
          </a:xfrm>
        </p:spPr>
        <p:txBody>
          <a:bodyPr/>
          <a:lstStyle/>
          <a:p>
            <a:r>
              <a:rPr lang="en-US" altLang="zh-CN" dirty="0">
                <a:cs typeface="华文仿宋"/>
              </a:rPr>
              <a:t>2</a:t>
            </a:r>
            <a:r>
              <a:rPr lang="zh-CN" altLang="en-US" dirty="0">
                <a:cs typeface="华文仿宋"/>
              </a:rPr>
              <a:t>、程序状态寄存器</a:t>
            </a:r>
          </a:p>
        </p:txBody>
      </p:sp>
      <p:sp>
        <p:nvSpPr>
          <p:cNvPr id="106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271464" y="1518316"/>
            <a:ext cx="10009112" cy="2198716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zh-CN" altLang="en-US" sz="3200" dirty="0">
                <a:cs typeface="华文仿宋"/>
              </a:rPr>
              <a:t>当前程序状态寄存器 </a:t>
            </a:r>
          </a:p>
          <a:p>
            <a:pPr lvl="1"/>
            <a:r>
              <a:rPr lang="en-US" altLang="zh-CN" sz="3200" dirty="0">
                <a:cs typeface="华文仿宋"/>
              </a:rPr>
              <a:t>CPSR  Current Program Status Register</a:t>
            </a:r>
          </a:p>
          <a:p>
            <a:pPr>
              <a:buFont typeface="Wingdings" pitchFamily="2" charset="2"/>
              <a:buChar char="n"/>
            </a:pPr>
            <a:r>
              <a:rPr lang="zh-CN" altLang="en-US" sz="3200" dirty="0">
                <a:cs typeface="华文仿宋"/>
              </a:rPr>
              <a:t>备份的程序状态寄存器 </a:t>
            </a:r>
          </a:p>
          <a:p>
            <a:pPr lvl="1"/>
            <a:r>
              <a:rPr lang="en-US" altLang="zh-CN" sz="3200" dirty="0">
                <a:cs typeface="华文仿宋"/>
              </a:rPr>
              <a:t>SPSR Saved  Program Status Register</a:t>
            </a:r>
          </a:p>
        </p:txBody>
      </p:sp>
      <p:sp>
        <p:nvSpPr>
          <p:cNvPr id="1063" name="Rectangle 5"/>
          <p:cNvSpPr>
            <a:spLocks noChangeArrowheads="1"/>
          </p:cNvSpPr>
          <p:nvPr/>
        </p:nvSpPr>
        <p:spPr bwMode="auto">
          <a:xfrm>
            <a:off x="-1143000" y="226838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w Cen MT"/>
              <a:ea typeface="华文仿宋"/>
              <a:cs typeface="华文仿宋"/>
            </a:endParaRPr>
          </a:p>
        </p:txBody>
      </p:sp>
      <p:graphicFrame>
        <p:nvGraphicFramePr>
          <p:cNvPr id="106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752752"/>
              </p:ext>
            </p:extLst>
          </p:nvPr>
        </p:nvGraphicFramePr>
        <p:xfrm>
          <a:off x="1523492" y="3717032"/>
          <a:ext cx="9397044" cy="3056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位图图像" r:id="rId3" imgW="7838095" imgH="3457143" progId="PBrush">
                  <p:embed/>
                </p:oleObj>
              </mc:Choice>
              <mc:Fallback>
                <p:oleObj name="位图图像" r:id="rId3" imgW="7838095" imgH="3457143" progId="PBrush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492" y="3717032"/>
                        <a:ext cx="9397044" cy="30562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cs typeface="华文仿宋"/>
              </a:rPr>
              <a:t>2</a:t>
            </a:r>
            <a:r>
              <a:rPr lang="zh-CN" altLang="en-US">
                <a:cs typeface="华文仿宋"/>
              </a:rPr>
              <a:t>、程序状态寄存器</a:t>
            </a:r>
            <a:r>
              <a:rPr lang="en-US" altLang="zh-CN">
                <a:cs typeface="华文仿宋"/>
              </a:rPr>
              <a:t>_</a:t>
            </a:r>
            <a:r>
              <a:rPr lang="zh-CN" altLang="en-US">
                <a:cs typeface="华文仿宋"/>
              </a:rPr>
              <a:t>标志位</a:t>
            </a:r>
          </a:p>
        </p:txBody>
      </p:sp>
      <p:graphicFrame>
        <p:nvGraphicFramePr>
          <p:cNvPr id="92248" name="Group 8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767331994"/>
              </p:ext>
            </p:extLst>
          </p:nvPr>
        </p:nvGraphicFramePr>
        <p:xfrm>
          <a:off x="1199456" y="1606916"/>
          <a:ext cx="10225136" cy="5134453"/>
        </p:xfrm>
        <a:graphic>
          <a:graphicData uri="http://schemas.openxmlformats.org/drawingml/2006/table">
            <a:tbl>
              <a:tblPr/>
              <a:tblGrid>
                <a:gridCol w="1514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0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8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标志位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含    义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当用两个补码表示的带符号数进行运算时，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N=1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表示运算的结果为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负数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；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N=0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表示运算的结果为正数或零；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Z=1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表示运算的结果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为零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；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Z=0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表示运算的结果为非零；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49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可以有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种方法设置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的值：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─ 加法运算（包括比较指令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CMN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）：当运算结果产生了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进位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时（无符号数溢出），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C=1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，否则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C=0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─ 减法运算（包括比较指令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CMP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）：当运算时产生了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借位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（无符号数溢出），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C=0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，否则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C=1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─ 对于包含移位操作的非加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减运算指令，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为移出值的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最后一位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─ 对于其他的非加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减运算指令，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的值通常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不改变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78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可以有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种方法设置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的值：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─ 对于加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减法运算指令，当操作数和运算结果为二进制的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补码表示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带符号数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时，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V=1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表示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符号位溢出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─ 对于其他的非加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减运算指令，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的值通常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不改变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cs typeface="华文仿宋"/>
              </a:rPr>
              <a:t>2</a:t>
            </a:r>
            <a:r>
              <a:rPr lang="zh-CN" altLang="en-US">
                <a:cs typeface="华文仿宋"/>
              </a:rPr>
              <a:t>、程序状态寄存器</a:t>
            </a:r>
            <a:r>
              <a:rPr lang="en-US" altLang="zh-CN">
                <a:cs typeface="华文仿宋"/>
              </a:rPr>
              <a:t>_</a:t>
            </a:r>
            <a:r>
              <a:rPr lang="zh-CN" altLang="en-US">
                <a:cs typeface="华文仿宋"/>
              </a:rPr>
              <a:t>控制位</a:t>
            </a:r>
          </a:p>
        </p:txBody>
      </p:sp>
      <p:graphicFrame>
        <p:nvGraphicFramePr>
          <p:cNvPr id="108670" name="Group 12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880417105"/>
              </p:ext>
            </p:extLst>
          </p:nvPr>
        </p:nvGraphicFramePr>
        <p:xfrm>
          <a:off x="8638355" y="3353068"/>
          <a:ext cx="3551313" cy="3479408"/>
        </p:xfrm>
        <a:graphic>
          <a:graphicData uri="http://schemas.openxmlformats.org/drawingml/2006/table">
            <a:tbl>
              <a:tblPr/>
              <a:tblGrid>
                <a:gridCol w="159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1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M[4</a:t>
                      </a:r>
                      <a:r>
                        <a:rPr kumimoji="0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0]</a:t>
                      </a:r>
                      <a:endParaRPr kumimoji="0" lang="en-US" altLang="zh-CN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处理器模式</a:t>
                      </a:r>
                      <a:endParaRPr kumimoji="0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0b10000</a:t>
                      </a:r>
                      <a:endParaRPr kumimoji="0" lang="en-US" altLang="zh-CN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用户模式</a:t>
                      </a:r>
                      <a:endParaRPr kumimoji="0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0b10001</a:t>
                      </a:r>
                      <a:endParaRPr kumimoji="0" lang="en-US" altLang="zh-CN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FIQ</a:t>
                      </a:r>
                      <a:r>
                        <a:rPr kumimoji="0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模式</a:t>
                      </a:r>
                      <a:endParaRPr kumimoji="0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0b10010</a:t>
                      </a:r>
                      <a:endParaRPr kumimoji="0" lang="en-US" altLang="zh-CN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IRQ</a:t>
                      </a:r>
                      <a:r>
                        <a:rPr kumimoji="0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模式</a:t>
                      </a:r>
                      <a:endParaRPr kumimoji="0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0b10011</a:t>
                      </a:r>
                      <a:endParaRPr kumimoji="0" lang="en-US" altLang="zh-CN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管理模式</a:t>
                      </a:r>
                      <a:endParaRPr kumimoji="0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0b10111</a:t>
                      </a:r>
                      <a:endParaRPr kumimoji="0" lang="en-US" altLang="zh-CN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中止模式</a:t>
                      </a:r>
                      <a:endParaRPr kumimoji="0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0b11011</a:t>
                      </a:r>
                      <a:endParaRPr kumimoji="0" lang="en-US" altLang="zh-CN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未定义模式</a:t>
                      </a:r>
                      <a:endParaRPr kumimoji="0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0b11111</a:t>
                      </a:r>
                      <a:endParaRPr kumimoji="0" lang="en-US" altLang="zh-CN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系统模式</a:t>
                      </a:r>
                      <a:endParaRPr kumimoji="0" lang="zh-CN" alt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1231" name="Rectangle 24"/>
          <p:cNvSpPr>
            <a:spLocks noChangeArrowheads="1"/>
          </p:cNvSpPr>
          <p:nvPr/>
        </p:nvSpPr>
        <p:spPr bwMode="auto">
          <a:xfrm>
            <a:off x="1111624" y="1578010"/>
            <a:ext cx="10715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200" dirty="0">
                <a:latin typeface="Tw Cen MT"/>
                <a:ea typeface="华文仿宋"/>
                <a:cs typeface="华文仿宋"/>
              </a:rPr>
              <a:t>I</a:t>
            </a:r>
            <a:r>
              <a:rPr lang="zh-CN" altLang="en-US" sz="3200" dirty="0">
                <a:latin typeface="Tw Cen MT"/>
                <a:ea typeface="华文仿宋"/>
                <a:cs typeface="华文仿宋"/>
              </a:rPr>
              <a:t>、</a:t>
            </a:r>
            <a:r>
              <a:rPr lang="en-US" altLang="zh-CN" sz="3200" dirty="0">
                <a:latin typeface="Tw Cen MT"/>
                <a:ea typeface="华文仿宋"/>
                <a:cs typeface="华文仿宋"/>
              </a:rPr>
              <a:t>F</a:t>
            </a:r>
            <a:r>
              <a:rPr lang="zh-CN" altLang="en-US" sz="3200" dirty="0">
                <a:latin typeface="Tw Cen MT"/>
                <a:ea typeface="华文仿宋"/>
                <a:cs typeface="华文仿宋"/>
              </a:rPr>
              <a:t>为</a:t>
            </a:r>
            <a:r>
              <a:rPr lang="zh-CN" altLang="en-US" sz="3200" dirty="0">
                <a:solidFill>
                  <a:srgbClr val="FF0000"/>
                </a:solidFill>
                <a:latin typeface="Tw Cen MT"/>
                <a:ea typeface="华文仿宋"/>
                <a:cs typeface="华文仿宋"/>
              </a:rPr>
              <a:t>中断禁止位</a:t>
            </a:r>
            <a:r>
              <a:rPr lang="zh-CN" altLang="en-US" sz="3200" dirty="0">
                <a:latin typeface="Tw Cen MT"/>
                <a:ea typeface="华文仿宋"/>
                <a:cs typeface="华文仿宋"/>
              </a:rPr>
              <a:t>，</a:t>
            </a:r>
            <a:r>
              <a:rPr lang="en-US" altLang="zh-CN" sz="3200" dirty="0">
                <a:latin typeface="Tw Cen MT"/>
                <a:ea typeface="华文仿宋"/>
                <a:cs typeface="华文仿宋"/>
              </a:rPr>
              <a:t>I=1</a:t>
            </a:r>
            <a:r>
              <a:rPr lang="zh-CN" altLang="en-US" sz="3200" dirty="0">
                <a:latin typeface="Tw Cen MT"/>
                <a:ea typeface="华文仿宋"/>
                <a:cs typeface="华文仿宋"/>
              </a:rPr>
              <a:t>禁止</a:t>
            </a:r>
            <a:r>
              <a:rPr lang="en-US" altLang="zh-CN" sz="3200" dirty="0">
                <a:latin typeface="Tw Cen MT"/>
                <a:ea typeface="华文仿宋"/>
                <a:cs typeface="华文仿宋"/>
              </a:rPr>
              <a:t>IRQ</a:t>
            </a:r>
            <a:r>
              <a:rPr lang="zh-CN" altLang="en-US" sz="3200" dirty="0">
                <a:latin typeface="Tw Cen MT"/>
                <a:ea typeface="华文仿宋"/>
                <a:cs typeface="华文仿宋"/>
              </a:rPr>
              <a:t>中断，</a:t>
            </a:r>
            <a:r>
              <a:rPr lang="en-US" altLang="zh-CN" sz="3200" dirty="0">
                <a:latin typeface="Tw Cen MT"/>
                <a:ea typeface="华文仿宋"/>
                <a:cs typeface="华文仿宋"/>
              </a:rPr>
              <a:t>F=1   </a:t>
            </a:r>
            <a:r>
              <a:rPr lang="zh-CN" altLang="en-US" sz="3200" dirty="0">
                <a:latin typeface="Tw Cen MT"/>
                <a:ea typeface="华文仿宋"/>
                <a:cs typeface="华文仿宋"/>
              </a:rPr>
              <a:t>禁止</a:t>
            </a:r>
            <a:r>
              <a:rPr lang="en-US" altLang="zh-CN" sz="3200" dirty="0">
                <a:latin typeface="Tw Cen MT"/>
                <a:ea typeface="华文仿宋"/>
                <a:cs typeface="华文仿宋"/>
              </a:rPr>
              <a:t>FIQ</a:t>
            </a:r>
            <a:r>
              <a:rPr lang="zh-CN" altLang="en-US" sz="3200" dirty="0">
                <a:latin typeface="Tw Cen MT"/>
                <a:ea typeface="华文仿宋"/>
                <a:cs typeface="华文仿宋"/>
              </a:rPr>
              <a:t>中断 </a:t>
            </a:r>
          </a:p>
        </p:txBody>
      </p:sp>
      <p:sp>
        <p:nvSpPr>
          <p:cNvPr id="51232" name="Rectangle 25"/>
          <p:cNvSpPr>
            <a:spLocks noChangeArrowheads="1"/>
          </p:cNvSpPr>
          <p:nvPr/>
        </p:nvSpPr>
        <p:spPr bwMode="auto">
          <a:xfrm>
            <a:off x="1088580" y="2277661"/>
            <a:ext cx="1049937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200" dirty="0">
                <a:latin typeface="Tw Cen MT"/>
                <a:ea typeface="华文仿宋"/>
                <a:cs typeface="华文仿宋"/>
              </a:rPr>
              <a:t>T</a:t>
            </a:r>
            <a:r>
              <a:rPr lang="zh-CN" altLang="en-US" sz="3200" dirty="0">
                <a:latin typeface="Tw Cen MT"/>
                <a:ea typeface="华文仿宋"/>
                <a:cs typeface="华文仿宋"/>
              </a:rPr>
              <a:t>为</a:t>
            </a:r>
            <a:r>
              <a:rPr lang="zh-CN" altLang="en-US" sz="3200" dirty="0">
                <a:solidFill>
                  <a:srgbClr val="FF0000"/>
                </a:solidFill>
                <a:latin typeface="Tw Cen MT"/>
                <a:ea typeface="华文仿宋"/>
                <a:cs typeface="华文仿宋"/>
              </a:rPr>
              <a:t>状态位</a:t>
            </a:r>
            <a:r>
              <a:rPr lang="en-US" altLang="zh-CN" sz="3200" dirty="0">
                <a:latin typeface="Tw Cen MT"/>
                <a:ea typeface="华文仿宋"/>
                <a:cs typeface="华文仿宋"/>
              </a:rPr>
              <a:t>,</a:t>
            </a:r>
            <a:r>
              <a:rPr lang="zh-CN" altLang="en-US" sz="3200" dirty="0">
                <a:latin typeface="Tw Cen MT"/>
                <a:ea typeface="华文仿宋"/>
                <a:cs typeface="华文仿宋"/>
              </a:rPr>
              <a:t>对于</a:t>
            </a:r>
            <a:r>
              <a:rPr lang="en-US" altLang="zh-CN" sz="3200" dirty="0">
                <a:latin typeface="Tw Cen MT"/>
                <a:ea typeface="华文仿宋"/>
                <a:cs typeface="华文仿宋"/>
              </a:rPr>
              <a:t>ARM</a:t>
            </a:r>
            <a:r>
              <a:rPr lang="zh-CN" altLang="en-US" sz="3200" dirty="0">
                <a:latin typeface="Tw Cen MT"/>
                <a:ea typeface="华文仿宋"/>
                <a:cs typeface="华文仿宋"/>
              </a:rPr>
              <a:t>体系结构</a:t>
            </a:r>
            <a:r>
              <a:rPr lang="en-US" altLang="zh-CN" sz="3200" dirty="0">
                <a:latin typeface="Tw Cen MT"/>
                <a:ea typeface="华文仿宋"/>
                <a:cs typeface="华文仿宋"/>
              </a:rPr>
              <a:t>v5</a:t>
            </a:r>
            <a:r>
              <a:rPr lang="zh-CN" altLang="en-US" sz="3200" dirty="0">
                <a:latin typeface="Tw Cen MT"/>
                <a:ea typeface="华文仿宋"/>
                <a:cs typeface="华文仿宋"/>
              </a:rPr>
              <a:t>及以上的版本的</a:t>
            </a:r>
            <a:r>
              <a:rPr lang="en-US" altLang="zh-CN" sz="3200" b="1" dirty="0">
                <a:latin typeface="Tw Cen MT"/>
                <a:ea typeface="华文仿宋"/>
                <a:cs typeface="华文仿宋"/>
              </a:rPr>
              <a:t>T</a:t>
            </a:r>
            <a:r>
              <a:rPr lang="zh-CN" altLang="en-US" sz="3200" b="1" dirty="0">
                <a:latin typeface="Tw Cen MT"/>
                <a:ea typeface="华文仿宋"/>
                <a:cs typeface="华文仿宋"/>
              </a:rPr>
              <a:t>系列</a:t>
            </a:r>
            <a:r>
              <a:rPr lang="zh-CN" altLang="en-US" sz="3200" dirty="0">
                <a:latin typeface="Tw Cen MT"/>
                <a:ea typeface="华文仿宋"/>
                <a:cs typeface="华文仿宋"/>
              </a:rPr>
              <a:t>处理器，当该位为</a:t>
            </a:r>
            <a:r>
              <a:rPr lang="en-US" altLang="zh-CN" sz="3200" dirty="0">
                <a:latin typeface="Tw Cen MT"/>
                <a:ea typeface="华文仿宋"/>
                <a:cs typeface="华文仿宋"/>
              </a:rPr>
              <a:t>1</a:t>
            </a:r>
            <a:r>
              <a:rPr lang="zh-CN" altLang="en-US" sz="3200" dirty="0">
                <a:latin typeface="Tw Cen MT"/>
                <a:ea typeface="华文仿宋"/>
                <a:cs typeface="华文仿宋"/>
              </a:rPr>
              <a:t>时，程序运行于</a:t>
            </a:r>
            <a:r>
              <a:rPr lang="en-US" altLang="zh-CN" sz="3200" dirty="0">
                <a:latin typeface="Tw Cen MT"/>
                <a:ea typeface="华文仿宋"/>
                <a:cs typeface="华文仿宋"/>
              </a:rPr>
              <a:t>Thumb</a:t>
            </a:r>
            <a:r>
              <a:rPr lang="zh-CN" altLang="en-US" sz="3200" dirty="0">
                <a:latin typeface="Tw Cen MT"/>
                <a:ea typeface="华文仿宋"/>
                <a:cs typeface="华文仿宋"/>
              </a:rPr>
              <a:t>状态，否则运行于</a:t>
            </a:r>
            <a:r>
              <a:rPr lang="en-US" altLang="zh-CN" sz="3200" dirty="0">
                <a:latin typeface="Tw Cen MT"/>
                <a:ea typeface="华文仿宋"/>
                <a:cs typeface="华文仿宋"/>
              </a:rPr>
              <a:t>ARM</a:t>
            </a:r>
            <a:r>
              <a:rPr lang="zh-CN" altLang="en-US" sz="3200" dirty="0">
                <a:latin typeface="Tw Cen MT"/>
                <a:ea typeface="华文仿宋"/>
                <a:cs typeface="华文仿宋"/>
              </a:rPr>
              <a:t>状态 </a:t>
            </a:r>
          </a:p>
        </p:txBody>
      </p:sp>
      <p:sp>
        <p:nvSpPr>
          <p:cNvPr id="51233" name="Rectangle 226"/>
          <p:cNvSpPr>
            <a:spLocks noChangeArrowheads="1"/>
          </p:cNvSpPr>
          <p:nvPr/>
        </p:nvSpPr>
        <p:spPr bwMode="auto">
          <a:xfrm>
            <a:off x="1088580" y="3962197"/>
            <a:ext cx="419100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3200" dirty="0">
                <a:latin typeface="Tw Cen MT"/>
                <a:ea typeface="华文仿宋"/>
                <a:cs typeface="华文仿宋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Tw Cen MT"/>
                <a:ea typeface="华文仿宋"/>
                <a:cs typeface="华文仿宋"/>
              </a:rPr>
              <a:t>运行模式位</a:t>
            </a:r>
            <a:r>
              <a:rPr lang="en-US" altLang="zh-CN" sz="3200" dirty="0">
                <a:latin typeface="Tw Cen MT"/>
                <a:ea typeface="华文仿宋"/>
                <a:cs typeface="华文仿宋"/>
              </a:rPr>
              <a:t>M[4</a:t>
            </a:r>
            <a:r>
              <a:rPr lang="zh-CN" altLang="en-US" sz="3200" dirty="0">
                <a:latin typeface="Tw Cen MT"/>
                <a:ea typeface="华文仿宋"/>
                <a:cs typeface="华文仿宋"/>
              </a:rPr>
              <a:t>：</a:t>
            </a:r>
            <a:r>
              <a:rPr lang="en-US" altLang="zh-CN" sz="3200" dirty="0">
                <a:latin typeface="Tw Cen MT"/>
                <a:ea typeface="华文仿宋"/>
                <a:cs typeface="华文仿宋"/>
              </a:rPr>
              <a:t>0]</a:t>
            </a:r>
            <a:r>
              <a:rPr lang="zh-CN" altLang="en-US" sz="3200" dirty="0">
                <a:latin typeface="Tw Cen MT"/>
                <a:ea typeface="华文仿宋"/>
                <a:cs typeface="华文仿宋"/>
              </a:rPr>
              <a:t>：</a:t>
            </a:r>
            <a:r>
              <a:rPr lang="en-US" altLang="zh-CN" sz="3200" dirty="0">
                <a:latin typeface="Tw Cen MT"/>
                <a:ea typeface="华文仿宋"/>
                <a:cs typeface="华文仿宋"/>
              </a:rPr>
              <a:t>M0</a:t>
            </a:r>
            <a:r>
              <a:rPr lang="zh-CN" altLang="en-US" sz="3200" dirty="0">
                <a:latin typeface="Tw Cen MT"/>
                <a:ea typeface="华文仿宋"/>
                <a:cs typeface="华文仿宋"/>
              </a:rPr>
              <a:t>、</a:t>
            </a:r>
            <a:r>
              <a:rPr lang="en-US" altLang="zh-CN" sz="3200" dirty="0">
                <a:latin typeface="Tw Cen MT"/>
                <a:ea typeface="华文仿宋"/>
                <a:cs typeface="华文仿宋"/>
              </a:rPr>
              <a:t>M1</a:t>
            </a:r>
            <a:r>
              <a:rPr lang="zh-CN" altLang="en-US" sz="3200" dirty="0">
                <a:latin typeface="Tw Cen MT"/>
                <a:ea typeface="华文仿宋"/>
                <a:cs typeface="华文仿宋"/>
              </a:rPr>
              <a:t>、</a:t>
            </a:r>
            <a:r>
              <a:rPr lang="en-US" altLang="zh-CN" sz="3200" dirty="0">
                <a:latin typeface="Tw Cen MT"/>
                <a:ea typeface="华文仿宋"/>
                <a:cs typeface="华文仿宋"/>
              </a:rPr>
              <a:t>M2</a:t>
            </a:r>
            <a:r>
              <a:rPr lang="zh-CN" altLang="en-US" sz="3200" dirty="0">
                <a:latin typeface="Tw Cen MT"/>
                <a:ea typeface="华文仿宋"/>
                <a:cs typeface="华文仿宋"/>
              </a:rPr>
              <a:t>、</a:t>
            </a:r>
            <a:r>
              <a:rPr lang="en-US" altLang="zh-CN" sz="3200" dirty="0">
                <a:latin typeface="Tw Cen MT"/>
                <a:ea typeface="华文仿宋"/>
                <a:cs typeface="华文仿宋"/>
              </a:rPr>
              <a:t>M3</a:t>
            </a:r>
            <a:r>
              <a:rPr lang="zh-CN" altLang="en-US" sz="3200" dirty="0">
                <a:latin typeface="Tw Cen MT"/>
                <a:ea typeface="华文仿宋"/>
                <a:cs typeface="华文仿宋"/>
              </a:rPr>
              <a:t>、</a:t>
            </a:r>
            <a:r>
              <a:rPr lang="en-US" altLang="zh-CN" sz="3200" dirty="0">
                <a:latin typeface="Tw Cen MT"/>
                <a:ea typeface="华文仿宋"/>
                <a:cs typeface="华文仿宋"/>
              </a:rPr>
              <a:t>M4</a:t>
            </a:r>
            <a:r>
              <a:rPr lang="zh-CN" altLang="en-US" sz="3200" dirty="0">
                <a:latin typeface="Tw Cen MT"/>
                <a:ea typeface="华文仿宋"/>
                <a:cs typeface="华文仿宋"/>
              </a:rPr>
              <a:t>是模式位。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36531" y="474785"/>
            <a:ext cx="8153400" cy="914400"/>
          </a:xfrm>
        </p:spPr>
        <p:txBody>
          <a:bodyPr/>
          <a:lstStyle/>
          <a:p>
            <a:r>
              <a:rPr lang="en-US" altLang="zh-CN">
                <a:cs typeface="华文仿宋"/>
              </a:rPr>
              <a:t>3</a:t>
            </a:r>
            <a:r>
              <a:rPr lang="zh-CN" altLang="en-US">
                <a:cs typeface="华文仿宋"/>
              </a:rPr>
              <a:t>、不同模式下寄存器组织</a:t>
            </a:r>
          </a:p>
        </p:txBody>
      </p:sp>
      <p:pic>
        <p:nvPicPr>
          <p:cNvPr id="52226" name="Picture 4" descr="QQ截图未命名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895600" y="1547449"/>
            <a:ext cx="6324600" cy="5046785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D8EEABB8-CEDB-4BA2-9577-25A1ABA6F1CA}"/>
              </a:ext>
            </a:extLst>
          </p:cNvPr>
          <p:cNvSpPr/>
          <p:nvPr/>
        </p:nvSpPr>
        <p:spPr>
          <a:xfrm>
            <a:off x="0" y="1196752"/>
            <a:ext cx="12192000" cy="428972"/>
          </a:xfrm>
          <a:prstGeom prst="flowChartProcess">
            <a:avLst/>
          </a:prstGeom>
          <a:solidFill>
            <a:srgbClr val="E2D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9C788F2-7E2E-4314-A556-AEDEA59B7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742" y="258255"/>
            <a:ext cx="8041594" cy="6414683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B80B9E31-4283-40FD-99AB-67B91D9E4609}"/>
              </a:ext>
            </a:extLst>
          </p:cNvPr>
          <p:cNvSpPr/>
          <p:nvPr/>
        </p:nvSpPr>
        <p:spPr>
          <a:xfrm>
            <a:off x="1156034" y="654008"/>
            <a:ext cx="7858001" cy="2586791"/>
          </a:xfrm>
          <a:prstGeom prst="round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7A36564-27B2-4452-971C-20052AF3227A}"/>
              </a:ext>
            </a:extLst>
          </p:cNvPr>
          <p:cNvSpPr/>
          <p:nvPr/>
        </p:nvSpPr>
        <p:spPr>
          <a:xfrm>
            <a:off x="1093154" y="3349455"/>
            <a:ext cx="7920881" cy="158417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4163F91-5E0C-4494-BE71-1C7FB7283274}"/>
              </a:ext>
            </a:extLst>
          </p:cNvPr>
          <p:cNvSpPr/>
          <p:nvPr/>
        </p:nvSpPr>
        <p:spPr>
          <a:xfrm>
            <a:off x="1111037" y="5002767"/>
            <a:ext cx="7920881" cy="58322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7F9BB9A-7FA8-4F0A-931A-C5DBCF1C2A36}"/>
              </a:ext>
            </a:extLst>
          </p:cNvPr>
          <p:cNvSpPr/>
          <p:nvPr/>
        </p:nvSpPr>
        <p:spPr>
          <a:xfrm>
            <a:off x="1111037" y="6018417"/>
            <a:ext cx="7920881" cy="583220"/>
          </a:xfrm>
          <a:prstGeom prst="roundRect">
            <a:avLst/>
          </a:prstGeom>
          <a:solidFill>
            <a:srgbClr val="7030A0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615F79A-ABD8-4818-B3EB-C53BB81F0D9D}"/>
              </a:ext>
            </a:extLst>
          </p:cNvPr>
          <p:cNvSpPr/>
          <p:nvPr/>
        </p:nvSpPr>
        <p:spPr>
          <a:xfrm>
            <a:off x="1124593" y="5694643"/>
            <a:ext cx="7920881" cy="215118"/>
          </a:xfrm>
          <a:prstGeom prst="roundRect">
            <a:avLst/>
          </a:prstGeom>
          <a:solidFill>
            <a:schemeClr val="tx1">
              <a:lumMod val="75000"/>
              <a:lumOff val="25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98F9D7-164D-4941-B9AF-119D3D2D4719}"/>
              </a:ext>
            </a:extLst>
          </p:cNvPr>
          <p:cNvSpPr txBox="1"/>
          <p:nvPr/>
        </p:nvSpPr>
        <p:spPr>
          <a:xfrm>
            <a:off x="9316706" y="1625724"/>
            <a:ext cx="178213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8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5</a:t>
            </a:r>
            <a:r>
              <a:rPr lang="zh-CN" altLang="en-US" sz="2800" dirty="0"/>
              <a:t>*</a:t>
            </a:r>
            <a:r>
              <a:rPr lang="en-US" altLang="zh-CN" sz="2800" dirty="0"/>
              <a:t>2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*</a:t>
            </a:r>
            <a:r>
              <a:rPr lang="en-US" altLang="zh-CN" sz="2800" dirty="0"/>
              <a:t>6</a:t>
            </a:r>
          </a:p>
          <a:p>
            <a:r>
              <a:rPr lang="en-US" altLang="zh-CN" sz="2800" dirty="0"/>
              <a:t>1</a:t>
            </a:r>
          </a:p>
          <a:p>
            <a:r>
              <a:rPr lang="en-US" altLang="zh-CN" sz="2800" dirty="0"/>
              <a:t>1</a:t>
            </a:r>
          </a:p>
          <a:p>
            <a:r>
              <a:rPr lang="en-US" altLang="zh-CN" sz="2800" dirty="0"/>
              <a:t>5</a:t>
            </a:r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FAD98E31-F80E-48E9-A167-101AB0EEBD78}"/>
              </a:ext>
            </a:extLst>
          </p:cNvPr>
          <p:cNvSpPr/>
          <p:nvPr/>
        </p:nvSpPr>
        <p:spPr>
          <a:xfrm>
            <a:off x="10056440" y="1916832"/>
            <a:ext cx="1056818" cy="468480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n w="0">
                <a:solidFill>
                  <a:schemeClr val="tx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B646BD-F0EA-4B36-A9AB-B528E8A625E5}"/>
              </a:ext>
            </a:extLst>
          </p:cNvPr>
          <p:cNvSpPr txBox="1"/>
          <p:nvPr/>
        </p:nvSpPr>
        <p:spPr>
          <a:xfrm>
            <a:off x="11154727" y="399560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37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4993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12" grpId="0"/>
      <p:bldP spid="13" grpId="0" animBg="1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36531" y="474785"/>
            <a:ext cx="8153400" cy="914400"/>
          </a:xfrm>
        </p:spPr>
        <p:txBody>
          <a:bodyPr/>
          <a:lstStyle/>
          <a:p>
            <a:endParaRPr lang="zh-CN" altLang="en-US">
              <a:cs typeface="华文仿宋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09800" y="2092570"/>
            <a:ext cx="8229600" cy="4177812"/>
          </a:xfrm>
        </p:spPr>
        <p:txBody>
          <a:bodyPr>
            <a:normAutofit/>
          </a:bodyPr>
          <a:lstStyle/>
          <a:p>
            <a:pPr marL="246191" indent="246191" algn="just">
              <a:tabLst>
                <a:tab pos="4919420" algn="r"/>
              </a:tabLst>
            </a:pPr>
            <a:r>
              <a:rPr lang="en-US" altLang="zh-CN" sz="3692" u="sng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2.1  ARM</a:t>
            </a:r>
            <a:r>
              <a:rPr lang="en-US" altLang="zh-CN" sz="3692" u="sng">
                <a:solidFill>
                  <a:srgbClr val="0070C0"/>
                </a:solidFill>
                <a:latin typeface="宋体" charset="-122"/>
                <a:ea typeface="宋体" charset="-122"/>
              </a:rPr>
              <a:t>体系</a:t>
            </a:r>
            <a:r>
              <a:rPr lang="zh-CN" altLang="en-US" sz="3692" u="sng">
                <a:solidFill>
                  <a:srgbClr val="0070C0"/>
                </a:solidFill>
                <a:latin typeface="宋体" charset="-122"/>
                <a:ea typeface="宋体" charset="-122"/>
              </a:rPr>
              <a:t>结构概述</a:t>
            </a:r>
            <a:r>
              <a:rPr lang="zh-CN" altLang="en-US" sz="3692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endParaRPr lang="zh-CN" altLang="zh-CN" sz="3692">
              <a:latin typeface="Times New Roman" pitchFamily="18" charset="0"/>
              <a:ea typeface="宋体" charset="-122"/>
            </a:endParaRPr>
          </a:p>
          <a:p>
            <a:pPr marL="246191" indent="246191" algn="just">
              <a:tabLst>
                <a:tab pos="4919420" algn="r"/>
              </a:tabLst>
            </a:pPr>
            <a:r>
              <a:rPr lang="en-US" altLang="zh-CN" sz="3692" u="sng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2.2  ARM</a:t>
            </a:r>
            <a:r>
              <a:rPr lang="en-US" altLang="zh-CN" sz="3692" u="sng">
                <a:solidFill>
                  <a:srgbClr val="0070C0"/>
                </a:solidFill>
                <a:latin typeface="宋体" charset="-122"/>
                <a:ea typeface="宋体" charset="-122"/>
              </a:rPr>
              <a:t>体系</a:t>
            </a:r>
            <a:r>
              <a:rPr lang="zh-CN" altLang="en-US" sz="3692" u="sng">
                <a:solidFill>
                  <a:srgbClr val="0070C0"/>
                </a:solidFill>
                <a:latin typeface="宋体" charset="-122"/>
                <a:ea typeface="宋体" charset="-122"/>
              </a:rPr>
              <a:t>结构分析</a:t>
            </a:r>
            <a:r>
              <a:rPr lang="zh-CN" altLang="en-US" sz="3692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	</a:t>
            </a:r>
            <a:endParaRPr lang="zh-CN" altLang="zh-CN" sz="3692">
              <a:solidFill>
                <a:srgbClr val="0070C0"/>
              </a:solidFill>
              <a:latin typeface="Times New Roman" pitchFamily="18" charset="0"/>
              <a:ea typeface="宋体" charset="-122"/>
            </a:endParaRPr>
          </a:p>
          <a:p>
            <a:pPr marL="246191" indent="246191" algn="just">
              <a:tabLst>
                <a:tab pos="4919420" algn="r"/>
              </a:tabLst>
            </a:pPr>
            <a:r>
              <a:rPr lang="en-US" altLang="zh-CN" sz="3692" u="sng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2.3  ARM处理器模式与寄存器</a:t>
            </a:r>
            <a:r>
              <a:rPr lang="en-US" altLang="zh-CN" sz="3692" u="sng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endParaRPr lang="zh-CN" altLang="zh-CN" sz="3692" u="sng">
              <a:solidFill>
                <a:srgbClr val="0000FF"/>
              </a:solidFill>
              <a:latin typeface="Times New Roman" pitchFamily="18" charset="0"/>
              <a:ea typeface="宋体" charset="-122"/>
            </a:endParaRPr>
          </a:p>
          <a:p>
            <a:pPr marL="246191" indent="246191" algn="just">
              <a:tabLst>
                <a:tab pos="4919420" algn="r"/>
              </a:tabLst>
            </a:pPr>
            <a:r>
              <a:rPr lang="en-US" altLang="zh-CN" sz="3692" u="sng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2.4  ARM体系的异常处理</a:t>
            </a:r>
            <a:r>
              <a:rPr lang="en-US" altLang="zh-CN" sz="3692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	</a:t>
            </a:r>
          </a:p>
          <a:p>
            <a:pPr marL="246191" indent="246191" algn="just">
              <a:tabLst>
                <a:tab pos="4919420" algn="r"/>
              </a:tabLst>
            </a:pPr>
            <a:r>
              <a:rPr lang="en-US" altLang="zh-CN" sz="3692" u="sng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2.5  ARM</a:t>
            </a:r>
            <a:r>
              <a:rPr lang="en-US" altLang="zh-CN" sz="3692" u="sng">
                <a:solidFill>
                  <a:srgbClr val="0070C0"/>
                </a:solidFill>
                <a:latin typeface="宋体" charset="-122"/>
                <a:ea typeface="宋体" charset="-122"/>
              </a:rPr>
              <a:t>体系的存储系统</a:t>
            </a:r>
            <a:r>
              <a:rPr lang="en-US" altLang="zh-CN" sz="3692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endParaRPr lang="zh-CN" altLang="zh-CN" sz="3692">
              <a:latin typeface="Times New Roman" pitchFamily="18" charset="0"/>
              <a:ea typeface="宋体" charset="-122"/>
            </a:endParaRPr>
          </a:p>
          <a:p>
            <a:pPr marL="246191" indent="246191">
              <a:buNone/>
              <a:tabLst>
                <a:tab pos="4919420" algn="r"/>
              </a:tabLst>
            </a:pPr>
            <a:endParaRPr lang="zh-CN" altLang="en-US" sz="3692" b="1">
              <a:cs typeface="华文仿宋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36531" y="474785"/>
            <a:ext cx="8153400" cy="914400"/>
          </a:xfrm>
        </p:spPr>
        <p:txBody>
          <a:bodyPr/>
          <a:lstStyle/>
          <a:p>
            <a:pPr marL="773743" indent="-773743"/>
            <a:r>
              <a:rPr lang="en-US" altLang="zh-CN">
                <a:cs typeface="华文仿宋"/>
              </a:rPr>
              <a:t>2.4 ARM</a:t>
            </a:r>
            <a:r>
              <a:rPr lang="zh-CN" altLang="en-US">
                <a:cs typeface="华文仿宋"/>
              </a:rPr>
              <a:t>体系的异常处理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13837" y="1916832"/>
            <a:ext cx="10710755" cy="3312368"/>
          </a:xfrm>
        </p:spPr>
        <p:txBody>
          <a:bodyPr/>
          <a:lstStyle/>
          <a:p>
            <a:r>
              <a:rPr lang="zh-CN" altLang="en-US" sz="3600" dirty="0">
                <a:cs typeface="华文仿宋"/>
              </a:rPr>
              <a:t>       当正常的程序执行流程发生暂时的停止时，称之为异常，例如处理一个外部的中断请求。</a:t>
            </a:r>
          </a:p>
          <a:p>
            <a:r>
              <a:rPr lang="zh-CN" altLang="en-US" sz="3600" dirty="0">
                <a:cs typeface="华文仿宋"/>
              </a:rPr>
              <a:t>	    在处理异常之前，</a:t>
            </a:r>
            <a:r>
              <a:rPr lang="zh-CN" altLang="en-US" sz="3600" dirty="0">
                <a:solidFill>
                  <a:srgbClr val="FF0000"/>
                </a:solidFill>
                <a:cs typeface="华文仿宋"/>
              </a:rPr>
              <a:t>当前处理器的状态必须保留</a:t>
            </a:r>
            <a:r>
              <a:rPr lang="zh-CN" altLang="en-US" sz="3600" dirty="0">
                <a:cs typeface="华文仿宋"/>
              </a:rPr>
              <a:t>，这样当异常处理完成之后，当前程序可以继续执行。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7408" y="260648"/>
            <a:ext cx="8153400" cy="914400"/>
          </a:xfrm>
        </p:spPr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  <a:latin typeface="宋体" charset="-122"/>
                <a:cs typeface="华文仿宋"/>
              </a:rPr>
              <a:t>2.1.1	ARM</a:t>
            </a:r>
            <a:r>
              <a:rPr lang="zh-CN" altLang="en-US" dirty="0">
                <a:solidFill>
                  <a:srgbClr val="00B0F0"/>
                </a:solidFill>
                <a:latin typeface="宋体" charset="-122"/>
                <a:cs typeface="华文仿宋"/>
              </a:rPr>
              <a:t>技术简介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1344" y="1628800"/>
            <a:ext cx="11809312" cy="4968552"/>
          </a:xfrm>
        </p:spPr>
        <p:txBody>
          <a:bodyPr/>
          <a:lstStyle/>
          <a:p>
            <a:r>
              <a:rPr lang="zh-CN" altLang="en-US" sz="4000" dirty="0">
                <a:cs typeface="华文仿宋"/>
              </a:rPr>
              <a:t>	     </a:t>
            </a:r>
            <a:r>
              <a:rPr lang="en-US" altLang="zh-CN" sz="4000" dirty="0">
                <a:cs typeface="华文仿宋"/>
              </a:rPr>
              <a:t>ARM</a:t>
            </a:r>
            <a:r>
              <a:rPr lang="zh-CN" altLang="en-US" sz="4000" dirty="0">
                <a:cs typeface="华文仿宋"/>
              </a:rPr>
              <a:t>（</a:t>
            </a:r>
            <a:r>
              <a:rPr lang="en-US" altLang="zh-CN" sz="4000" dirty="0">
                <a:cs typeface="华文仿宋"/>
              </a:rPr>
              <a:t>Advanced RISC Machines</a:t>
            </a:r>
            <a:r>
              <a:rPr lang="zh-CN" altLang="en-US" sz="4000" dirty="0">
                <a:cs typeface="华文仿宋"/>
              </a:rPr>
              <a:t>）公司于</a:t>
            </a:r>
            <a:r>
              <a:rPr lang="en-US" altLang="zh-CN" sz="4000" dirty="0">
                <a:cs typeface="华文仿宋"/>
              </a:rPr>
              <a:t>1990</a:t>
            </a:r>
            <a:r>
              <a:rPr lang="zh-CN" altLang="en-US" sz="4000" dirty="0">
                <a:cs typeface="华文仿宋"/>
              </a:rPr>
              <a:t>年成立，由苹果电脑、</a:t>
            </a:r>
            <a:r>
              <a:rPr lang="en-US" altLang="zh-CN" sz="4000" dirty="0">
                <a:cs typeface="华文仿宋"/>
              </a:rPr>
              <a:t>Acorn</a:t>
            </a:r>
            <a:r>
              <a:rPr lang="zh-CN" altLang="en-US" sz="4000" dirty="0">
                <a:cs typeface="华文仿宋"/>
              </a:rPr>
              <a:t>电脑集团和</a:t>
            </a:r>
            <a:r>
              <a:rPr lang="en-US" altLang="zh-CN" sz="4000" dirty="0">
                <a:cs typeface="华文仿宋"/>
              </a:rPr>
              <a:t>VLSL Technology</a:t>
            </a:r>
            <a:r>
              <a:rPr lang="zh-CN" altLang="en-US" sz="4000" dirty="0">
                <a:cs typeface="华文仿宋"/>
              </a:rPr>
              <a:t>合资组建，主要推广</a:t>
            </a:r>
            <a:r>
              <a:rPr lang="en-US" altLang="zh-CN" sz="4000" dirty="0">
                <a:cs typeface="华文仿宋"/>
              </a:rPr>
              <a:t>Acorn Computer</a:t>
            </a:r>
            <a:r>
              <a:rPr lang="zh-CN" altLang="en-US" sz="4000" dirty="0">
                <a:cs typeface="华文仿宋"/>
              </a:rPr>
              <a:t>公司研发的首个商用</a:t>
            </a:r>
            <a:r>
              <a:rPr lang="en-US" altLang="zh-CN" sz="4000" dirty="0">
                <a:cs typeface="华文仿宋"/>
              </a:rPr>
              <a:t>RISC</a:t>
            </a:r>
            <a:r>
              <a:rPr lang="zh-CN" altLang="en-US" sz="4000" dirty="0">
                <a:cs typeface="华文仿宋"/>
              </a:rPr>
              <a:t>处理器</a:t>
            </a:r>
            <a:r>
              <a:rPr lang="en-US" altLang="zh-CN" sz="4000" dirty="0">
                <a:latin typeface="Arial" charset="0"/>
                <a:cs typeface="华文仿宋"/>
              </a:rPr>
              <a:t>——</a:t>
            </a:r>
            <a:r>
              <a:rPr lang="en-US" altLang="zh-CN" sz="4000" dirty="0">
                <a:cs typeface="华文仿宋"/>
              </a:rPr>
              <a:t>ARM</a:t>
            </a:r>
            <a:r>
              <a:rPr lang="zh-CN" altLang="en-US" sz="4000" dirty="0">
                <a:cs typeface="华文仿宋"/>
              </a:rPr>
              <a:t>处理器。</a:t>
            </a:r>
          </a:p>
          <a:p>
            <a:r>
              <a:rPr lang="zh-CN" altLang="en-US" sz="4000" dirty="0">
                <a:cs typeface="华文仿宋"/>
              </a:rPr>
              <a:t> </a:t>
            </a:r>
            <a:r>
              <a:rPr lang="en-US" altLang="zh-CN" sz="4000" dirty="0">
                <a:cs typeface="华文仿宋"/>
              </a:rPr>
              <a:t>	   ARM</a:t>
            </a:r>
            <a:r>
              <a:rPr lang="zh-CN" altLang="en-US" sz="4000" dirty="0">
                <a:cs typeface="华文仿宋"/>
              </a:rPr>
              <a:t>公司是专门从事基于</a:t>
            </a:r>
            <a:r>
              <a:rPr lang="en-US" altLang="zh-CN" sz="4000" dirty="0">
                <a:cs typeface="华文仿宋"/>
              </a:rPr>
              <a:t>RISC</a:t>
            </a:r>
            <a:r>
              <a:rPr lang="zh-CN" altLang="en-US" sz="4000" dirty="0">
                <a:cs typeface="华文仿宋"/>
              </a:rPr>
              <a:t>技术芯片设计开发的公司，为知识产权供应商。</a:t>
            </a:r>
          </a:p>
          <a:p>
            <a:endParaRPr lang="en-US" altLang="zh-CN" sz="4000" dirty="0">
              <a:cs typeface="华文仿宋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9600" y="53752"/>
            <a:ext cx="10972800" cy="782960"/>
          </a:xfrm>
        </p:spPr>
        <p:txBody>
          <a:bodyPr/>
          <a:lstStyle/>
          <a:p>
            <a:r>
              <a:rPr lang="en-US" altLang="zh-CN" dirty="0">
                <a:cs typeface="华文仿宋"/>
              </a:rPr>
              <a:t>1</a:t>
            </a:r>
            <a:r>
              <a:rPr lang="zh-CN" altLang="en-US" dirty="0">
                <a:cs typeface="华文仿宋"/>
              </a:rPr>
              <a:t>、异常类型</a:t>
            </a:r>
          </a:p>
        </p:txBody>
      </p:sp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5B96AEF1-CAF8-48CC-85D2-53C5E5830013}"/>
              </a:ext>
            </a:extLst>
          </p:cNvPr>
          <p:cNvSpPr/>
          <p:nvPr/>
        </p:nvSpPr>
        <p:spPr>
          <a:xfrm>
            <a:off x="0" y="1196752"/>
            <a:ext cx="12192000" cy="360040"/>
          </a:xfrm>
          <a:prstGeom prst="flowChartProcess">
            <a:avLst/>
          </a:prstGeom>
          <a:solidFill>
            <a:srgbClr val="E9D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5342" name="Group 110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653341010"/>
              </p:ext>
            </p:extLst>
          </p:nvPr>
        </p:nvGraphicFramePr>
        <p:xfrm>
          <a:off x="1127448" y="844418"/>
          <a:ext cx="10225136" cy="5959831"/>
        </p:xfrm>
        <a:graphic>
          <a:graphicData uri="http://schemas.openxmlformats.org/drawingml/2006/table">
            <a:tbl>
              <a:tblPr/>
              <a:tblGrid>
                <a:gridCol w="244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3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4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异常类型</a:t>
                      </a:r>
                      <a:endParaRPr kumimoji="0" lang="zh-CN" altLang="en-US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具体含义</a:t>
                      </a:r>
                      <a:endParaRPr kumimoji="0" lang="zh-CN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复位</a:t>
                      </a:r>
                      <a:endParaRPr kumimoji="0" lang="zh-CN" alt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当处理器的复位电平有效时，产生复位异常，程序跳转到</a:t>
                      </a: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复位异常处理程序</a:t>
                      </a: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处执行。</a:t>
                      </a:r>
                      <a:endParaRPr kumimoji="0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2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未定义指令</a:t>
                      </a:r>
                      <a:endParaRPr kumimoji="0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当</a:t>
                      </a: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ARM</a:t>
                      </a: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处理器或协处理器</a:t>
                      </a: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遇到不能处理的指令</a:t>
                      </a: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时，产生未定义指令异常。可使用该异常机制进行软件仿真。</a:t>
                      </a:r>
                      <a:endParaRPr kumimoji="0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6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软件中断</a:t>
                      </a:r>
                      <a:endParaRPr kumimoji="0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该异常由</a:t>
                      </a: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执行</a:t>
                      </a: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SWI</a:t>
                      </a: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指令</a:t>
                      </a: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产生，可用于用户模式下的程序调用特权操作指令。可使用该异常机制实现系统功能调用。</a:t>
                      </a:r>
                      <a:endParaRPr kumimoji="0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78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指令预取中止</a:t>
                      </a:r>
                      <a:endParaRPr kumimoji="0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若处理器预取指令的地址</a:t>
                      </a: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不存在</a:t>
                      </a: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，或该地址不允许当前指令访问，存储器会向处理器发出中止信号，但</a:t>
                      </a: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当预取的指令被执行</a:t>
                      </a: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时，才会产生指令预取中止异常。</a:t>
                      </a:r>
                      <a:endParaRPr kumimoji="0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数据中止</a:t>
                      </a:r>
                      <a:endParaRPr kumimoji="0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若处理器</a:t>
                      </a: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数据访问指令的地址不存在</a:t>
                      </a: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，或该地址不允许当前指令访问时，产生数据中止异常。</a:t>
                      </a:r>
                      <a:endParaRPr kumimoji="0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4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IRQ</a:t>
                      </a:r>
                      <a:r>
                        <a:rPr kumimoji="0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（外部中断请求）</a:t>
                      </a:r>
                      <a:endParaRPr kumimoji="0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当处理器的外部中断请求引脚有效，且</a:t>
                      </a: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CPSR</a:t>
                      </a: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中的</a:t>
                      </a: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位为</a:t>
                      </a: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时</a:t>
                      </a: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，产生</a:t>
                      </a: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IRQ</a:t>
                      </a: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异常。系统的外设可通过该异常请求中断服务。</a:t>
                      </a:r>
                      <a:endParaRPr kumimoji="0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49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FIQ</a:t>
                      </a:r>
                      <a:r>
                        <a:rPr kumimoji="0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（快速中断请求）</a:t>
                      </a:r>
                      <a:endParaRPr kumimoji="0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当处理器的快速中断请求引脚有效，且</a:t>
                      </a: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CPSR</a:t>
                      </a: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中的</a:t>
                      </a: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位为</a:t>
                      </a: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时</a:t>
                      </a: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，产生</a:t>
                      </a: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FIQ</a:t>
                      </a:r>
                      <a:r>
                        <a:rPr kumimoji="0" lang="zh-CN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异常。</a:t>
                      </a:r>
                      <a:endParaRPr kumimoji="0" lang="zh-CN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99456" y="188640"/>
            <a:ext cx="8153400" cy="914400"/>
          </a:xfrm>
        </p:spPr>
        <p:txBody>
          <a:bodyPr/>
          <a:lstStyle/>
          <a:p>
            <a:r>
              <a:rPr lang="en-US" altLang="zh-CN" dirty="0">
                <a:cs typeface="华文仿宋"/>
              </a:rPr>
              <a:t>2</a:t>
            </a:r>
            <a:r>
              <a:rPr lang="zh-CN" altLang="en-US" dirty="0">
                <a:cs typeface="华文仿宋"/>
              </a:rPr>
              <a:t>、处理流程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03512" y="1600205"/>
            <a:ext cx="10009112" cy="4925139"/>
          </a:xfr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CN" sz="4800" dirty="0">
                <a:cs typeface="华文仿宋"/>
              </a:rPr>
              <a:t>(1)</a:t>
            </a:r>
            <a:r>
              <a:rPr lang="zh-CN" altLang="en-US" sz="4800" dirty="0">
                <a:cs typeface="华文仿宋"/>
              </a:rPr>
              <a:t>、保存下一条指令的地址 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4800" dirty="0">
                <a:cs typeface="华文仿宋"/>
              </a:rPr>
              <a:t>(2)</a:t>
            </a:r>
            <a:r>
              <a:rPr lang="zh-CN" altLang="en-US" sz="4800" dirty="0">
                <a:cs typeface="华文仿宋"/>
              </a:rPr>
              <a:t>、保存</a:t>
            </a:r>
            <a:r>
              <a:rPr lang="en-US" altLang="zh-CN" sz="4800" dirty="0">
                <a:cs typeface="华文仿宋"/>
              </a:rPr>
              <a:t>CPSR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4800" dirty="0">
                <a:cs typeface="华文仿宋"/>
              </a:rPr>
              <a:t>(3)</a:t>
            </a:r>
            <a:r>
              <a:rPr lang="zh-CN" altLang="en-US" sz="4800" dirty="0">
                <a:cs typeface="华文仿宋"/>
              </a:rPr>
              <a:t>、设置</a:t>
            </a:r>
            <a:r>
              <a:rPr lang="en-US" altLang="zh-CN" sz="4800" dirty="0">
                <a:cs typeface="华文仿宋"/>
              </a:rPr>
              <a:t>CPSR</a:t>
            </a:r>
            <a:r>
              <a:rPr lang="zh-CN" altLang="en-US" sz="4800" dirty="0">
                <a:cs typeface="华文仿宋"/>
              </a:rPr>
              <a:t>的运行模式位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4800" dirty="0">
                <a:cs typeface="华文仿宋"/>
              </a:rPr>
              <a:t>4)</a:t>
            </a:r>
            <a:r>
              <a:rPr lang="zh-CN" altLang="en-US" sz="4800" dirty="0">
                <a:cs typeface="华文仿宋"/>
              </a:rPr>
              <a:t>、强制</a:t>
            </a:r>
            <a:r>
              <a:rPr lang="en-US" altLang="zh-CN" sz="4800" dirty="0">
                <a:cs typeface="华文仿宋"/>
              </a:rPr>
              <a:t>PC</a:t>
            </a:r>
            <a:r>
              <a:rPr lang="zh-CN" altLang="en-US" sz="4800" dirty="0">
                <a:cs typeface="华文仿宋"/>
              </a:rPr>
              <a:t>从异常向量取址 </a:t>
            </a:r>
          </a:p>
          <a:p>
            <a:pPr>
              <a:buFont typeface="Wingdings" pitchFamily="2" charset="2"/>
              <a:buChar char="n"/>
            </a:pPr>
            <a:r>
              <a:rPr lang="en-US" altLang="zh-CN" sz="4800" dirty="0">
                <a:cs typeface="华文仿宋"/>
              </a:rPr>
              <a:t>5)</a:t>
            </a:r>
            <a:r>
              <a:rPr lang="zh-CN" altLang="en-US" sz="4800" dirty="0">
                <a:cs typeface="华文仿宋"/>
              </a:rPr>
              <a:t>、异常处理完毕之后，返回 </a:t>
            </a:r>
          </a:p>
          <a:p>
            <a:pPr>
              <a:buFont typeface="Wingdings" pitchFamily="2" charset="2"/>
              <a:buChar char="n"/>
            </a:pPr>
            <a:endParaRPr lang="en-US" altLang="zh-CN" sz="4400" dirty="0">
              <a:cs typeface="华文仿宋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71464" y="282352"/>
            <a:ext cx="8153400" cy="914400"/>
          </a:xfrm>
        </p:spPr>
        <p:txBody>
          <a:bodyPr/>
          <a:lstStyle/>
          <a:p>
            <a:r>
              <a:rPr lang="en-US" altLang="zh-CN" dirty="0">
                <a:cs typeface="华文仿宋"/>
              </a:rPr>
              <a:t>2</a:t>
            </a:r>
            <a:r>
              <a:rPr lang="zh-CN" altLang="en-US" dirty="0">
                <a:cs typeface="华文仿宋"/>
              </a:rPr>
              <a:t>、处理流程</a:t>
            </a:r>
            <a:r>
              <a:rPr lang="en-US" altLang="zh-CN" dirty="0">
                <a:cs typeface="华文仿宋"/>
              </a:rPr>
              <a:t>_</a:t>
            </a:r>
            <a:r>
              <a:rPr lang="zh-CN" altLang="en-US" dirty="0">
                <a:cs typeface="华文仿宋"/>
              </a:rPr>
              <a:t>伪码描述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99456" y="1196753"/>
            <a:ext cx="10513168" cy="5256584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zh-CN" altLang="fr-FR" sz="3600" dirty="0">
              <a:cs typeface="华文仿宋"/>
            </a:endParaRPr>
          </a:p>
          <a:p>
            <a:pPr>
              <a:lnSpc>
                <a:spcPct val="80000"/>
              </a:lnSpc>
            </a:pPr>
            <a:r>
              <a:rPr lang="fr-FR" altLang="zh-CN" sz="3600" dirty="0">
                <a:cs typeface="华文仿宋"/>
              </a:rPr>
              <a:t>R14_&lt;Exception_Mode&gt; = Return Link</a:t>
            </a:r>
          </a:p>
          <a:p>
            <a:pPr>
              <a:lnSpc>
                <a:spcPct val="80000"/>
              </a:lnSpc>
            </a:pPr>
            <a:r>
              <a:rPr lang="fr-FR" altLang="zh-CN" sz="3600" dirty="0">
                <a:cs typeface="华文仿宋"/>
              </a:rPr>
              <a:t>SPSR_&lt;Exception_Mode&gt; = CPSR</a:t>
            </a:r>
          </a:p>
          <a:p>
            <a:pPr>
              <a:lnSpc>
                <a:spcPct val="80000"/>
              </a:lnSpc>
            </a:pPr>
            <a:r>
              <a:rPr lang="fr-FR" altLang="zh-CN" sz="3600" dirty="0">
                <a:cs typeface="华文仿宋"/>
              </a:rPr>
              <a:t>CPSR[4:0] = Exception Mode Number</a:t>
            </a:r>
          </a:p>
          <a:p>
            <a:pPr>
              <a:lnSpc>
                <a:spcPct val="80000"/>
              </a:lnSpc>
            </a:pPr>
            <a:r>
              <a:rPr lang="fr-FR" altLang="zh-CN" sz="3600" dirty="0">
                <a:cs typeface="华文仿宋"/>
              </a:rPr>
              <a:t>CPSR[5] = 0			</a:t>
            </a:r>
            <a:r>
              <a:rPr lang="zh-CN" altLang="fr-FR" sz="2800" dirty="0">
                <a:cs typeface="华文仿宋"/>
              </a:rPr>
              <a:t>；当运行于</a:t>
            </a:r>
            <a:r>
              <a:rPr lang="fr-FR" altLang="zh-CN" sz="2800" dirty="0">
                <a:cs typeface="华文仿宋"/>
              </a:rPr>
              <a:t>ARM</a:t>
            </a:r>
            <a:r>
              <a:rPr lang="zh-CN" altLang="fr-FR" sz="2800" dirty="0">
                <a:cs typeface="华文仿宋"/>
              </a:rPr>
              <a:t>工作状态时</a:t>
            </a:r>
          </a:p>
          <a:p>
            <a:pPr>
              <a:lnSpc>
                <a:spcPct val="80000"/>
              </a:lnSpc>
            </a:pPr>
            <a:r>
              <a:rPr lang="fr-FR" altLang="zh-CN" sz="3600" dirty="0">
                <a:cs typeface="华文仿宋"/>
              </a:rPr>
              <a:t>If &lt;Exception_Mode&gt; == Reset or FIQ then</a:t>
            </a:r>
          </a:p>
          <a:p>
            <a:pPr>
              <a:lnSpc>
                <a:spcPct val="80000"/>
              </a:lnSpc>
            </a:pPr>
            <a:r>
              <a:rPr lang="fr-FR" altLang="zh-CN" sz="3600" dirty="0">
                <a:cs typeface="华文仿宋"/>
              </a:rPr>
              <a:t>			       </a:t>
            </a:r>
            <a:r>
              <a:rPr lang="zh-CN" altLang="fr-FR" sz="2800" dirty="0">
                <a:cs typeface="华文仿宋"/>
              </a:rPr>
              <a:t>；当响应</a:t>
            </a:r>
            <a:r>
              <a:rPr lang="fr-FR" altLang="zh-CN" sz="2800" dirty="0">
                <a:cs typeface="华文仿宋"/>
              </a:rPr>
              <a:t>FIQ</a:t>
            </a:r>
            <a:r>
              <a:rPr lang="zh-CN" altLang="fr-FR" sz="2800" dirty="0">
                <a:cs typeface="华文仿宋"/>
              </a:rPr>
              <a:t>异常时，禁止新的</a:t>
            </a:r>
            <a:r>
              <a:rPr lang="fr-FR" altLang="zh-CN" sz="2800" dirty="0">
                <a:cs typeface="华文仿宋"/>
              </a:rPr>
              <a:t>FIQ</a:t>
            </a:r>
            <a:r>
              <a:rPr lang="zh-CN" altLang="fr-FR" sz="2800" dirty="0">
                <a:cs typeface="华文仿宋"/>
              </a:rPr>
              <a:t>异常</a:t>
            </a:r>
            <a:endParaRPr lang="zh-CN" altLang="en-US" sz="2800" dirty="0">
              <a:cs typeface="华文仿宋"/>
            </a:endParaRPr>
          </a:p>
          <a:p>
            <a:pPr>
              <a:lnSpc>
                <a:spcPct val="80000"/>
              </a:lnSpc>
            </a:pPr>
            <a:r>
              <a:rPr lang="en-US" altLang="zh-CN" sz="3600" dirty="0">
                <a:cs typeface="华文仿宋"/>
              </a:rPr>
              <a:t>CPSR[6] = 1		</a:t>
            </a:r>
          </a:p>
          <a:p>
            <a:pPr>
              <a:lnSpc>
                <a:spcPct val="80000"/>
              </a:lnSpc>
            </a:pPr>
            <a:r>
              <a:rPr lang="en-US" altLang="zh-CN" sz="3600" dirty="0">
                <a:cs typeface="华文仿宋"/>
              </a:rPr>
              <a:t>CPSR[7] = 1</a:t>
            </a:r>
          </a:p>
          <a:p>
            <a:pPr>
              <a:lnSpc>
                <a:spcPct val="80000"/>
              </a:lnSpc>
            </a:pPr>
            <a:r>
              <a:rPr lang="en-US" altLang="zh-CN" sz="3600" dirty="0">
                <a:cs typeface="华文仿宋"/>
              </a:rPr>
              <a:t>PC = Exception Vector Address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cs typeface="华文仿宋"/>
              </a:rPr>
              <a:t>3</a:t>
            </a:r>
            <a:r>
              <a:rPr lang="zh-CN" altLang="en-US">
                <a:cs typeface="华文仿宋"/>
              </a:rPr>
              <a:t>、优先级（</a:t>
            </a:r>
            <a:r>
              <a:rPr lang="en-US" altLang="zh-CN">
                <a:cs typeface="华文仿宋"/>
              </a:rPr>
              <a:t>Exception Priorities</a:t>
            </a:r>
            <a:r>
              <a:rPr lang="zh-CN" altLang="en-US">
                <a:cs typeface="华文仿宋"/>
              </a:rPr>
              <a:t>）</a:t>
            </a:r>
          </a:p>
        </p:txBody>
      </p:sp>
      <p:graphicFrame>
        <p:nvGraphicFramePr>
          <p:cNvPr id="98401" name="Group 9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179198892"/>
              </p:ext>
            </p:extLst>
          </p:nvPr>
        </p:nvGraphicFramePr>
        <p:xfrm>
          <a:off x="1631504" y="1708682"/>
          <a:ext cx="9083352" cy="4842482"/>
        </p:xfrm>
        <a:graphic>
          <a:graphicData uri="http://schemas.openxmlformats.org/drawingml/2006/table">
            <a:tbl>
              <a:tblPr/>
              <a:tblGrid>
                <a:gridCol w="3672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2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优先级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异  常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（最高）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复位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2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数据中止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2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FIQ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2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IRQ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预取指令中止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12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（最低）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未定义指令、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SWI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2203" marB="422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07109" y="188640"/>
            <a:ext cx="8153400" cy="914400"/>
          </a:xfrm>
        </p:spPr>
        <p:txBody>
          <a:bodyPr/>
          <a:lstStyle/>
          <a:p>
            <a:r>
              <a:rPr lang="zh-CN" altLang="en-US" dirty="0">
                <a:cs typeface="华文仿宋"/>
              </a:rPr>
              <a:t>本章内容简介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75520" y="1628800"/>
            <a:ext cx="9718848" cy="4432774"/>
          </a:xfrm>
        </p:spPr>
        <p:txBody>
          <a:bodyPr>
            <a:normAutofit/>
          </a:bodyPr>
          <a:lstStyle/>
          <a:p>
            <a:pPr marL="246191" indent="246191" algn="just">
              <a:tabLst>
                <a:tab pos="4919420" algn="r"/>
              </a:tabLst>
            </a:pPr>
            <a:r>
              <a:rPr lang="en-US" altLang="zh-CN" sz="4800" u="sng" dirty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2.1  </a:t>
            </a:r>
            <a:r>
              <a:rPr lang="en-US" altLang="zh-CN" sz="4800" u="sng" dirty="0" err="1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ARM</a:t>
            </a:r>
            <a:r>
              <a:rPr lang="en-US" altLang="zh-CN" sz="4800" u="sng" dirty="0" err="1">
                <a:solidFill>
                  <a:srgbClr val="0070C0"/>
                </a:solidFill>
                <a:latin typeface="宋体" charset="-122"/>
                <a:ea typeface="宋体" charset="-122"/>
              </a:rPr>
              <a:t>体系</a:t>
            </a:r>
            <a:r>
              <a:rPr lang="zh-CN" altLang="en-US" sz="4800" u="sng" dirty="0">
                <a:solidFill>
                  <a:srgbClr val="0070C0"/>
                </a:solidFill>
                <a:latin typeface="宋体" charset="-122"/>
                <a:ea typeface="宋体" charset="-122"/>
              </a:rPr>
              <a:t>结构概述</a:t>
            </a:r>
            <a:r>
              <a:rPr lang="zh-CN" altLang="en-US" sz="48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endParaRPr lang="zh-CN" altLang="zh-CN" sz="4800" dirty="0">
              <a:latin typeface="Times New Roman" pitchFamily="18" charset="0"/>
              <a:ea typeface="宋体" charset="-122"/>
            </a:endParaRPr>
          </a:p>
          <a:p>
            <a:pPr marL="246191" indent="246191" algn="just">
              <a:tabLst>
                <a:tab pos="4919420" algn="r"/>
              </a:tabLst>
            </a:pPr>
            <a:r>
              <a:rPr lang="en-US" altLang="zh-CN" sz="4800" u="sng" dirty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2.2  </a:t>
            </a:r>
            <a:r>
              <a:rPr lang="en-US" altLang="zh-CN" sz="4800" u="sng" dirty="0" err="1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ARM</a:t>
            </a:r>
            <a:r>
              <a:rPr lang="en-US" altLang="zh-CN" sz="4800" u="sng" dirty="0" err="1">
                <a:solidFill>
                  <a:srgbClr val="0070C0"/>
                </a:solidFill>
                <a:latin typeface="宋体" charset="-122"/>
                <a:ea typeface="宋体" charset="-122"/>
              </a:rPr>
              <a:t>体系</a:t>
            </a:r>
            <a:r>
              <a:rPr lang="zh-CN" altLang="en-US" sz="4800" u="sng" dirty="0">
                <a:solidFill>
                  <a:srgbClr val="0070C0"/>
                </a:solidFill>
                <a:latin typeface="宋体" charset="-122"/>
                <a:ea typeface="宋体" charset="-122"/>
              </a:rPr>
              <a:t>结构分析</a:t>
            </a:r>
            <a:r>
              <a:rPr lang="zh-CN" altLang="en-US" sz="4800" dirty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	</a:t>
            </a:r>
            <a:endParaRPr lang="zh-CN" altLang="zh-CN" sz="4800" dirty="0">
              <a:solidFill>
                <a:srgbClr val="0070C0"/>
              </a:solidFill>
              <a:latin typeface="Times New Roman" pitchFamily="18" charset="0"/>
              <a:ea typeface="宋体" charset="-122"/>
            </a:endParaRPr>
          </a:p>
          <a:p>
            <a:pPr marL="246191" indent="246191" algn="just">
              <a:tabLst>
                <a:tab pos="4919420" algn="r"/>
              </a:tabLst>
            </a:pPr>
            <a:r>
              <a:rPr lang="en-US" altLang="zh-CN" sz="4800" u="sng" dirty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2.3  </a:t>
            </a:r>
            <a:r>
              <a:rPr lang="en-US" altLang="zh-CN" sz="4800" u="sng" dirty="0" err="1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ARM处理器模式与寄存器</a:t>
            </a:r>
            <a:r>
              <a:rPr lang="en-US" altLang="zh-CN" sz="4800" u="sng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endParaRPr lang="zh-CN" altLang="zh-CN" sz="4800" u="sng" dirty="0">
              <a:solidFill>
                <a:srgbClr val="0000FF"/>
              </a:solidFill>
              <a:latin typeface="Times New Roman" pitchFamily="18" charset="0"/>
              <a:ea typeface="宋体" charset="-122"/>
            </a:endParaRPr>
          </a:p>
          <a:p>
            <a:pPr marL="246191" indent="246191" algn="just">
              <a:tabLst>
                <a:tab pos="4919420" algn="r"/>
              </a:tabLst>
            </a:pPr>
            <a:r>
              <a:rPr lang="en-US" altLang="zh-CN" sz="4800" u="sng" dirty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2.4  </a:t>
            </a:r>
            <a:r>
              <a:rPr lang="en-US" altLang="zh-CN" sz="4800" u="sng" dirty="0" err="1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ARM体系的异常处理</a:t>
            </a:r>
            <a:r>
              <a:rPr lang="en-US" altLang="zh-CN" sz="4800" dirty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	</a:t>
            </a:r>
            <a:endParaRPr lang="zh-CN" altLang="zh-CN" sz="4800" dirty="0">
              <a:solidFill>
                <a:srgbClr val="0070C0"/>
              </a:solidFill>
              <a:latin typeface="Times New Roman" pitchFamily="18" charset="0"/>
              <a:ea typeface="宋体" charset="-122"/>
            </a:endParaRPr>
          </a:p>
          <a:p>
            <a:pPr marL="246191" indent="246191" algn="just">
              <a:tabLst>
                <a:tab pos="4919420" algn="r"/>
              </a:tabLst>
            </a:pPr>
            <a:r>
              <a:rPr lang="en-US" altLang="zh-CN" sz="4800" u="sng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2.5  </a:t>
            </a:r>
            <a:r>
              <a:rPr lang="en-US" altLang="zh-CN" sz="4800" u="sng" dirty="0" err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ARM体系的存储系统</a:t>
            </a:r>
            <a:r>
              <a:rPr lang="en-US" altLang="zh-CN" sz="4800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	</a:t>
            </a:r>
            <a:endParaRPr lang="zh-CN" altLang="zh-CN" sz="4800" dirty="0">
              <a:latin typeface="Times New Roman" pitchFamily="18" charset="0"/>
              <a:ea typeface="宋体" charset="-122"/>
            </a:endParaRPr>
          </a:p>
          <a:p>
            <a:pPr marL="246191" indent="246191">
              <a:buNone/>
              <a:tabLst>
                <a:tab pos="4919420" algn="r"/>
              </a:tabLst>
            </a:pPr>
            <a:endParaRPr lang="zh-CN" altLang="en-US" sz="4800" b="1" dirty="0">
              <a:cs typeface="华文仿宋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36531" y="474785"/>
            <a:ext cx="8153400" cy="914400"/>
          </a:xfrm>
        </p:spPr>
        <p:txBody>
          <a:bodyPr/>
          <a:lstStyle/>
          <a:p>
            <a:r>
              <a:rPr lang="en-US" altLang="zh-CN" sz="4431">
                <a:latin typeface="宋体" charset="-122"/>
                <a:cs typeface="华文仿宋"/>
              </a:rPr>
              <a:t>2.5	ARM</a:t>
            </a:r>
            <a:r>
              <a:rPr lang="zh-CN" altLang="en-US" sz="4431">
                <a:latin typeface="宋体" charset="-122"/>
                <a:cs typeface="华文仿宋"/>
              </a:rPr>
              <a:t>体系中存储系统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79376" y="1700808"/>
            <a:ext cx="11017224" cy="482642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400" b="1" dirty="0">
                <a:cs typeface="华文仿宋"/>
              </a:rPr>
              <a:t>1</a:t>
            </a:r>
            <a:r>
              <a:rPr lang="zh-CN" altLang="en-US" sz="4400" b="1" dirty="0">
                <a:cs typeface="华文仿宋"/>
              </a:rPr>
              <a:t>、地址空间</a:t>
            </a:r>
          </a:p>
          <a:p>
            <a:r>
              <a:rPr lang="zh-CN" altLang="en-US" sz="3600" dirty="0">
                <a:cs typeface="华文仿宋"/>
              </a:rPr>
              <a:t>	  </a:t>
            </a:r>
            <a:r>
              <a:rPr lang="en-US" altLang="zh-CN" sz="3600" dirty="0">
                <a:cs typeface="华文仿宋"/>
              </a:rPr>
              <a:t>ARM</a:t>
            </a:r>
            <a:r>
              <a:rPr lang="zh-CN" altLang="en-US" sz="3600" dirty="0">
                <a:cs typeface="华文仿宋"/>
              </a:rPr>
              <a:t>体系结构将存储器看作是从零地址开始的</a:t>
            </a:r>
            <a:r>
              <a:rPr lang="zh-CN" altLang="en-US" sz="3600" dirty="0">
                <a:solidFill>
                  <a:srgbClr val="FF0000"/>
                </a:solidFill>
                <a:cs typeface="华文仿宋"/>
              </a:rPr>
              <a:t>字节的线性组合</a:t>
            </a:r>
            <a:r>
              <a:rPr lang="zh-CN" altLang="en-US" sz="3600" dirty="0">
                <a:cs typeface="华文仿宋"/>
              </a:rPr>
              <a:t>。从</a:t>
            </a:r>
            <a:r>
              <a:rPr lang="zh-CN" altLang="en-US" sz="3600" dirty="0">
                <a:solidFill>
                  <a:srgbClr val="FF0000"/>
                </a:solidFill>
                <a:cs typeface="华文仿宋"/>
              </a:rPr>
              <a:t>零字节到三字节</a:t>
            </a:r>
            <a:r>
              <a:rPr lang="zh-CN" altLang="en-US" sz="3600" dirty="0">
                <a:cs typeface="华文仿宋"/>
              </a:rPr>
              <a:t>放置第一个存储的字数据，从</a:t>
            </a:r>
            <a:r>
              <a:rPr lang="zh-CN" altLang="en-US" sz="3600" dirty="0">
                <a:solidFill>
                  <a:srgbClr val="FF0000"/>
                </a:solidFill>
                <a:cs typeface="华文仿宋"/>
              </a:rPr>
              <a:t>第四个字节到第七个字节</a:t>
            </a:r>
            <a:r>
              <a:rPr lang="zh-CN" altLang="en-US" sz="3600" dirty="0">
                <a:cs typeface="华文仿宋"/>
              </a:rPr>
              <a:t>放置第二个存储的字数据，依次排列。作为</a:t>
            </a:r>
            <a:r>
              <a:rPr lang="en-US" altLang="zh-CN" sz="3600" dirty="0">
                <a:cs typeface="华文仿宋"/>
              </a:rPr>
              <a:t>32</a:t>
            </a:r>
            <a:r>
              <a:rPr lang="zh-CN" altLang="en-US" sz="3600" dirty="0">
                <a:cs typeface="华文仿宋"/>
              </a:rPr>
              <a:t>位的微处理器，</a:t>
            </a:r>
            <a:r>
              <a:rPr lang="en-US" altLang="zh-CN" sz="3600" dirty="0">
                <a:cs typeface="华文仿宋"/>
              </a:rPr>
              <a:t>ARM</a:t>
            </a:r>
            <a:r>
              <a:rPr lang="zh-CN" altLang="en-US" sz="3600" dirty="0">
                <a:cs typeface="华文仿宋"/>
              </a:rPr>
              <a:t>体系结构所支持的最大寻址空间为</a:t>
            </a:r>
            <a:r>
              <a:rPr lang="en-US" altLang="zh-CN" sz="3600" dirty="0">
                <a:cs typeface="华文仿宋"/>
              </a:rPr>
              <a:t>4GB</a:t>
            </a:r>
            <a:r>
              <a:rPr lang="zh-CN" altLang="en-US" sz="3600" dirty="0">
                <a:cs typeface="华文仿宋"/>
              </a:rPr>
              <a:t>（</a:t>
            </a:r>
            <a:r>
              <a:rPr lang="en-US" altLang="zh-CN" sz="3600" dirty="0">
                <a:cs typeface="华文仿宋"/>
              </a:rPr>
              <a:t>232</a:t>
            </a:r>
            <a:r>
              <a:rPr lang="zh-CN" altLang="en-US" sz="3600" dirty="0">
                <a:cs typeface="华文仿宋"/>
              </a:rPr>
              <a:t>字节）。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36531" y="474785"/>
            <a:ext cx="8153400" cy="914400"/>
          </a:xfrm>
        </p:spPr>
        <p:txBody>
          <a:bodyPr/>
          <a:lstStyle/>
          <a:p>
            <a:r>
              <a:rPr lang="en-US" altLang="zh-CN" sz="4431">
                <a:latin typeface="宋体" charset="-122"/>
                <a:cs typeface="华文仿宋"/>
              </a:rPr>
              <a:t>2.5	ARM</a:t>
            </a:r>
            <a:r>
              <a:rPr lang="zh-CN" altLang="en-US" sz="4431">
                <a:latin typeface="宋体" charset="-122"/>
                <a:cs typeface="华文仿宋"/>
              </a:rPr>
              <a:t>体系中存储系统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83432" y="1762070"/>
            <a:ext cx="4120661" cy="4615961"/>
          </a:xfrm>
        </p:spPr>
        <p:txBody>
          <a:bodyPr/>
          <a:lstStyle/>
          <a:p>
            <a:pPr algn="just"/>
            <a:r>
              <a:rPr lang="en-US" altLang="zh-CN" sz="3323" b="1" dirty="0">
                <a:cs typeface="华文仿宋"/>
              </a:rPr>
              <a:t>2</a:t>
            </a:r>
            <a:r>
              <a:rPr lang="zh-CN" altLang="en-US" sz="3323" b="1" dirty="0">
                <a:cs typeface="华文仿宋"/>
              </a:rPr>
              <a:t>、存储器格式</a:t>
            </a:r>
          </a:p>
          <a:p>
            <a:endParaRPr lang="en-US" altLang="zh-CN" sz="3323" b="1" dirty="0">
              <a:solidFill>
                <a:schemeClr val="accent2"/>
              </a:solidFill>
              <a:cs typeface="华文仿宋"/>
            </a:endParaRPr>
          </a:p>
        </p:txBody>
      </p:sp>
      <p:sp>
        <p:nvSpPr>
          <p:cNvPr id="61445" name="Rectangle 6"/>
          <p:cNvSpPr>
            <a:spLocks noChangeArrowheads="1"/>
          </p:cNvSpPr>
          <p:nvPr/>
        </p:nvSpPr>
        <p:spPr bwMode="auto">
          <a:xfrm>
            <a:off x="1537172" y="2426411"/>
            <a:ext cx="2977661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 dirty="0">
                <a:latin typeface="Tw Cen MT"/>
                <a:ea typeface="华文仿宋"/>
                <a:cs typeface="华文仿宋"/>
              </a:rPr>
              <a:t>大端格式</a:t>
            </a:r>
          </a:p>
          <a:p>
            <a:r>
              <a:rPr lang="zh-CN" altLang="en-US" sz="2800" b="1" dirty="0">
                <a:latin typeface="Tw Cen MT"/>
                <a:ea typeface="华文仿宋"/>
                <a:cs typeface="华文仿宋"/>
              </a:rPr>
              <a:t>    </a:t>
            </a:r>
            <a:r>
              <a:rPr lang="zh-CN" altLang="en-US" sz="2400" dirty="0">
                <a:latin typeface="Tw Cen MT"/>
                <a:ea typeface="华文仿宋"/>
                <a:cs typeface="华文仿宋"/>
              </a:rPr>
              <a:t>字数据的高字节存储在低地址中，而字数据的低字节则存放在高地址中， </a:t>
            </a:r>
          </a:p>
        </p:txBody>
      </p:sp>
      <p:sp>
        <p:nvSpPr>
          <p:cNvPr id="61446" name="Rectangle 7"/>
          <p:cNvSpPr>
            <a:spLocks noChangeArrowheads="1"/>
          </p:cNvSpPr>
          <p:nvPr/>
        </p:nvSpPr>
        <p:spPr bwMode="auto">
          <a:xfrm>
            <a:off x="1559496" y="4861399"/>
            <a:ext cx="24384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 dirty="0">
                <a:latin typeface="Tw Cen MT"/>
                <a:ea typeface="华文仿宋"/>
                <a:cs typeface="华文仿宋"/>
              </a:rPr>
              <a:t>小端格式</a:t>
            </a:r>
            <a:r>
              <a:rPr lang="zh-CN" altLang="en-US" sz="2400" dirty="0">
                <a:latin typeface="Tw Cen MT"/>
                <a:ea typeface="华文仿宋"/>
                <a:cs typeface="华文仿宋"/>
              </a:rPr>
              <a:t>与大端存储格式相反 </a:t>
            </a:r>
          </a:p>
        </p:txBody>
      </p:sp>
      <p:pic>
        <p:nvPicPr>
          <p:cNvPr id="61448" name="图片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9936" y="2996952"/>
            <a:ext cx="4453304" cy="630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9" name="图片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2553" y="4932233"/>
            <a:ext cx="4188069" cy="605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36531" y="474785"/>
            <a:ext cx="8153400" cy="914400"/>
          </a:xfrm>
        </p:spPr>
        <p:txBody>
          <a:bodyPr/>
          <a:lstStyle/>
          <a:p>
            <a:r>
              <a:rPr lang="en-US" altLang="zh-CN" sz="4431">
                <a:latin typeface="宋体" charset="-122"/>
                <a:cs typeface="华文仿宋"/>
              </a:rPr>
              <a:t>2.5	ARM</a:t>
            </a:r>
            <a:r>
              <a:rPr lang="zh-CN" altLang="en-US" sz="4431">
                <a:latin typeface="宋体" charset="-122"/>
                <a:cs typeface="华文仿宋"/>
              </a:rPr>
              <a:t>体系中存储系统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271949" y="1852131"/>
            <a:ext cx="10152643" cy="4313173"/>
          </a:xfrm>
        </p:spPr>
        <p:txBody>
          <a:bodyPr/>
          <a:lstStyle/>
          <a:p>
            <a:r>
              <a:rPr lang="en-US" altLang="zh-CN" sz="4800" b="1" dirty="0">
                <a:cs typeface="华文仿宋"/>
              </a:rPr>
              <a:t>3</a:t>
            </a:r>
            <a:r>
              <a:rPr lang="zh-CN" altLang="en-US" sz="4800" b="1" dirty="0">
                <a:cs typeface="华文仿宋"/>
              </a:rPr>
              <a:t>、存储器访问对准</a:t>
            </a:r>
            <a:r>
              <a:rPr lang="zh-CN" altLang="en-US" sz="4000" dirty="0">
                <a:cs typeface="华文仿宋"/>
              </a:rPr>
              <a:t> </a:t>
            </a:r>
          </a:p>
          <a:p>
            <a:pPr marL="0" indent="0">
              <a:buNone/>
            </a:pPr>
            <a:r>
              <a:rPr lang="zh-CN" altLang="en-US" sz="4000" dirty="0">
                <a:cs typeface="华文仿宋"/>
              </a:rPr>
              <a:t>	 </a:t>
            </a:r>
            <a:r>
              <a:rPr lang="en-US" altLang="zh-CN" sz="4000" dirty="0">
                <a:cs typeface="华文仿宋"/>
              </a:rPr>
              <a:t>ARM</a:t>
            </a:r>
            <a:r>
              <a:rPr lang="zh-CN" altLang="en-US" sz="4000" dirty="0">
                <a:cs typeface="华文仿宋"/>
              </a:rPr>
              <a:t>系统中无论取指还是内存访问都应根据指令以</a:t>
            </a:r>
            <a:r>
              <a:rPr lang="zh-CN" altLang="en-US" sz="4000" dirty="0">
                <a:solidFill>
                  <a:srgbClr val="FF0000"/>
                </a:solidFill>
                <a:cs typeface="华文仿宋"/>
              </a:rPr>
              <a:t>字、半字或字节对准</a:t>
            </a:r>
            <a:r>
              <a:rPr lang="zh-CN" altLang="en-US" sz="4000" dirty="0">
                <a:cs typeface="华文仿宋"/>
              </a:rPr>
              <a:t>访问，如果出现非对齐的情况，将发生错误。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19299" y="188640"/>
            <a:ext cx="8153400" cy="914400"/>
          </a:xfrm>
        </p:spPr>
        <p:txBody>
          <a:bodyPr/>
          <a:lstStyle/>
          <a:p>
            <a:r>
              <a:rPr lang="en-US" altLang="zh-CN" dirty="0">
                <a:cs typeface="华文仿宋"/>
              </a:rPr>
              <a:t>2.1.1	ARM</a:t>
            </a:r>
            <a:r>
              <a:rPr lang="zh-CN" altLang="en-US" dirty="0">
                <a:cs typeface="华文仿宋"/>
              </a:rPr>
              <a:t>技术简介</a:t>
            </a:r>
          </a:p>
        </p:txBody>
      </p:sp>
      <p:sp>
        <p:nvSpPr>
          <p:cNvPr id="20482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263351" y="1484784"/>
            <a:ext cx="11665295" cy="511256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000" dirty="0">
                <a:cs typeface="华文仿宋"/>
              </a:rPr>
              <a:t>采用</a:t>
            </a:r>
            <a:r>
              <a:rPr lang="en-US" altLang="zh-CN" sz="4000" dirty="0">
                <a:cs typeface="华文仿宋"/>
              </a:rPr>
              <a:t>RISC</a:t>
            </a:r>
            <a:r>
              <a:rPr lang="zh-CN" altLang="en-US" sz="4000" dirty="0">
                <a:cs typeface="华文仿宋"/>
              </a:rPr>
              <a:t>结构的</a:t>
            </a:r>
            <a:r>
              <a:rPr lang="en-US" altLang="zh-CN" sz="4000" dirty="0">
                <a:cs typeface="华文仿宋"/>
              </a:rPr>
              <a:t>ARM</a:t>
            </a:r>
            <a:r>
              <a:rPr lang="zh-CN" altLang="en-US" sz="4000" dirty="0">
                <a:cs typeface="华文仿宋"/>
              </a:rPr>
              <a:t>微处理器一般具有如下特点：</a:t>
            </a:r>
          </a:p>
          <a:p>
            <a:pPr lvl="1"/>
            <a:r>
              <a:rPr lang="en-US" altLang="zh-CN" sz="3723" dirty="0">
                <a:cs typeface="华文仿宋"/>
              </a:rPr>
              <a:t>1) </a:t>
            </a:r>
            <a:r>
              <a:rPr lang="zh-CN" altLang="en-US" sz="3723" dirty="0">
                <a:cs typeface="华文仿宋"/>
              </a:rPr>
              <a:t>体积小、低功耗、低成本、高性能；</a:t>
            </a:r>
          </a:p>
          <a:p>
            <a:pPr lvl="1"/>
            <a:r>
              <a:rPr lang="en-US" altLang="zh-CN" sz="3723" dirty="0">
                <a:cs typeface="华文仿宋"/>
              </a:rPr>
              <a:t>2) </a:t>
            </a:r>
            <a:r>
              <a:rPr lang="zh-CN" altLang="en-US" sz="3723" dirty="0">
                <a:cs typeface="华文仿宋"/>
              </a:rPr>
              <a:t>支持</a:t>
            </a:r>
            <a:r>
              <a:rPr lang="en-US" altLang="zh-CN" sz="3723" dirty="0">
                <a:cs typeface="华文仿宋"/>
              </a:rPr>
              <a:t>Thumb(16</a:t>
            </a:r>
            <a:r>
              <a:rPr lang="zh-CN" altLang="en-US" sz="3723" dirty="0">
                <a:cs typeface="华文仿宋"/>
              </a:rPr>
              <a:t>位</a:t>
            </a:r>
            <a:r>
              <a:rPr lang="en-US" altLang="zh-CN" sz="3723" dirty="0">
                <a:cs typeface="华文仿宋"/>
              </a:rPr>
              <a:t>)/ARM(32</a:t>
            </a:r>
            <a:r>
              <a:rPr lang="zh-CN" altLang="en-US" sz="3723" dirty="0">
                <a:cs typeface="华文仿宋"/>
              </a:rPr>
              <a:t>位</a:t>
            </a:r>
            <a:r>
              <a:rPr lang="en-US" altLang="zh-CN" sz="3723" dirty="0">
                <a:cs typeface="华文仿宋"/>
              </a:rPr>
              <a:t>)</a:t>
            </a:r>
            <a:r>
              <a:rPr lang="zh-CN" altLang="en-US" sz="3723" dirty="0">
                <a:solidFill>
                  <a:srgbClr val="FF0000"/>
                </a:solidFill>
                <a:cs typeface="华文仿宋"/>
              </a:rPr>
              <a:t>双指令集</a:t>
            </a:r>
            <a:r>
              <a:rPr lang="zh-CN" altLang="en-US" sz="3723" dirty="0">
                <a:cs typeface="华文仿宋"/>
              </a:rPr>
              <a:t>，能很好的兼容</a:t>
            </a:r>
            <a:r>
              <a:rPr lang="en-US" altLang="zh-CN" sz="3723" dirty="0">
                <a:cs typeface="华文仿宋"/>
              </a:rPr>
              <a:t>8/16</a:t>
            </a:r>
            <a:r>
              <a:rPr lang="zh-CN" altLang="en-US" sz="3723" dirty="0">
                <a:cs typeface="华文仿宋"/>
              </a:rPr>
              <a:t>位器件；</a:t>
            </a:r>
          </a:p>
          <a:p>
            <a:pPr lvl="1"/>
            <a:r>
              <a:rPr lang="en-US" altLang="zh-CN" sz="3723" dirty="0">
                <a:cs typeface="华文仿宋"/>
              </a:rPr>
              <a:t>3) </a:t>
            </a:r>
            <a:r>
              <a:rPr lang="zh-CN" altLang="en-US" sz="3723" dirty="0">
                <a:cs typeface="华文仿宋"/>
              </a:rPr>
              <a:t>大量使用</a:t>
            </a:r>
            <a:r>
              <a:rPr lang="zh-CN" altLang="en-US" sz="3723" dirty="0">
                <a:solidFill>
                  <a:srgbClr val="FF0000"/>
                </a:solidFill>
                <a:cs typeface="华文仿宋"/>
              </a:rPr>
              <a:t>寄存器</a:t>
            </a:r>
            <a:r>
              <a:rPr lang="zh-CN" altLang="en-US" sz="3723" dirty="0">
                <a:cs typeface="华文仿宋"/>
              </a:rPr>
              <a:t>，指令执行</a:t>
            </a:r>
            <a:r>
              <a:rPr lang="zh-CN" altLang="en-US" sz="3723" dirty="0">
                <a:solidFill>
                  <a:srgbClr val="FF0000"/>
                </a:solidFill>
                <a:cs typeface="华文仿宋"/>
              </a:rPr>
              <a:t>速度更快</a:t>
            </a:r>
            <a:r>
              <a:rPr lang="zh-CN" altLang="en-US" sz="3723" dirty="0">
                <a:cs typeface="华文仿宋"/>
              </a:rPr>
              <a:t>；</a:t>
            </a:r>
          </a:p>
          <a:p>
            <a:pPr lvl="1"/>
            <a:r>
              <a:rPr lang="en-US" altLang="zh-CN" sz="3723" dirty="0">
                <a:cs typeface="华文仿宋"/>
              </a:rPr>
              <a:t>4) </a:t>
            </a:r>
            <a:r>
              <a:rPr lang="zh-CN" altLang="en-US" sz="3723" dirty="0">
                <a:cs typeface="华文仿宋"/>
              </a:rPr>
              <a:t>大多数</a:t>
            </a:r>
            <a:r>
              <a:rPr lang="zh-CN" altLang="en-US" sz="3723" dirty="0">
                <a:solidFill>
                  <a:srgbClr val="FF0000"/>
                </a:solidFill>
                <a:cs typeface="华文仿宋"/>
              </a:rPr>
              <a:t>数据操作都在寄存器</a:t>
            </a:r>
            <a:r>
              <a:rPr lang="zh-CN" altLang="en-US" sz="3723" dirty="0">
                <a:cs typeface="华文仿宋"/>
              </a:rPr>
              <a:t>中完成；</a:t>
            </a:r>
          </a:p>
          <a:p>
            <a:pPr lvl="1"/>
            <a:r>
              <a:rPr lang="en-US" altLang="zh-CN" sz="3723" dirty="0">
                <a:cs typeface="华文仿宋"/>
              </a:rPr>
              <a:t>5) </a:t>
            </a:r>
            <a:r>
              <a:rPr lang="zh-CN" altLang="en-US" sz="3723" dirty="0">
                <a:solidFill>
                  <a:srgbClr val="FF0000"/>
                </a:solidFill>
                <a:cs typeface="华文仿宋"/>
              </a:rPr>
              <a:t>寻址方式灵活简单</a:t>
            </a:r>
            <a:r>
              <a:rPr lang="zh-CN" altLang="en-US" sz="3723" dirty="0">
                <a:cs typeface="华文仿宋"/>
              </a:rPr>
              <a:t>，执行</a:t>
            </a:r>
            <a:r>
              <a:rPr lang="zh-CN" altLang="en-US" sz="3723" dirty="0">
                <a:solidFill>
                  <a:srgbClr val="FF0000"/>
                </a:solidFill>
                <a:cs typeface="华文仿宋"/>
              </a:rPr>
              <a:t>效率高</a:t>
            </a:r>
            <a:r>
              <a:rPr lang="zh-CN" altLang="en-US" sz="3723" dirty="0">
                <a:cs typeface="华文仿宋"/>
              </a:rPr>
              <a:t>；</a:t>
            </a:r>
          </a:p>
          <a:p>
            <a:pPr lvl="1"/>
            <a:r>
              <a:rPr lang="en-US" altLang="zh-CN" sz="3723" dirty="0">
                <a:cs typeface="华文仿宋"/>
              </a:rPr>
              <a:t>6) </a:t>
            </a:r>
            <a:r>
              <a:rPr lang="zh-CN" altLang="en-US" sz="3723" dirty="0">
                <a:solidFill>
                  <a:srgbClr val="FF0000"/>
                </a:solidFill>
                <a:cs typeface="华文仿宋"/>
              </a:rPr>
              <a:t>指令长度固定</a:t>
            </a:r>
            <a:r>
              <a:rPr lang="zh-CN" altLang="en-US" sz="3723" dirty="0">
                <a:cs typeface="华文仿宋"/>
              </a:rPr>
              <a:t>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07568" y="260648"/>
            <a:ext cx="8153400" cy="914400"/>
          </a:xfrm>
        </p:spPr>
        <p:txBody>
          <a:bodyPr/>
          <a:lstStyle/>
          <a:p>
            <a:r>
              <a:rPr lang="en-US" altLang="zh-CN" sz="4500" dirty="0">
                <a:cs typeface="华文仿宋"/>
              </a:rPr>
              <a:t>2.1.2 ARM</a:t>
            </a:r>
            <a:r>
              <a:rPr lang="zh-CN" altLang="en-US" sz="4500" dirty="0">
                <a:cs typeface="华文仿宋"/>
              </a:rPr>
              <a:t>体系结构的版本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15380" y="1772816"/>
            <a:ext cx="11161240" cy="4547582"/>
          </a:xfrm>
        </p:spPr>
        <p:txBody>
          <a:bodyPr/>
          <a:lstStyle/>
          <a:p>
            <a:pPr marL="562722" indent="-562722"/>
            <a:r>
              <a:rPr lang="en-US" altLang="zh-CN" sz="4000" dirty="0">
                <a:cs typeface="华文仿宋"/>
              </a:rPr>
              <a:t>	  </a:t>
            </a:r>
            <a:r>
              <a:rPr lang="zh-CN" altLang="en-US" sz="4000" dirty="0">
                <a:cs typeface="华文仿宋"/>
              </a:rPr>
              <a:t>为了精确表述在</a:t>
            </a:r>
            <a:r>
              <a:rPr lang="en-US" altLang="zh-CN" sz="4000" dirty="0">
                <a:cs typeface="华文仿宋"/>
              </a:rPr>
              <a:t>ARM</a:t>
            </a:r>
            <a:r>
              <a:rPr lang="zh-CN" altLang="en-US" sz="4000" dirty="0">
                <a:cs typeface="华文仿宋"/>
              </a:rPr>
              <a:t>体系结构和实现中所使用的指令集，迄今为止，将其定义了</a:t>
            </a:r>
            <a:r>
              <a:rPr lang="en-US" altLang="zh-CN" sz="4000" dirty="0">
                <a:cs typeface="华文仿宋"/>
              </a:rPr>
              <a:t>8</a:t>
            </a:r>
            <a:r>
              <a:rPr lang="zh-CN" altLang="en-US" sz="4000" dirty="0">
                <a:cs typeface="华文仿宋"/>
              </a:rPr>
              <a:t>种主要版本，分别用版本号</a:t>
            </a:r>
            <a:r>
              <a:rPr lang="en-US" altLang="zh-CN" sz="4000" dirty="0">
                <a:cs typeface="华文仿宋"/>
              </a:rPr>
              <a:t>1</a:t>
            </a:r>
            <a:r>
              <a:rPr lang="zh-CN" altLang="en-US" sz="4000" dirty="0">
                <a:cs typeface="华文仿宋"/>
              </a:rPr>
              <a:t>～</a:t>
            </a:r>
            <a:r>
              <a:rPr lang="en-US" altLang="zh-CN" sz="4000" dirty="0">
                <a:cs typeface="华文仿宋"/>
              </a:rPr>
              <a:t>8</a:t>
            </a:r>
            <a:r>
              <a:rPr lang="zh-CN" altLang="en-US" sz="4000" dirty="0">
                <a:cs typeface="华文仿宋"/>
              </a:rPr>
              <a:t>表示。表</a:t>
            </a:r>
            <a:r>
              <a:rPr lang="en-US" altLang="zh-CN" sz="4000" dirty="0">
                <a:cs typeface="华文仿宋"/>
              </a:rPr>
              <a:t>2-1</a:t>
            </a:r>
            <a:r>
              <a:rPr lang="zh-CN" altLang="en-US" sz="4000" dirty="0">
                <a:cs typeface="华文仿宋"/>
              </a:rPr>
              <a:t>给出体系结构版本和处理器内核的关系。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0E0663B-3CBA-4AF3-A2A9-549009A05A7C}"/>
              </a:ext>
            </a:extLst>
          </p:cNvPr>
          <p:cNvSpPr/>
          <p:nvPr/>
        </p:nvSpPr>
        <p:spPr>
          <a:xfrm>
            <a:off x="0" y="1245537"/>
            <a:ext cx="12192000" cy="332345"/>
          </a:xfrm>
          <a:prstGeom prst="rect">
            <a:avLst/>
          </a:prstGeom>
          <a:solidFill>
            <a:srgbClr val="E9DDC3"/>
          </a:solidFill>
          <a:ln>
            <a:solidFill>
              <a:srgbClr val="EADE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25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6114" y="481885"/>
            <a:ext cx="9632454" cy="6397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5C7A3CC7-FF7C-4B39-B13C-A37BB7D19AB9}"/>
              </a:ext>
            </a:extLst>
          </p:cNvPr>
          <p:cNvSpPr/>
          <p:nvPr/>
        </p:nvSpPr>
        <p:spPr>
          <a:xfrm>
            <a:off x="1813279" y="969652"/>
            <a:ext cx="8906835" cy="1919173"/>
          </a:xfrm>
          <a:prstGeom prst="round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						</a:t>
            </a:r>
            <a:r>
              <a:rPr lang="zh-CN" altLang="en-US" sz="2216" b="1" dirty="0">
                <a:solidFill>
                  <a:srgbClr val="FF0000"/>
                </a:solidFill>
              </a:rPr>
              <a:t>开发试验版本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D0A48AB-01E7-49DB-9789-2685D119201A}"/>
              </a:ext>
            </a:extLst>
          </p:cNvPr>
          <p:cNvSpPr/>
          <p:nvPr/>
        </p:nvSpPr>
        <p:spPr>
          <a:xfrm>
            <a:off x="6528048" y="3680812"/>
            <a:ext cx="919487" cy="265876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A9F8252-4643-4DDA-8F3C-EAAA46A24799}"/>
              </a:ext>
            </a:extLst>
          </p:cNvPr>
          <p:cNvSpPr/>
          <p:nvPr/>
        </p:nvSpPr>
        <p:spPr>
          <a:xfrm>
            <a:off x="5231904" y="5888347"/>
            <a:ext cx="864096" cy="199407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F3149C-0A32-45F6-9C80-5B88FCB18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1929238"/>
            <a:ext cx="7884218" cy="962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36531" y="474785"/>
            <a:ext cx="8153400" cy="914400"/>
          </a:xfrm>
        </p:spPr>
        <p:txBody>
          <a:bodyPr/>
          <a:lstStyle/>
          <a:p>
            <a:r>
              <a:rPr lang="en-US" altLang="zh-CN" sz="4431">
                <a:latin typeface="宋体" charset="-122"/>
                <a:cs typeface="华文仿宋"/>
              </a:rPr>
              <a:t>2.1.3	ARM</a:t>
            </a:r>
            <a:r>
              <a:rPr lang="zh-CN" altLang="en-US" sz="4431">
                <a:latin typeface="宋体" charset="-122"/>
                <a:cs typeface="华文仿宋"/>
              </a:rPr>
              <a:t>处理器内核系列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23392" y="1628800"/>
            <a:ext cx="10657184" cy="4968552"/>
          </a:xfrm>
        </p:spPr>
        <p:txBody>
          <a:bodyPr/>
          <a:lstStyle/>
          <a:p>
            <a:r>
              <a:rPr lang="en-US" altLang="zh-CN" sz="4000" dirty="0">
                <a:cs typeface="华文仿宋"/>
              </a:rPr>
              <a:t>	  ARM</a:t>
            </a:r>
            <a:r>
              <a:rPr lang="zh-CN" altLang="en-US" sz="4000" dirty="0">
                <a:cs typeface="华文仿宋"/>
              </a:rPr>
              <a:t>微处理器目前包括</a:t>
            </a:r>
            <a:r>
              <a:rPr lang="en-US" altLang="zh-CN" sz="4000" dirty="0">
                <a:cs typeface="华文仿宋"/>
              </a:rPr>
              <a:t>ARM7</a:t>
            </a:r>
            <a:r>
              <a:rPr lang="zh-CN" altLang="en-US" sz="4000" dirty="0">
                <a:cs typeface="华文仿宋"/>
              </a:rPr>
              <a:t>系列、</a:t>
            </a:r>
            <a:r>
              <a:rPr lang="en-US" altLang="zh-CN" sz="4000" dirty="0">
                <a:cs typeface="华文仿宋"/>
              </a:rPr>
              <a:t>ARM9</a:t>
            </a:r>
            <a:r>
              <a:rPr lang="zh-CN" altLang="en-US" sz="4000" dirty="0">
                <a:cs typeface="华文仿宋"/>
              </a:rPr>
              <a:t>系列、</a:t>
            </a:r>
            <a:r>
              <a:rPr lang="en-US" altLang="zh-CN" sz="4000" dirty="0">
                <a:cs typeface="华文仿宋"/>
              </a:rPr>
              <a:t>ARM9E</a:t>
            </a:r>
            <a:r>
              <a:rPr lang="zh-CN" altLang="en-US" sz="4000" dirty="0">
                <a:cs typeface="华文仿宋"/>
              </a:rPr>
              <a:t>系列、</a:t>
            </a:r>
            <a:r>
              <a:rPr lang="en-US" altLang="zh-CN" sz="4000" dirty="0">
                <a:cs typeface="华文仿宋"/>
              </a:rPr>
              <a:t>ARM10E</a:t>
            </a:r>
            <a:r>
              <a:rPr lang="zh-CN" altLang="en-US" sz="4000" dirty="0">
                <a:cs typeface="华文仿宋"/>
              </a:rPr>
              <a:t>系列、</a:t>
            </a:r>
            <a:r>
              <a:rPr lang="en-US" altLang="zh-CN" sz="4000" dirty="0" err="1">
                <a:cs typeface="华文仿宋"/>
              </a:rPr>
              <a:t>SecurCore</a:t>
            </a:r>
            <a:r>
              <a:rPr lang="zh-CN" altLang="en-US" sz="4000" dirty="0">
                <a:cs typeface="华文仿宋"/>
              </a:rPr>
              <a:t>系列、</a:t>
            </a:r>
            <a:r>
              <a:rPr lang="en-US" altLang="zh-CN" sz="4000" dirty="0">
                <a:cs typeface="华文仿宋"/>
              </a:rPr>
              <a:t>Intel</a:t>
            </a:r>
            <a:r>
              <a:rPr lang="zh-CN" altLang="en-US" sz="4000" dirty="0">
                <a:cs typeface="华文仿宋"/>
              </a:rPr>
              <a:t>的</a:t>
            </a:r>
            <a:r>
              <a:rPr lang="en-US" altLang="zh-CN" sz="4000" dirty="0" err="1">
                <a:cs typeface="华文仿宋"/>
              </a:rPr>
              <a:t>StrongARM</a:t>
            </a:r>
            <a:r>
              <a:rPr lang="zh-CN" altLang="en-US" sz="4000" dirty="0">
                <a:cs typeface="华文仿宋"/>
              </a:rPr>
              <a:t>、</a:t>
            </a:r>
            <a:r>
              <a:rPr lang="en-US" altLang="zh-CN" sz="4000" dirty="0" err="1">
                <a:cs typeface="华文仿宋"/>
              </a:rPr>
              <a:t>Xscale</a:t>
            </a:r>
            <a:r>
              <a:rPr lang="zh-CN" altLang="en-US" sz="4000" dirty="0">
                <a:cs typeface="华文仿宋"/>
              </a:rPr>
              <a:t>等多个系列，除了具有</a:t>
            </a:r>
            <a:r>
              <a:rPr lang="en-US" altLang="zh-CN" sz="4000" dirty="0">
                <a:cs typeface="华文仿宋"/>
              </a:rPr>
              <a:t>ARM</a:t>
            </a:r>
            <a:r>
              <a:rPr lang="zh-CN" altLang="en-US" sz="4000" dirty="0">
                <a:cs typeface="华文仿宋"/>
              </a:rPr>
              <a:t>体系结构的共同特点以外，每一个系列的</a:t>
            </a:r>
            <a:r>
              <a:rPr lang="en-US" altLang="zh-CN" sz="4000" dirty="0">
                <a:cs typeface="华文仿宋"/>
              </a:rPr>
              <a:t>ARM</a:t>
            </a:r>
            <a:r>
              <a:rPr lang="zh-CN" altLang="en-US" sz="4000" dirty="0">
                <a:cs typeface="华文仿宋"/>
              </a:rPr>
              <a:t>微处理器都有各自的特点和应用领域。</a:t>
            </a:r>
          </a:p>
          <a:p>
            <a:r>
              <a:rPr lang="zh-CN" altLang="en-US" sz="4000" dirty="0">
                <a:cs typeface="华文仿宋"/>
              </a:rPr>
              <a:t>	 </a:t>
            </a:r>
            <a:r>
              <a:rPr lang="en-US" altLang="zh-CN" sz="4000" dirty="0">
                <a:cs typeface="华文仿宋"/>
              </a:rPr>
              <a:t>ARM</a:t>
            </a:r>
            <a:r>
              <a:rPr lang="zh-CN" altLang="en-US" sz="4000" dirty="0">
                <a:cs typeface="华文仿宋"/>
              </a:rPr>
              <a:t>公司给每个内核都有命名，通过</a:t>
            </a:r>
            <a:r>
              <a:rPr lang="zh-CN" altLang="en-US" sz="4000" dirty="0">
                <a:solidFill>
                  <a:srgbClr val="FF0000"/>
                </a:solidFill>
                <a:cs typeface="华文仿宋"/>
              </a:rPr>
              <a:t>内核的名字能够看到处理器内核的部分信息</a:t>
            </a:r>
            <a:r>
              <a:rPr lang="zh-CN" altLang="en-US" sz="4000" dirty="0">
                <a:cs typeface="华文仿宋"/>
              </a:rPr>
              <a:t>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51584" y="109203"/>
            <a:ext cx="6152944" cy="561335"/>
          </a:xfrm>
        </p:spPr>
        <p:txBody>
          <a:bodyPr/>
          <a:lstStyle/>
          <a:p>
            <a:r>
              <a:rPr lang="en-US" altLang="zh-CN" dirty="0">
                <a:cs typeface="华文仿宋"/>
              </a:rPr>
              <a:t>1</a:t>
            </a:r>
            <a:r>
              <a:rPr lang="zh-CN" altLang="en-US" dirty="0">
                <a:cs typeface="华文仿宋"/>
              </a:rPr>
              <a:t>、</a:t>
            </a:r>
            <a:r>
              <a:rPr lang="en-US" altLang="zh-CN" dirty="0">
                <a:cs typeface="华文仿宋"/>
              </a:rPr>
              <a:t>ARM</a:t>
            </a:r>
            <a:r>
              <a:rPr lang="zh-CN" altLang="en-US" dirty="0">
                <a:cs typeface="华文仿宋"/>
              </a:rPr>
              <a:t>内核版本命名规则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CF95A6A-C0FC-4A3B-8F88-61D1A935C24C}"/>
              </a:ext>
            </a:extLst>
          </p:cNvPr>
          <p:cNvSpPr/>
          <p:nvPr/>
        </p:nvSpPr>
        <p:spPr>
          <a:xfrm>
            <a:off x="0" y="1124744"/>
            <a:ext cx="12192000" cy="448665"/>
          </a:xfrm>
          <a:prstGeom prst="rect">
            <a:avLst/>
          </a:prstGeom>
          <a:solidFill>
            <a:srgbClr val="EAD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57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1344" y="710698"/>
            <a:ext cx="11953328" cy="5526614"/>
          </a:xfrm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en-US" altLang="zh-CN" sz="4000" b="1" dirty="0">
                <a:solidFill>
                  <a:srgbClr val="FF0000"/>
                </a:solidFill>
                <a:cs typeface="华文仿宋"/>
              </a:rPr>
              <a:t>ARM{x}{y}{z}{T}{D}{M}{I}{E}{J}{F}{-S}</a:t>
            </a:r>
            <a:endParaRPr lang="en-US" altLang="zh-CN" sz="2800" dirty="0">
              <a:solidFill>
                <a:srgbClr val="FF0000"/>
              </a:solidFill>
              <a:cs typeface="华文仿宋"/>
            </a:endParaRPr>
          </a:p>
          <a:p>
            <a:pPr>
              <a:lnSpc>
                <a:spcPts val="900"/>
              </a:lnSpc>
            </a:pPr>
            <a:endParaRPr lang="en-US" altLang="zh-CN" sz="2800" dirty="0">
              <a:cs typeface="华文仿宋"/>
            </a:endParaRPr>
          </a:p>
          <a:p>
            <a:pPr>
              <a:lnSpc>
                <a:spcPct val="80000"/>
              </a:lnSpc>
            </a:pPr>
            <a:r>
              <a:rPr lang="en-US" altLang="zh-CN" sz="2800" dirty="0">
                <a:cs typeface="华文仿宋"/>
              </a:rPr>
              <a:t>  x</a:t>
            </a:r>
            <a:r>
              <a:rPr lang="en-US" altLang="zh-CN" sz="2800" dirty="0">
                <a:latin typeface="Arial" charset="0"/>
                <a:cs typeface="华文仿宋"/>
              </a:rPr>
              <a:t>——</a:t>
            </a:r>
            <a:r>
              <a:rPr lang="zh-CN" altLang="en-US" sz="2800" dirty="0">
                <a:cs typeface="华文仿宋"/>
              </a:rPr>
              <a:t>系列号，例如</a:t>
            </a:r>
            <a:r>
              <a:rPr lang="en-US" altLang="zh-CN" sz="2800" dirty="0">
                <a:cs typeface="华文仿宋"/>
              </a:rPr>
              <a:t>ARM7</a:t>
            </a:r>
            <a:r>
              <a:rPr lang="zh-CN" altLang="en-US" sz="2800" dirty="0">
                <a:cs typeface="华文仿宋"/>
              </a:rPr>
              <a:t>中的</a:t>
            </a:r>
            <a:r>
              <a:rPr lang="zh-CN" altLang="en-US" sz="2800" dirty="0">
                <a:latin typeface="Arial" charset="0"/>
                <a:cs typeface="华文仿宋"/>
              </a:rPr>
              <a:t>“</a:t>
            </a:r>
            <a:r>
              <a:rPr lang="en-US" altLang="zh-CN" sz="2800" dirty="0">
                <a:cs typeface="华文仿宋"/>
              </a:rPr>
              <a:t>7</a:t>
            </a:r>
            <a:r>
              <a:rPr lang="en-US" altLang="zh-CN" sz="2800" dirty="0">
                <a:latin typeface="Arial" charset="0"/>
                <a:cs typeface="华文仿宋"/>
              </a:rPr>
              <a:t>”</a:t>
            </a:r>
            <a:r>
              <a:rPr lang="zh-CN" altLang="en-US" sz="2800" dirty="0">
                <a:cs typeface="华文仿宋"/>
              </a:rPr>
              <a:t>、</a:t>
            </a:r>
            <a:r>
              <a:rPr lang="en-US" altLang="zh-CN" sz="2800" dirty="0">
                <a:cs typeface="华文仿宋"/>
              </a:rPr>
              <a:t>ARM9</a:t>
            </a:r>
            <a:r>
              <a:rPr lang="zh-CN" altLang="en-US" sz="2800" dirty="0">
                <a:cs typeface="华文仿宋"/>
              </a:rPr>
              <a:t>中的</a:t>
            </a:r>
            <a:r>
              <a:rPr lang="zh-CN" altLang="en-US" sz="2800" dirty="0">
                <a:latin typeface="Arial" charset="0"/>
                <a:cs typeface="华文仿宋"/>
              </a:rPr>
              <a:t>“</a:t>
            </a:r>
            <a:r>
              <a:rPr lang="en-US" altLang="zh-CN" sz="2800" dirty="0">
                <a:cs typeface="华文仿宋"/>
              </a:rPr>
              <a:t>9</a:t>
            </a:r>
            <a:r>
              <a:rPr lang="en-US" altLang="zh-CN" sz="2800" dirty="0">
                <a:latin typeface="Arial" charset="0"/>
                <a:cs typeface="华文仿宋"/>
              </a:rPr>
              <a:t>”</a:t>
            </a:r>
            <a:r>
              <a:rPr lang="zh-CN" altLang="en-US" sz="2800" dirty="0">
                <a:cs typeface="华文仿宋"/>
              </a:rPr>
              <a:t>；</a:t>
            </a:r>
          </a:p>
          <a:p>
            <a:pPr>
              <a:lnSpc>
                <a:spcPct val="80000"/>
              </a:lnSpc>
            </a:pPr>
            <a:r>
              <a:rPr lang="zh-CN" altLang="en-US" sz="2800" dirty="0">
                <a:latin typeface="Arial" charset="0"/>
                <a:cs typeface="华文仿宋"/>
              </a:rPr>
              <a:t> </a:t>
            </a:r>
            <a:r>
              <a:rPr lang="zh-CN" altLang="en-US" sz="2800" dirty="0">
                <a:cs typeface="华文仿宋"/>
              </a:rPr>
              <a:t> </a:t>
            </a:r>
            <a:r>
              <a:rPr lang="en-US" altLang="zh-CN" sz="2800" dirty="0">
                <a:cs typeface="华文仿宋"/>
              </a:rPr>
              <a:t>y	</a:t>
            </a:r>
            <a:r>
              <a:rPr lang="en-US" altLang="zh-CN" sz="2800" dirty="0">
                <a:latin typeface="Arial" charset="0"/>
                <a:cs typeface="华文仿宋"/>
              </a:rPr>
              <a:t>——</a:t>
            </a:r>
            <a:r>
              <a:rPr lang="zh-CN" altLang="en-US" sz="2800" dirty="0">
                <a:cs typeface="华文仿宋"/>
              </a:rPr>
              <a:t>内部存储管理</a:t>
            </a:r>
            <a:r>
              <a:rPr lang="en-US" altLang="zh-CN" sz="2800" dirty="0">
                <a:cs typeface="华文仿宋"/>
              </a:rPr>
              <a:t>/</a:t>
            </a:r>
            <a:r>
              <a:rPr lang="zh-CN" altLang="en-US" sz="2800" dirty="0">
                <a:cs typeface="华文仿宋"/>
              </a:rPr>
              <a:t>保护单元，例如</a:t>
            </a:r>
            <a:r>
              <a:rPr lang="en-US" altLang="zh-CN" sz="2800" dirty="0">
                <a:cs typeface="华文仿宋"/>
              </a:rPr>
              <a:t>ARM72</a:t>
            </a:r>
            <a:r>
              <a:rPr lang="zh-CN" altLang="en-US" sz="2800" dirty="0">
                <a:cs typeface="华文仿宋"/>
              </a:rPr>
              <a:t>中的</a:t>
            </a:r>
            <a:r>
              <a:rPr lang="zh-CN" altLang="en-US" sz="2800" dirty="0">
                <a:latin typeface="Arial" charset="0"/>
                <a:cs typeface="华文仿宋"/>
              </a:rPr>
              <a:t>“</a:t>
            </a:r>
            <a:r>
              <a:rPr lang="en-US" altLang="zh-CN" sz="2800" dirty="0">
                <a:cs typeface="华文仿宋"/>
              </a:rPr>
              <a:t>2</a:t>
            </a:r>
            <a:r>
              <a:rPr lang="en-US" altLang="zh-CN" sz="2800" dirty="0">
                <a:latin typeface="Arial" charset="0"/>
                <a:cs typeface="华文仿宋"/>
              </a:rPr>
              <a:t>”</a:t>
            </a:r>
            <a:r>
              <a:rPr lang="zh-CN" altLang="en-US" sz="2800" dirty="0">
                <a:cs typeface="华文仿宋"/>
              </a:rPr>
              <a:t>、</a:t>
            </a:r>
            <a:r>
              <a:rPr lang="en-US" altLang="zh-CN" sz="2800" dirty="0">
                <a:cs typeface="华文仿宋"/>
              </a:rPr>
              <a:t>ARM94</a:t>
            </a:r>
            <a:r>
              <a:rPr lang="zh-CN" altLang="en-US" sz="2800" dirty="0">
                <a:cs typeface="华文仿宋"/>
              </a:rPr>
              <a:t>中的</a:t>
            </a:r>
            <a:r>
              <a:rPr lang="zh-CN" altLang="en-US" sz="2800" dirty="0">
                <a:latin typeface="Arial" charset="0"/>
                <a:cs typeface="华文仿宋"/>
              </a:rPr>
              <a:t>“</a:t>
            </a:r>
            <a:r>
              <a:rPr lang="en-US" altLang="zh-CN" sz="2800" dirty="0">
                <a:cs typeface="华文仿宋"/>
              </a:rPr>
              <a:t>4</a:t>
            </a:r>
            <a:r>
              <a:rPr lang="en-US" altLang="zh-CN" sz="2800" dirty="0">
                <a:latin typeface="Arial" charset="0"/>
                <a:cs typeface="华文仿宋"/>
              </a:rPr>
              <a:t>”</a:t>
            </a:r>
            <a:r>
              <a:rPr lang="zh-CN" altLang="en-US" sz="2800" dirty="0">
                <a:cs typeface="华文仿宋"/>
              </a:rPr>
              <a:t>；</a:t>
            </a:r>
          </a:p>
          <a:p>
            <a:pPr>
              <a:lnSpc>
                <a:spcPct val="80000"/>
              </a:lnSpc>
            </a:pPr>
            <a:r>
              <a:rPr lang="zh-CN" altLang="en-US" sz="2800" dirty="0">
                <a:latin typeface="Arial" charset="0"/>
                <a:cs typeface="华文仿宋"/>
              </a:rPr>
              <a:t> </a:t>
            </a:r>
            <a:r>
              <a:rPr lang="zh-CN" altLang="en-US" sz="2800" dirty="0">
                <a:cs typeface="华文仿宋"/>
              </a:rPr>
              <a:t> </a:t>
            </a:r>
            <a:r>
              <a:rPr lang="en-US" altLang="zh-CN" sz="2800" dirty="0">
                <a:cs typeface="华文仿宋"/>
              </a:rPr>
              <a:t>z</a:t>
            </a:r>
            <a:r>
              <a:rPr lang="en-US" altLang="zh-CN" sz="2800" dirty="0">
                <a:latin typeface="Arial" charset="0"/>
                <a:cs typeface="华文仿宋"/>
              </a:rPr>
              <a:t>——</a:t>
            </a:r>
            <a:r>
              <a:rPr lang="zh-CN" altLang="en-US" sz="2800" dirty="0">
                <a:cs typeface="华文仿宋"/>
              </a:rPr>
              <a:t>内含有高速缓存</a:t>
            </a:r>
            <a:r>
              <a:rPr lang="en-US" altLang="zh-CN" sz="2800" dirty="0">
                <a:cs typeface="华文仿宋"/>
              </a:rPr>
              <a:t>Cache</a:t>
            </a:r>
            <a:r>
              <a:rPr lang="zh-CN" altLang="en-US" sz="2800" dirty="0">
                <a:cs typeface="华文仿宋"/>
              </a:rPr>
              <a:t>； </a:t>
            </a:r>
          </a:p>
          <a:p>
            <a:pPr>
              <a:lnSpc>
                <a:spcPct val="80000"/>
              </a:lnSpc>
            </a:pPr>
            <a:r>
              <a:rPr lang="zh-CN" altLang="en-US" sz="2800" dirty="0">
                <a:latin typeface="Arial" charset="0"/>
                <a:cs typeface="华文仿宋"/>
              </a:rPr>
              <a:t> </a:t>
            </a:r>
            <a:r>
              <a:rPr lang="zh-CN" altLang="en-US" sz="2800" dirty="0">
                <a:cs typeface="华文仿宋"/>
              </a:rPr>
              <a:t> </a:t>
            </a:r>
            <a:r>
              <a:rPr lang="en-US" altLang="zh-CN" sz="2800" dirty="0">
                <a:cs typeface="华文仿宋"/>
              </a:rPr>
              <a:t>T</a:t>
            </a:r>
            <a:r>
              <a:rPr lang="en-US" altLang="zh-CN" sz="2800" dirty="0">
                <a:latin typeface="Arial" charset="0"/>
                <a:cs typeface="华文仿宋"/>
              </a:rPr>
              <a:t>——</a:t>
            </a:r>
            <a:r>
              <a:rPr lang="zh-CN" altLang="en-US" sz="2800" dirty="0">
                <a:cs typeface="华文仿宋"/>
              </a:rPr>
              <a:t>支持</a:t>
            </a:r>
            <a:r>
              <a:rPr lang="en-US" altLang="zh-CN" sz="2800" dirty="0">
                <a:cs typeface="华文仿宋"/>
              </a:rPr>
              <a:t>16</a:t>
            </a:r>
            <a:r>
              <a:rPr lang="zh-CN" altLang="en-US" sz="2800" dirty="0">
                <a:cs typeface="华文仿宋"/>
              </a:rPr>
              <a:t>位的</a:t>
            </a:r>
            <a:r>
              <a:rPr lang="en-US" altLang="zh-CN" sz="2800" dirty="0">
                <a:cs typeface="华文仿宋"/>
              </a:rPr>
              <a:t>Thumb</a:t>
            </a:r>
            <a:r>
              <a:rPr lang="zh-CN" altLang="en-US" sz="2800" dirty="0">
                <a:cs typeface="华文仿宋"/>
              </a:rPr>
              <a:t>指令集；</a:t>
            </a:r>
          </a:p>
          <a:p>
            <a:pPr>
              <a:lnSpc>
                <a:spcPct val="80000"/>
              </a:lnSpc>
            </a:pPr>
            <a:r>
              <a:rPr lang="zh-CN" altLang="en-US" sz="2800" dirty="0">
                <a:latin typeface="Arial" charset="0"/>
                <a:cs typeface="华文仿宋"/>
              </a:rPr>
              <a:t> </a:t>
            </a:r>
            <a:r>
              <a:rPr lang="zh-CN" altLang="en-US" sz="2800" dirty="0">
                <a:cs typeface="华文仿宋"/>
              </a:rPr>
              <a:t> </a:t>
            </a:r>
            <a:r>
              <a:rPr lang="en-US" altLang="zh-CN" sz="2800" dirty="0">
                <a:cs typeface="华文仿宋"/>
              </a:rPr>
              <a:t>D</a:t>
            </a:r>
            <a:r>
              <a:rPr lang="en-US" altLang="zh-CN" sz="2800" dirty="0">
                <a:latin typeface="Arial" charset="0"/>
                <a:cs typeface="华文仿宋"/>
              </a:rPr>
              <a:t>——</a:t>
            </a:r>
            <a:r>
              <a:rPr lang="zh-CN" altLang="en-US" sz="2800" dirty="0">
                <a:cs typeface="华文仿宋"/>
              </a:rPr>
              <a:t>支持</a:t>
            </a:r>
            <a:r>
              <a:rPr lang="en-US" altLang="zh-CN" sz="2800" dirty="0">
                <a:cs typeface="华文仿宋"/>
              </a:rPr>
              <a:t>JTAG</a:t>
            </a:r>
            <a:r>
              <a:rPr lang="zh-CN" altLang="en-US" sz="2800" dirty="0">
                <a:cs typeface="华文仿宋"/>
              </a:rPr>
              <a:t>片上调试；</a:t>
            </a:r>
          </a:p>
          <a:p>
            <a:pPr>
              <a:lnSpc>
                <a:spcPct val="80000"/>
              </a:lnSpc>
            </a:pPr>
            <a:r>
              <a:rPr lang="zh-CN" altLang="en-US" sz="2800" dirty="0">
                <a:latin typeface="Arial" charset="0"/>
                <a:cs typeface="华文仿宋"/>
              </a:rPr>
              <a:t> </a:t>
            </a:r>
            <a:r>
              <a:rPr lang="zh-CN" altLang="en-US" sz="2800" dirty="0">
                <a:cs typeface="华文仿宋"/>
              </a:rPr>
              <a:t> </a:t>
            </a:r>
            <a:r>
              <a:rPr lang="en-US" altLang="zh-CN" sz="2800" dirty="0">
                <a:cs typeface="华文仿宋"/>
              </a:rPr>
              <a:t>M	</a:t>
            </a:r>
            <a:r>
              <a:rPr lang="en-US" altLang="zh-CN" sz="2800" dirty="0">
                <a:latin typeface="Arial" charset="0"/>
                <a:cs typeface="华文仿宋"/>
              </a:rPr>
              <a:t>——</a:t>
            </a:r>
            <a:r>
              <a:rPr lang="zh-CN" altLang="en-US" sz="2800" dirty="0">
                <a:cs typeface="华文仿宋"/>
              </a:rPr>
              <a:t>支持用于长乘法操作（</a:t>
            </a:r>
            <a:r>
              <a:rPr lang="en-US" altLang="zh-CN" sz="2800" dirty="0">
                <a:cs typeface="华文仿宋"/>
              </a:rPr>
              <a:t>64</a:t>
            </a:r>
            <a:r>
              <a:rPr lang="zh-CN" altLang="en-US" sz="2800" dirty="0">
                <a:cs typeface="华文仿宋"/>
              </a:rPr>
              <a:t>位结果）的</a:t>
            </a:r>
            <a:r>
              <a:rPr lang="en-US" altLang="zh-CN" sz="2800" dirty="0">
                <a:cs typeface="华文仿宋"/>
              </a:rPr>
              <a:t>ARM</a:t>
            </a:r>
            <a:r>
              <a:rPr lang="zh-CN" altLang="en-US" sz="2800" dirty="0">
                <a:cs typeface="华文仿宋"/>
              </a:rPr>
              <a:t>指令，包含快速乘法器；</a:t>
            </a:r>
          </a:p>
          <a:p>
            <a:pPr>
              <a:lnSpc>
                <a:spcPct val="80000"/>
              </a:lnSpc>
            </a:pPr>
            <a:r>
              <a:rPr lang="zh-CN" altLang="en-US" sz="2800" dirty="0">
                <a:latin typeface="Arial" charset="0"/>
                <a:cs typeface="华文仿宋"/>
              </a:rPr>
              <a:t> </a:t>
            </a:r>
            <a:r>
              <a:rPr lang="zh-CN" altLang="en-US" sz="2800" dirty="0">
                <a:cs typeface="华文仿宋"/>
              </a:rPr>
              <a:t> </a:t>
            </a:r>
            <a:r>
              <a:rPr lang="en-US" altLang="zh-CN" sz="2800" dirty="0">
                <a:cs typeface="华文仿宋"/>
              </a:rPr>
              <a:t>I</a:t>
            </a:r>
            <a:r>
              <a:rPr lang="en-US" altLang="zh-CN" sz="2800" dirty="0">
                <a:latin typeface="Arial" charset="0"/>
                <a:cs typeface="华文仿宋"/>
              </a:rPr>
              <a:t>——</a:t>
            </a:r>
            <a:r>
              <a:rPr lang="zh-CN" altLang="en-US" sz="2800" dirty="0">
                <a:cs typeface="华文仿宋"/>
              </a:rPr>
              <a:t>带有嵌入式追踪宏单元</a:t>
            </a:r>
            <a:r>
              <a:rPr lang="en-US" altLang="zh-CN" sz="2800" dirty="0">
                <a:cs typeface="华文仿宋"/>
              </a:rPr>
              <a:t>ETM</a:t>
            </a:r>
            <a:r>
              <a:rPr lang="zh-CN" altLang="en-US" sz="2800" dirty="0">
                <a:cs typeface="华文仿宋"/>
              </a:rPr>
              <a:t>（</a:t>
            </a:r>
            <a:r>
              <a:rPr lang="en-US" altLang="zh-CN" sz="2800" dirty="0">
                <a:cs typeface="华文仿宋"/>
              </a:rPr>
              <a:t>Embedded Trace Macro</a:t>
            </a:r>
            <a:r>
              <a:rPr lang="zh-CN" altLang="en-US" sz="2800" dirty="0">
                <a:cs typeface="华文仿宋"/>
              </a:rPr>
              <a:t>），用来设置断点和观察点的调试硬件；</a:t>
            </a:r>
          </a:p>
          <a:p>
            <a:pPr>
              <a:lnSpc>
                <a:spcPct val="80000"/>
              </a:lnSpc>
            </a:pPr>
            <a:r>
              <a:rPr lang="en-US" altLang="zh-CN" sz="2800" dirty="0">
                <a:cs typeface="华文仿宋"/>
              </a:rPr>
              <a:t>  E</a:t>
            </a:r>
            <a:r>
              <a:rPr lang="en-US" altLang="zh-CN" sz="2800" dirty="0">
                <a:latin typeface="Arial" charset="0"/>
                <a:cs typeface="华文仿宋"/>
              </a:rPr>
              <a:t>——</a:t>
            </a:r>
            <a:r>
              <a:rPr lang="zh-CN" altLang="en-US" sz="2800" dirty="0">
                <a:cs typeface="华文仿宋"/>
              </a:rPr>
              <a:t>增强型</a:t>
            </a:r>
            <a:r>
              <a:rPr lang="en-US" altLang="zh-CN" sz="2800" dirty="0">
                <a:cs typeface="华文仿宋"/>
              </a:rPr>
              <a:t>DSP</a:t>
            </a:r>
            <a:r>
              <a:rPr lang="zh-CN" altLang="en-US" sz="2800" dirty="0">
                <a:cs typeface="华文仿宋"/>
              </a:rPr>
              <a:t>指令（基于</a:t>
            </a:r>
            <a:r>
              <a:rPr lang="en-US" altLang="zh-CN" sz="2800" dirty="0">
                <a:cs typeface="华文仿宋"/>
              </a:rPr>
              <a:t>TDMI</a:t>
            </a:r>
            <a:r>
              <a:rPr lang="zh-CN" altLang="en-US" sz="2800" dirty="0">
                <a:cs typeface="华文仿宋"/>
              </a:rPr>
              <a:t>）；</a:t>
            </a:r>
          </a:p>
          <a:p>
            <a:pPr>
              <a:lnSpc>
                <a:spcPct val="80000"/>
              </a:lnSpc>
            </a:pPr>
            <a:r>
              <a:rPr lang="zh-CN" altLang="en-US" sz="2800" dirty="0">
                <a:latin typeface="Arial" charset="0"/>
                <a:cs typeface="华文仿宋"/>
              </a:rPr>
              <a:t>  </a:t>
            </a:r>
            <a:r>
              <a:rPr lang="en-US" altLang="zh-CN" sz="2800" dirty="0">
                <a:cs typeface="华文仿宋"/>
              </a:rPr>
              <a:t>J</a:t>
            </a:r>
            <a:r>
              <a:rPr lang="en-US" altLang="zh-CN" sz="2800" dirty="0">
                <a:latin typeface="Arial" charset="0"/>
                <a:cs typeface="华文仿宋"/>
              </a:rPr>
              <a:t>——</a:t>
            </a:r>
            <a:r>
              <a:rPr lang="zh-CN" altLang="en-US" sz="2800" dirty="0">
                <a:cs typeface="华文仿宋"/>
              </a:rPr>
              <a:t>含有</a:t>
            </a:r>
            <a:r>
              <a:rPr lang="en-US" altLang="zh-CN" sz="2800" dirty="0">
                <a:cs typeface="华文仿宋"/>
              </a:rPr>
              <a:t>Java</a:t>
            </a:r>
            <a:r>
              <a:rPr lang="zh-CN" altLang="en-US" sz="2800" dirty="0">
                <a:cs typeface="华文仿宋"/>
              </a:rPr>
              <a:t>加速器</a:t>
            </a:r>
            <a:r>
              <a:rPr lang="en-US" altLang="zh-CN" sz="2800" dirty="0" err="1">
                <a:cs typeface="华文仿宋"/>
              </a:rPr>
              <a:t>Jazelle</a:t>
            </a:r>
            <a:r>
              <a:rPr lang="zh-CN" altLang="en-US" sz="2800" dirty="0">
                <a:cs typeface="华文仿宋"/>
              </a:rPr>
              <a:t>，与</a:t>
            </a:r>
            <a:r>
              <a:rPr lang="en-US" altLang="zh-CN" sz="2800" dirty="0">
                <a:cs typeface="华文仿宋"/>
              </a:rPr>
              <a:t>Java</a:t>
            </a:r>
            <a:r>
              <a:rPr lang="zh-CN" altLang="en-US" sz="2800" dirty="0">
                <a:cs typeface="华文仿宋"/>
              </a:rPr>
              <a:t>虚拟机相比，</a:t>
            </a:r>
            <a:r>
              <a:rPr lang="en-US" altLang="zh-CN" sz="2800" dirty="0">
                <a:cs typeface="华文仿宋"/>
              </a:rPr>
              <a:t>Java</a:t>
            </a:r>
            <a:r>
              <a:rPr lang="zh-CN" altLang="en-US" sz="2800" dirty="0">
                <a:cs typeface="华文仿宋"/>
              </a:rPr>
              <a:t>加速器</a:t>
            </a:r>
            <a:r>
              <a:rPr lang="en-US" altLang="zh-CN" sz="2800" dirty="0" err="1">
                <a:cs typeface="华文仿宋"/>
              </a:rPr>
              <a:t>Jazelle</a:t>
            </a:r>
            <a:r>
              <a:rPr lang="zh-CN" altLang="en-US" sz="2800" dirty="0">
                <a:cs typeface="华文仿宋"/>
              </a:rPr>
              <a:t>使</a:t>
            </a:r>
            <a:r>
              <a:rPr lang="en-US" altLang="zh-CN" sz="2800" dirty="0">
                <a:cs typeface="华文仿宋"/>
              </a:rPr>
              <a:t>Java</a:t>
            </a:r>
            <a:r>
              <a:rPr lang="zh-CN" altLang="en-US" sz="2800" dirty="0">
                <a:cs typeface="华文仿宋"/>
              </a:rPr>
              <a:t>代码运行速度提高了</a:t>
            </a:r>
            <a:r>
              <a:rPr lang="en-US" altLang="zh-CN" sz="2800" dirty="0">
                <a:cs typeface="华文仿宋"/>
              </a:rPr>
              <a:t>8</a:t>
            </a:r>
            <a:r>
              <a:rPr lang="zh-CN" altLang="en-US" sz="2800" dirty="0">
                <a:cs typeface="华文仿宋"/>
              </a:rPr>
              <a:t>倍，功耗降低到原来的</a:t>
            </a:r>
            <a:r>
              <a:rPr lang="en-US" altLang="zh-CN" sz="2800" dirty="0">
                <a:cs typeface="华文仿宋"/>
              </a:rPr>
              <a:t>80%</a:t>
            </a:r>
            <a:r>
              <a:rPr lang="zh-CN" altLang="en-US" sz="2800" dirty="0">
                <a:cs typeface="华文仿宋"/>
              </a:rPr>
              <a:t>；</a:t>
            </a:r>
          </a:p>
          <a:p>
            <a:pPr>
              <a:lnSpc>
                <a:spcPct val="80000"/>
              </a:lnSpc>
            </a:pPr>
            <a:r>
              <a:rPr lang="zh-CN" altLang="en-US" sz="2800" dirty="0">
                <a:latin typeface="Arial" charset="0"/>
                <a:cs typeface="华文仿宋"/>
              </a:rPr>
              <a:t> </a:t>
            </a:r>
            <a:r>
              <a:rPr lang="zh-CN" altLang="en-US" sz="2800" dirty="0">
                <a:cs typeface="华文仿宋"/>
              </a:rPr>
              <a:t> </a:t>
            </a:r>
            <a:r>
              <a:rPr lang="en-US" altLang="zh-CN" sz="2800" dirty="0">
                <a:cs typeface="华文仿宋"/>
              </a:rPr>
              <a:t>F</a:t>
            </a:r>
            <a:r>
              <a:rPr lang="en-US" altLang="zh-CN" sz="2800" dirty="0">
                <a:latin typeface="Arial" charset="0"/>
                <a:cs typeface="华文仿宋"/>
              </a:rPr>
              <a:t>——</a:t>
            </a:r>
            <a:r>
              <a:rPr lang="zh-CN" altLang="en-US" sz="2800" dirty="0">
                <a:cs typeface="华文仿宋"/>
              </a:rPr>
              <a:t>向量浮点单元；</a:t>
            </a:r>
          </a:p>
          <a:p>
            <a:pPr>
              <a:lnSpc>
                <a:spcPct val="80000"/>
              </a:lnSpc>
            </a:pPr>
            <a:r>
              <a:rPr lang="en-US" altLang="zh-CN" sz="2800" dirty="0">
                <a:cs typeface="华文仿宋"/>
              </a:rPr>
              <a:t> S</a:t>
            </a:r>
            <a:r>
              <a:rPr lang="en-US" altLang="zh-CN" sz="2800" dirty="0">
                <a:latin typeface="Arial" charset="0"/>
                <a:cs typeface="华文仿宋"/>
              </a:rPr>
              <a:t>——</a:t>
            </a:r>
            <a:r>
              <a:rPr lang="zh-CN" altLang="en-US" sz="2800" dirty="0">
                <a:cs typeface="华文仿宋"/>
              </a:rPr>
              <a:t>可综合版本，意味着处理器内核是以源代码形式提供的。</a:t>
            </a:r>
            <a:r>
              <a:rPr lang="zh-CN" altLang="en-US" sz="2400" dirty="0">
                <a:cs typeface="华文仿宋"/>
              </a:rPr>
              <a:t>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ademicPresentation1_TP10352479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2884</Words>
  <Application>Microsoft Office PowerPoint</Application>
  <PresentationFormat>宽屏</PresentationFormat>
  <Paragraphs>273</Paragraphs>
  <Slides>47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7" baseType="lpstr">
      <vt:lpstr>宋体</vt:lpstr>
      <vt:lpstr>Arial</vt:lpstr>
      <vt:lpstr>Calibri</vt:lpstr>
      <vt:lpstr>Garamond</vt:lpstr>
      <vt:lpstr>Times New Roman</vt:lpstr>
      <vt:lpstr>Tw Cen MT</vt:lpstr>
      <vt:lpstr>Wingdings</vt:lpstr>
      <vt:lpstr>Wingdings 2</vt:lpstr>
      <vt:lpstr>AcademicPresentation1_TP10352479</vt:lpstr>
      <vt:lpstr>位图图像</vt:lpstr>
      <vt:lpstr>第二章   ARM体系结构</vt:lpstr>
      <vt:lpstr>本章内容简介</vt:lpstr>
      <vt:lpstr>2.1  ARM体系结构概述 </vt:lpstr>
      <vt:lpstr>2.1.1 ARM技术简介</vt:lpstr>
      <vt:lpstr>2.1.1 ARM技术简介</vt:lpstr>
      <vt:lpstr>2.1.2 ARM体系结构的版本</vt:lpstr>
      <vt:lpstr>PowerPoint 演示文稿</vt:lpstr>
      <vt:lpstr>2.1.3 ARM处理器内核系列</vt:lpstr>
      <vt:lpstr>1、ARM内核版本命名规则</vt:lpstr>
      <vt:lpstr>2、ARM7系列</vt:lpstr>
      <vt:lpstr>3、ARM9系列</vt:lpstr>
      <vt:lpstr>3、ARM9系列</vt:lpstr>
      <vt:lpstr>4、ARM10E系列</vt:lpstr>
      <vt:lpstr>5、ARM11系列</vt:lpstr>
      <vt:lpstr>6、ARM Cortex系列</vt:lpstr>
      <vt:lpstr>2.2  ARM体系结构分析 </vt:lpstr>
      <vt:lpstr>2.2.1 按指令集</vt:lpstr>
      <vt:lpstr>2.2.2  按存储器结构</vt:lpstr>
      <vt:lpstr>PowerPoint 演示文稿</vt:lpstr>
      <vt:lpstr>CPU中的寄存器</vt:lpstr>
      <vt:lpstr>2.2.3 流水线技术</vt:lpstr>
      <vt:lpstr>2.2.3流水线技术___三级流水</vt:lpstr>
      <vt:lpstr>2.2.3 流水线技术___三级流水</vt:lpstr>
      <vt:lpstr>2.2.3 流水线技术___三级流水</vt:lpstr>
      <vt:lpstr>2.2.3流水线技术___五级流水</vt:lpstr>
      <vt:lpstr>2.2.3流水线技术___五级流水</vt:lpstr>
      <vt:lpstr>2.2.3流水线技术___五级流水</vt:lpstr>
      <vt:lpstr>2.3  ARM处理器模式与寄存器 </vt:lpstr>
      <vt:lpstr>2.3.1  ARM处理器模式</vt:lpstr>
      <vt:lpstr>2.3.2 ARM内部寄存器</vt:lpstr>
      <vt:lpstr>PowerPoint 演示文稿</vt:lpstr>
      <vt:lpstr>1、通用寄存器</vt:lpstr>
      <vt:lpstr>2、程序状态寄存器</vt:lpstr>
      <vt:lpstr>2、程序状态寄存器_标志位</vt:lpstr>
      <vt:lpstr>2、程序状态寄存器_控制位</vt:lpstr>
      <vt:lpstr>3、不同模式下寄存器组织</vt:lpstr>
      <vt:lpstr>PowerPoint 演示文稿</vt:lpstr>
      <vt:lpstr>PowerPoint 演示文稿</vt:lpstr>
      <vt:lpstr>2.4 ARM体系的异常处理</vt:lpstr>
      <vt:lpstr>1、异常类型</vt:lpstr>
      <vt:lpstr>2、处理流程</vt:lpstr>
      <vt:lpstr>2、处理流程_伪码描述</vt:lpstr>
      <vt:lpstr>3、优先级（Exception Priorities）</vt:lpstr>
      <vt:lpstr>本章内容简介</vt:lpstr>
      <vt:lpstr>2.5 ARM体系中存储系统</vt:lpstr>
      <vt:lpstr>2.5 ARM体系中存储系统</vt:lpstr>
      <vt:lpstr>2.5 ARM体系中存储系统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 ARM体系结构</dc:title>
  <dc:creator/>
  <cp:keywords/>
  <cp:lastModifiedBy/>
  <cp:revision>2</cp:revision>
  <dcterms:created xsi:type="dcterms:W3CDTF">2017-07-08T02:18:28Z</dcterms:created>
  <dcterms:modified xsi:type="dcterms:W3CDTF">2021-03-09T09:40:36Z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TC101671252052</vt:lpwstr>
  </property>
</Properties>
</file>