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104"/>
  </p:notesMasterIdLst>
  <p:sldIdLst>
    <p:sldId id="399" r:id="rId2"/>
    <p:sldId id="400" r:id="rId3"/>
    <p:sldId id="497" r:id="rId4"/>
    <p:sldId id="498" r:id="rId5"/>
    <p:sldId id="440" r:id="rId6"/>
    <p:sldId id="441" r:id="rId7"/>
    <p:sldId id="442" r:id="rId8"/>
    <p:sldId id="541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70" r:id="rId35"/>
    <p:sldId id="471" r:id="rId36"/>
    <p:sldId id="472" r:id="rId37"/>
    <p:sldId id="473" r:id="rId38"/>
    <p:sldId id="474" r:id="rId39"/>
    <p:sldId id="481" r:id="rId40"/>
    <p:sldId id="482" r:id="rId41"/>
    <p:sldId id="483" r:id="rId42"/>
    <p:sldId id="484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75" r:id="rId51"/>
    <p:sldId id="476" r:id="rId52"/>
    <p:sldId id="477" r:id="rId53"/>
    <p:sldId id="478" r:id="rId54"/>
    <p:sldId id="479" r:id="rId55"/>
    <p:sldId id="480" r:id="rId56"/>
    <p:sldId id="492" r:id="rId57"/>
    <p:sldId id="493" r:id="rId58"/>
    <p:sldId id="494" r:id="rId59"/>
    <p:sldId id="495" r:id="rId60"/>
    <p:sldId id="496" r:id="rId61"/>
    <p:sldId id="499" r:id="rId62"/>
    <p:sldId id="500" r:id="rId63"/>
    <p:sldId id="501" r:id="rId64"/>
    <p:sldId id="502" r:id="rId65"/>
    <p:sldId id="503" r:id="rId66"/>
    <p:sldId id="504" r:id="rId67"/>
    <p:sldId id="505" r:id="rId68"/>
    <p:sldId id="506" r:id="rId69"/>
    <p:sldId id="507" r:id="rId70"/>
    <p:sldId id="511" r:id="rId71"/>
    <p:sldId id="512" r:id="rId72"/>
    <p:sldId id="513" r:id="rId73"/>
    <p:sldId id="514" r:id="rId74"/>
    <p:sldId id="515" r:id="rId75"/>
    <p:sldId id="516" r:id="rId76"/>
    <p:sldId id="517" r:id="rId77"/>
    <p:sldId id="519" r:id="rId78"/>
    <p:sldId id="508" r:id="rId79"/>
    <p:sldId id="518" r:id="rId80"/>
    <p:sldId id="520" r:id="rId81"/>
    <p:sldId id="522" r:id="rId82"/>
    <p:sldId id="521" r:id="rId83"/>
    <p:sldId id="523" r:id="rId84"/>
    <p:sldId id="524" r:id="rId85"/>
    <p:sldId id="527" r:id="rId86"/>
    <p:sldId id="526" r:id="rId87"/>
    <p:sldId id="525" r:id="rId88"/>
    <p:sldId id="529" r:id="rId89"/>
    <p:sldId id="528" r:id="rId90"/>
    <p:sldId id="530" r:id="rId91"/>
    <p:sldId id="532" r:id="rId92"/>
    <p:sldId id="531" r:id="rId93"/>
    <p:sldId id="533" r:id="rId94"/>
    <p:sldId id="509" r:id="rId95"/>
    <p:sldId id="536" r:id="rId96"/>
    <p:sldId id="535" r:id="rId97"/>
    <p:sldId id="534" r:id="rId98"/>
    <p:sldId id="537" r:id="rId99"/>
    <p:sldId id="538" r:id="rId100"/>
    <p:sldId id="510" r:id="rId101"/>
    <p:sldId id="539" r:id="rId102"/>
    <p:sldId id="540" r:id="rId10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EC4"/>
    <a:srgbClr val="E6DAC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895" autoAdjust="0"/>
  </p:normalViewPr>
  <p:slideViewPr>
    <p:cSldViewPr>
      <p:cViewPr varScale="1">
        <p:scale>
          <a:sx n="97" d="100"/>
          <a:sy n="97" d="100"/>
        </p:scale>
        <p:origin x="111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B698BFE-2D07-4498-80C5-40A648AAEC6A}" type="datetimeFigureOut">
              <a:rPr lang="en-US"/>
              <a:pPr>
                <a:defRPr/>
              </a:pPr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B9FDC2A-C06B-4685-AAD0-7FCD10101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S</a:t>
            </a:r>
            <a:r>
              <a:rPr lang="zh-CN" altLang="en-US" dirty="0"/>
              <a:t>将影响程序状态寄存器中的状态标志位置，</a:t>
            </a:r>
            <a:r>
              <a:rPr lang="en-US" altLang="zh-CN" dirty="0"/>
              <a:t>ADDS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9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与寄存器书写顺序无关，总是从低到高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69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1</a:t>
            </a:r>
            <a:r>
              <a:rPr lang="zh-CN" altLang="en-US" dirty="0"/>
              <a:t>位，</a:t>
            </a:r>
            <a:r>
              <a:rPr lang="en-US" altLang="zh-CN" dirty="0"/>
              <a:t>C</a:t>
            </a:r>
            <a:r>
              <a:rPr lang="zh-CN" altLang="en-US" dirty="0"/>
              <a:t>填高位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07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批存储指令，将寄存器列表中的数据按满递减方式存入堆栈中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73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H,B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后缀，传送半字</a:t>
            </a:r>
            <a:r>
              <a:rPr lang="en-US" altLang="zh-CN" dirty="0"/>
              <a:t>/1</a:t>
            </a:r>
            <a:r>
              <a:rPr lang="zh-CN" altLang="en-US" dirty="0"/>
              <a:t>个字节</a:t>
            </a:r>
            <a:r>
              <a:rPr lang="en-US" altLang="zh-CN" dirty="0"/>
              <a:t>/2</a:t>
            </a:r>
            <a:r>
              <a:rPr lang="zh-CN" altLang="en-US" dirty="0"/>
              <a:t>个字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64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寄存器寻址间接，基址变址寻址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56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LDM</a:t>
            </a:r>
            <a:r>
              <a:rPr lang="zh-CN" altLang="en-US" dirty="0"/>
              <a:t>：将一段连续的存储器单元中的数据传送到多个寄存器</a:t>
            </a:r>
            <a:endParaRPr lang="en-US" altLang="zh-CN" dirty="0"/>
          </a:p>
          <a:p>
            <a:r>
              <a:rPr lang="en-US" altLang="zh-CN" dirty="0"/>
              <a:t>STM</a:t>
            </a:r>
            <a:r>
              <a:rPr lang="zh-CN" altLang="en-US" dirty="0"/>
              <a:t>：将多个寄存器的数据存储到一段连续的存储器单元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1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3bit</a:t>
            </a:r>
            <a:r>
              <a:rPr lang="zh-CN" altLang="en-US" dirty="0"/>
              <a:t>类别码</a:t>
            </a:r>
            <a:r>
              <a:rPr lang="en-US" altLang="zh-CN" dirty="0"/>
              <a:t>+4bit</a:t>
            </a:r>
            <a:r>
              <a:rPr lang="zh-CN" altLang="en-US" dirty="0"/>
              <a:t>操作码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4bit</a:t>
            </a:r>
            <a:r>
              <a:rPr lang="zh-CN" altLang="en-US" dirty="0"/>
              <a:t>条件码，</a:t>
            </a:r>
            <a:r>
              <a:rPr lang="en-US" altLang="zh-CN" dirty="0"/>
              <a:t>1111</a:t>
            </a:r>
            <a:r>
              <a:rPr lang="zh-CN" altLang="en-US" dirty="0"/>
              <a:t>为保留项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根据操作数所在的 </a:t>
            </a:r>
            <a:r>
              <a:rPr lang="zh-CN" altLang="en-US" dirty="0">
                <a:solidFill>
                  <a:srgbClr val="FF0000"/>
                </a:solidFill>
              </a:rPr>
              <a:t>位置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获得途径 </a:t>
            </a:r>
            <a:r>
              <a:rPr lang="zh-CN" altLang="en-US" dirty="0"/>
              <a:t>划分寻址方式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6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Rn</a:t>
            </a:r>
            <a:r>
              <a:rPr lang="zh-CN" altLang="en-US" dirty="0"/>
              <a:t>：取寄存器的值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95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 ]</a:t>
            </a:r>
            <a:r>
              <a:rPr lang="zh-CN" altLang="en-US" dirty="0"/>
              <a:t>取寄存器的地址中的值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80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前索引：先加偏移变址</a:t>
            </a:r>
            <a:endParaRPr lang="en-US" altLang="zh-CN" dirty="0"/>
          </a:p>
          <a:p>
            <a:r>
              <a:rPr lang="zh-CN" altLang="en-US" dirty="0"/>
              <a:t>后索引：后加偏移变址</a:t>
            </a:r>
            <a:endParaRPr lang="en-US" altLang="zh-CN" dirty="0"/>
          </a:p>
          <a:p>
            <a:r>
              <a:rPr lang="zh-CN" altLang="en-US" dirty="0"/>
              <a:t>自动索引的前索引！：最后的地址写入基址寄存器</a:t>
            </a:r>
            <a:endParaRPr lang="en-US" altLang="zh-CN" dirty="0"/>
          </a:p>
          <a:p>
            <a:r>
              <a:rPr lang="zh-CN" altLang="en-US" dirty="0"/>
              <a:t>基址加索引：基址加索引变址，地址偏移为一个寄存器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75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按字长递增，</a:t>
            </a:r>
            <a:r>
              <a:rPr lang="en-US" altLang="zh-CN" dirty="0"/>
              <a:t>32</a:t>
            </a:r>
            <a:r>
              <a:rPr lang="zh-CN" altLang="en-US" dirty="0"/>
              <a:t>位的字对齐，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FDC2A-C06B-4685-AAD0-7FCD10101E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11721" y="6053141"/>
            <a:ext cx="2999154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3145694" y="6043616"/>
            <a:ext cx="9046308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12" indent="0" algn="ctr">
              <a:buNone/>
            </a:lvl2pPr>
            <a:lvl3pPr marL="914423" indent="0" algn="ctr">
              <a:buNone/>
            </a:lvl3pPr>
            <a:lvl4pPr marL="1371634" indent="0" algn="ctr">
              <a:buNone/>
            </a:lvl4pPr>
            <a:lvl5pPr marL="1828846" indent="0" algn="ctr">
              <a:buNone/>
            </a:lvl5pPr>
            <a:lvl6pPr marL="2286057" indent="0" algn="ctr">
              <a:buNone/>
            </a:lvl6pPr>
            <a:lvl7pPr marL="2743269" indent="0" algn="ctr">
              <a:buNone/>
            </a:lvl7pPr>
            <a:lvl8pPr marL="3200480" indent="0" algn="ctr">
              <a:buNone/>
            </a:lvl8pPr>
            <a:lvl9pPr marL="3657691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6751B12-E497-43EA-8777-0FE10E2F0B24}" type="datetime8">
              <a:rPr lang="en-US"/>
              <a:pPr>
                <a:defRPr/>
              </a:pPr>
              <a:t>3/15/2021 11:21 AM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324" y="236541"/>
            <a:ext cx="7823200" cy="365125"/>
          </a:xfrm>
        </p:spPr>
        <p:txBody>
          <a:bodyPr/>
          <a:lstStyle>
            <a:lvl1pPr algn="r"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7CD7B49-04AC-478F-B4A6-0AC3215893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93AAD-13F5-43FC-B585-8E06C2109228}" type="datetime8">
              <a:rPr lang="en-US"/>
              <a:pPr>
                <a:defRPr/>
              </a:pPr>
              <a:t>3/15/2021 11:21 AM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DCA39-F4A4-4DFE-AEE8-2EB7D6599EBC}" type="slidenum">
              <a:rPr lang="en-US"/>
              <a:pPr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893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8188570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8188570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5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08C57-88B7-4102-BD2C-26428D1C622F}" type="datetime8">
              <a:rPr lang="en-US"/>
              <a:pPr>
                <a:defRPr/>
              </a:pPr>
              <a:t>3/15/2021 11:21 AM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3"/>
            <a:ext cx="743047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247" y="103556"/>
            <a:ext cx="533400" cy="32629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72C31-1B65-4263-A151-04FB084285B3}" type="slidenum">
              <a:rPr lang="en-US"/>
              <a:pPr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1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4"/>
            <a:ext cx="10972800" cy="4525963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D2065C-E14B-4A44-A840-38BD060C27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8C441-FD5B-44D7-B1B2-4216244A6A62}" type="datetime8">
              <a:rPr lang="en-US"/>
              <a:pPr>
                <a:defRPr/>
              </a:pPr>
              <a:t>3/15/2021 11:21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CC51DA-BF4E-43B3-967F-3E74139D32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743200"/>
            <a:ext cx="9497484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1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ACEAA-2C01-43EF-A157-72003974EAAC}" type="datetime8">
              <a:rPr lang="en-US"/>
              <a:pPr>
                <a:defRPr/>
              </a:pPr>
              <a:t>3/15/2021 11:21 AM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3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3929705-45BB-4AD3-9096-A934F6E06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30D9171-8FAB-4B53-8CB1-45718CB542D6}" type="datetime8">
              <a:rPr lang="en-US"/>
              <a:pPr>
                <a:defRPr/>
              </a:pPr>
              <a:t>3/15/2021 11:21 AM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D85F58A-6467-45D7-8C07-4F01057B1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A6FBF4-8BFC-4913-B4CC-20AA0301EF42}" type="datetime8">
              <a:rPr lang="en-US"/>
              <a:pPr>
                <a:defRPr/>
              </a:pPr>
              <a:t>3/15/2021 11:21 AM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EC31E7E-4EC5-43EA-A9AD-DC75A21A5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1E0B5-853C-4312-B8D8-0FA959066B66}" type="datetime8">
              <a:rPr lang="en-US"/>
              <a:pPr>
                <a:defRPr/>
              </a:pPr>
              <a:t>3/15/2021 11:21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7A52AEE-FA3A-4C91-A47D-97A24E8EF7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F57A7-CCD3-497A-9A10-E9611E1DD183}" type="datetime8">
              <a:rPr lang="en-US"/>
              <a:pPr>
                <a:defRPr/>
              </a:pPr>
              <a:t>3/15/2021 11:21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2EB5E9-FBEE-489F-A082-5BE1C6B31D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m_pencil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6710" y="1755778"/>
            <a:ext cx="2153138" cy="2144713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1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4E21B-25EE-4E0B-97F0-F0AF9CC91C9F}" type="datetime8">
              <a:rPr lang="en-US"/>
              <a:pPr>
                <a:defRPr/>
              </a:pPr>
              <a:t>3/15/2021 11:21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04964AC-1C45-49FA-8F4E-83ACEEE84A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723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11721" y="4664075"/>
            <a:ext cx="1949938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2061310" y="4654550"/>
            <a:ext cx="1013069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930400" y="3"/>
            <a:ext cx="1348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C171CA2-2BAF-4444-88C2-EC7CB856BFDA}" type="datetime8">
              <a:rPr lang="en-US"/>
              <a:pPr>
                <a:defRPr/>
              </a:pPr>
              <a:t>3/15/2021 11:21 AM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 rtlCol="0"/>
          <a:lstStyle>
            <a:lvl1pPr>
              <a:defRPr sz="28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B3097D-49EB-44D6-B665-845A1A77FA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6708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F4DD7E-D3F2-4478-A37B-CC8060ABEC06}" type="datetime8">
              <a:rPr lang="en-US"/>
              <a:pPr>
                <a:defRPr/>
              </a:pPr>
              <a:t>3/15/2021 11:21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0" y="6248403"/>
            <a:ext cx="7227278" cy="365125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dirty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7403" y="1279525"/>
            <a:ext cx="11404599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91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78036C-7FE0-48DF-85C0-6A2C10780C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07" r:id="rId10"/>
    <p:sldLayoutId id="2147483717" r:id="rId11"/>
    <p:sldLayoutId id="2147483718" r:id="rId12"/>
    <p:sldLayoutId id="2147483719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w Cen MT"/>
        </a:defRPr>
      </a:lvl2pPr>
      <a:lvl3pPr algn="l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w Cen MT"/>
        </a:defRPr>
      </a:lvl3pPr>
      <a:lvl4pPr algn="l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w Cen MT"/>
        </a:defRPr>
      </a:lvl4pPr>
      <a:lvl5pPr algn="l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w Cen MT"/>
        </a:defRPr>
      </a:lvl5pPr>
      <a:lvl6pPr marL="457212" algn="l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w Cen MT"/>
        </a:defRPr>
      </a:lvl6pPr>
      <a:lvl7pPr marL="914423" algn="l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w Cen MT"/>
        </a:defRPr>
      </a:lvl7pPr>
      <a:lvl8pPr marL="1371634" algn="l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w Cen MT"/>
        </a:defRPr>
      </a:lvl8pPr>
      <a:lvl9pPr marL="1828846" algn="l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w Cen MT"/>
        </a:defRPr>
      </a:lvl9pPr>
    </p:titleStyle>
    <p:bodyStyle>
      <a:lvl1pPr marL="319096" indent="-319096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79" indent="-273057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indent="-228606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indent="-228606" algn="l" rtl="0" fontAlgn="base">
        <a:spcBef>
          <a:spcPts val="400"/>
        </a:spcBef>
        <a:spcAft>
          <a:spcPct val="0"/>
        </a:spcAft>
        <a:buClr>
          <a:srgbClr val="C32D2E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indent="-228606" algn="l" rtl="0" fontAlgn="base">
        <a:spcBef>
          <a:spcPts val="400"/>
        </a:spcBef>
        <a:spcAft>
          <a:spcPct val="0"/>
        </a:spcAft>
        <a:buClr>
          <a:srgbClr val="84AA33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73" indent="-228606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99" indent="-22860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826" indent="-22860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153" indent="-22860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63750" y="1412877"/>
            <a:ext cx="8420100" cy="19208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6000" dirty="0"/>
              <a:t>第三章   </a:t>
            </a:r>
            <a:r>
              <a:rPr lang="en-US" altLang="zh-CN" sz="6000" dirty="0"/>
              <a:t>ARM</a:t>
            </a:r>
            <a:r>
              <a:rPr lang="zh-CN" altLang="en-US" sz="6000" dirty="0"/>
              <a:t>指令系统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2477889" y="188640"/>
            <a:ext cx="7236222" cy="8112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0" dirty="0">
                <a:effectLst/>
                <a:latin typeface="+mj-lt"/>
                <a:ea typeface="+mj-ea"/>
                <a:cs typeface="+mj-cs"/>
              </a:rPr>
              <a:t>3.2.2 ARM</a:t>
            </a:r>
            <a:r>
              <a:rPr lang="zh-CN" altLang="en-US" sz="4800" b="0" dirty="0">
                <a:effectLst/>
                <a:latin typeface="+mj-lt"/>
                <a:ea typeface="+mj-ea"/>
                <a:cs typeface="+mj-cs"/>
              </a:rPr>
              <a:t>指令寻址方式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343472" y="1916832"/>
            <a:ext cx="5112568" cy="316835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marL="2209800" indent="-3810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 fontAlgn="auto">
              <a:lnSpc>
                <a:spcPct val="105000"/>
              </a:lnSpc>
              <a:spcAft>
                <a:spcPts val="0"/>
              </a:spcAft>
              <a:buClr>
                <a:srgbClr val="FFD317"/>
              </a:buClr>
              <a:buSzTx/>
              <a:defRPr/>
            </a:pPr>
            <a:r>
              <a:rPr lang="en-US" altLang="zh-CN" sz="4000" dirty="0"/>
              <a:t>1</a:t>
            </a:r>
            <a:r>
              <a:rPr lang="zh-CN" altLang="en-US" sz="4000" dirty="0"/>
              <a:t>、立即寻址  </a:t>
            </a:r>
          </a:p>
          <a:p>
            <a:pPr fontAlgn="auto">
              <a:lnSpc>
                <a:spcPct val="105000"/>
              </a:lnSpc>
              <a:spcAft>
                <a:spcPts val="0"/>
              </a:spcAft>
              <a:buClr>
                <a:srgbClr val="FFD317"/>
              </a:buClr>
              <a:buSzTx/>
              <a:defRPr/>
            </a:pPr>
            <a:r>
              <a:rPr lang="en-US" altLang="zh-CN" sz="4000" dirty="0"/>
              <a:t>2</a:t>
            </a:r>
            <a:r>
              <a:rPr lang="zh-CN" altLang="en-US" sz="4000" dirty="0"/>
              <a:t>、寄存器寻址   </a:t>
            </a:r>
          </a:p>
          <a:p>
            <a:pPr fontAlgn="auto">
              <a:lnSpc>
                <a:spcPct val="105000"/>
              </a:lnSpc>
              <a:spcAft>
                <a:spcPts val="0"/>
              </a:spcAft>
              <a:buClr>
                <a:srgbClr val="FFD317"/>
              </a:buClr>
              <a:buSzTx/>
              <a:defRPr/>
            </a:pPr>
            <a:r>
              <a:rPr lang="en-US" altLang="zh-CN" sz="4000" dirty="0"/>
              <a:t>3</a:t>
            </a:r>
            <a:r>
              <a:rPr lang="zh-CN" altLang="en-US" sz="4000" dirty="0"/>
              <a:t>、寄存器间接寻址 </a:t>
            </a:r>
          </a:p>
          <a:p>
            <a:pPr fontAlgn="auto">
              <a:lnSpc>
                <a:spcPct val="105000"/>
              </a:lnSpc>
              <a:spcAft>
                <a:spcPts val="0"/>
              </a:spcAft>
              <a:buClr>
                <a:srgbClr val="FFD317"/>
              </a:buClr>
              <a:buSzTx/>
              <a:defRPr/>
            </a:pPr>
            <a:r>
              <a:rPr lang="en-US" altLang="zh-CN" sz="4000" dirty="0"/>
              <a:t>4</a:t>
            </a:r>
            <a:r>
              <a:rPr lang="zh-CN" altLang="en-US" sz="4000" dirty="0"/>
              <a:t>、基址寻址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2B2D35-B7F2-46A4-8892-2F9BAA77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72" y="1916832"/>
            <a:ext cx="5112568" cy="33843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marL="2209800" indent="-3810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 fontAlgn="auto">
              <a:lnSpc>
                <a:spcPct val="105000"/>
              </a:lnSpc>
              <a:spcAft>
                <a:spcPts val="0"/>
              </a:spcAft>
              <a:buClr>
                <a:srgbClr val="FFD317"/>
              </a:buClr>
              <a:buSzTx/>
              <a:defRPr/>
            </a:pPr>
            <a:r>
              <a:rPr lang="en-US" altLang="zh-CN" sz="4000" dirty="0"/>
              <a:t>5</a:t>
            </a:r>
            <a:r>
              <a:rPr lang="zh-CN" altLang="en-US" sz="4000" dirty="0"/>
              <a:t>、多寄存器寻址</a:t>
            </a:r>
          </a:p>
          <a:p>
            <a:pPr fontAlgn="auto">
              <a:lnSpc>
                <a:spcPct val="105000"/>
              </a:lnSpc>
              <a:spcAft>
                <a:spcPts val="0"/>
              </a:spcAft>
              <a:buClr>
                <a:srgbClr val="FFD317"/>
              </a:buClr>
              <a:buSzTx/>
              <a:defRPr/>
            </a:pPr>
            <a:r>
              <a:rPr lang="en-US" altLang="zh-CN" sz="4000" dirty="0"/>
              <a:t>6</a:t>
            </a:r>
            <a:r>
              <a:rPr lang="zh-CN" altLang="en-US" sz="4000" dirty="0"/>
              <a:t>、寄存器移位寻址 </a:t>
            </a:r>
          </a:p>
          <a:p>
            <a:pPr fontAlgn="auto">
              <a:lnSpc>
                <a:spcPct val="105000"/>
              </a:lnSpc>
              <a:spcAft>
                <a:spcPts val="0"/>
              </a:spcAft>
              <a:buClr>
                <a:srgbClr val="FFD317"/>
              </a:buClr>
              <a:buSzTx/>
              <a:defRPr/>
            </a:pPr>
            <a:r>
              <a:rPr lang="en-US" altLang="zh-CN" sz="4000" dirty="0"/>
              <a:t>7</a:t>
            </a:r>
            <a:r>
              <a:rPr lang="zh-CN" altLang="en-US" sz="4000" dirty="0"/>
              <a:t>、相对寻址</a:t>
            </a:r>
          </a:p>
          <a:p>
            <a:pPr fontAlgn="auto">
              <a:lnSpc>
                <a:spcPct val="105000"/>
              </a:lnSpc>
              <a:spcAft>
                <a:spcPts val="0"/>
              </a:spcAft>
              <a:buClr>
                <a:srgbClr val="FFD317"/>
              </a:buClr>
              <a:buSzTx/>
              <a:defRPr/>
            </a:pPr>
            <a:r>
              <a:rPr lang="en-US" altLang="zh-CN" sz="4000" dirty="0"/>
              <a:t>8</a:t>
            </a:r>
            <a:r>
              <a:rPr lang="zh-CN" altLang="en-US" sz="4000" dirty="0"/>
              <a:t>、堆栈寻址 </a:t>
            </a: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4</a:t>
            </a:r>
            <a:r>
              <a:rPr lang="zh-CN" altLang="en-US">
                <a:cs typeface="华文仿宋"/>
              </a:rPr>
              <a:t>．中断和断点指令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4401" dirty="0"/>
              <a:t>（</a:t>
            </a:r>
            <a:r>
              <a:rPr lang="en-US" altLang="zh-CN" sz="4401" dirty="0"/>
              <a:t>1</a:t>
            </a:r>
            <a:r>
              <a:rPr lang="zh-CN" altLang="en-US" sz="4401" dirty="0"/>
              <a:t>）软件中断</a:t>
            </a:r>
            <a:r>
              <a:rPr lang="en-US" altLang="zh-CN" sz="4401" dirty="0"/>
              <a:t>SWI</a:t>
            </a:r>
            <a:r>
              <a:rPr lang="zh-CN" altLang="en-US" sz="4401" dirty="0"/>
              <a:t>指令</a:t>
            </a:r>
            <a:endParaRPr lang="en-US" altLang="zh-CN" sz="4401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4401" dirty="0"/>
              <a:t>（</a:t>
            </a:r>
            <a:r>
              <a:rPr lang="en-US" altLang="zh-CN" sz="4401" dirty="0"/>
              <a:t>2</a:t>
            </a:r>
            <a:r>
              <a:rPr lang="zh-CN" altLang="en-US" sz="4401" dirty="0"/>
              <a:t>）断点</a:t>
            </a:r>
            <a:r>
              <a:rPr lang="en-US" altLang="zh-CN" sz="4401" dirty="0"/>
              <a:t>BKPT</a:t>
            </a:r>
            <a:r>
              <a:rPr lang="zh-CN" altLang="en-US" sz="4401" dirty="0"/>
              <a:t>指令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1</a:t>
            </a:r>
            <a:r>
              <a:rPr lang="zh-CN" altLang="en-US">
                <a:cs typeface="华文仿宋"/>
              </a:rPr>
              <a:t>）软件中断</a:t>
            </a:r>
            <a:r>
              <a:rPr lang="en-US" altLang="zh-CN">
                <a:cs typeface="华文仿宋"/>
              </a:rPr>
              <a:t>SWI</a:t>
            </a:r>
            <a:r>
              <a:rPr lang="zh-CN" altLang="en-US">
                <a:cs typeface="华文仿宋"/>
              </a:rPr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fontScale="92500" lnSpcReduction="20000"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格式：</a:t>
            </a:r>
            <a:r>
              <a:rPr lang="en-US" altLang="zh-CN" dirty="0"/>
              <a:t>SWI immed_8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其中，</a:t>
            </a:r>
            <a:r>
              <a:rPr lang="en-US" altLang="zh-CN" dirty="0"/>
              <a:t>immed_8</a:t>
            </a:r>
            <a:r>
              <a:rPr lang="zh-CN" altLang="en-US" dirty="0"/>
              <a:t>为数字表达式，其取值为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255</a:t>
            </a:r>
            <a:r>
              <a:rPr lang="zh-CN" altLang="en-US" dirty="0"/>
              <a:t>范围内的整数。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SWI</a:t>
            </a:r>
            <a:r>
              <a:rPr lang="zh-CN" altLang="en-US" dirty="0"/>
              <a:t>指令引起</a:t>
            </a:r>
            <a:r>
              <a:rPr lang="en-US" altLang="zh-CN" dirty="0"/>
              <a:t>SWI</a:t>
            </a:r>
            <a:r>
              <a:rPr lang="zh-CN" altLang="en-US" dirty="0"/>
              <a:t>异常。这意味着处理器状态切换到</a:t>
            </a:r>
            <a:r>
              <a:rPr lang="en-US" altLang="zh-CN" dirty="0"/>
              <a:t>ARM</a:t>
            </a:r>
            <a:r>
              <a:rPr lang="zh-CN" altLang="en-US" dirty="0"/>
              <a:t>状态；处理器模式切换到管理模式，</a:t>
            </a:r>
            <a:r>
              <a:rPr lang="en-US" altLang="zh-CN" dirty="0"/>
              <a:t>CPSR</a:t>
            </a:r>
            <a:r>
              <a:rPr lang="zh-CN" altLang="en-US" dirty="0"/>
              <a:t>保存到管理模式的</a:t>
            </a:r>
            <a:r>
              <a:rPr lang="en-US" altLang="zh-CN" dirty="0"/>
              <a:t>SPSR</a:t>
            </a:r>
            <a:r>
              <a:rPr lang="zh-CN" altLang="en-US" dirty="0"/>
              <a:t>中，执行转移到</a:t>
            </a:r>
            <a:r>
              <a:rPr lang="en-US" altLang="zh-CN" dirty="0"/>
              <a:t>SWI</a:t>
            </a:r>
            <a:r>
              <a:rPr lang="zh-CN" altLang="en-US" dirty="0"/>
              <a:t>向量地址。处理器忽略</a:t>
            </a:r>
            <a:r>
              <a:rPr lang="en-US" altLang="zh-CN" dirty="0"/>
              <a:t>immed_8</a:t>
            </a:r>
            <a:r>
              <a:rPr lang="zh-CN" altLang="en-US" dirty="0"/>
              <a:t>，但</a:t>
            </a:r>
            <a:r>
              <a:rPr lang="en-US" altLang="zh-CN" dirty="0"/>
              <a:t>immed_8</a:t>
            </a:r>
            <a:r>
              <a:rPr lang="zh-CN" altLang="en-US" dirty="0"/>
              <a:t>出现在指令操作码的位</a:t>
            </a:r>
            <a:r>
              <a:rPr lang="en-US" altLang="zh-CN" dirty="0"/>
              <a:t>[7</a:t>
            </a:r>
            <a:r>
              <a:rPr lang="zh-CN" altLang="en-US" dirty="0"/>
              <a:t>：</a:t>
            </a:r>
            <a:r>
              <a:rPr lang="en-US" altLang="zh-CN" dirty="0"/>
              <a:t>0]</a:t>
            </a:r>
            <a:r>
              <a:rPr lang="zh-CN" altLang="en-US" dirty="0"/>
              <a:t>中，而异常处理程序用它来确定正在请求何种服务，这条指令不影响条件码标志。例如：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SWI 12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CN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2</a:t>
            </a:r>
            <a:r>
              <a:rPr lang="zh-CN" altLang="en-US">
                <a:cs typeface="华文仿宋"/>
              </a:rPr>
              <a:t>）断点</a:t>
            </a:r>
            <a:r>
              <a:rPr lang="en-US" altLang="zh-CN">
                <a:cs typeface="华文仿宋"/>
              </a:rPr>
              <a:t>BKPT</a:t>
            </a:r>
            <a:r>
              <a:rPr lang="zh-CN" altLang="en-US">
                <a:cs typeface="华文仿宋"/>
              </a:rPr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fontScale="92500" lnSpcReduction="10000"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格式：</a:t>
            </a:r>
            <a:r>
              <a:rPr lang="en-US" altLang="zh-CN" dirty="0"/>
              <a:t>BKPT immed_8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其中，</a:t>
            </a:r>
            <a:r>
              <a:rPr lang="en-US" altLang="zh-CN" dirty="0"/>
              <a:t>immed_8</a:t>
            </a:r>
            <a:r>
              <a:rPr lang="zh-CN" altLang="en-US" dirty="0"/>
              <a:t>为数字表达式，取值为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255</a:t>
            </a:r>
            <a:r>
              <a:rPr lang="zh-CN" altLang="en-US" dirty="0"/>
              <a:t>范围内的整数。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BKPT</a:t>
            </a:r>
            <a:r>
              <a:rPr lang="zh-CN" altLang="en-US" dirty="0"/>
              <a:t>指令引起处理器进入调试模式。调试工具利用这一点来调查到达特定地址的指令时的系统状态。尽管</a:t>
            </a:r>
            <a:r>
              <a:rPr lang="en-US" altLang="zh-CN" dirty="0"/>
              <a:t>immed_8</a:t>
            </a:r>
            <a:r>
              <a:rPr lang="zh-CN" altLang="en-US" dirty="0"/>
              <a:t>出现在指令操作码的位</a:t>
            </a:r>
            <a:r>
              <a:rPr lang="en-US" altLang="zh-CN" dirty="0"/>
              <a:t>[7:0]</a:t>
            </a:r>
            <a:r>
              <a:rPr lang="zh-CN" altLang="en-US" dirty="0"/>
              <a:t>中，处理器忽略</a:t>
            </a:r>
            <a:r>
              <a:rPr lang="en-US" altLang="zh-CN" dirty="0"/>
              <a:t>immed_8</a:t>
            </a:r>
            <a:r>
              <a:rPr lang="zh-CN" altLang="en-US" dirty="0"/>
              <a:t>。调试器用它来保存有关断点的附加信息。例如：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BKPT 67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27448" y="182257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1.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立即寻址 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479376" y="1557339"/>
            <a:ext cx="11233248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5000"/>
              </a:spcBef>
              <a:spcAft>
                <a:spcPct val="35000"/>
              </a:spcAft>
              <a:buSzPct val="125000"/>
              <a:buFont typeface="Wingdings" pitchFamily="2" charset="2"/>
              <a:buNone/>
            </a:pPr>
            <a:r>
              <a:rPr lang="en-US" altLang="zh-CN" sz="4000" b="1" dirty="0">
                <a:latin typeface="Tahoma" pitchFamily="34" charset="0"/>
                <a:ea typeface="华文仿宋"/>
                <a:cs typeface="Times New Roman" pitchFamily="18" charset="0"/>
              </a:rPr>
              <a:t> 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指令操作码后的地址码是</a:t>
            </a:r>
            <a:r>
              <a:rPr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立即数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，即操作数本身。 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1525262" y="2447356"/>
            <a:ext cx="9763360" cy="168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zh-CN" altLang="en-US" sz="3600" b="1" dirty="0">
                <a:latin typeface="Tahoma" pitchFamily="34" charset="0"/>
                <a:ea typeface="华文仿宋"/>
                <a:cs typeface="华文仿宋"/>
              </a:rPr>
              <a:t>例如：</a:t>
            </a:r>
          </a:p>
          <a:p>
            <a:pPr lvl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zh-CN" altLang="en-US" sz="4400" b="1" dirty="0">
                <a:latin typeface="Tahoma" pitchFamily="34" charset="0"/>
                <a:ea typeface="华文仿宋"/>
                <a:cs typeface="华文仿宋"/>
              </a:rPr>
              <a:t>  </a:t>
            </a:r>
            <a:r>
              <a:rPr kumimoji="1" lang="en-US" altLang="zh-CN" sz="4400" b="1" dirty="0">
                <a:latin typeface="Tw Cen MT"/>
                <a:ea typeface="华文仿宋"/>
                <a:cs typeface="华文仿宋"/>
              </a:rPr>
              <a:t>ADD R0,R0,#1			;R0←R0+1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983432" y="4433083"/>
            <a:ext cx="11017224" cy="173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45000"/>
              </a:spcBef>
              <a:spcAft>
                <a:spcPct val="50000"/>
              </a:spcAft>
              <a:buSzPct val="125000"/>
            </a:pPr>
            <a:r>
              <a:rPr lang="zh-CN" altLang="en-US" sz="4000" b="1" dirty="0">
                <a:latin typeface="Tahoma" pitchFamily="34" charset="0"/>
                <a:ea typeface="华文仿宋"/>
                <a:cs typeface="华文仿宋"/>
              </a:rPr>
              <a:t>立即数的表示以</a:t>
            </a:r>
            <a:r>
              <a:rPr lang="zh-CN" altLang="en-US" sz="4000" b="1" dirty="0">
                <a:ea typeface="华文仿宋"/>
                <a:cs typeface="华文仿宋"/>
              </a:rPr>
              <a:t>“</a:t>
            </a:r>
            <a:r>
              <a:rPr lang="en-US" altLang="zh-CN" sz="4000" b="1" dirty="0">
                <a:latin typeface="Tahoma" pitchFamily="34" charset="0"/>
                <a:ea typeface="华文仿宋"/>
                <a:cs typeface="华文仿宋"/>
              </a:rPr>
              <a:t>#</a:t>
            </a:r>
            <a:r>
              <a:rPr lang="en-US" altLang="zh-CN" sz="4000" b="1" dirty="0">
                <a:ea typeface="华文仿宋"/>
                <a:cs typeface="华文仿宋"/>
              </a:rPr>
              <a:t>”</a:t>
            </a:r>
            <a:r>
              <a:rPr lang="zh-CN" altLang="en-US" sz="4000" b="1" dirty="0">
                <a:latin typeface="Tahoma" pitchFamily="34" charset="0"/>
                <a:ea typeface="华文仿宋"/>
                <a:cs typeface="华文仿宋"/>
              </a:rPr>
              <a:t>为前缀，十六进制的立即数在</a:t>
            </a:r>
            <a:r>
              <a:rPr lang="zh-CN" altLang="en-US" sz="4000" b="1" dirty="0">
                <a:ea typeface="华文仿宋"/>
                <a:cs typeface="华文仿宋"/>
              </a:rPr>
              <a:t>“</a:t>
            </a:r>
            <a:r>
              <a:rPr lang="en-US" altLang="zh-CN" sz="4000" b="1" dirty="0">
                <a:latin typeface="Tahoma" pitchFamily="34" charset="0"/>
                <a:ea typeface="华文仿宋"/>
                <a:cs typeface="华文仿宋"/>
              </a:rPr>
              <a:t>#</a:t>
            </a:r>
            <a:r>
              <a:rPr lang="en-US" altLang="zh-CN" sz="4000" b="1" dirty="0">
                <a:ea typeface="华文仿宋"/>
                <a:cs typeface="华文仿宋"/>
              </a:rPr>
              <a:t>”</a:t>
            </a:r>
            <a:r>
              <a:rPr lang="zh-CN" altLang="en-US" sz="4000" b="1" dirty="0">
                <a:latin typeface="Tahoma" pitchFamily="34" charset="0"/>
                <a:ea typeface="华文仿宋"/>
                <a:cs typeface="华文仿宋"/>
              </a:rPr>
              <a:t>后面加</a:t>
            </a:r>
            <a:r>
              <a:rPr lang="zh-CN" altLang="en-US" sz="4000" b="1" dirty="0">
                <a:ea typeface="华文仿宋"/>
                <a:cs typeface="华文仿宋"/>
              </a:rPr>
              <a:t>“</a:t>
            </a:r>
            <a:r>
              <a:rPr lang="en-US" altLang="zh-CN" sz="4000" b="1" dirty="0">
                <a:latin typeface="Tahoma" pitchFamily="34" charset="0"/>
                <a:ea typeface="华文仿宋"/>
                <a:cs typeface="华文仿宋"/>
              </a:rPr>
              <a:t>&amp;</a:t>
            </a:r>
            <a:r>
              <a:rPr lang="en-US" altLang="zh-CN" sz="4000" b="1" dirty="0">
                <a:ea typeface="华文仿宋"/>
                <a:cs typeface="华文仿宋"/>
              </a:rPr>
              <a:t>”</a:t>
            </a:r>
            <a:r>
              <a:rPr lang="zh-CN" altLang="en-US" sz="4000" b="1" dirty="0">
                <a:latin typeface="Tahoma" pitchFamily="34" charset="0"/>
                <a:ea typeface="华文仿宋"/>
                <a:cs typeface="华文仿宋"/>
              </a:rPr>
              <a:t>符号。</a:t>
            </a:r>
            <a:r>
              <a:rPr lang="zh-CN" altLang="en-US" sz="32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lang="zh-CN" altLang="en-US" sz="4000" b="1" dirty="0">
                <a:latin typeface="Tahoma" pitchFamily="34" charset="0"/>
                <a:ea typeface="华文仿宋"/>
                <a:cs typeface="华文仿宋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9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9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5400" y="243852"/>
            <a:ext cx="3744416" cy="808884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2.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寄存器寻址 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55440" y="1484784"/>
            <a:ext cx="10297144" cy="173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45000"/>
              </a:spcBef>
              <a:spcAft>
                <a:spcPct val="50000"/>
              </a:spcAft>
              <a:buSzPct val="125000"/>
            </a:pPr>
            <a:r>
              <a:rPr lang="en-US" altLang="zh-CN" sz="4000" b="1" dirty="0">
                <a:latin typeface="Tahoma" pitchFamily="34" charset="0"/>
                <a:ea typeface="华文仿宋"/>
                <a:cs typeface="Times New Roman" pitchFamily="18" charset="0"/>
              </a:rPr>
              <a:t>       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指令地址码给出寄存器的编号，</a:t>
            </a:r>
            <a:r>
              <a:rPr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寄存器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中的内容为操作数。 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415480" y="3422140"/>
            <a:ext cx="10297144" cy="160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例如：</a:t>
            </a:r>
          </a:p>
          <a:p>
            <a:pPr lvl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zh-CN" altLang="en-US" sz="3600" b="1" dirty="0">
                <a:latin typeface="Tahoma" pitchFamily="34" charset="0"/>
                <a:ea typeface="华文仿宋"/>
                <a:cs typeface="华文仿宋"/>
              </a:rPr>
              <a:t>  </a:t>
            </a:r>
            <a:r>
              <a:rPr kumimoji="1" lang="en-US" altLang="zh-CN" sz="3600" b="1" dirty="0">
                <a:latin typeface="Tahoma" pitchFamily="34" charset="0"/>
                <a:ea typeface="华文仿宋"/>
                <a:cs typeface="华文仿宋"/>
              </a:rPr>
              <a:t>ADD 	R0,R1,R2		;R0←R1+R2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83432" y="188640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3.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寄存器间接寻址 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95400" y="1508063"/>
            <a:ext cx="11064552" cy="178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ct val="40000"/>
              </a:spcBef>
              <a:buSzPct val="125000"/>
            </a:pPr>
            <a:r>
              <a:rPr kumimoji="1" lang="en-US" altLang="zh-CN" sz="4000" b="1" dirty="0">
                <a:latin typeface="Tw Cen MT"/>
                <a:ea typeface="华文仿宋"/>
                <a:cs typeface="华文仿宋"/>
              </a:rPr>
              <a:t>        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寄存器间接寻址就是以</a:t>
            </a:r>
            <a:r>
              <a:rPr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寄存器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中的值作为操作数的</a:t>
            </a:r>
            <a:r>
              <a:rPr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地址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，而操作数本身存放在存储器中 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236532" y="3429000"/>
            <a:ext cx="9718935" cy="278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5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例如：</a:t>
            </a:r>
          </a:p>
          <a:p>
            <a:pPr lvl="1">
              <a:lnSpc>
                <a:spcPct val="130000"/>
              </a:lnSpc>
              <a:spcBef>
                <a:spcPct val="25000"/>
              </a:spcBef>
            </a:pP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	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LDR 	R0,[R1]		;R0←[R1]</a:t>
            </a:r>
          </a:p>
          <a:p>
            <a:pPr lvl="1">
              <a:lnSpc>
                <a:spcPct val="130000"/>
              </a:lnSpc>
              <a:spcBef>
                <a:spcPct val="25000"/>
              </a:spcBef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	STR	R0,[R1]		;R0→[R1]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9416" y="188640"/>
            <a:ext cx="4608512" cy="64807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基址变址寻址 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195288" y="1340768"/>
            <a:ext cx="12000656" cy="268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ct val="40000"/>
              </a:spcBef>
              <a:spcAft>
                <a:spcPct val="20000"/>
              </a:spcAft>
              <a:buSzPct val="125000"/>
            </a:pPr>
            <a:r>
              <a:rPr kumimoji="1" lang="en-US" altLang="zh-CN" sz="4000" b="1" dirty="0">
                <a:latin typeface="Tw Cen MT"/>
                <a:ea typeface="华文仿宋"/>
                <a:cs typeface="华文仿宋"/>
              </a:rPr>
              <a:t>	</a:t>
            </a:r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基址变址寻址就是将寄存器（该寄存器一般称作</a:t>
            </a:r>
            <a:r>
              <a:rPr kumimoji="1" lang="zh-CN" altLang="en-US" sz="4000" b="1" dirty="0">
                <a:solidFill>
                  <a:srgbClr val="FF0000"/>
                </a:solidFill>
                <a:latin typeface="Tw Cen MT"/>
                <a:ea typeface="华文仿宋"/>
                <a:cs typeface="华文仿宋"/>
              </a:rPr>
              <a:t>基址寄存器</a:t>
            </a:r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）的内容与指令中给出的</a:t>
            </a:r>
            <a:r>
              <a:rPr kumimoji="1" lang="zh-CN" altLang="en-US" sz="4000" b="1" dirty="0">
                <a:solidFill>
                  <a:srgbClr val="FF0000"/>
                </a:solidFill>
                <a:latin typeface="Tw Cen MT"/>
                <a:ea typeface="华文仿宋"/>
                <a:cs typeface="华文仿宋"/>
              </a:rPr>
              <a:t>地址偏移量</a:t>
            </a:r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相加，从而得到一个操作数的</a:t>
            </a:r>
            <a:r>
              <a:rPr kumimoji="1" lang="zh-CN" altLang="en-US" sz="4000" b="1" dirty="0">
                <a:solidFill>
                  <a:srgbClr val="FF0000"/>
                </a:solidFill>
                <a:latin typeface="Tw Cen MT"/>
                <a:ea typeface="华文仿宋"/>
                <a:cs typeface="华文仿宋"/>
              </a:rPr>
              <a:t>有效地址</a:t>
            </a:r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。</a:t>
            </a:r>
            <a:r>
              <a:rPr kumimoji="1" lang="zh-CN" altLang="en-US" sz="4000" dirty="0">
                <a:latin typeface="Tw Cen MT"/>
                <a:ea typeface="华文仿宋"/>
                <a:cs typeface="华文仿宋"/>
              </a:rPr>
              <a:t> 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-420724" y="4027978"/>
            <a:ext cx="712879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1600240"/>
            <a:r>
              <a:rPr kumimoji="1" lang="en-US" altLang="zh-CN" sz="4000" b="1" dirty="0">
                <a:latin typeface="Garamond" pitchFamily="18" charset="0"/>
              </a:rPr>
              <a:t>1)</a:t>
            </a:r>
            <a:r>
              <a:rPr kumimoji="1" lang="zh-CN" altLang="en-US" sz="4000" b="1" dirty="0">
                <a:latin typeface="Garamond" pitchFamily="18" charset="0"/>
              </a:rPr>
              <a:t>前索引寻址</a:t>
            </a:r>
          </a:p>
          <a:p>
            <a:pPr indent="1600240"/>
            <a:r>
              <a:rPr kumimoji="1" lang="en-US" altLang="zh-CN" sz="4000" b="1" dirty="0">
                <a:latin typeface="Garamond" pitchFamily="18" charset="0"/>
              </a:rPr>
              <a:t>2)</a:t>
            </a:r>
            <a:r>
              <a:rPr kumimoji="1" lang="zh-CN" altLang="en-US" sz="4000" b="1" dirty="0">
                <a:latin typeface="Garamond" pitchFamily="18" charset="0"/>
              </a:rPr>
              <a:t>后索引寻址</a:t>
            </a:r>
          </a:p>
          <a:p>
            <a:pPr indent="1600240"/>
            <a:r>
              <a:rPr kumimoji="1" lang="en-US" altLang="zh-CN" sz="4000" b="1" dirty="0">
                <a:latin typeface="Garamond" pitchFamily="18" charset="0"/>
              </a:rPr>
              <a:t>3)</a:t>
            </a:r>
            <a:r>
              <a:rPr kumimoji="1" lang="zh-CN" altLang="en-US" sz="4000" b="1" dirty="0">
                <a:latin typeface="Garamond" pitchFamily="18" charset="0"/>
              </a:rPr>
              <a:t>自动索引</a:t>
            </a:r>
          </a:p>
          <a:p>
            <a:pPr indent="1600240"/>
            <a:r>
              <a:rPr kumimoji="1" lang="en-US" altLang="zh-CN" sz="4000" b="1" dirty="0">
                <a:latin typeface="Garamond" pitchFamily="18" charset="0"/>
              </a:rPr>
              <a:t>4)</a:t>
            </a:r>
            <a:r>
              <a:rPr kumimoji="1" lang="zh-CN" altLang="pt-BR" sz="4000" b="1" dirty="0">
                <a:latin typeface="Garamond" pitchFamily="18" charset="0"/>
              </a:rPr>
              <a:t>基址加索引寻址举例：</a:t>
            </a:r>
            <a:endParaRPr kumimoji="1" lang="pt-BR" altLang="zh-CN" sz="4000" b="1" dirty="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83432" y="97507"/>
            <a:ext cx="8931275" cy="811213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基址变址寻址 </a:t>
            </a:r>
          </a:p>
        </p:txBody>
      </p:sp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355130" y="1628800"/>
            <a:ext cx="1042950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latin typeface="Garamond" pitchFamily="18" charset="0"/>
              </a:rPr>
              <a:t>前索引寻址举例：</a:t>
            </a:r>
          </a:p>
          <a:p>
            <a:r>
              <a:rPr lang="zh-CN" altLang="en-US" sz="2800" dirty="0">
                <a:latin typeface="Garamond" pitchFamily="18" charset="0"/>
              </a:rPr>
              <a:t>     </a:t>
            </a:r>
            <a:r>
              <a:rPr lang="en-US" altLang="zh-CN" sz="2800" b="1" dirty="0">
                <a:latin typeface="Garamond" pitchFamily="18" charset="0"/>
              </a:rPr>
              <a:t>LDR R0</a:t>
            </a:r>
            <a:r>
              <a:rPr lang="zh-CN" altLang="en-US" sz="2800" b="1" dirty="0">
                <a:latin typeface="Garamond" pitchFamily="18" charset="0"/>
              </a:rPr>
              <a:t>，</a:t>
            </a:r>
            <a:r>
              <a:rPr lang="en-US" altLang="zh-CN" sz="2800" b="1" dirty="0">
                <a:latin typeface="Garamond" pitchFamily="18" charset="0"/>
              </a:rPr>
              <a:t>[R1</a:t>
            </a:r>
            <a:r>
              <a:rPr lang="zh-CN" altLang="en-US" sz="2800" b="1" dirty="0">
                <a:latin typeface="Garamond" pitchFamily="18" charset="0"/>
              </a:rPr>
              <a:t>，＃</a:t>
            </a:r>
            <a:r>
              <a:rPr lang="en-US" altLang="zh-CN" sz="2800" b="1" dirty="0">
                <a:latin typeface="Garamond" pitchFamily="18" charset="0"/>
              </a:rPr>
              <a:t>4]			</a:t>
            </a:r>
            <a:r>
              <a:rPr lang="zh-CN" altLang="en-US" sz="2800" b="1" dirty="0">
                <a:latin typeface="Garamond" pitchFamily="18" charset="0"/>
              </a:rPr>
              <a:t>；</a:t>
            </a:r>
            <a:r>
              <a:rPr lang="en-US" altLang="zh-CN" sz="2800" b="1" dirty="0">
                <a:latin typeface="Garamond" pitchFamily="18" charset="0"/>
              </a:rPr>
              <a:t>R0←[R1</a:t>
            </a:r>
            <a:r>
              <a:rPr lang="zh-CN" altLang="en-US" sz="2800" b="1" dirty="0">
                <a:latin typeface="Garamond" pitchFamily="18" charset="0"/>
              </a:rPr>
              <a:t>＋</a:t>
            </a:r>
            <a:r>
              <a:rPr lang="en-US" altLang="zh-CN" sz="2800" b="1" dirty="0">
                <a:latin typeface="Garamond" pitchFamily="18" charset="0"/>
              </a:rPr>
              <a:t>4]</a:t>
            </a:r>
          </a:p>
          <a:p>
            <a:endParaRPr lang="en-US" altLang="zh-CN" sz="2800" b="1" dirty="0">
              <a:latin typeface="Garamond" pitchFamily="18" charset="0"/>
            </a:endParaRPr>
          </a:p>
          <a:p>
            <a:r>
              <a:rPr lang="zh-CN" altLang="en-US" sz="2800" b="1" dirty="0">
                <a:latin typeface="Garamond" pitchFamily="18" charset="0"/>
              </a:rPr>
              <a:t>后索引寻址举例：</a:t>
            </a:r>
          </a:p>
          <a:p>
            <a:r>
              <a:rPr lang="zh-CN" altLang="en-US" sz="2800" b="1" dirty="0">
                <a:latin typeface="Garamond" pitchFamily="18" charset="0"/>
              </a:rPr>
              <a:t>     </a:t>
            </a:r>
            <a:r>
              <a:rPr lang="en-US" altLang="zh-CN" sz="2800" b="1" dirty="0">
                <a:latin typeface="Garamond" pitchFamily="18" charset="0"/>
              </a:rPr>
              <a:t>LDR R0</a:t>
            </a:r>
            <a:r>
              <a:rPr lang="zh-CN" altLang="en-US" sz="2800" b="1" dirty="0">
                <a:latin typeface="Garamond" pitchFamily="18" charset="0"/>
              </a:rPr>
              <a:t>，</a:t>
            </a:r>
            <a:r>
              <a:rPr lang="en-US" altLang="zh-CN" sz="2800" b="1" dirty="0">
                <a:latin typeface="Garamond" pitchFamily="18" charset="0"/>
              </a:rPr>
              <a:t>[R1] </a:t>
            </a:r>
            <a:r>
              <a:rPr lang="zh-CN" altLang="en-US" sz="2800" b="1" dirty="0">
                <a:latin typeface="Garamond" pitchFamily="18" charset="0"/>
              </a:rPr>
              <a:t>，＃</a:t>
            </a:r>
            <a:r>
              <a:rPr lang="en-US" altLang="zh-CN" sz="2800" b="1" dirty="0">
                <a:latin typeface="Garamond" pitchFamily="18" charset="0"/>
              </a:rPr>
              <a:t>4		</a:t>
            </a:r>
            <a:r>
              <a:rPr lang="zh-CN" altLang="en-US" sz="2800" b="1" dirty="0">
                <a:latin typeface="Garamond" pitchFamily="18" charset="0"/>
              </a:rPr>
              <a:t>；</a:t>
            </a:r>
            <a:r>
              <a:rPr lang="en-US" altLang="zh-CN" sz="2800" b="1" dirty="0">
                <a:latin typeface="Garamond" pitchFamily="18" charset="0"/>
              </a:rPr>
              <a:t>R0←[R1]</a:t>
            </a:r>
          </a:p>
          <a:p>
            <a:r>
              <a:rPr lang="en-US" altLang="zh-CN" sz="2800" b="1" dirty="0">
                <a:latin typeface="Garamond" pitchFamily="18" charset="0"/>
              </a:rPr>
              <a:t>						</a:t>
            </a:r>
            <a:r>
              <a:rPr lang="zh-CN" altLang="en-US" sz="2800" b="1" dirty="0">
                <a:latin typeface="Garamond" pitchFamily="18" charset="0"/>
              </a:rPr>
              <a:t>；</a:t>
            </a:r>
            <a:r>
              <a:rPr lang="en-US" altLang="zh-CN" sz="2800" b="1" dirty="0">
                <a:latin typeface="Garamond" pitchFamily="18" charset="0"/>
              </a:rPr>
              <a:t>R1←R1</a:t>
            </a:r>
            <a:r>
              <a:rPr lang="zh-CN" altLang="en-US" sz="2800" b="1" dirty="0">
                <a:latin typeface="Garamond" pitchFamily="18" charset="0"/>
              </a:rPr>
              <a:t>＋</a:t>
            </a:r>
            <a:r>
              <a:rPr lang="en-US" altLang="zh-CN" sz="2800" b="1" dirty="0">
                <a:latin typeface="Garamond" pitchFamily="18" charset="0"/>
              </a:rPr>
              <a:t>4</a:t>
            </a:r>
          </a:p>
          <a:p>
            <a:r>
              <a:rPr lang="zh-CN" altLang="en-US" sz="2800" b="1" dirty="0">
                <a:latin typeface="Garamond" pitchFamily="18" charset="0"/>
              </a:rPr>
              <a:t>带自动索引的前索引寻址举例：</a:t>
            </a:r>
          </a:p>
          <a:p>
            <a:r>
              <a:rPr lang="pt-BR" altLang="zh-CN" sz="2800" b="1" dirty="0">
                <a:latin typeface="Garamond" pitchFamily="18" charset="0"/>
              </a:rPr>
              <a:t>LDR R0</a:t>
            </a:r>
            <a:r>
              <a:rPr lang="zh-CN" altLang="pt-BR" sz="2800" b="1" dirty="0">
                <a:latin typeface="Garamond" pitchFamily="18" charset="0"/>
              </a:rPr>
              <a:t>，</a:t>
            </a:r>
            <a:r>
              <a:rPr lang="pt-BR" altLang="zh-CN" sz="2800" b="1" dirty="0">
                <a:latin typeface="Garamond" pitchFamily="18" charset="0"/>
              </a:rPr>
              <a:t>[R1</a:t>
            </a:r>
            <a:r>
              <a:rPr lang="zh-CN" altLang="pt-BR" sz="2800" b="1" dirty="0">
                <a:latin typeface="Garamond" pitchFamily="18" charset="0"/>
              </a:rPr>
              <a:t>，＃</a:t>
            </a:r>
            <a:r>
              <a:rPr lang="pt-BR" altLang="zh-CN" sz="2800" b="1" dirty="0">
                <a:latin typeface="Garamond" pitchFamily="18" charset="0"/>
              </a:rPr>
              <a:t>4]</a:t>
            </a:r>
            <a:r>
              <a:rPr lang="zh-CN" altLang="pt-BR" sz="2800" b="1" dirty="0">
                <a:latin typeface="Garamond" pitchFamily="18" charset="0"/>
              </a:rPr>
              <a:t>！		</a:t>
            </a:r>
            <a:r>
              <a:rPr lang="en-US" altLang="zh-CN" sz="2800" b="1" dirty="0">
                <a:latin typeface="Garamond" pitchFamily="18" charset="0"/>
              </a:rPr>
              <a:t>	</a:t>
            </a:r>
            <a:r>
              <a:rPr lang="zh-CN" altLang="pt-BR" sz="2800" b="1" dirty="0">
                <a:latin typeface="Garamond" pitchFamily="18" charset="0"/>
              </a:rPr>
              <a:t>；</a:t>
            </a:r>
            <a:r>
              <a:rPr lang="pt-BR" altLang="zh-CN" sz="2800" b="1" dirty="0">
                <a:latin typeface="Garamond" pitchFamily="18" charset="0"/>
              </a:rPr>
              <a:t>R0←[R1</a:t>
            </a:r>
            <a:r>
              <a:rPr lang="zh-CN" altLang="pt-BR" sz="2800" b="1" dirty="0">
                <a:latin typeface="Garamond" pitchFamily="18" charset="0"/>
              </a:rPr>
              <a:t>＋</a:t>
            </a:r>
            <a:r>
              <a:rPr lang="pt-BR" altLang="zh-CN" sz="2800" b="1" dirty="0">
                <a:latin typeface="Garamond" pitchFamily="18" charset="0"/>
              </a:rPr>
              <a:t>4]</a:t>
            </a:r>
          </a:p>
          <a:p>
            <a:r>
              <a:rPr lang="zh-CN" altLang="pt-BR" sz="2800" b="1" dirty="0">
                <a:latin typeface="Garamond" pitchFamily="18" charset="0"/>
              </a:rPr>
              <a:t>					</a:t>
            </a:r>
            <a:r>
              <a:rPr lang="en-US" altLang="zh-CN" sz="2800" b="1" dirty="0">
                <a:latin typeface="Garamond" pitchFamily="18" charset="0"/>
              </a:rPr>
              <a:t>	</a:t>
            </a:r>
            <a:r>
              <a:rPr lang="zh-CN" altLang="pt-BR" sz="2800" b="1" dirty="0">
                <a:latin typeface="Garamond" pitchFamily="18" charset="0"/>
              </a:rPr>
              <a:t>；</a:t>
            </a:r>
            <a:r>
              <a:rPr lang="en-US" altLang="zh-CN" sz="2800" b="1" dirty="0">
                <a:latin typeface="Garamond" pitchFamily="18" charset="0"/>
              </a:rPr>
              <a:t>R1←R1</a:t>
            </a:r>
            <a:r>
              <a:rPr lang="zh-CN" altLang="en-US" sz="2800" b="1" dirty="0">
                <a:latin typeface="Garamond" pitchFamily="18" charset="0"/>
              </a:rPr>
              <a:t>＋</a:t>
            </a:r>
            <a:r>
              <a:rPr lang="en-US" altLang="zh-CN" sz="2800" b="1" dirty="0">
                <a:latin typeface="Garamond" pitchFamily="18" charset="0"/>
              </a:rPr>
              <a:t>4</a:t>
            </a:r>
          </a:p>
          <a:p>
            <a:r>
              <a:rPr lang="zh-CN" altLang="en-US" sz="2800" b="1" dirty="0">
                <a:latin typeface="Garamond" pitchFamily="18" charset="0"/>
              </a:rPr>
              <a:t>基址加索引寻址举例：</a:t>
            </a:r>
          </a:p>
          <a:p>
            <a:r>
              <a:rPr lang="pt-BR" altLang="zh-CN" sz="2800" b="1" dirty="0">
                <a:latin typeface="Garamond" pitchFamily="18" charset="0"/>
              </a:rPr>
              <a:t>LDR R0</a:t>
            </a:r>
            <a:r>
              <a:rPr lang="zh-CN" altLang="pt-BR" sz="2800" b="1" dirty="0">
                <a:latin typeface="Garamond" pitchFamily="18" charset="0"/>
              </a:rPr>
              <a:t>，</a:t>
            </a:r>
            <a:r>
              <a:rPr lang="pt-BR" altLang="zh-CN" sz="2800" b="1" dirty="0">
                <a:latin typeface="Garamond" pitchFamily="18" charset="0"/>
              </a:rPr>
              <a:t>[R1</a:t>
            </a:r>
            <a:r>
              <a:rPr lang="zh-CN" altLang="pt-BR" sz="2800" b="1" dirty="0">
                <a:latin typeface="Garamond" pitchFamily="18" charset="0"/>
              </a:rPr>
              <a:t>，</a:t>
            </a:r>
            <a:r>
              <a:rPr lang="pt-BR" altLang="zh-CN" sz="2800" b="1" dirty="0">
                <a:latin typeface="Garamond" pitchFamily="18" charset="0"/>
              </a:rPr>
              <a:t>R2]		           </a:t>
            </a:r>
            <a:r>
              <a:rPr lang="zh-CN" altLang="pt-BR" sz="2800" b="1" dirty="0">
                <a:latin typeface="Garamond" pitchFamily="18" charset="0"/>
              </a:rPr>
              <a:t>；</a:t>
            </a:r>
            <a:r>
              <a:rPr lang="pt-BR" altLang="zh-CN" sz="2800" b="1" dirty="0">
                <a:latin typeface="Garamond" pitchFamily="18" charset="0"/>
              </a:rPr>
              <a:t>R0←[R1</a:t>
            </a:r>
            <a:r>
              <a:rPr lang="zh-CN" altLang="pt-BR" sz="2800" b="1" dirty="0">
                <a:latin typeface="Garamond" pitchFamily="18" charset="0"/>
              </a:rPr>
              <a:t>＋</a:t>
            </a:r>
            <a:r>
              <a:rPr lang="pt-BR" altLang="zh-CN" sz="2800" b="1" dirty="0">
                <a:latin typeface="Garamond" pitchFamily="18" charset="0"/>
              </a:rPr>
              <a:t>R2]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55440" y="94951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5.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多寄存器寻址 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0" y="1484784"/>
            <a:ext cx="11784632" cy="225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SzPct val="125000"/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     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多寄存器寻址是指一次可以传送多个寄存器的值，允许一条指令可以传送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16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个寄存器的任何</a:t>
            </a:r>
            <a:r>
              <a:rPr kumimoji="1"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子集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，包括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16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个寄存器。 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11696" y="3716632"/>
            <a:ext cx="11568608" cy="299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5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例：</a:t>
            </a:r>
          </a:p>
          <a:p>
            <a:pPr lvl="1"/>
            <a:r>
              <a:rPr kumimoji="1" lang="en-US" altLang="zh-CN" sz="3600" b="1" dirty="0">
                <a:latin typeface="Tw Cen MT"/>
                <a:ea typeface="华文仿宋"/>
                <a:cs typeface="华文仿宋"/>
              </a:rPr>
              <a:t>LDMIA R0</a:t>
            </a:r>
            <a:r>
              <a:rPr kumimoji="1" lang="zh-CN" altLang="en-US" sz="3600" b="1" dirty="0">
                <a:latin typeface="Tw Cen MT"/>
                <a:ea typeface="华文仿宋"/>
                <a:cs typeface="华文仿宋"/>
              </a:rPr>
              <a:t>，</a:t>
            </a:r>
            <a:r>
              <a:rPr kumimoji="1" lang="en-US" altLang="zh-CN" sz="3600" b="1" dirty="0">
                <a:latin typeface="Tw Cen MT"/>
                <a:ea typeface="华文仿宋"/>
                <a:cs typeface="华文仿宋"/>
              </a:rPr>
              <a:t>{R1</a:t>
            </a:r>
            <a:r>
              <a:rPr kumimoji="1" lang="zh-CN" altLang="en-US" sz="3600" b="1" dirty="0">
                <a:latin typeface="Tw Cen MT"/>
                <a:ea typeface="华文仿宋"/>
                <a:cs typeface="华文仿宋"/>
              </a:rPr>
              <a:t>，</a:t>
            </a:r>
            <a:r>
              <a:rPr kumimoji="1" lang="en-US" altLang="zh-CN" sz="3600" b="1" dirty="0">
                <a:latin typeface="Tw Cen MT"/>
                <a:ea typeface="华文仿宋"/>
                <a:cs typeface="华文仿宋"/>
              </a:rPr>
              <a:t>R2</a:t>
            </a:r>
            <a:r>
              <a:rPr kumimoji="1" lang="zh-CN" altLang="en-US" sz="3600" b="1" dirty="0">
                <a:latin typeface="Tw Cen MT"/>
                <a:ea typeface="华文仿宋"/>
                <a:cs typeface="华文仿宋"/>
              </a:rPr>
              <a:t>，</a:t>
            </a:r>
            <a:r>
              <a:rPr kumimoji="1" lang="en-US" altLang="zh-CN" sz="3600" b="1" dirty="0">
                <a:latin typeface="Tw Cen MT"/>
                <a:ea typeface="华文仿宋"/>
                <a:cs typeface="华文仿宋"/>
              </a:rPr>
              <a:t>R3</a:t>
            </a:r>
            <a:r>
              <a:rPr kumimoji="1" lang="zh-CN" altLang="en-US" sz="3600" b="1" dirty="0">
                <a:latin typeface="Tw Cen MT"/>
                <a:ea typeface="华文仿宋"/>
                <a:cs typeface="华文仿宋"/>
              </a:rPr>
              <a:t>，</a:t>
            </a:r>
            <a:r>
              <a:rPr kumimoji="1" lang="en-US" altLang="zh-CN" sz="3600" b="1" dirty="0">
                <a:latin typeface="Tw Cen MT"/>
                <a:ea typeface="华文仿宋"/>
                <a:cs typeface="华文仿宋"/>
              </a:rPr>
              <a:t>R4}		</a:t>
            </a:r>
            <a:r>
              <a:rPr kumimoji="1" lang="zh-CN" altLang="en-US" sz="3600" b="1" dirty="0">
                <a:latin typeface="Tw Cen MT"/>
                <a:ea typeface="华文仿宋"/>
                <a:cs typeface="华文仿宋"/>
              </a:rPr>
              <a:t>；</a:t>
            </a:r>
            <a:r>
              <a:rPr kumimoji="1" lang="en-US" altLang="zh-CN" sz="3600" b="1" dirty="0">
                <a:latin typeface="Tw Cen MT"/>
                <a:ea typeface="华文仿宋"/>
                <a:cs typeface="华文仿宋"/>
              </a:rPr>
              <a:t>R1←[R0] 										</a:t>
            </a:r>
            <a:r>
              <a:rPr kumimoji="1" lang="zh-CN" altLang="pt-BR" sz="3600" b="1" dirty="0">
                <a:latin typeface="Tw Cen MT"/>
                <a:ea typeface="华文仿宋"/>
                <a:cs typeface="华文仿宋"/>
              </a:rPr>
              <a:t>；</a:t>
            </a:r>
            <a:r>
              <a:rPr kumimoji="1" lang="pt-BR" altLang="zh-CN" sz="3600" b="1" dirty="0">
                <a:latin typeface="Tw Cen MT"/>
                <a:ea typeface="华文仿宋"/>
                <a:cs typeface="华文仿宋"/>
              </a:rPr>
              <a:t>R2←[R0</a:t>
            </a:r>
            <a:r>
              <a:rPr kumimoji="1" lang="zh-CN" altLang="pt-BR" sz="3600" b="1" dirty="0">
                <a:latin typeface="Tw Cen MT"/>
                <a:ea typeface="华文仿宋"/>
                <a:cs typeface="华文仿宋"/>
              </a:rPr>
              <a:t>＋</a:t>
            </a:r>
            <a:r>
              <a:rPr kumimoji="1" lang="pt-BR" altLang="zh-CN" sz="3600" b="1" dirty="0">
                <a:latin typeface="Tw Cen MT"/>
                <a:ea typeface="华文仿宋"/>
                <a:cs typeface="华文仿宋"/>
              </a:rPr>
              <a:t>4]</a:t>
            </a:r>
          </a:p>
          <a:p>
            <a:pPr lvl="1"/>
            <a:r>
              <a:rPr kumimoji="1" lang="pt-BR" altLang="zh-CN" sz="3600" b="1" dirty="0">
                <a:latin typeface="Tw Cen MT"/>
                <a:ea typeface="华文仿宋"/>
                <a:cs typeface="华文仿宋"/>
              </a:rPr>
              <a:t>									</a:t>
            </a:r>
            <a:r>
              <a:rPr kumimoji="1" lang="zh-CN" altLang="pt-BR" sz="3600" b="1" dirty="0">
                <a:latin typeface="Tw Cen MT"/>
                <a:ea typeface="华文仿宋"/>
                <a:cs typeface="华文仿宋"/>
              </a:rPr>
              <a:t>；</a:t>
            </a:r>
            <a:r>
              <a:rPr kumimoji="1" lang="pt-BR" altLang="zh-CN" sz="3600" b="1" dirty="0">
                <a:latin typeface="Tw Cen MT"/>
                <a:ea typeface="华文仿宋"/>
                <a:cs typeface="华文仿宋"/>
              </a:rPr>
              <a:t>R3←[R0</a:t>
            </a:r>
            <a:r>
              <a:rPr kumimoji="1" lang="zh-CN" altLang="pt-BR" sz="3600" b="1" dirty="0">
                <a:latin typeface="Tw Cen MT"/>
                <a:ea typeface="华文仿宋"/>
                <a:cs typeface="华文仿宋"/>
              </a:rPr>
              <a:t>＋</a:t>
            </a:r>
            <a:r>
              <a:rPr kumimoji="1" lang="pt-BR" altLang="zh-CN" sz="3600" b="1" dirty="0">
                <a:latin typeface="Tw Cen MT"/>
                <a:ea typeface="华文仿宋"/>
                <a:cs typeface="华文仿宋"/>
              </a:rPr>
              <a:t>8]</a:t>
            </a:r>
          </a:p>
          <a:p>
            <a:pPr lvl="1"/>
            <a:r>
              <a:rPr kumimoji="1" lang="pt-BR" altLang="zh-CN" sz="3600" b="1" dirty="0">
                <a:latin typeface="Tw Cen MT"/>
                <a:ea typeface="华文仿宋"/>
                <a:cs typeface="华文仿宋"/>
              </a:rPr>
              <a:t>									</a:t>
            </a:r>
            <a:r>
              <a:rPr kumimoji="1" lang="zh-CN" altLang="pt-BR" sz="3600" b="1" dirty="0">
                <a:latin typeface="Tw Cen MT"/>
                <a:ea typeface="华文仿宋"/>
                <a:cs typeface="华文仿宋"/>
              </a:rPr>
              <a:t>；</a:t>
            </a:r>
            <a:r>
              <a:rPr kumimoji="1" lang="pt-BR" altLang="zh-CN" sz="3600" b="1" dirty="0">
                <a:latin typeface="Tw Cen MT"/>
                <a:ea typeface="华文仿宋"/>
                <a:cs typeface="华文仿宋"/>
              </a:rPr>
              <a:t>R4←[R0</a:t>
            </a:r>
            <a:r>
              <a:rPr kumimoji="1" lang="zh-CN" altLang="pt-BR" sz="3600" b="1" dirty="0">
                <a:latin typeface="Tw Cen MT"/>
                <a:ea typeface="华文仿宋"/>
                <a:cs typeface="华文仿宋"/>
              </a:rPr>
              <a:t>＋</a:t>
            </a:r>
            <a:r>
              <a:rPr kumimoji="1" lang="pt-BR" altLang="zh-CN" sz="3600" b="1" dirty="0">
                <a:latin typeface="Tw Cen MT"/>
                <a:ea typeface="华文仿宋"/>
                <a:cs typeface="华文仿宋"/>
              </a:rPr>
              <a:t>12]</a:t>
            </a:r>
            <a:endParaRPr kumimoji="1" lang="en-US" altLang="zh-CN" sz="3600" b="1" dirty="0">
              <a:latin typeface="Tw Cen MT"/>
              <a:ea typeface="华文仿宋"/>
              <a:cs typeface="华文仿宋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89013" y="210777"/>
            <a:ext cx="4530923" cy="697943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5.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多寄存器寻址 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4151784" y="1560255"/>
            <a:ext cx="559286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	I</a:t>
            </a:r>
            <a:r>
              <a:rPr kumimoji="1" lang="zh-CN" altLang="pt-BR" sz="4000" b="1" dirty="0">
                <a:latin typeface="Tw Cen MT"/>
                <a:ea typeface="华文仿宋"/>
                <a:cs typeface="华文仿宋"/>
              </a:rPr>
              <a:t>： </a:t>
            </a:r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Increment</a:t>
            </a:r>
          </a:p>
          <a:p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	D</a:t>
            </a:r>
            <a:r>
              <a:rPr kumimoji="1" lang="zh-CN" altLang="pt-BR" sz="4000" b="1" dirty="0">
                <a:latin typeface="Tw Cen MT"/>
                <a:ea typeface="华文仿宋"/>
                <a:cs typeface="华文仿宋"/>
              </a:rPr>
              <a:t>：</a:t>
            </a:r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Decrement </a:t>
            </a:r>
          </a:p>
          <a:p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	A</a:t>
            </a:r>
            <a:r>
              <a:rPr kumimoji="1" lang="zh-CN" altLang="pt-BR" sz="4000" b="1" dirty="0">
                <a:latin typeface="Tw Cen MT"/>
                <a:ea typeface="华文仿宋"/>
                <a:cs typeface="华文仿宋"/>
              </a:rPr>
              <a:t>：</a:t>
            </a:r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After </a:t>
            </a:r>
          </a:p>
          <a:p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	</a:t>
            </a:r>
            <a:r>
              <a:rPr kumimoji="1" lang="en-US" altLang="zh-CN" sz="4000" b="1" dirty="0">
                <a:latin typeface="Tw Cen MT"/>
                <a:ea typeface="华文仿宋"/>
                <a:cs typeface="华文仿宋"/>
              </a:rPr>
              <a:t>B</a:t>
            </a:r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：</a:t>
            </a:r>
            <a:r>
              <a:rPr kumimoji="1" lang="en-US" altLang="zh-CN" sz="4000" b="1" dirty="0">
                <a:latin typeface="Tw Cen MT"/>
                <a:ea typeface="华文仿宋"/>
                <a:cs typeface="华文仿宋"/>
              </a:rPr>
              <a:t>Before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695400" y="4114800"/>
            <a:ext cx="1166529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4000" b="1" dirty="0">
                <a:latin typeface="Tw Cen MT"/>
                <a:ea typeface="华文仿宋"/>
                <a:cs typeface="华文仿宋"/>
              </a:rPr>
              <a:t>      </a:t>
            </a:r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多个连续的寄存器可以用</a:t>
            </a:r>
            <a:r>
              <a:rPr kumimoji="1" lang="en-US" altLang="zh-CN" sz="4000" b="1" dirty="0">
                <a:ea typeface="华文仿宋"/>
                <a:cs typeface="华文仿宋"/>
              </a:rPr>
              <a:t>"-"</a:t>
            </a:r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符号连接；不连续的寄存器用</a:t>
            </a:r>
            <a:r>
              <a:rPr kumimoji="1" lang="en-US" altLang="zh-CN" sz="4000" b="1" dirty="0">
                <a:ea typeface="华文仿宋"/>
                <a:cs typeface="华文仿宋"/>
              </a:rPr>
              <a:t>","</a:t>
            </a:r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分隔书写，如上例可写成：</a:t>
            </a:r>
            <a:endParaRPr kumimoji="1" lang="zh-CN" altLang="pt-BR" sz="4000" b="1" dirty="0">
              <a:latin typeface="Tw Cen MT"/>
              <a:ea typeface="华文仿宋"/>
              <a:cs typeface="华文仿宋"/>
            </a:endParaRPr>
          </a:p>
          <a:p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LDMIA R0</a:t>
            </a:r>
            <a:r>
              <a:rPr kumimoji="1" lang="zh-CN" altLang="pt-BR" sz="4000" b="1" dirty="0">
                <a:latin typeface="Tw Cen MT"/>
                <a:ea typeface="华文仿宋"/>
                <a:cs typeface="华文仿宋"/>
              </a:rPr>
              <a:t>，</a:t>
            </a:r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{R1-R4}		</a:t>
            </a:r>
          </a:p>
          <a:p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LDMIA R0</a:t>
            </a:r>
            <a:r>
              <a:rPr kumimoji="1" lang="zh-CN" altLang="pt-BR" sz="4000" b="1" dirty="0">
                <a:latin typeface="Tw Cen MT"/>
                <a:ea typeface="华文仿宋"/>
                <a:cs typeface="华文仿宋"/>
              </a:rPr>
              <a:t>，</a:t>
            </a:r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{R1-R3</a:t>
            </a:r>
            <a:r>
              <a:rPr kumimoji="1" lang="zh-CN" altLang="pt-BR" sz="4000" b="1" dirty="0">
                <a:latin typeface="Tw Cen MT"/>
                <a:ea typeface="华文仿宋"/>
                <a:cs typeface="华文仿宋"/>
              </a:rPr>
              <a:t>，</a:t>
            </a:r>
            <a:r>
              <a:rPr kumimoji="1" lang="pt-BR" altLang="zh-CN" sz="4000" b="1" dirty="0">
                <a:latin typeface="Tw Cen MT"/>
                <a:ea typeface="华文仿宋"/>
                <a:cs typeface="华文仿宋"/>
              </a:rPr>
              <a:t>R4}		</a:t>
            </a:r>
            <a:endParaRPr kumimoji="1" lang="en-US" altLang="zh-CN" sz="4000" b="1" dirty="0">
              <a:latin typeface="Tw Cen MT"/>
              <a:ea typeface="华文仿宋"/>
              <a:cs typeface="华文仿宋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1850A0-E92A-4572-8EB7-FBB53733A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20" y="2534997"/>
            <a:ext cx="23762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latin typeface="Tw Cen MT"/>
                <a:ea typeface="华文仿宋"/>
                <a:cs typeface="华文仿宋"/>
              </a:rPr>
              <a:t>后缀含义</a:t>
            </a:r>
            <a:endParaRPr kumimoji="1" lang="en-US" altLang="zh-CN" sz="4000" b="1" dirty="0">
              <a:latin typeface="Tw Cen MT"/>
              <a:ea typeface="华文仿宋"/>
              <a:cs typeface="华文仿宋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0742DC8C-BE6D-4898-B36C-04EB75212959}"/>
              </a:ext>
            </a:extLst>
          </p:cNvPr>
          <p:cNvSpPr/>
          <p:nvPr/>
        </p:nvSpPr>
        <p:spPr>
          <a:xfrm>
            <a:off x="4151784" y="1916832"/>
            <a:ext cx="576064" cy="1944216"/>
          </a:xfrm>
          <a:prstGeom prst="leftBrac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7408" y="188640"/>
            <a:ext cx="5544616" cy="720080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6.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寄存器移位寻址 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407368" y="1359622"/>
            <a:ext cx="11377264" cy="293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ct val="100000"/>
              </a:spcBef>
              <a:spcAft>
                <a:spcPct val="5000"/>
              </a:spcAft>
              <a:buSzPct val="125000"/>
            </a:pPr>
            <a:r>
              <a:rPr lang="en-US" altLang="zh-CN" sz="4000" b="1" dirty="0">
                <a:latin typeface="Tahoma" pitchFamily="34" charset="0"/>
                <a:ea typeface="华文仿宋"/>
                <a:cs typeface="Times New Roman" pitchFamily="18" charset="0"/>
              </a:rPr>
              <a:t>      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寄存器移位寻址是</a:t>
            </a:r>
            <a:r>
              <a:rPr lang="en-US" altLang="zh-CN" sz="4000" b="1" dirty="0">
                <a:latin typeface="Tahoma" pitchFamily="34" charset="0"/>
                <a:ea typeface="华文仿宋"/>
                <a:cs typeface="Times New Roman" pitchFamily="18" charset="0"/>
              </a:rPr>
              <a:t>ARM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指令集特有的寻址方式。</a:t>
            </a:r>
            <a:r>
              <a:rPr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第</a:t>
            </a:r>
            <a:r>
              <a:rPr lang="en-US" altLang="zh-CN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2</a:t>
            </a:r>
            <a:r>
              <a:rPr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个操作数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与第</a:t>
            </a:r>
            <a:r>
              <a:rPr lang="en-US" altLang="zh-CN" sz="4000" b="1" dirty="0">
                <a:latin typeface="Tahoma" pitchFamily="34" charset="0"/>
                <a:ea typeface="华文仿宋"/>
                <a:cs typeface="Times New Roman" pitchFamily="18" charset="0"/>
              </a:rPr>
              <a:t>1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个操作数结合之前，选择</a:t>
            </a:r>
            <a:r>
              <a:rPr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进行移位</a:t>
            </a:r>
            <a:r>
              <a:rPr lang="zh-CN" altLang="en-US" sz="4000" b="1" dirty="0">
                <a:latin typeface="Tahoma" pitchFamily="34" charset="0"/>
                <a:ea typeface="华文仿宋"/>
                <a:cs typeface="Times New Roman" pitchFamily="18" charset="0"/>
              </a:rPr>
              <a:t>操作。 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454696" y="4155510"/>
            <a:ext cx="11737304" cy="268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5000"/>
              </a:lnSpc>
              <a:spcBef>
                <a:spcPct val="10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zh-CN" altLang="en-US" sz="3600" b="1" dirty="0">
                <a:latin typeface="Tahoma" pitchFamily="34" charset="0"/>
                <a:ea typeface="华文仿宋"/>
                <a:cs typeface="华文仿宋"/>
              </a:rPr>
              <a:t>例如：</a:t>
            </a:r>
          </a:p>
          <a:p>
            <a:pPr>
              <a:lnSpc>
                <a:spcPct val="155000"/>
              </a:lnSpc>
              <a:spcBef>
                <a:spcPct val="10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lang="en-US" altLang="zh-CN" sz="3600" b="1" dirty="0">
                <a:latin typeface="Tahoma" pitchFamily="34" charset="0"/>
                <a:ea typeface="华文仿宋"/>
                <a:cs typeface="Times New Roman" pitchFamily="18" charset="0"/>
              </a:rPr>
              <a:t>MOV</a:t>
            </a:r>
            <a:r>
              <a:rPr kumimoji="1" lang="en-US" altLang="zh-CN" sz="3600" b="1" dirty="0">
                <a:latin typeface="Tw Cen MT"/>
                <a:ea typeface="华文仿宋"/>
                <a:cs typeface="华文仿宋"/>
              </a:rPr>
              <a:t>    </a:t>
            </a:r>
            <a:r>
              <a:rPr lang="en-US" altLang="zh-CN" sz="3600" b="1" dirty="0">
                <a:latin typeface="Tahoma" pitchFamily="34" charset="0"/>
                <a:ea typeface="华文仿宋"/>
                <a:cs typeface="华文仿宋"/>
              </a:rPr>
              <a:t>R0, R1, LSL#2		</a:t>
            </a:r>
            <a:r>
              <a:rPr lang="zh-CN" altLang="en-US" sz="3600" b="1" dirty="0">
                <a:latin typeface="Tahoma" pitchFamily="34" charset="0"/>
                <a:ea typeface="华文仿宋"/>
                <a:cs typeface="华文仿宋"/>
              </a:rPr>
              <a:t>；将</a:t>
            </a:r>
            <a:r>
              <a:rPr lang="en-US" altLang="zh-CN" sz="3600" b="1" dirty="0">
                <a:latin typeface="Tahoma" pitchFamily="34" charset="0"/>
                <a:ea typeface="华文仿宋"/>
                <a:cs typeface="华文仿宋"/>
              </a:rPr>
              <a:t>R1</a:t>
            </a:r>
            <a:r>
              <a:rPr lang="zh-CN" altLang="en-US" sz="3600" b="1" dirty="0">
                <a:latin typeface="Tahoma" pitchFamily="34" charset="0"/>
                <a:ea typeface="华文仿宋"/>
                <a:cs typeface="华文仿宋"/>
              </a:rPr>
              <a:t>中的内容左移两</a:t>
            </a:r>
            <a:r>
              <a:rPr lang="en-US" altLang="zh-CN" sz="3600" b="1" dirty="0">
                <a:latin typeface="Tahoma" pitchFamily="34" charset="0"/>
                <a:ea typeface="华文仿宋"/>
                <a:cs typeface="华文仿宋"/>
              </a:rPr>
              <a:t>								</a:t>
            </a:r>
            <a:r>
              <a:rPr lang="zh-CN" altLang="en-US" sz="3600" b="1" dirty="0">
                <a:latin typeface="Tahoma" pitchFamily="34" charset="0"/>
                <a:ea typeface="华文仿宋"/>
                <a:cs typeface="华文仿宋"/>
              </a:rPr>
              <a:t>位后传送到</a:t>
            </a:r>
            <a:r>
              <a:rPr lang="en-US" altLang="zh-CN" sz="3600" b="1" dirty="0">
                <a:latin typeface="Tahoma" pitchFamily="34" charset="0"/>
                <a:ea typeface="华文仿宋"/>
                <a:cs typeface="华文仿宋"/>
              </a:rPr>
              <a:t>R0</a:t>
            </a:r>
            <a:r>
              <a:rPr lang="zh-CN" altLang="en-US" sz="3600" b="1" dirty="0">
                <a:latin typeface="Tahoma" pitchFamily="34" charset="0"/>
                <a:ea typeface="华文仿宋"/>
                <a:cs typeface="华文仿宋"/>
              </a:rPr>
              <a:t>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1424" y="188640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6.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寄存器移位寻址 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892005" y="1556792"/>
            <a:ext cx="8582025" cy="61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100000"/>
              </a:spcBef>
              <a:spcAft>
                <a:spcPct val="5000"/>
              </a:spcAft>
              <a:buSzPct val="125000"/>
            </a:pPr>
            <a:r>
              <a:rPr lang="zh-CN" altLang="en-US" sz="2400" b="1" dirty="0">
                <a:latin typeface="Tahoma" pitchFamily="34" charset="0"/>
                <a:ea typeface="华文仿宋"/>
                <a:cs typeface="Times New Roman" pitchFamily="18" charset="0"/>
              </a:rPr>
              <a:t>可采取的移位操作包括：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731404" y="2276872"/>
            <a:ext cx="10729191" cy="417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  <a:buClr>
                <a:srgbClr val="CCFF66"/>
              </a:buClr>
              <a:buFont typeface="Wingdings" pitchFamily="2" charset="2"/>
              <a:buChar char="l"/>
            </a:pP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 LSL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：逻辑左移（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Logical Shift Left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）。寄存器中字的低端空出的位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补</a:t>
            </a:r>
            <a:r>
              <a:rPr lang="en-US" altLang="zh-CN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0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rgbClr val="CCFF66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LSR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：逻辑右移（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Logical Shift Right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）。寄存器中字的高端空出的位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补</a:t>
            </a:r>
            <a:r>
              <a:rPr lang="en-US" altLang="zh-CN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0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rgbClr val="CCFF66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ASR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：算术右移（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Arithmetic Shift Right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）。算术移位的对象是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带符号数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。在移位过程中必须保持操作数的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符号不变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。若源操作数为正数，则字的高端空出的位补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0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；若源操作数为负数，则字的高端空出的位补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1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rgbClr val="CCFF66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ROR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：循环右移（</a:t>
            </a:r>
            <a:r>
              <a:rPr lang="en-US" altLang="zh-CN" sz="2400" b="1" dirty="0" err="1">
                <a:latin typeface="Tahoma" pitchFamily="34" charset="0"/>
                <a:ea typeface="华文仿宋"/>
                <a:cs typeface="华文仿宋"/>
              </a:rPr>
              <a:t>ROtate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 Right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）。从字的最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低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端移出的位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填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入字的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高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端空出的位。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rgbClr val="CCFF66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RRX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：扩展为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1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的循环右移（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Rotate Right </a:t>
            </a:r>
            <a:r>
              <a:rPr lang="en-US" altLang="zh-CN" sz="2400" b="1" dirty="0" err="1">
                <a:latin typeface="Tahoma" pitchFamily="34" charset="0"/>
                <a:ea typeface="华文仿宋"/>
                <a:cs typeface="华文仿宋"/>
              </a:rPr>
              <a:t>eXtended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 by 1 place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）。操作数右移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1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位，空位（位</a:t>
            </a:r>
            <a:r>
              <a:rPr lang="en-US" altLang="zh-CN" sz="2400" b="1" dirty="0">
                <a:latin typeface="Tahoma" pitchFamily="34" charset="0"/>
                <a:ea typeface="华文仿宋"/>
                <a:cs typeface="华文仿宋"/>
              </a:rPr>
              <a:t>[31]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）用原</a:t>
            </a:r>
            <a:r>
              <a:rPr lang="en-US" altLang="zh-CN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标志填充</a:t>
            </a:r>
            <a:r>
              <a:rPr lang="zh-CN" altLang="en-US" sz="2400" b="1" dirty="0">
                <a:latin typeface="Tahoma" pitchFamily="34" charset="0"/>
                <a:ea typeface="华文仿宋"/>
                <a:cs typeface="华文仿宋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 sz="5400" dirty="0">
                <a:cs typeface="华文仿宋"/>
              </a:rPr>
              <a:t>本章内容简介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50" y="1981202"/>
            <a:ext cx="8915400" cy="4525963"/>
          </a:xfrm>
        </p:spPr>
        <p:txBody>
          <a:bodyPr>
            <a:normAutofit/>
          </a:bodyPr>
          <a:lstStyle/>
          <a:p>
            <a:pPr marL="266706" indent="266706" algn="just" fontAlgn="auto">
              <a:spcAft>
                <a:spcPts val="0"/>
              </a:spcAft>
              <a:buFont typeface="Wingdings"/>
              <a:buChar char=""/>
              <a:tabLst>
                <a:tab pos="5329688" algn="r"/>
              </a:tabLst>
              <a:defRPr/>
            </a:pPr>
            <a:r>
              <a:rPr lang="en-US" altLang="zh-CN" sz="6000" u="sng" kern="1050" dirty="0">
                <a:solidFill>
                  <a:srgbClr val="0000FF"/>
                </a:solidFill>
                <a:latin typeface="Times New Roman"/>
                <a:ea typeface="宋体"/>
              </a:rPr>
              <a:t>3.1  </a:t>
            </a:r>
            <a:r>
              <a:rPr lang="en-US" altLang="zh-CN" sz="6000" u="sng" kern="1050" dirty="0" err="1">
                <a:solidFill>
                  <a:srgbClr val="0000FF"/>
                </a:solidFill>
                <a:latin typeface="宋体"/>
                <a:ea typeface="宋体"/>
              </a:rPr>
              <a:t>指令集概述</a:t>
            </a:r>
            <a:endParaRPr lang="zh-CN" altLang="zh-CN" sz="6000" kern="1050" dirty="0">
              <a:latin typeface="Times New Roman"/>
              <a:ea typeface="宋体"/>
            </a:endParaRPr>
          </a:p>
          <a:p>
            <a:pPr marL="266706" indent="266706" algn="just" fontAlgn="auto">
              <a:spcAft>
                <a:spcPts val="0"/>
              </a:spcAft>
              <a:buFont typeface="Wingdings"/>
              <a:buChar char=""/>
              <a:tabLst>
                <a:tab pos="5329688" algn="r"/>
              </a:tabLst>
              <a:defRPr/>
            </a:pPr>
            <a:r>
              <a:rPr lang="en-US" altLang="zh-CN" sz="6000" u="sng" kern="1050" dirty="0">
                <a:solidFill>
                  <a:srgbClr val="0070C0"/>
                </a:solidFill>
                <a:latin typeface="Times New Roman"/>
                <a:ea typeface="宋体"/>
              </a:rPr>
              <a:t>3.2  </a:t>
            </a:r>
            <a:r>
              <a:rPr lang="en-US" altLang="zh-CN" sz="6000" u="sng" kern="1050" dirty="0" err="1">
                <a:solidFill>
                  <a:srgbClr val="0070C0"/>
                </a:solidFill>
                <a:latin typeface="Times New Roman"/>
                <a:ea typeface="宋体"/>
              </a:rPr>
              <a:t>ARM</a:t>
            </a:r>
            <a:r>
              <a:rPr lang="en-US" altLang="zh-CN" sz="6000" u="sng" kern="1050" dirty="0" err="1">
                <a:solidFill>
                  <a:srgbClr val="0070C0"/>
                </a:solidFill>
                <a:latin typeface="宋体"/>
                <a:ea typeface="宋体"/>
              </a:rPr>
              <a:t>指令集</a:t>
            </a:r>
            <a:endParaRPr lang="zh-CN" altLang="zh-CN" sz="6000" kern="1050" dirty="0">
              <a:solidFill>
                <a:srgbClr val="0070C0"/>
              </a:solidFill>
              <a:latin typeface="Times New Roman"/>
              <a:ea typeface="宋体"/>
            </a:endParaRPr>
          </a:p>
          <a:p>
            <a:pPr marL="266706" indent="266706" algn="just" fontAlgn="auto">
              <a:spcAft>
                <a:spcPts val="0"/>
              </a:spcAft>
              <a:buFont typeface="Wingdings"/>
              <a:buChar char=""/>
              <a:tabLst>
                <a:tab pos="5329688" algn="r"/>
              </a:tabLst>
              <a:defRPr/>
            </a:pPr>
            <a:r>
              <a:rPr lang="en-US" altLang="zh-CN" sz="6000" u="sng" kern="1050" dirty="0">
                <a:solidFill>
                  <a:srgbClr val="0070C0"/>
                </a:solidFill>
                <a:latin typeface="Times New Roman"/>
                <a:ea typeface="宋体"/>
              </a:rPr>
              <a:t>3.3  </a:t>
            </a:r>
            <a:r>
              <a:rPr lang="en-US" altLang="zh-CN" sz="6000" u="sng" kern="1050" dirty="0" err="1">
                <a:solidFill>
                  <a:srgbClr val="0070C0"/>
                </a:solidFill>
                <a:latin typeface="Times New Roman"/>
                <a:ea typeface="宋体"/>
              </a:rPr>
              <a:t>Thumb</a:t>
            </a:r>
            <a:r>
              <a:rPr lang="en-US" altLang="zh-CN" sz="6000" u="sng" kern="1050" dirty="0" err="1">
                <a:solidFill>
                  <a:srgbClr val="0070C0"/>
                </a:solidFill>
                <a:latin typeface="宋体"/>
                <a:ea typeface="宋体"/>
              </a:rPr>
              <a:t>指令集</a:t>
            </a:r>
            <a:r>
              <a:rPr lang="en-US" altLang="zh-CN" sz="4800" kern="1050" dirty="0">
                <a:solidFill>
                  <a:srgbClr val="0070C0"/>
                </a:solidFill>
                <a:latin typeface="Times New Roman"/>
                <a:ea typeface="宋体"/>
              </a:rPr>
              <a:t>	</a:t>
            </a:r>
            <a:endParaRPr lang="zh-CN" altLang="zh-CN" sz="4800" kern="1050" dirty="0">
              <a:solidFill>
                <a:srgbClr val="0070C0"/>
              </a:solidFill>
              <a:latin typeface="Times New Roman"/>
              <a:ea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7408" y="188640"/>
            <a:ext cx="8931275" cy="811212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/>
                </a:solidFill>
                <a:cs typeface="华文仿宋"/>
              </a:rPr>
              <a:t>7. </a:t>
            </a:r>
            <a:r>
              <a:rPr lang="zh-CN" altLang="en-US" sz="3600" dirty="0">
                <a:solidFill>
                  <a:schemeClr val="tx1"/>
                </a:solidFill>
                <a:cs typeface="华文仿宋"/>
              </a:rPr>
              <a:t>相对寻址</a:t>
            </a:r>
            <a:r>
              <a:rPr lang="zh-CN" altLang="en-US" dirty="0">
                <a:solidFill>
                  <a:schemeClr val="tx1"/>
                </a:solidFill>
                <a:cs typeface="华文仿宋"/>
              </a:rPr>
              <a:t> 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-2571" y="1484784"/>
            <a:ext cx="12192000" cy="204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buSzPct val="125000"/>
            </a:pP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     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可以将相对寻址看作是以程序计数器</a:t>
            </a:r>
            <a:r>
              <a:rPr kumimoji="1" lang="en-US" altLang="zh-CN" sz="3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PC</a:t>
            </a:r>
            <a:r>
              <a:rPr kumimoji="1" lang="zh-CN" altLang="en-US" sz="3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为基址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的一种基址寻址方式。</a:t>
            </a:r>
          </a:p>
          <a:p>
            <a:pPr>
              <a:lnSpc>
                <a:spcPct val="135000"/>
              </a:lnSpc>
              <a:spcBef>
                <a:spcPct val="30000"/>
              </a:spcBef>
              <a:buSzPct val="125000"/>
            </a:pP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     指令的地址码作为位移量，与</a:t>
            </a: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PC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相加得到操作数的有效地址。 位移量指出了操作数与</a:t>
            </a:r>
            <a:r>
              <a:rPr kumimoji="1" lang="zh-CN" altLang="en-US" sz="3000" b="1" dirty="0">
                <a:solidFill>
                  <a:srgbClr val="00B0F0"/>
                </a:solidFill>
                <a:latin typeface="Tahoma" pitchFamily="34" charset="0"/>
                <a:ea typeface="华文仿宋"/>
                <a:cs typeface="华文仿宋"/>
              </a:rPr>
              <a:t>当前指令之间的相对位置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。  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1703512" y="3645024"/>
            <a:ext cx="972108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25000"/>
              </a:spcBef>
              <a:spcAft>
                <a:spcPct val="10000"/>
              </a:spcAft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例：</a:t>
            </a:r>
          </a:p>
          <a:p>
            <a:pPr lvl="1"/>
            <a:r>
              <a:rPr kumimoji="1" lang="en-US" altLang="zh-CN" sz="28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BL     LOOP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		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；跳转到子程序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LOOP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处执行</a:t>
            </a:r>
          </a:p>
          <a:p>
            <a:pPr lvl="1"/>
            <a:r>
              <a:rPr kumimoji="1" lang="en-US" altLang="zh-CN" sz="2800" b="1" dirty="0">
                <a:ea typeface="华文仿宋"/>
                <a:cs typeface="华文仿宋"/>
              </a:rPr>
              <a:t>……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							</a:t>
            </a:r>
          </a:p>
          <a:p>
            <a:pPr lvl="1"/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LOOP</a:t>
            </a:r>
          </a:p>
          <a:p>
            <a:pPr lvl="1"/>
            <a:r>
              <a:rPr kumimoji="1" lang="en-US" altLang="zh-CN" sz="2800" b="1" dirty="0">
                <a:ea typeface="华文仿宋"/>
                <a:cs typeface="华文仿宋"/>
              </a:rPr>
              <a:t>……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							</a:t>
            </a:r>
          </a:p>
          <a:p>
            <a:pPr lvl="1"/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MOV   PC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，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LR	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；从子程序返回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5400" y="116632"/>
            <a:ext cx="5112568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8.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堆栈寻址  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99356" y="1461592"/>
            <a:ext cx="11593287" cy="537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5000"/>
              </a:spcBef>
              <a:spcAft>
                <a:spcPct val="35000"/>
              </a:spcAft>
              <a:buSzPct val="125000"/>
            </a:pP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     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堆栈是一种按照特定顺序进行存取的存储区。这种特定的顺序是指</a:t>
            </a:r>
            <a:r>
              <a:rPr lang="zh-CN" altLang="en-US" sz="3200" b="1" dirty="0">
                <a:ea typeface="华文仿宋"/>
                <a:cs typeface="Times New Roman" pitchFamily="18" charset="0"/>
              </a:rPr>
              <a:t>“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后进先出</a:t>
            </a:r>
            <a:r>
              <a:rPr lang="zh-CN" altLang="en-US" sz="3200" b="1" dirty="0">
                <a:ea typeface="华文仿宋"/>
                <a:cs typeface="Times New Roman" pitchFamily="18" charset="0"/>
              </a:rPr>
              <a:t>”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LIFO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）或</a:t>
            </a:r>
            <a:r>
              <a:rPr lang="zh-CN" altLang="en-US" sz="3200" b="1" dirty="0">
                <a:ea typeface="华文仿宋"/>
                <a:cs typeface="Times New Roman" pitchFamily="18" charset="0"/>
              </a:rPr>
              <a:t>“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先进后出</a:t>
            </a:r>
            <a:r>
              <a:rPr lang="zh-CN" altLang="en-US" sz="3200" b="1" dirty="0">
                <a:ea typeface="华文仿宋"/>
                <a:cs typeface="Times New Roman" pitchFamily="18" charset="0"/>
              </a:rPr>
              <a:t>”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FILO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）。</a:t>
            </a:r>
          </a:p>
          <a:p>
            <a:pPr>
              <a:lnSpc>
                <a:spcPct val="135000"/>
              </a:lnSpc>
              <a:spcBef>
                <a:spcPct val="35000"/>
              </a:spcBef>
              <a:spcAft>
                <a:spcPct val="35000"/>
              </a:spcAft>
              <a:buSzPct val="125000"/>
            </a:pP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     使用堆栈时需要使用一个专门的寄存器作为堆栈指针，栈指针所指定的存储单元就是堆栈的栈顶。</a:t>
            </a:r>
          </a:p>
          <a:p>
            <a:pPr>
              <a:lnSpc>
                <a:spcPct val="135000"/>
              </a:lnSpc>
              <a:spcBef>
                <a:spcPct val="35000"/>
              </a:spcBef>
              <a:spcAft>
                <a:spcPct val="35000"/>
              </a:spcAft>
              <a:buSzPct val="125000"/>
            </a:pP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      如果堆栈指针</a:t>
            </a:r>
            <a:r>
              <a:rPr lang="zh-CN" altLang="en-US" sz="3200" b="1" dirty="0">
                <a:solidFill>
                  <a:srgbClr val="00B0F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指向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最后压入堆栈的</a:t>
            </a:r>
            <a:r>
              <a:rPr lang="zh-CN" altLang="en-US" sz="32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有效数据项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，就称为满堆栈（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full stack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）；如果堆栈指针指向下一个数据项放入的</a:t>
            </a:r>
            <a:r>
              <a:rPr lang="zh-CN" altLang="en-US" sz="32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空位置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，就称为空堆栈（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empty stack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3392" y="188640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8.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堆栈寻址  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479376" y="1731613"/>
            <a:ext cx="11089232" cy="277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spcAft>
                <a:spcPct val="35000"/>
              </a:spcAft>
              <a:buSzPct val="125000"/>
            </a:pP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       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根据堆栈存储区地址增长的方向，可将堆栈分为递增堆栈（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ascending stack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）和递减堆栈（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descending stack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spcAft>
                <a:spcPct val="35000"/>
              </a:spcAft>
              <a:buSzPct val="125000"/>
            </a:pP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	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ARM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支持所有这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4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种类型的堆栈，即满递增（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FA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）、空递增（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EA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 、</a:t>
            </a:r>
            <a:r>
              <a:rPr lang="zh-CN" altLang="en-US" sz="3200" b="1" dirty="0">
                <a:solidFill>
                  <a:srgbClr val="00B0F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满递减（</a:t>
            </a:r>
            <a:r>
              <a:rPr lang="en-US" altLang="zh-CN" sz="3200" b="1" dirty="0">
                <a:solidFill>
                  <a:srgbClr val="00B0F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FD</a:t>
            </a:r>
            <a:r>
              <a:rPr lang="zh-CN" altLang="en-US" sz="3200" b="1" dirty="0">
                <a:solidFill>
                  <a:srgbClr val="00B0F0"/>
                </a:solidFill>
                <a:latin typeface="Tahoma" pitchFamily="34" charset="0"/>
                <a:ea typeface="华文仿宋"/>
                <a:cs typeface="Times New Roman" pitchFamily="18" charset="0"/>
              </a:rPr>
              <a:t>） 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、空递减（</a:t>
            </a:r>
            <a:r>
              <a:rPr lang="en-US" altLang="zh-CN" sz="3200" b="1" dirty="0">
                <a:latin typeface="Tahoma" pitchFamily="34" charset="0"/>
                <a:ea typeface="华文仿宋"/>
                <a:cs typeface="Times New Roman" pitchFamily="18" charset="0"/>
              </a:rPr>
              <a:t>ED</a:t>
            </a:r>
            <a:r>
              <a:rPr lang="zh-CN" altLang="en-US" sz="3200" b="1" dirty="0">
                <a:latin typeface="Tahoma" pitchFamily="34" charset="0"/>
                <a:ea typeface="华文仿宋"/>
                <a:cs typeface="Times New Roman" pitchFamily="18" charset="0"/>
              </a:rPr>
              <a:t>） 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73E2F1-2DE2-4316-84F3-D0F0C9699C0F}"/>
              </a:ext>
            </a:extLst>
          </p:cNvPr>
          <p:cNvSpPr/>
          <p:nvPr/>
        </p:nvSpPr>
        <p:spPr>
          <a:xfrm>
            <a:off x="2231516" y="4950208"/>
            <a:ext cx="5715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Garamond" pitchFamily="18" charset="0"/>
              </a:rPr>
              <a:t>STMFD R13!, {R0, R4-R12, LR}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87488" y="27856"/>
            <a:ext cx="8172450" cy="8112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0" dirty="0">
                <a:solidFill>
                  <a:schemeClr val="tx1"/>
                </a:solidFill>
              </a:rPr>
              <a:t>3.2.3  ARM</a:t>
            </a:r>
            <a:r>
              <a:rPr lang="zh-CN" altLang="en-US" sz="4800" b="0" dirty="0">
                <a:solidFill>
                  <a:schemeClr val="tx1"/>
                </a:solidFill>
              </a:rPr>
              <a:t>指令集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4BA3D9-73FF-4676-8171-78F4B713014C}"/>
              </a:ext>
            </a:extLst>
          </p:cNvPr>
          <p:cNvSpPr/>
          <p:nvPr/>
        </p:nvSpPr>
        <p:spPr>
          <a:xfrm>
            <a:off x="0" y="1196752"/>
            <a:ext cx="12192000" cy="360040"/>
          </a:xfrm>
          <a:prstGeom prst="rect">
            <a:avLst/>
          </a:prstGeom>
          <a:solidFill>
            <a:srgbClr val="E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7627" name="Group 17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057883801"/>
              </p:ext>
            </p:extLst>
          </p:nvPr>
        </p:nvGraphicFramePr>
        <p:xfrm>
          <a:off x="623392" y="806768"/>
          <a:ext cx="10657184" cy="6051232"/>
        </p:xfrm>
        <a:graphic>
          <a:graphicData uri="http://schemas.openxmlformats.org/drawingml/2006/table">
            <a:tbl>
              <a:tblPr/>
              <a:tblGrid>
                <a:gridCol w="292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指令分类（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8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装载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存储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LDR STR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单寄存器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LDM STM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多寄存器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分支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 BL BLX BX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680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数据处理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MVN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数据传送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CMP CMN TST TEQ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比较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ADC SUB SBC RSB RSC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算术加减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3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AND ORR EOR BIC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逻辑运算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6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算术乘、乘加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MUL MLA SMULL SMLAL UMULL UMLAL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状态寄存器访问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MRS MSR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异常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中断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SWI BKPT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协处理器相关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CDP LDC STC MCR MRC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11043" y="404664"/>
            <a:ext cx="8931275" cy="811213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1.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存储器访问指令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--LDR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STR 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87820" y="1329950"/>
            <a:ext cx="11440828" cy="302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3"/>
              </a:buBlip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LDR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和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STR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为</a:t>
            </a:r>
            <a:r>
              <a:rPr kumimoji="1"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单一数据传送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指令，可传送字和无符号字节、半字（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H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）和带符号字节（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）、双字（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D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）。  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8922A77-7562-465F-9325-3CDC191C4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4017989"/>
            <a:ext cx="10657184" cy="243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LDR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格式：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LDR</a:t>
            </a:r>
            <a:r>
              <a:rPr kumimoji="1"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目的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寄存器， 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&lt;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存储器地址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&gt;</a:t>
            </a:r>
          </a:p>
          <a:p>
            <a:pPr>
              <a:lnSpc>
                <a:spcPct val="16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STR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格式：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STR</a:t>
            </a:r>
            <a:r>
              <a:rPr kumimoji="1"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源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寄存器，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&lt;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存储器地址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&gt;</a:t>
            </a:r>
            <a:endParaRPr kumimoji="1" lang="zh-CN" altLang="en-US" sz="4000" b="1" dirty="0">
              <a:latin typeface="Tahoma" pitchFamily="34" charset="0"/>
              <a:ea typeface="华文仿宋"/>
              <a:cs typeface="华文仿宋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ChangeArrowheads="1"/>
          </p:cNvSpPr>
          <p:nvPr/>
        </p:nvSpPr>
        <p:spPr bwMode="auto">
          <a:xfrm>
            <a:off x="-744760" y="1412776"/>
            <a:ext cx="1324947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800120"/>
            <a:r>
              <a:rPr lang="en-US" altLang="zh-CN" sz="3200" b="1" dirty="0">
                <a:latin typeface="Garamond" pitchFamily="18" charset="0"/>
              </a:rPr>
              <a:t>LDR R0, [R1]	      </a:t>
            </a:r>
            <a:r>
              <a:rPr lang="en-US" altLang="zh-CN" sz="3200" dirty="0">
                <a:latin typeface="Garamond" pitchFamily="18" charset="0"/>
              </a:rPr>
              <a:t>; </a:t>
            </a:r>
            <a:r>
              <a:rPr lang="zh-CN" altLang="en-US" sz="3200" dirty="0">
                <a:latin typeface="Garamond" pitchFamily="18" charset="0"/>
              </a:rPr>
              <a:t>将存储器地址为</a:t>
            </a:r>
            <a:r>
              <a:rPr lang="en-US" altLang="zh-CN" sz="3200" dirty="0">
                <a:latin typeface="Garamond" pitchFamily="18" charset="0"/>
              </a:rPr>
              <a:t>R1 </a:t>
            </a:r>
            <a:r>
              <a:rPr lang="zh-CN" altLang="en-US" sz="3200" dirty="0">
                <a:latin typeface="Garamond" pitchFamily="18" charset="0"/>
              </a:rPr>
              <a:t>的字数据读入寄存器</a:t>
            </a:r>
            <a:r>
              <a:rPr lang="en-US" altLang="zh-CN" sz="3200" dirty="0">
                <a:latin typeface="Garamond" pitchFamily="18" charset="0"/>
              </a:rPr>
              <a:t>R0</a:t>
            </a:r>
          </a:p>
          <a:p>
            <a:pPr indent="800120"/>
            <a:endParaRPr lang="en-US" altLang="zh-CN" sz="3200" b="1" dirty="0">
              <a:latin typeface="Garamond" pitchFamily="18" charset="0"/>
            </a:endParaRPr>
          </a:p>
          <a:p>
            <a:pPr indent="800120"/>
            <a:r>
              <a:rPr lang="en-US" altLang="zh-CN" sz="3200" b="1" dirty="0">
                <a:latin typeface="Garamond" pitchFamily="18" charset="0"/>
              </a:rPr>
              <a:t>LDR R0, [R1, R2]     </a:t>
            </a:r>
            <a:r>
              <a:rPr lang="en-US" altLang="zh-CN" sz="3200" dirty="0">
                <a:latin typeface="Garamond" pitchFamily="18" charset="0"/>
              </a:rPr>
              <a:t>; </a:t>
            </a:r>
            <a:r>
              <a:rPr lang="zh-CN" altLang="en-US" sz="3200" dirty="0">
                <a:latin typeface="Garamond" pitchFamily="18" charset="0"/>
              </a:rPr>
              <a:t>将存储器地址为</a:t>
            </a:r>
            <a:r>
              <a:rPr lang="en-US" altLang="zh-CN" sz="3200" dirty="0">
                <a:latin typeface="Garamond" pitchFamily="18" charset="0"/>
              </a:rPr>
              <a:t>R1+R2 </a:t>
            </a:r>
            <a:r>
              <a:rPr lang="zh-CN" altLang="en-US" sz="3200" dirty="0">
                <a:latin typeface="Garamond" pitchFamily="18" charset="0"/>
              </a:rPr>
              <a:t>的字数据读入寄存器</a:t>
            </a:r>
            <a:r>
              <a:rPr lang="en-US" altLang="zh-CN" sz="3200" dirty="0">
                <a:latin typeface="Garamond" pitchFamily="18" charset="0"/>
              </a:rPr>
              <a:t>R0</a:t>
            </a:r>
          </a:p>
          <a:p>
            <a:pPr indent="800120"/>
            <a:endParaRPr lang="en-US" altLang="zh-CN" sz="3200" b="1" dirty="0">
              <a:latin typeface="Garamond" pitchFamily="18" charset="0"/>
            </a:endParaRPr>
          </a:p>
          <a:p>
            <a:pPr indent="800120"/>
            <a:r>
              <a:rPr lang="en-US" altLang="zh-CN" sz="3200" b="1" dirty="0">
                <a:latin typeface="Garamond" pitchFamily="18" charset="0"/>
              </a:rPr>
              <a:t>LDR R0, [R1, </a:t>
            </a:r>
            <a:r>
              <a:rPr lang="zh-CN" altLang="en-US" sz="3200" b="1" dirty="0">
                <a:latin typeface="Garamond" pitchFamily="18" charset="0"/>
              </a:rPr>
              <a:t>＃</a:t>
            </a:r>
            <a:r>
              <a:rPr lang="en-US" altLang="zh-CN" sz="3200" b="1" dirty="0">
                <a:latin typeface="Garamond" pitchFamily="18" charset="0"/>
              </a:rPr>
              <a:t>8]	</a:t>
            </a:r>
            <a:r>
              <a:rPr lang="en-US" altLang="zh-CN" sz="3200" dirty="0">
                <a:latin typeface="Garamond" pitchFamily="18" charset="0"/>
              </a:rPr>
              <a:t>; </a:t>
            </a:r>
            <a:r>
              <a:rPr lang="zh-CN" altLang="en-US" sz="3200" dirty="0">
                <a:latin typeface="Garamond" pitchFamily="18" charset="0"/>
              </a:rPr>
              <a:t>将存储器地址为</a:t>
            </a:r>
            <a:r>
              <a:rPr lang="en-US" altLang="zh-CN" sz="3200" dirty="0">
                <a:latin typeface="Garamond" pitchFamily="18" charset="0"/>
              </a:rPr>
              <a:t>R1+8 </a:t>
            </a:r>
            <a:r>
              <a:rPr lang="zh-CN" altLang="en-US" sz="3200" dirty="0">
                <a:latin typeface="Garamond" pitchFamily="18" charset="0"/>
              </a:rPr>
              <a:t>的字数据读入寄存器</a:t>
            </a:r>
            <a:r>
              <a:rPr lang="en-US" altLang="zh-CN" sz="3200" dirty="0">
                <a:latin typeface="Garamond" pitchFamily="18" charset="0"/>
              </a:rPr>
              <a:t>R0</a:t>
            </a:r>
          </a:p>
          <a:p>
            <a:pPr indent="800120"/>
            <a:endParaRPr lang="en-US" altLang="zh-CN" sz="3200" b="1" dirty="0">
              <a:latin typeface="Garamond" pitchFamily="18" charset="0"/>
            </a:endParaRPr>
          </a:p>
          <a:p>
            <a:pPr indent="800120"/>
            <a:r>
              <a:rPr lang="en-US" altLang="zh-CN" sz="3200" b="1" dirty="0">
                <a:latin typeface="Garamond" pitchFamily="18" charset="0"/>
              </a:rPr>
              <a:t>LDR R0, [R1, R2, LSL</a:t>
            </a:r>
            <a:r>
              <a:rPr lang="zh-CN" altLang="en-US" sz="3200" b="1" dirty="0">
                <a:latin typeface="Garamond" pitchFamily="18" charset="0"/>
              </a:rPr>
              <a:t>＃</a:t>
            </a:r>
            <a:r>
              <a:rPr lang="en-US" altLang="zh-CN" sz="3200" b="1" dirty="0">
                <a:latin typeface="Garamond" pitchFamily="18" charset="0"/>
              </a:rPr>
              <a:t>2]</a:t>
            </a:r>
            <a:r>
              <a:rPr lang="zh-CN" altLang="en-US" sz="3200" b="1" dirty="0">
                <a:latin typeface="Garamond" pitchFamily="18" charset="0"/>
              </a:rPr>
              <a:t>！</a:t>
            </a:r>
            <a:r>
              <a:rPr lang="en-US" altLang="zh-CN" sz="3200" dirty="0">
                <a:latin typeface="Garamond" pitchFamily="18" charset="0"/>
              </a:rPr>
              <a:t>; </a:t>
            </a:r>
            <a:r>
              <a:rPr lang="zh-CN" altLang="en-US" sz="3200" dirty="0">
                <a:latin typeface="Garamond" pitchFamily="18" charset="0"/>
              </a:rPr>
              <a:t>将存储器地址为</a:t>
            </a:r>
            <a:r>
              <a:rPr lang="en-US" altLang="zh-CN" sz="3200" dirty="0">
                <a:latin typeface="Garamond" pitchFamily="18" charset="0"/>
              </a:rPr>
              <a:t>R1</a:t>
            </a:r>
            <a:r>
              <a:rPr lang="zh-CN" altLang="en-US" sz="3200" dirty="0">
                <a:latin typeface="Garamond" pitchFamily="18" charset="0"/>
              </a:rPr>
              <a:t>＋</a:t>
            </a:r>
            <a:r>
              <a:rPr lang="en-US" altLang="zh-CN" sz="3200" dirty="0">
                <a:latin typeface="Garamond" pitchFamily="18" charset="0"/>
              </a:rPr>
              <a:t>R2×4 </a:t>
            </a:r>
            <a:r>
              <a:rPr lang="zh-CN" altLang="en-US" sz="3200" dirty="0">
                <a:latin typeface="Garamond" pitchFamily="18" charset="0"/>
              </a:rPr>
              <a:t>的数据读</a:t>
            </a:r>
            <a:r>
              <a:rPr lang="en-US" altLang="zh-CN" sz="3200" dirty="0">
                <a:latin typeface="Garamond" pitchFamily="18" charset="0"/>
              </a:rPr>
              <a:t>						</a:t>
            </a:r>
            <a:r>
              <a:rPr lang="zh-CN" altLang="en-US" sz="3200" dirty="0">
                <a:latin typeface="Garamond" pitchFamily="18" charset="0"/>
              </a:rPr>
              <a:t>入寄存器</a:t>
            </a:r>
            <a:r>
              <a:rPr lang="en-US" altLang="zh-CN" sz="3200" dirty="0">
                <a:latin typeface="Garamond" pitchFamily="18" charset="0"/>
              </a:rPr>
              <a:t>R0, </a:t>
            </a:r>
            <a:r>
              <a:rPr lang="zh-CN" altLang="en-US" sz="3200" dirty="0">
                <a:latin typeface="Garamond" pitchFamily="18" charset="0"/>
              </a:rPr>
              <a:t>并将新地址</a:t>
            </a:r>
            <a:r>
              <a:rPr lang="en-US" altLang="zh-CN" sz="3200" dirty="0">
                <a:latin typeface="Garamond" pitchFamily="18" charset="0"/>
              </a:rPr>
              <a:t>R1</a:t>
            </a:r>
            <a:r>
              <a:rPr lang="zh-CN" altLang="en-US" sz="3200" dirty="0">
                <a:latin typeface="Garamond" pitchFamily="18" charset="0"/>
              </a:rPr>
              <a:t>＋</a:t>
            </a:r>
            <a:r>
              <a:rPr lang="en-US" altLang="zh-CN" sz="3200" dirty="0">
                <a:latin typeface="Garamond" pitchFamily="18" charset="0"/>
              </a:rPr>
              <a:t>R2×4 </a:t>
            </a:r>
            <a:r>
              <a:rPr lang="zh-CN" altLang="en-US" sz="3200" dirty="0">
                <a:latin typeface="Garamond" pitchFamily="18" charset="0"/>
              </a:rPr>
              <a:t>写入</a:t>
            </a:r>
            <a:r>
              <a:rPr lang="en-US" altLang="zh-CN" sz="3200" dirty="0">
                <a:latin typeface="Garamond" pitchFamily="18" charset="0"/>
              </a:rPr>
              <a:t>R1</a:t>
            </a:r>
          </a:p>
          <a:p>
            <a:pPr indent="800120"/>
            <a:endParaRPr lang="pt-BR" altLang="zh-CN" sz="3200" b="1" dirty="0">
              <a:latin typeface="Garamond" pitchFamily="18" charset="0"/>
            </a:endParaRPr>
          </a:p>
          <a:p>
            <a:pPr indent="800120"/>
            <a:r>
              <a:rPr lang="pt-BR" altLang="zh-CN" sz="3200" b="1" dirty="0">
                <a:latin typeface="Garamond" pitchFamily="18" charset="0"/>
              </a:rPr>
              <a:t>LDR R0, [R1], R2, LSL</a:t>
            </a:r>
            <a:r>
              <a:rPr lang="zh-CN" altLang="pt-BR" sz="3200" b="1" dirty="0">
                <a:latin typeface="Garamond" pitchFamily="18" charset="0"/>
              </a:rPr>
              <a:t>＃</a:t>
            </a:r>
            <a:r>
              <a:rPr lang="pt-BR" altLang="zh-CN" sz="3200" b="1" dirty="0">
                <a:latin typeface="Garamond" pitchFamily="18" charset="0"/>
              </a:rPr>
              <a:t>2</a:t>
            </a:r>
            <a:r>
              <a:rPr lang="en-US" altLang="zh-CN" sz="3200" dirty="0">
                <a:latin typeface="Garamond" pitchFamily="18" charset="0"/>
              </a:rPr>
              <a:t>; </a:t>
            </a:r>
            <a:r>
              <a:rPr lang="zh-CN" altLang="en-US" sz="3200" dirty="0">
                <a:latin typeface="Garamond" pitchFamily="18" charset="0"/>
              </a:rPr>
              <a:t>将存储器地址为</a:t>
            </a:r>
            <a:r>
              <a:rPr lang="en-US" altLang="zh-CN" sz="3200" dirty="0">
                <a:latin typeface="Garamond" pitchFamily="18" charset="0"/>
              </a:rPr>
              <a:t>R1 </a:t>
            </a:r>
            <a:r>
              <a:rPr lang="zh-CN" altLang="en-US" sz="3200" dirty="0">
                <a:latin typeface="Garamond" pitchFamily="18" charset="0"/>
              </a:rPr>
              <a:t>的字数据读入寄存器</a:t>
            </a:r>
            <a:r>
              <a:rPr lang="en-US" altLang="zh-CN" sz="3200" dirty="0">
                <a:latin typeface="Garamond" pitchFamily="18" charset="0"/>
              </a:rPr>
              <a:t>							R0,</a:t>
            </a:r>
            <a:r>
              <a:rPr lang="zh-CN" altLang="en-US" sz="3200" dirty="0">
                <a:latin typeface="Garamond" pitchFamily="18" charset="0"/>
              </a:rPr>
              <a:t>并将新地址</a:t>
            </a:r>
            <a:r>
              <a:rPr lang="en-US" altLang="zh-CN" sz="3200" dirty="0">
                <a:latin typeface="Garamond" pitchFamily="18" charset="0"/>
              </a:rPr>
              <a:t>R1</a:t>
            </a:r>
            <a:r>
              <a:rPr lang="zh-CN" altLang="en-US" sz="3200" dirty="0">
                <a:latin typeface="Garamond" pitchFamily="18" charset="0"/>
              </a:rPr>
              <a:t>＋</a:t>
            </a:r>
            <a:r>
              <a:rPr lang="en-US" altLang="zh-CN" sz="3200" dirty="0">
                <a:latin typeface="Garamond" pitchFamily="18" charset="0"/>
              </a:rPr>
              <a:t>R2×4 </a:t>
            </a:r>
            <a:r>
              <a:rPr lang="zh-CN" altLang="en-US" sz="3200" dirty="0">
                <a:latin typeface="Garamond" pitchFamily="18" charset="0"/>
              </a:rPr>
              <a:t>写入</a:t>
            </a:r>
            <a:r>
              <a:rPr lang="en-US" altLang="zh-CN" sz="3200" dirty="0">
                <a:latin typeface="Garamond" pitchFamily="18" charset="0"/>
              </a:rPr>
              <a:t>R1</a:t>
            </a:r>
          </a:p>
        </p:txBody>
      </p:sp>
      <p:sp>
        <p:nvSpPr>
          <p:cNvPr id="40962" name="Text Box 9"/>
          <p:cNvSpPr txBox="1">
            <a:spLocks noChangeArrowheads="1"/>
          </p:cNvSpPr>
          <p:nvPr/>
        </p:nvSpPr>
        <p:spPr bwMode="auto">
          <a:xfrm>
            <a:off x="1343472" y="260648"/>
            <a:ext cx="27241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latin typeface="Tw Cen MT"/>
                <a:ea typeface="华文仿宋"/>
                <a:cs typeface="华文仿宋"/>
              </a:rPr>
              <a:t>LDR</a:t>
            </a:r>
            <a:r>
              <a:rPr lang="zh-CN" altLang="en-US" sz="4000" dirty="0">
                <a:latin typeface="Tw Cen MT"/>
                <a:ea typeface="华文仿宋"/>
                <a:cs typeface="华文仿宋"/>
              </a:rPr>
              <a:t>举例：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ChangeArrowheads="1"/>
          </p:cNvSpPr>
          <p:nvPr/>
        </p:nvSpPr>
        <p:spPr bwMode="auto">
          <a:xfrm>
            <a:off x="551384" y="2060848"/>
            <a:ext cx="114492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800120"/>
            <a:r>
              <a:rPr lang="en-US" altLang="zh-CN" sz="4000" b="1" dirty="0">
                <a:latin typeface="Garamond" pitchFamily="18" charset="0"/>
              </a:rPr>
              <a:t>STR  R0, [R1], </a:t>
            </a:r>
            <a:r>
              <a:rPr lang="zh-CN" altLang="en-US" sz="4000" b="1" dirty="0">
                <a:latin typeface="Garamond" pitchFamily="18" charset="0"/>
              </a:rPr>
              <a:t>＃</a:t>
            </a:r>
            <a:r>
              <a:rPr lang="en-US" altLang="zh-CN" sz="4000" b="1" dirty="0">
                <a:latin typeface="Garamond" pitchFamily="18" charset="0"/>
              </a:rPr>
              <a:t>8</a:t>
            </a:r>
            <a:r>
              <a:rPr lang="en-US" altLang="zh-CN" sz="4000" dirty="0">
                <a:latin typeface="Garamond" pitchFamily="18" charset="0"/>
              </a:rPr>
              <a:t>     ; </a:t>
            </a:r>
            <a:r>
              <a:rPr lang="zh-CN" altLang="en-US" sz="4000" dirty="0">
                <a:latin typeface="Garamond" pitchFamily="18" charset="0"/>
              </a:rPr>
              <a:t>将</a:t>
            </a:r>
            <a:r>
              <a:rPr lang="en-US" altLang="zh-CN" sz="4000" dirty="0">
                <a:latin typeface="Garamond" pitchFamily="18" charset="0"/>
              </a:rPr>
              <a:t>R0 </a:t>
            </a:r>
            <a:r>
              <a:rPr lang="zh-CN" altLang="en-US" sz="4000" dirty="0">
                <a:latin typeface="Garamond" pitchFamily="18" charset="0"/>
              </a:rPr>
              <a:t>中的字数据写入以</a:t>
            </a:r>
            <a:r>
              <a:rPr lang="en-US" altLang="zh-CN" sz="4000" dirty="0">
                <a:latin typeface="Garamond" pitchFamily="18" charset="0"/>
              </a:rPr>
              <a:t>							R1 </a:t>
            </a:r>
            <a:r>
              <a:rPr lang="zh-CN" altLang="en-US" sz="4000" dirty="0">
                <a:latin typeface="Garamond" pitchFamily="18" charset="0"/>
              </a:rPr>
              <a:t>为地址的存储器中</a:t>
            </a:r>
            <a:r>
              <a:rPr lang="en-US" altLang="zh-CN" sz="4000" dirty="0">
                <a:latin typeface="Garamond" pitchFamily="18" charset="0"/>
              </a:rPr>
              <a:t>, </a:t>
            </a:r>
            <a:r>
              <a:rPr lang="zh-CN" altLang="en-US" sz="4000" dirty="0">
                <a:latin typeface="Garamond" pitchFamily="18" charset="0"/>
              </a:rPr>
              <a:t>并</a:t>
            </a:r>
            <a:r>
              <a:rPr lang="en-US" altLang="zh-CN" sz="4000" dirty="0">
                <a:latin typeface="Garamond" pitchFamily="18" charset="0"/>
              </a:rPr>
              <a:t>						</a:t>
            </a:r>
            <a:r>
              <a:rPr lang="zh-CN" altLang="en-US" sz="4000" dirty="0">
                <a:latin typeface="Garamond" pitchFamily="18" charset="0"/>
              </a:rPr>
              <a:t>将新地址</a:t>
            </a:r>
            <a:r>
              <a:rPr lang="en-US" altLang="zh-CN" sz="4000" dirty="0">
                <a:latin typeface="Garamond" pitchFamily="18" charset="0"/>
              </a:rPr>
              <a:t>R1</a:t>
            </a:r>
            <a:r>
              <a:rPr lang="zh-CN" altLang="en-US" sz="4000" dirty="0">
                <a:latin typeface="Garamond" pitchFamily="18" charset="0"/>
              </a:rPr>
              <a:t>＋</a:t>
            </a:r>
            <a:r>
              <a:rPr lang="en-US" altLang="zh-CN" sz="4000" dirty="0">
                <a:latin typeface="Garamond" pitchFamily="18" charset="0"/>
              </a:rPr>
              <a:t>8 </a:t>
            </a:r>
            <a:r>
              <a:rPr lang="zh-CN" altLang="en-US" sz="4000" dirty="0">
                <a:latin typeface="Garamond" pitchFamily="18" charset="0"/>
              </a:rPr>
              <a:t>写入</a:t>
            </a:r>
            <a:r>
              <a:rPr lang="en-US" altLang="zh-CN" sz="4000" dirty="0">
                <a:latin typeface="Garamond" pitchFamily="18" charset="0"/>
              </a:rPr>
              <a:t>R1</a:t>
            </a:r>
          </a:p>
        </p:txBody>
      </p:sp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1343472" y="260648"/>
            <a:ext cx="27241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latin typeface="Tw Cen MT"/>
                <a:ea typeface="华文仿宋"/>
                <a:cs typeface="华文仿宋"/>
              </a:rPr>
              <a:t>STR</a:t>
            </a:r>
            <a:r>
              <a:rPr lang="zh-CN" altLang="en-US" sz="4400" dirty="0">
                <a:latin typeface="Tw Cen MT"/>
                <a:ea typeface="华文仿宋"/>
                <a:cs typeface="华文仿宋"/>
              </a:rPr>
              <a:t>举例：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 noChangeArrowheads="1"/>
          </p:cNvSpPr>
          <p:nvPr>
            <p:ph type="title"/>
          </p:nvPr>
        </p:nvSpPr>
        <p:spPr>
          <a:xfrm>
            <a:off x="928687" y="188640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2.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批量加载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/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存储  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LDM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STM  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0" y="1393610"/>
            <a:ext cx="12192000" cy="81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zh-CN" altLang="en-US" sz="3800" b="1" dirty="0">
                <a:latin typeface="Tw Cen MT"/>
                <a:ea typeface="华文仿宋"/>
                <a:cs typeface="华文仿宋"/>
              </a:rPr>
              <a:t>格式：</a:t>
            </a:r>
            <a:r>
              <a:rPr kumimoji="1" lang="en-US" altLang="zh-CN" sz="3800" b="1" dirty="0">
                <a:latin typeface="Tw Cen MT"/>
                <a:ea typeface="华文仿宋"/>
                <a:cs typeface="华文仿宋"/>
              </a:rPr>
              <a:t>LDM(</a:t>
            </a:r>
            <a:r>
              <a:rPr kumimoji="1" lang="zh-CN" altLang="en-US" sz="3800" b="1" dirty="0">
                <a:latin typeface="Tw Cen MT"/>
                <a:ea typeface="华文仿宋"/>
                <a:cs typeface="华文仿宋"/>
              </a:rPr>
              <a:t>或</a:t>
            </a:r>
            <a:r>
              <a:rPr kumimoji="1" lang="en-US" altLang="zh-CN" sz="3800" b="1" dirty="0">
                <a:latin typeface="Tw Cen MT"/>
                <a:ea typeface="华文仿宋"/>
                <a:cs typeface="华文仿宋"/>
              </a:rPr>
              <a:t>STM){</a:t>
            </a:r>
            <a:r>
              <a:rPr kumimoji="1" lang="zh-CN" altLang="en-US" sz="3800" b="1" dirty="0">
                <a:latin typeface="Tw Cen MT"/>
                <a:ea typeface="华文仿宋"/>
                <a:cs typeface="华文仿宋"/>
              </a:rPr>
              <a:t>类型</a:t>
            </a:r>
            <a:r>
              <a:rPr kumimoji="1" lang="en-US" altLang="zh-CN" sz="3800" b="1" dirty="0">
                <a:latin typeface="Tw Cen MT"/>
                <a:ea typeface="华文仿宋"/>
                <a:cs typeface="华文仿宋"/>
              </a:rPr>
              <a:t>} </a:t>
            </a:r>
            <a:r>
              <a:rPr kumimoji="1" lang="zh-CN" altLang="en-US" sz="3800" b="1" dirty="0">
                <a:latin typeface="Tw Cen MT"/>
                <a:ea typeface="华文仿宋"/>
                <a:cs typeface="华文仿宋"/>
              </a:rPr>
              <a:t>基址寄存器</a:t>
            </a:r>
            <a:r>
              <a:rPr kumimoji="1" lang="en-US" altLang="zh-CN" sz="3800" b="1" dirty="0">
                <a:latin typeface="Tw Cen MT"/>
                <a:ea typeface="华文仿宋"/>
                <a:cs typeface="华文仿宋"/>
              </a:rPr>
              <a:t>{!}, </a:t>
            </a:r>
            <a:r>
              <a:rPr kumimoji="1" lang="zh-CN" altLang="en-US" sz="3800" b="1" dirty="0">
                <a:latin typeface="Tw Cen MT"/>
                <a:ea typeface="华文仿宋"/>
                <a:cs typeface="华文仿宋"/>
              </a:rPr>
              <a:t>寄存器</a:t>
            </a:r>
            <a:r>
              <a:rPr kumimoji="1" lang="zh-CN" altLang="en-US" sz="3800" b="1" dirty="0">
                <a:solidFill>
                  <a:srgbClr val="FF0000"/>
                </a:solidFill>
                <a:latin typeface="Tw Cen MT"/>
                <a:ea typeface="华文仿宋"/>
                <a:cs typeface="华文仿宋"/>
              </a:rPr>
              <a:t>列表</a:t>
            </a:r>
            <a:r>
              <a:rPr kumimoji="1" lang="en-US" altLang="zh-CN" sz="3800" b="1" dirty="0">
                <a:latin typeface="Tw Cen MT"/>
                <a:ea typeface="华文仿宋"/>
                <a:cs typeface="华文仿宋"/>
              </a:rPr>
              <a:t>{∧}</a:t>
            </a: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767408" y="2455566"/>
            <a:ext cx="9577064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6"/>
            <a:r>
              <a:rPr lang="en-US" altLang="zh-CN" sz="3200" b="1" dirty="0">
                <a:latin typeface="Garamond" pitchFamily="18" charset="0"/>
              </a:rPr>
              <a:t>				   IA   	</a:t>
            </a:r>
            <a:r>
              <a:rPr lang="zh-CN" altLang="en-US" sz="3200" b="1" dirty="0">
                <a:latin typeface="Garamond" pitchFamily="18" charset="0"/>
              </a:rPr>
              <a:t>每次传送后地址加</a:t>
            </a:r>
            <a:r>
              <a:rPr lang="en-US" altLang="zh-CN" sz="3200" b="1" dirty="0">
                <a:latin typeface="Garamond" pitchFamily="18" charset="0"/>
              </a:rPr>
              <a:t>1</a:t>
            </a:r>
            <a:r>
              <a:rPr lang="zh-CN" altLang="en-US" sz="3200" b="1" dirty="0">
                <a:latin typeface="Garamond" pitchFamily="18" charset="0"/>
              </a:rPr>
              <a:t>。</a:t>
            </a:r>
          </a:p>
          <a:p>
            <a:pPr lvl="8" indent="266706"/>
            <a:r>
              <a:rPr lang="en-US" altLang="zh-CN" sz="3200" b="1" dirty="0">
                <a:latin typeface="Garamond" pitchFamily="18" charset="0"/>
              </a:rPr>
              <a:t>IB    	</a:t>
            </a:r>
            <a:r>
              <a:rPr lang="zh-CN" altLang="en-US" sz="3200" b="1" dirty="0">
                <a:latin typeface="Garamond" pitchFamily="18" charset="0"/>
              </a:rPr>
              <a:t>每次传送前地址加</a:t>
            </a:r>
            <a:r>
              <a:rPr lang="en-US" altLang="zh-CN" sz="3200" b="1" dirty="0">
                <a:latin typeface="Garamond" pitchFamily="18" charset="0"/>
              </a:rPr>
              <a:t>1</a:t>
            </a:r>
            <a:r>
              <a:rPr lang="zh-CN" altLang="en-US" sz="3200" b="1" dirty="0">
                <a:latin typeface="Garamond" pitchFamily="18" charset="0"/>
              </a:rPr>
              <a:t>。</a:t>
            </a:r>
          </a:p>
          <a:p>
            <a:pPr lvl="8" indent="266706"/>
            <a:r>
              <a:rPr lang="en-US" altLang="zh-CN" sz="3200" b="1" dirty="0">
                <a:latin typeface="Garamond" pitchFamily="18" charset="0"/>
              </a:rPr>
              <a:t>DA         	</a:t>
            </a:r>
            <a:r>
              <a:rPr lang="zh-CN" altLang="en-US" sz="3200" b="1" dirty="0">
                <a:latin typeface="Garamond" pitchFamily="18" charset="0"/>
              </a:rPr>
              <a:t>每次传送后地址减</a:t>
            </a:r>
            <a:r>
              <a:rPr lang="en-US" altLang="zh-CN" sz="3200" b="1" dirty="0">
                <a:latin typeface="Garamond" pitchFamily="18" charset="0"/>
              </a:rPr>
              <a:t>1</a:t>
            </a:r>
            <a:r>
              <a:rPr lang="zh-CN" altLang="en-US" sz="3200" b="1" dirty="0">
                <a:latin typeface="Garamond" pitchFamily="18" charset="0"/>
              </a:rPr>
              <a:t>。</a:t>
            </a:r>
          </a:p>
          <a:p>
            <a:pPr lvl="8" indent="266706"/>
            <a:r>
              <a:rPr lang="en-US" altLang="zh-CN" sz="3200" b="1" dirty="0">
                <a:latin typeface="Garamond" pitchFamily="18" charset="0"/>
              </a:rPr>
              <a:t>DB         	</a:t>
            </a:r>
            <a:r>
              <a:rPr lang="zh-CN" altLang="en-US" sz="3200" b="1" dirty="0">
                <a:latin typeface="Garamond" pitchFamily="18" charset="0"/>
              </a:rPr>
              <a:t>每次传送前地址减</a:t>
            </a:r>
            <a:r>
              <a:rPr lang="en-US" altLang="zh-CN" sz="3200" b="1" dirty="0">
                <a:latin typeface="Garamond" pitchFamily="18" charset="0"/>
              </a:rPr>
              <a:t>1</a:t>
            </a:r>
            <a:r>
              <a:rPr lang="zh-CN" altLang="en-US" sz="3200" b="1" dirty="0">
                <a:latin typeface="Garamond" pitchFamily="18" charset="0"/>
              </a:rPr>
              <a:t>。</a:t>
            </a:r>
          </a:p>
          <a:p>
            <a:pPr lvl="8" indent="266706"/>
            <a:r>
              <a:rPr lang="en-US" altLang="zh-CN" sz="3200" b="1" dirty="0">
                <a:latin typeface="Garamond" pitchFamily="18" charset="0"/>
              </a:rPr>
              <a:t>FD 	</a:t>
            </a:r>
            <a:r>
              <a:rPr lang="zh-CN" altLang="en-US" sz="3200" b="1" dirty="0">
                <a:latin typeface="Garamond" pitchFamily="18" charset="0"/>
              </a:rPr>
              <a:t>满递减堆栈。</a:t>
            </a:r>
          </a:p>
          <a:p>
            <a:pPr lvl="8" indent="266706"/>
            <a:r>
              <a:rPr lang="en-US" altLang="zh-CN" sz="3200" b="1" dirty="0">
                <a:latin typeface="Garamond" pitchFamily="18" charset="0"/>
              </a:rPr>
              <a:t>ED        	</a:t>
            </a:r>
            <a:r>
              <a:rPr lang="zh-CN" altLang="en-US" sz="3200" b="1" dirty="0">
                <a:latin typeface="Garamond" pitchFamily="18" charset="0"/>
              </a:rPr>
              <a:t>空递减堆栈。</a:t>
            </a:r>
          </a:p>
          <a:p>
            <a:pPr lvl="8" indent="266706"/>
            <a:r>
              <a:rPr lang="en-US" altLang="zh-CN" sz="3200" b="1" dirty="0">
                <a:latin typeface="Garamond" pitchFamily="18" charset="0"/>
              </a:rPr>
              <a:t>FA 		</a:t>
            </a:r>
            <a:r>
              <a:rPr lang="zh-CN" altLang="en-US" sz="3200" b="1" dirty="0">
                <a:latin typeface="Garamond" pitchFamily="18" charset="0"/>
              </a:rPr>
              <a:t>满递增堆栈。</a:t>
            </a:r>
          </a:p>
          <a:p>
            <a:pPr lvl="8" indent="266706"/>
            <a:r>
              <a:rPr lang="en-US" altLang="zh-CN" sz="3200" b="1" dirty="0">
                <a:latin typeface="Garamond" pitchFamily="18" charset="0"/>
              </a:rPr>
              <a:t>EA         	</a:t>
            </a:r>
            <a:r>
              <a:rPr lang="zh-CN" altLang="en-US" sz="3200" b="1" dirty="0">
                <a:latin typeface="Garamond" pitchFamily="18" charset="0"/>
              </a:rPr>
              <a:t>空递增堆栈。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3FFA0DF9-952A-440E-9981-EBE20DA92806}"/>
              </a:ext>
            </a:extLst>
          </p:cNvPr>
          <p:cNvSpPr/>
          <p:nvPr/>
        </p:nvSpPr>
        <p:spPr>
          <a:xfrm>
            <a:off x="3719736" y="2780928"/>
            <a:ext cx="720080" cy="345638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72B047-3284-49B4-A5DE-69961F963F3F}"/>
              </a:ext>
            </a:extLst>
          </p:cNvPr>
          <p:cNvSpPr txBox="1"/>
          <p:nvPr/>
        </p:nvSpPr>
        <p:spPr>
          <a:xfrm>
            <a:off x="1991544" y="4132949"/>
            <a:ext cx="1800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800" b="1" dirty="0">
                <a:latin typeface="Tw Cen MT"/>
                <a:ea typeface="华文仿宋"/>
                <a:cs typeface="华文仿宋"/>
              </a:rPr>
              <a:t>{</a:t>
            </a:r>
            <a:r>
              <a:rPr kumimoji="1" lang="zh-CN" altLang="en-US" sz="3800" b="1" dirty="0">
                <a:latin typeface="Tw Cen MT"/>
                <a:ea typeface="华文仿宋"/>
                <a:cs typeface="华文仿宋"/>
              </a:rPr>
              <a:t>类型</a:t>
            </a:r>
            <a:r>
              <a:rPr kumimoji="1" lang="en-US" altLang="zh-CN" sz="3800" b="1" dirty="0">
                <a:latin typeface="Tw Cen MT"/>
                <a:ea typeface="华文仿宋"/>
                <a:cs typeface="华文仿宋"/>
              </a:rPr>
              <a:t>}</a:t>
            </a:r>
            <a:endParaRPr lang="zh-CN" altLang="en-US" sz="3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260648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2. 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批量加载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/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存储  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LDM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STM  </a:t>
            </a:r>
          </a:p>
        </p:txBody>
      </p:sp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0" y="1772816"/>
            <a:ext cx="1219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6"/>
            <a:r>
              <a:rPr lang="en-US" altLang="zh-CN" sz="4000" b="1" dirty="0">
                <a:latin typeface="Garamond" pitchFamily="18" charset="0"/>
              </a:rPr>
              <a:t>STMFD R13!, {R0, R4-R12, LR}	; </a:t>
            </a:r>
            <a:r>
              <a:rPr lang="zh-CN" altLang="en-US" sz="4000" b="1" dirty="0">
                <a:latin typeface="Garamond" pitchFamily="18" charset="0"/>
              </a:rPr>
              <a:t>将寄存器列表中的</a:t>
            </a:r>
            <a:r>
              <a:rPr lang="en-US" altLang="zh-CN" sz="4000" b="1" dirty="0">
                <a:latin typeface="Garamond" pitchFamily="18" charset="0"/>
              </a:rPr>
              <a:t>									</a:t>
            </a:r>
            <a:r>
              <a:rPr lang="zh-CN" altLang="en-US" sz="4000" b="1" dirty="0">
                <a:latin typeface="Garamond" pitchFamily="18" charset="0"/>
              </a:rPr>
              <a:t>寄存器</a:t>
            </a:r>
            <a:r>
              <a:rPr lang="en-US" altLang="zh-CN" sz="4000" b="1" dirty="0">
                <a:latin typeface="Garamond" pitchFamily="18" charset="0"/>
              </a:rPr>
              <a:t> (R0, R4 </a:t>
            </a:r>
            <a:r>
              <a:rPr lang="zh-CN" altLang="en-US" sz="4000" b="1" dirty="0">
                <a:latin typeface="Garamond" pitchFamily="18" charset="0"/>
              </a:rPr>
              <a:t>到</a:t>
            </a:r>
            <a:r>
              <a:rPr lang="en-US" altLang="zh-CN" sz="4000" b="1" dirty="0">
                <a:latin typeface="Garamond" pitchFamily="18" charset="0"/>
              </a:rPr>
              <a:t>									R12, LR)</a:t>
            </a:r>
            <a:r>
              <a:rPr lang="zh-CN" altLang="en-US" sz="4000" b="1" dirty="0">
                <a:latin typeface="Garamond" pitchFamily="18" charset="0"/>
              </a:rPr>
              <a:t>存入堆栈</a:t>
            </a:r>
          </a:p>
          <a:p>
            <a:pPr indent="266706"/>
            <a:endParaRPr lang="zh-CN" altLang="en-US" sz="4000" b="1" dirty="0">
              <a:latin typeface="Garamond" pitchFamily="18" charset="0"/>
            </a:endParaRPr>
          </a:p>
          <a:p>
            <a:pPr indent="266706"/>
            <a:r>
              <a:rPr lang="en-US" altLang="zh-CN" sz="4000" b="1" dirty="0">
                <a:latin typeface="Garamond" pitchFamily="18" charset="0"/>
              </a:rPr>
              <a:t>LDMFD R13!, {R0, R4-R12, PC}	; </a:t>
            </a:r>
            <a:r>
              <a:rPr lang="zh-CN" altLang="en-US" sz="4000" b="1" dirty="0">
                <a:latin typeface="Garamond" pitchFamily="18" charset="0"/>
              </a:rPr>
              <a:t>将堆栈内容恢复到</a:t>
            </a:r>
            <a:r>
              <a:rPr lang="en-US" altLang="zh-CN" sz="4000" b="1" dirty="0">
                <a:latin typeface="Garamond" pitchFamily="18" charset="0"/>
              </a:rPr>
              <a:t>									</a:t>
            </a:r>
            <a:r>
              <a:rPr lang="zh-CN" altLang="en-US" sz="4000" b="1" dirty="0">
                <a:latin typeface="Garamond" pitchFamily="18" charset="0"/>
              </a:rPr>
              <a:t>寄存器</a:t>
            </a:r>
            <a:r>
              <a:rPr lang="en-US" altLang="zh-CN" sz="4000" b="1" dirty="0">
                <a:latin typeface="Garamond" pitchFamily="18" charset="0"/>
              </a:rPr>
              <a:t>(R0, R4 </a:t>
            </a:r>
            <a:r>
              <a:rPr lang="zh-CN" altLang="en-US" sz="4000" b="1" dirty="0">
                <a:latin typeface="Garamond" pitchFamily="18" charset="0"/>
              </a:rPr>
              <a:t>到</a:t>
            </a:r>
            <a:r>
              <a:rPr lang="en-US" altLang="zh-CN" sz="4000" b="1" dirty="0">
                <a:latin typeface="Garamond" pitchFamily="18" charset="0"/>
              </a:rPr>
              <a:t>R12, 								LR)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3133727" y="1361063"/>
            <a:ext cx="7643812" cy="170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	{</a:t>
            </a:r>
            <a:r>
              <a:rPr kumimoji="1" lang="en-US" altLang="zh-CN" sz="4000" b="1" dirty="0" err="1"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}	label</a:t>
            </a:r>
          </a:p>
          <a:p>
            <a:pPr>
              <a:lnSpc>
                <a:spcPct val="140000"/>
              </a:lnSpc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BL	{</a:t>
            </a:r>
            <a:r>
              <a:rPr kumimoji="1" lang="en-US" altLang="zh-CN" sz="4000" b="1" dirty="0" err="1"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}	label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983432" y="274592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3.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分支指令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--B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BL   </a:t>
            </a: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623392" y="1400841"/>
            <a:ext cx="7878762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623392" y="4254075"/>
            <a:ext cx="11233248" cy="215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指令用于</a:t>
            </a:r>
            <a:r>
              <a:rPr kumimoji="1" lang="zh-CN" altLang="en-US" sz="3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分支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和</a:t>
            </a:r>
            <a:r>
              <a:rPr kumimoji="1" lang="zh-CN" altLang="en-US" sz="3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带链接分支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的操作。</a:t>
            </a:r>
          </a:p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 其中，</a:t>
            </a: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B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指令引起处理器转移到</a:t>
            </a: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label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；</a:t>
            </a: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BL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指令将下一条指令的地址拷贝到</a:t>
            </a: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R14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（</a:t>
            </a: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LR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，链接寄存器），并引起处理器转移到</a:t>
            </a:r>
            <a:r>
              <a:rPr kumimoji="1" lang="en-US" altLang="zh-CN" sz="3000" b="1" dirty="0">
                <a:latin typeface="Tahoma" pitchFamily="34" charset="0"/>
                <a:ea typeface="华文仿宋"/>
                <a:cs typeface="华文仿宋"/>
              </a:rPr>
              <a:t>label</a:t>
            </a:r>
            <a:r>
              <a:rPr kumimoji="1" lang="zh-CN" altLang="en-US" sz="3000" b="1" dirty="0">
                <a:latin typeface="Tahoma" pitchFamily="34" charset="0"/>
                <a:ea typeface="华文仿宋"/>
                <a:cs typeface="华文仿宋"/>
              </a:rPr>
              <a:t>。 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615558" y="3235282"/>
            <a:ext cx="7878762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/>
      <p:bldP spid="2160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3.1  </a:t>
            </a:r>
            <a:r>
              <a:rPr lang="zh-CN" altLang="en-US" dirty="0">
                <a:cs typeface="华文仿宋"/>
              </a:rPr>
              <a:t>指令集概述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9417" y="1575842"/>
            <a:ext cx="10945216" cy="5029200"/>
          </a:xfrm>
        </p:spPr>
        <p:txBody>
          <a:bodyPr>
            <a:normAutofit fontScale="925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/>
              <a:t>ARM</a:t>
            </a:r>
            <a:r>
              <a:rPr lang="zh-CN" altLang="en-US" sz="2800" dirty="0"/>
              <a:t>芯片支持的指令集也有所不同，现介绍常用的指令集。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	</a:t>
            </a:r>
            <a:r>
              <a:rPr lang="en-US" altLang="zh-CN" sz="2800" b="1" dirty="0"/>
              <a:t>ARM</a:t>
            </a:r>
            <a:r>
              <a:rPr lang="zh-CN" altLang="en-US" sz="2800" b="1" dirty="0"/>
              <a:t>指令集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800" dirty="0"/>
              <a:t>ARM</a:t>
            </a:r>
            <a:r>
              <a:rPr lang="zh-CN" altLang="en-US" sz="2800" dirty="0"/>
              <a:t>内核工作在</a:t>
            </a:r>
            <a:r>
              <a:rPr lang="en-US" altLang="zh-CN" sz="2800" dirty="0"/>
              <a:t>ARM</a:t>
            </a:r>
            <a:r>
              <a:rPr lang="zh-CN" altLang="en-US" sz="2800" dirty="0"/>
              <a:t>状态时，使用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固定</a:t>
            </a:r>
            <a:r>
              <a:rPr lang="zh-CN" altLang="en-US" sz="2800" dirty="0">
                <a:solidFill>
                  <a:srgbClr val="FF0000"/>
                </a:solidFill>
              </a:rPr>
              <a:t>长度</a:t>
            </a:r>
            <a:r>
              <a:rPr lang="en-US" altLang="zh-CN" sz="2800" dirty="0">
                <a:solidFill>
                  <a:srgbClr val="FF0000"/>
                </a:solidFill>
              </a:rPr>
              <a:t>32</a:t>
            </a:r>
            <a:r>
              <a:rPr lang="zh-CN" altLang="en-US" sz="2800" dirty="0">
                <a:solidFill>
                  <a:srgbClr val="FF0000"/>
                </a:solidFill>
              </a:rPr>
              <a:t>位</a:t>
            </a:r>
            <a:r>
              <a:rPr lang="en-US" altLang="zh-CN" sz="2800" dirty="0">
                <a:solidFill>
                  <a:srgbClr val="FF0000"/>
                </a:solidFill>
              </a:rPr>
              <a:t>ARM</a:t>
            </a:r>
            <a:r>
              <a:rPr lang="zh-CN" altLang="en-US" sz="2800" dirty="0">
                <a:solidFill>
                  <a:srgbClr val="FF0000"/>
                </a:solidFill>
              </a:rPr>
              <a:t>指令集</a:t>
            </a:r>
            <a:r>
              <a:rPr lang="zh-CN" altLang="en-US" sz="2800" dirty="0"/>
              <a:t>，处理器内部的</a:t>
            </a:r>
            <a:r>
              <a:rPr lang="zh-CN" altLang="en-US" sz="2800" dirty="0">
                <a:solidFill>
                  <a:srgbClr val="FF0000"/>
                </a:solidFill>
              </a:rPr>
              <a:t>指令译码</a:t>
            </a:r>
            <a:r>
              <a:rPr lang="zh-CN" altLang="en-US" sz="2800" dirty="0"/>
              <a:t>采用硬布线逻辑，不使用微程序控制，以减少指令的译码时间，大部分指令可以在一个时钟周期内完成。也是使用最多的指令集。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	</a:t>
            </a:r>
            <a:r>
              <a:rPr lang="en-US" altLang="zh-CN" sz="2800" b="1" dirty="0"/>
              <a:t>Thumb</a:t>
            </a:r>
            <a:r>
              <a:rPr lang="zh-CN" altLang="en-US" sz="2800" b="1" dirty="0"/>
              <a:t>指令集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800" dirty="0"/>
              <a:t>为兼容数据总线宽度为</a:t>
            </a:r>
            <a:r>
              <a:rPr lang="en-US" altLang="zh-CN" sz="2800" dirty="0"/>
              <a:t>16</a:t>
            </a:r>
            <a:r>
              <a:rPr lang="zh-CN" altLang="en-US" sz="2800" dirty="0"/>
              <a:t>位的应用系统，</a:t>
            </a:r>
            <a:r>
              <a:rPr lang="en-US" altLang="zh-CN" sz="2800" dirty="0"/>
              <a:t>ARM</a:t>
            </a:r>
            <a:r>
              <a:rPr lang="zh-CN" altLang="en-US" sz="2800" dirty="0"/>
              <a:t>体系结构除了支持执行效率很高的</a:t>
            </a:r>
            <a:r>
              <a:rPr lang="en-US" altLang="zh-CN" sz="2800" dirty="0"/>
              <a:t>32</a:t>
            </a:r>
            <a:r>
              <a:rPr lang="zh-CN" altLang="en-US" sz="2800" dirty="0"/>
              <a:t>位</a:t>
            </a:r>
            <a:r>
              <a:rPr lang="en-US" altLang="zh-CN" sz="2800" dirty="0"/>
              <a:t>ARM</a:t>
            </a:r>
            <a:r>
              <a:rPr lang="zh-CN" altLang="en-US" sz="2800" dirty="0"/>
              <a:t>指令集以外，同时支持</a:t>
            </a:r>
            <a:r>
              <a:rPr lang="en-US" altLang="zh-CN" sz="2800" dirty="0">
                <a:solidFill>
                  <a:srgbClr val="FF0000"/>
                </a:solidFill>
              </a:rPr>
              <a:t>16</a:t>
            </a:r>
            <a:r>
              <a:rPr lang="zh-CN" altLang="en-US" sz="2800" dirty="0">
                <a:solidFill>
                  <a:srgbClr val="FF0000"/>
                </a:solidFill>
              </a:rPr>
              <a:t>位的</a:t>
            </a:r>
            <a:r>
              <a:rPr lang="en-US" altLang="zh-CN" sz="2800" dirty="0">
                <a:solidFill>
                  <a:srgbClr val="FF0000"/>
                </a:solidFill>
              </a:rPr>
              <a:t>Thumb</a:t>
            </a:r>
            <a:r>
              <a:rPr lang="zh-CN" altLang="en-US" sz="2800" dirty="0">
                <a:solidFill>
                  <a:srgbClr val="FF0000"/>
                </a:solidFill>
              </a:rPr>
              <a:t>指令集</a:t>
            </a:r>
            <a:r>
              <a:rPr lang="zh-CN" altLang="en-US" sz="2800" dirty="0"/>
              <a:t>，</a:t>
            </a:r>
            <a:r>
              <a:rPr lang="en-US" altLang="zh-CN" sz="2800" dirty="0"/>
              <a:t>Thumb</a:t>
            </a:r>
            <a:r>
              <a:rPr lang="zh-CN" altLang="en-US" sz="2800" dirty="0"/>
              <a:t>指令集可以看做是</a:t>
            </a:r>
            <a:r>
              <a:rPr lang="en-US" altLang="zh-CN" sz="2800" dirty="0"/>
              <a:t>ARM</a:t>
            </a:r>
            <a:r>
              <a:rPr lang="zh-CN" altLang="en-US" sz="2800" dirty="0"/>
              <a:t>指令压缩形式的子集，</a:t>
            </a:r>
            <a:r>
              <a:rPr lang="en-US" altLang="zh-CN" sz="2800" dirty="0"/>
              <a:t>Thumb</a:t>
            </a:r>
            <a:r>
              <a:rPr lang="zh-CN" altLang="en-US" sz="2800" dirty="0"/>
              <a:t>指令只支持一些通用功能，必要时（如异常处理）还要跳转为</a:t>
            </a:r>
            <a:r>
              <a:rPr lang="en-US" altLang="zh-CN" sz="2800" dirty="0"/>
              <a:t>ARM</a:t>
            </a:r>
            <a:r>
              <a:rPr lang="zh-CN" altLang="en-US" sz="2800" dirty="0"/>
              <a:t>状态，借助完善的</a:t>
            </a:r>
            <a:r>
              <a:rPr lang="en-US" altLang="zh-CN" sz="2800" dirty="0"/>
              <a:t>ARM</a:t>
            </a:r>
            <a:r>
              <a:rPr lang="zh-CN" altLang="en-US" sz="2800" dirty="0"/>
              <a:t>指令集来处理一些复杂功能。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404664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3.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分支指令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--B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BL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2639616" y="2576138"/>
            <a:ext cx="4837113" cy="170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	loop A</a:t>
            </a:r>
          </a:p>
          <a:p>
            <a:pPr>
              <a:lnSpc>
                <a:spcPct val="140000"/>
              </a:lnSpc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BL	sub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1199456" y="1645261"/>
            <a:ext cx="7488237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7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1991544" y="1959893"/>
            <a:ext cx="7643812" cy="84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BX	{</a:t>
            </a:r>
            <a:r>
              <a:rPr kumimoji="1" lang="en-US" altLang="zh-CN" sz="4000" b="1" dirty="0" err="1"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}	Rm 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xfrm>
            <a:off x="1698322" y="292975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3.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分支指令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--BX   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191344" y="1297848"/>
            <a:ext cx="7878762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839416" y="3940547"/>
            <a:ext cx="11271299" cy="259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指令用于实现分支，并</a:t>
            </a:r>
            <a:r>
              <a:rPr kumimoji="1"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可选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地</a:t>
            </a:r>
            <a:r>
              <a:rPr kumimoji="1" lang="zh-CN" altLang="en-US" sz="40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交换指令集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。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BX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指令将引起处理器转移到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Rm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中的地址。若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Rm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的位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[0]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为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1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，则指令集变换到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Thumb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指令集。 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95688" y="3199935"/>
            <a:ext cx="7878762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8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/>
      <p:bldP spid="2181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3.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分支指令</a:t>
            </a:r>
            <a:r>
              <a:rPr lang="en-US" altLang="zh-CN" sz="3200">
                <a:solidFill>
                  <a:schemeClr val="tx1"/>
                </a:solidFill>
                <a:cs typeface="华文仿宋"/>
              </a:rPr>
              <a:t>--BX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3911601" y="2924177"/>
            <a:ext cx="4837113" cy="61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BX	R6 </a:t>
            </a:r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2586039" y="1916114"/>
            <a:ext cx="7488237" cy="69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32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200" b="1"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>
          <a:xfrm>
            <a:off x="1487488" y="44624"/>
            <a:ext cx="8931275" cy="811212"/>
          </a:xfrm>
        </p:spPr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  <a:cs typeface="华文仿宋"/>
              </a:rPr>
              <a:t>3. ARM</a:t>
            </a:r>
            <a:r>
              <a:rPr lang="zh-CN" altLang="en-US" sz="4000" dirty="0">
                <a:solidFill>
                  <a:schemeClr val="tx1"/>
                </a:solidFill>
                <a:cs typeface="华文仿宋"/>
              </a:rPr>
              <a:t>分支指令</a:t>
            </a:r>
            <a:r>
              <a:rPr lang="en-US" altLang="zh-CN" sz="4000" dirty="0">
                <a:solidFill>
                  <a:schemeClr val="tx1"/>
                </a:solidFill>
                <a:cs typeface="华文仿宋"/>
              </a:rPr>
              <a:t>--BLX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842E4A-FC38-4392-A666-133D79147559}"/>
              </a:ext>
            </a:extLst>
          </p:cNvPr>
          <p:cNvSpPr/>
          <p:nvPr/>
        </p:nvSpPr>
        <p:spPr>
          <a:xfrm>
            <a:off x="0" y="1196752"/>
            <a:ext cx="12288688" cy="400294"/>
          </a:xfrm>
          <a:prstGeom prst="rect">
            <a:avLst/>
          </a:prstGeom>
          <a:solidFill>
            <a:srgbClr val="EAD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479376" y="847425"/>
            <a:ext cx="7567612" cy="69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2949477" y="895911"/>
            <a:ext cx="5576887" cy="61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BLX	{</a:t>
            </a:r>
            <a:r>
              <a:rPr kumimoji="1" lang="en-US" altLang="zh-CN" sz="2800" b="1" dirty="0" err="1"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}	Rm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F2B70AA-2779-4E56-AA41-388FA818E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632" y="1617817"/>
            <a:ext cx="9408368" cy="530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指令用于实现</a:t>
            </a:r>
            <a:r>
              <a:rPr kumimoji="1" lang="zh-CN" altLang="en-US" sz="28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带链接分支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，并</a:t>
            </a:r>
            <a:r>
              <a:rPr kumimoji="1" lang="zh-CN" altLang="en-US" sz="28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可选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地</a:t>
            </a:r>
            <a:r>
              <a:rPr kumimoji="1" lang="zh-CN" altLang="en-US" sz="28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交换指令集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。</a:t>
            </a:r>
          </a:p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BLX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指令具体用途有：</a:t>
            </a:r>
          </a:p>
          <a:p>
            <a:pPr lvl="1"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将下一条指令的地址拷贝到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R14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（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LR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，链接寄存器）中；</a:t>
            </a:r>
          </a:p>
          <a:p>
            <a:pPr lvl="1"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转移到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label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或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Rm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中的地址；</a:t>
            </a:r>
          </a:p>
          <a:p>
            <a:pPr lvl="1"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切换到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Thumb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指令集，条件是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Rm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的位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[0]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为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1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或者使用</a:t>
            </a:r>
            <a:r>
              <a:rPr kumimoji="1" lang="zh-CN" altLang="en-US" sz="2400" b="1" dirty="0">
                <a:ea typeface="华文仿宋"/>
                <a:cs typeface="华文仿宋"/>
              </a:rPr>
              <a:t>“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BLX label</a:t>
            </a:r>
            <a:r>
              <a:rPr kumimoji="1" lang="en-US" altLang="zh-CN" sz="2400" b="1" dirty="0">
                <a:ea typeface="华文仿宋"/>
                <a:cs typeface="华文仿宋"/>
              </a:rPr>
              <a:t>”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的形式。</a:t>
            </a:r>
          </a:p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 机器级的</a:t>
            </a:r>
            <a:r>
              <a:rPr kumimoji="1" lang="zh-CN" altLang="en-US" sz="2800" b="1" dirty="0">
                <a:ea typeface="华文仿宋"/>
                <a:cs typeface="华文仿宋"/>
              </a:rPr>
              <a:t>“</a:t>
            </a: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BLX label</a:t>
            </a:r>
            <a:r>
              <a:rPr kumimoji="1" lang="en-US" altLang="zh-CN" sz="2800" b="1" dirty="0">
                <a:ea typeface="华文仿宋"/>
                <a:cs typeface="华文仿宋"/>
              </a:rPr>
              <a:t>”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指令的转移不能超过当前指令地址的</a:t>
            </a:r>
            <a:r>
              <a:rPr kumimoji="1" lang="en-US" altLang="zh-CN" sz="2800" b="1" dirty="0">
                <a:solidFill>
                  <a:srgbClr val="FF0000"/>
                </a:solidFill>
                <a:latin typeface="Tahoma" pitchFamily="34" charset="0"/>
                <a:ea typeface="华文仿宋"/>
                <a:cs typeface="华文仿宋"/>
              </a:rPr>
              <a:t>±32Mb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范围。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76C1945-9490-4758-948F-DA4D35728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1503823"/>
            <a:ext cx="2470101" cy="69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32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200" b="1" dirty="0"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630362" y="332656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3.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分支指令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--BLX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911601" y="2924176"/>
            <a:ext cx="4837113" cy="1975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5000"/>
              </a:lnSpc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BLX	R0</a:t>
            </a:r>
          </a:p>
          <a:p>
            <a:pPr>
              <a:lnSpc>
                <a:spcPct val="165000"/>
              </a:lnSpc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BLX	</a:t>
            </a:r>
            <a:r>
              <a:rPr kumimoji="1" lang="en-US" altLang="zh-CN" sz="4000" b="1" dirty="0" err="1">
                <a:latin typeface="Tahoma" pitchFamily="34" charset="0"/>
                <a:ea typeface="华文仿宋"/>
                <a:cs typeface="华文仿宋"/>
              </a:rPr>
              <a:t>thumbsub</a:t>
            </a:r>
            <a:endParaRPr kumimoji="1" lang="en-US" altLang="zh-CN" sz="4000" b="1" dirty="0">
              <a:latin typeface="Tahoma" pitchFamily="34" charset="0"/>
              <a:ea typeface="华文仿宋"/>
              <a:cs typeface="华文仿宋"/>
            </a:endParaRPr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586039" y="1916114"/>
            <a:ext cx="7488237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83432" y="262973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998446" y="3863306"/>
            <a:ext cx="5040560" cy="45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SzPct val="125000"/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ARM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数据处理指令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7032104" y="2204864"/>
            <a:ext cx="3456384" cy="3362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3600" b="1" dirty="0">
                <a:latin typeface="Tahoma" pitchFamily="34" charset="0"/>
              </a:rPr>
              <a:t>数据传送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3600" b="1" dirty="0">
                <a:latin typeface="Tahoma" pitchFamily="34" charset="0"/>
              </a:rPr>
              <a:t>算术运算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3600" b="1" dirty="0">
                <a:latin typeface="Tahoma" pitchFamily="34" charset="0"/>
              </a:rPr>
              <a:t>逻辑运算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3600" b="1" dirty="0">
                <a:latin typeface="Tahoma" pitchFamily="34" charset="0"/>
              </a:rPr>
              <a:t>比较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AE80B3CC-D3E6-4179-91DC-15F2817831EF}"/>
              </a:ext>
            </a:extLst>
          </p:cNvPr>
          <p:cNvSpPr/>
          <p:nvPr/>
        </p:nvSpPr>
        <p:spPr>
          <a:xfrm>
            <a:off x="5879976" y="2636912"/>
            <a:ext cx="1008111" cy="2736304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7408" y="276421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767083" y="1356541"/>
            <a:ext cx="4896869" cy="67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spcAft>
                <a:spcPct val="45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2800" b="1" dirty="0">
                <a:latin typeface="Tahoma" pitchFamily="34" charset="0"/>
                <a:ea typeface="华文仿宋"/>
                <a:cs typeface="华文仿宋"/>
              </a:rPr>
              <a:t> ARM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数据处理指令的特点</a:t>
            </a:r>
            <a:r>
              <a:rPr kumimoji="1" lang="zh-CN" altLang="en-US" b="1" dirty="0">
                <a:latin typeface="Tahoma" pitchFamily="34" charset="0"/>
                <a:ea typeface="华文仿宋"/>
                <a:cs typeface="华文仿宋"/>
              </a:rPr>
              <a:t> </a:t>
            </a:r>
            <a:endParaRPr kumimoji="1" lang="zh-CN" altLang="en-US" sz="2400" b="1" dirty="0">
              <a:latin typeface="Tahoma" pitchFamily="34" charset="0"/>
              <a:ea typeface="华文仿宋"/>
              <a:cs typeface="华文仿宋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055440" y="1928811"/>
            <a:ext cx="10579396" cy="411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800" b="1" dirty="0">
                <a:latin typeface="Tahoma" pitchFamily="34" charset="0"/>
              </a:rPr>
              <a:t>操作数为</a:t>
            </a:r>
            <a:r>
              <a:rPr kumimoji="1" lang="en-US" altLang="zh-CN" sz="2800" b="1" dirty="0">
                <a:latin typeface="Tahoma" pitchFamily="34" charset="0"/>
              </a:rPr>
              <a:t>32</a:t>
            </a:r>
            <a:r>
              <a:rPr kumimoji="1" lang="zh-CN" altLang="en-US" sz="2800" b="1" dirty="0">
                <a:latin typeface="Tahoma" pitchFamily="34" charset="0"/>
              </a:rPr>
              <a:t>位，来自寄存器或定义的立即数。对于操作数可进行符号扩展和零扩展。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800" b="1" dirty="0">
                <a:latin typeface="Tahoma" pitchFamily="34" charset="0"/>
              </a:rPr>
              <a:t>处理结果除了长乘法指令为</a:t>
            </a:r>
            <a:r>
              <a:rPr kumimoji="1" lang="en-US" altLang="zh-CN" sz="2800" b="1" dirty="0">
                <a:latin typeface="Tahoma" pitchFamily="34" charset="0"/>
              </a:rPr>
              <a:t>64</a:t>
            </a:r>
            <a:r>
              <a:rPr kumimoji="1" lang="zh-CN" altLang="en-US" sz="2800" b="1" dirty="0">
                <a:latin typeface="Tahoma" pitchFamily="34" charset="0"/>
              </a:rPr>
              <a:t>位之外，均为</a:t>
            </a:r>
            <a:r>
              <a:rPr kumimoji="1" lang="en-US" altLang="zh-CN" sz="2800" b="1" dirty="0">
                <a:latin typeface="Tahoma" pitchFamily="34" charset="0"/>
              </a:rPr>
              <a:t>32</a:t>
            </a:r>
            <a:r>
              <a:rPr kumimoji="1" lang="zh-CN" altLang="en-US" sz="2800" b="1" dirty="0">
                <a:latin typeface="Tahoma" pitchFamily="34" charset="0"/>
              </a:rPr>
              <a:t>位，存放在寄存器中。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800" b="1" dirty="0">
                <a:latin typeface="Tahoma" pitchFamily="34" charset="0"/>
              </a:rPr>
              <a:t>大多数</a:t>
            </a:r>
            <a:r>
              <a:rPr kumimoji="1" lang="en-US" altLang="zh-CN" sz="2800" b="1" dirty="0">
                <a:latin typeface="Tahoma" pitchFamily="34" charset="0"/>
              </a:rPr>
              <a:t>ARM</a:t>
            </a:r>
            <a:r>
              <a:rPr kumimoji="1" lang="zh-CN" altLang="en-US" sz="2800" b="1" dirty="0">
                <a:latin typeface="Tahoma" pitchFamily="34" charset="0"/>
              </a:rPr>
              <a:t>通用数据处理指令都有一个灵活的第二操作数（</a:t>
            </a:r>
            <a:r>
              <a:rPr kumimoji="1" lang="en-US" altLang="zh-CN" sz="2800" b="1" dirty="0">
                <a:latin typeface="Tahoma" pitchFamily="34" charset="0"/>
              </a:rPr>
              <a:t>flexible second operand</a:t>
            </a:r>
            <a:r>
              <a:rPr kumimoji="1" lang="zh-CN" altLang="en-US" sz="2800" b="1" dirty="0">
                <a:latin typeface="Tahoma" pitchFamily="34" charset="0"/>
              </a:rPr>
              <a:t>）。第二操作数</a:t>
            </a:r>
            <a:r>
              <a:rPr kumimoji="1" lang="en-US" altLang="zh-CN" sz="2800" b="1" dirty="0">
                <a:latin typeface="Tahoma" pitchFamily="34" charset="0"/>
              </a:rPr>
              <a:t>operand2</a:t>
            </a:r>
            <a:r>
              <a:rPr kumimoji="1" lang="zh-CN" altLang="en-US" sz="2800" b="1" dirty="0">
                <a:latin typeface="Tahoma" pitchFamily="34" charset="0"/>
              </a:rPr>
              <a:t>可以是 </a:t>
            </a:r>
            <a:r>
              <a:rPr kumimoji="1" lang="zh-CN" altLang="en-US" sz="2800" b="1" i="1" u="sng" dirty="0">
                <a:latin typeface="Tahoma" pitchFamily="34" charset="0"/>
                <a:ea typeface="楷体_GB2312"/>
                <a:cs typeface="楷体_GB2312"/>
              </a:rPr>
              <a:t>立即数形式 </a:t>
            </a:r>
            <a:r>
              <a:rPr kumimoji="1" lang="zh-CN" altLang="en-US" sz="2800" b="1" dirty="0">
                <a:latin typeface="Tahoma" pitchFamily="34" charset="0"/>
              </a:rPr>
              <a:t>或 </a:t>
            </a:r>
            <a:r>
              <a:rPr kumimoji="1" lang="zh-CN" altLang="en-US" sz="2800" b="1" i="1" u="sng" dirty="0">
                <a:latin typeface="Tahoma" pitchFamily="34" charset="0"/>
                <a:ea typeface="楷体_GB2312"/>
                <a:cs typeface="楷体_GB2312"/>
              </a:rPr>
              <a:t>寄存器形式 </a:t>
            </a:r>
            <a:r>
              <a:rPr kumimoji="1" lang="zh-CN" altLang="en-US" sz="2800" b="1" dirty="0">
                <a:latin typeface="Tahoma" pitchFamily="34" charset="0"/>
              </a:rPr>
              <a:t>。 </a:t>
            </a:r>
          </a:p>
        </p:txBody>
      </p:sp>
      <p:sp>
        <p:nvSpPr>
          <p:cNvPr id="174086" name="AutoShape 6"/>
          <p:cNvSpPr>
            <a:spLocks noChangeArrowheads="1"/>
          </p:cNvSpPr>
          <p:nvPr/>
        </p:nvSpPr>
        <p:spPr bwMode="auto">
          <a:xfrm>
            <a:off x="263352" y="6094685"/>
            <a:ext cx="2106612" cy="574675"/>
          </a:xfrm>
          <a:prstGeom prst="wedgeRoundRectCallout">
            <a:avLst>
              <a:gd name="adj1" fmla="val 76611"/>
              <a:gd name="adj2" fmla="val -66574"/>
              <a:gd name="adj3" fmla="val 16667"/>
            </a:avLst>
          </a:prstGeom>
          <a:solidFill>
            <a:srgbClr val="E7FFB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＃</a:t>
            </a:r>
            <a:r>
              <a:rPr lang="en-US" altLang="zh-CN" sz="2000" b="1" dirty="0">
                <a:latin typeface="楷体_GB2312"/>
                <a:ea typeface="楷体_GB2312"/>
                <a:cs typeface="楷体_GB2312"/>
              </a:rPr>
              <a:t>32</a:t>
            </a: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位立即数 </a:t>
            </a:r>
          </a:p>
        </p:txBody>
      </p:sp>
      <p:sp>
        <p:nvSpPr>
          <p:cNvPr id="174087" name="AutoShape 7"/>
          <p:cNvSpPr>
            <a:spLocks noChangeArrowheads="1"/>
          </p:cNvSpPr>
          <p:nvPr/>
        </p:nvSpPr>
        <p:spPr bwMode="auto">
          <a:xfrm>
            <a:off x="4727848" y="6094685"/>
            <a:ext cx="2108200" cy="574675"/>
          </a:xfrm>
          <a:prstGeom prst="wedgeRoundRectCallout">
            <a:avLst>
              <a:gd name="adj1" fmla="val -45671"/>
              <a:gd name="adj2" fmla="val -71546"/>
              <a:gd name="adj3" fmla="val 16667"/>
            </a:avLst>
          </a:prstGeom>
          <a:solidFill>
            <a:srgbClr val="E7FFB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 dirty="0">
                <a:latin typeface="Tahoma" pitchFamily="34" charset="0"/>
                <a:ea typeface="华文仿宋"/>
                <a:cs typeface="华文仿宋"/>
              </a:rPr>
              <a:t>Rm,{#shift}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/>
      <p:bldP spid="174086" grpId="0" animBg="1"/>
      <p:bldP spid="17408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85251" y="404664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移位操作</a:t>
            </a: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1375950" y="1834350"/>
            <a:ext cx="9708952" cy="440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3200" b="1" dirty="0">
                <a:latin typeface="Tahoma" pitchFamily="34" charset="0"/>
              </a:rPr>
              <a:t>ASR</a:t>
            </a:r>
            <a:r>
              <a:rPr kumimoji="1" lang="zh-CN" altLang="en-US" sz="3200" b="1" dirty="0">
                <a:latin typeface="Tahoma" pitchFamily="34" charset="0"/>
              </a:rPr>
              <a:t>：	算术右移。即将寄存器内容除以</a:t>
            </a:r>
            <a:r>
              <a:rPr kumimoji="1" lang="en-US" altLang="zh-CN" sz="3200" b="1" dirty="0">
                <a:latin typeface="Tahoma" pitchFamily="34" charset="0"/>
              </a:rPr>
              <a:t>2</a:t>
            </a:r>
            <a:r>
              <a:rPr kumimoji="1" lang="en-US" altLang="zh-CN" sz="3200" b="1" baseline="30000" dirty="0">
                <a:latin typeface="Tahoma" pitchFamily="34" charset="0"/>
              </a:rPr>
              <a:t>n</a:t>
            </a:r>
            <a:r>
              <a:rPr kumimoji="1" lang="zh-CN" altLang="en-US" sz="3200" b="1" dirty="0">
                <a:latin typeface="Tahoma" pitchFamily="34" charset="0"/>
              </a:rPr>
              <a:t>。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3200" b="1" dirty="0">
                <a:latin typeface="Tahoma" pitchFamily="34" charset="0"/>
              </a:rPr>
              <a:t>LSR</a:t>
            </a:r>
            <a:r>
              <a:rPr kumimoji="1" lang="zh-CN" altLang="en-US" sz="3200" b="1" dirty="0">
                <a:latin typeface="Tahoma" pitchFamily="34" charset="0"/>
              </a:rPr>
              <a:t>：	逻辑右移。即将寄存器内容除以</a:t>
            </a:r>
            <a:r>
              <a:rPr kumimoji="1" lang="en-US" altLang="zh-CN" sz="3200" b="1" dirty="0">
                <a:latin typeface="Tahoma" pitchFamily="34" charset="0"/>
              </a:rPr>
              <a:t>2</a:t>
            </a:r>
            <a:r>
              <a:rPr kumimoji="1" lang="en-US" altLang="zh-CN" sz="3200" b="1" baseline="30000" dirty="0">
                <a:latin typeface="Tahoma" pitchFamily="34" charset="0"/>
              </a:rPr>
              <a:t>n</a:t>
            </a:r>
            <a:r>
              <a:rPr kumimoji="1" lang="zh-CN" altLang="en-US" sz="3200" b="1" dirty="0">
                <a:latin typeface="Tahoma" pitchFamily="34" charset="0"/>
              </a:rPr>
              <a:t>。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3200" b="1" dirty="0">
                <a:latin typeface="Tahoma" pitchFamily="34" charset="0"/>
              </a:rPr>
              <a:t>LSL</a:t>
            </a:r>
            <a:r>
              <a:rPr kumimoji="1" lang="zh-CN" altLang="en-US" sz="3200" b="1" dirty="0">
                <a:latin typeface="Tahoma" pitchFamily="34" charset="0"/>
              </a:rPr>
              <a:t>：	逻辑左移。即将寄存器内容乘以</a:t>
            </a:r>
            <a:r>
              <a:rPr kumimoji="1" lang="en-US" altLang="zh-CN" sz="3200" b="1" dirty="0">
                <a:latin typeface="Tahoma" pitchFamily="34" charset="0"/>
              </a:rPr>
              <a:t>2</a:t>
            </a:r>
            <a:r>
              <a:rPr kumimoji="1" lang="en-US" altLang="zh-CN" sz="3200" b="1" baseline="30000" dirty="0">
                <a:latin typeface="Tahoma" pitchFamily="34" charset="0"/>
              </a:rPr>
              <a:t>n</a:t>
            </a:r>
            <a:r>
              <a:rPr kumimoji="1" lang="zh-CN" altLang="en-US" sz="3200" b="1" dirty="0">
                <a:latin typeface="Tahoma" pitchFamily="34" charset="0"/>
              </a:rPr>
              <a:t>。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3200" b="1" dirty="0">
                <a:latin typeface="Tahoma" pitchFamily="34" charset="0"/>
              </a:rPr>
              <a:t>ROR</a:t>
            </a:r>
            <a:r>
              <a:rPr kumimoji="1" lang="zh-CN" altLang="en-US" sz="3200" b="1" dirty="0">
                <a:latin typeface="Tahoma" pitchFamily="34" charset="0"/>
              </a:rPr>
              <a:t>：	循环右移。</a:t>
            </a:r>
          </a:p>
          <a:p>
            <a:pPr marL="457212" indent="-457212">
              <a:lnSpc>
                <a:spcPct val="125000"/>
              </a:lnSpc>
              <a:spcBef>
                <a:spcPct val="35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3200" b="1" dirty="0">
                <a:latin typeface="Tahoma" pitchFamily="34" charset="0"/>
              </a:rPr>
              <a:t>RRX</a:t>
            </a:r>
            <a:r>
              <a:rPr kumimoji="1" lang="zh-CN" altLang="en-US" sz="3200" b="1" dirty="0">
                <a:latin typeface="Tahoma" pitchFamily="34" charset="0"/>
              </a:rPr>
              <a:t>：	带扩展的循环右移。将寄存器内容循环		</a:t>
            </a:r>
            <a:r>
              <a:rPr kumimoji="1" lang="en-US" altLang="zh-CN" sz="3200" b="1" dirty="0">
                <a:latin typeface="Tahoma" pitchFamily="34" charset="0"/>
              </a:rPr>
              <a:t>	</a:t>
            </a:r>
            <a:r>
              <a:rPr kumimoji="1" lang="zh-CN" altLang="en-US" sz="3200" b="1" dirty="0">
                <a:latin typeface="Tahoma" pitchFamily="34" charset="0"/>
              </a:rPr>
              <a:t>右移</a:t>
            </a:r>
            <a:r>
              <a:rPr kumimoji="1" lang="en-US" altLang="zh-CN" sz="3200" b="1" dirty="0">
                <a:latin typeface="Tahoma" pitchFamily="34" charset="0"/>
              </a:rPr>
              <a:t>1</a:t>
            </a:r>
            <a:r>
              <a:rPr kumimoji="1" lang="zh-CN" altLang="en-US" sz="3200" b="1" dirty="0">
                <a:latin typeface="Tahoma" pitchFamily="34" charset="0"/>
              </a:rPr>
              <a:t>位，进位标志拷贝到位</a:t>
            </a:r>
            <a:r>
              <a:rPr kumimoji="1" lang="en-US" altLang="zh-CN" sz="3200" b="1" dirty="0">
                <a:latin typeface="Tahoma" pitchFamily="34" charset="0"/>
              </a:rPr>
              <a:t>[31]</a:t>
            </a:r>
            <a:r>
              <a:rPr kumimoji="1" lang="zh-CN" altLang="en-US" sz="3200" b="1" dirty="0">
                <a:latin typeface="Tahoma" pitchFamily="34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51384" y="332656"/>
            <a:ext cx="8915400" cy="879475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移位操作</a:t>
            </a:r>
          </a:p>
        </p:txBody>
      </p:sp>
      <p:sp>
        <p:nvSpPr>
          <p:cNvPr id="2080" name="Rectangle 4"/>
          <p:cNvSpPr>
            <a:spLocks noChangeArrowheads="1"/>
          </p:cNvSpPr>
          <p:nvPr/>
        </p:nvSpPr>
        <p:spPr bwMode="auto">
          <a:xfrm>
            <a:off x="4007768" y="5796616"/>
            <a:ext cx="37962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图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2-18 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移位操作过程 </a:t>
            </a:r>
          </a:p>
        </p:txBody>
      </p:sp>
      <p:graphicFrame>
        <p:nvGraphicFramePr>
          <p:cNvPr id="2078" name="Object 3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683661"/>
              </p:ext>
            </p:extLst>
          </p:nvPr>
        </p:nvGraphicFramePr>
        <p:xfrm>
          <a:off x="492878" y="1844824"/>
          <a:ext cx="11206244" cy="4043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Visio" r:id="rId3" imgW="4069994" imgH="1590142" progId="">
                  <p:embed/>
                </p:oleObj>
              </mc:Choice>
              <mc:Fallback>
                <p:oleObj name="Visio" r:id="rId3" imgW="4069994" imgH="1590142" progId="">
                  <p:embed/>
                  <p:pic>
                    <p:nvPicPr>
                      <p:cNvPr id="0" name="Picture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878" y="1844824"/>
                        <a:ext cx="11206244" cy="404353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EFD1"/>
                          </a:gs>
                          <a:gs pos="64999">
                            <a:srgbClr val="F0EBD5"/>
                          </a:gs>
                          <a:gs pos="100000">
                            <a:srgbClr val="D1C39F"/>
                          </a:gs>
                        </a:gsLst>
                        <a:path path="rect">
                          <a:fillToRect t="100000" r="100000"/>
                        </a:path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2195515" y="1628776"/>
            <a:ext cx="8345487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MOV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MVN 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2352675" y="3624263"/>
            <a:ext cx="8345488" cy="60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35000"/>
              </a:lnSpc>
              <a:spcBef>
                <a:spcPct val="55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 {cond} {S} Rd, Operand2 </a:t>
            </a:r>
          </a:p>
        </p:txBody>
      </p:sp>
      <p:sp>
        <p:nvSpPr>
          <p:cNvPr id="63491" name="Rectangle 4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3200">
                <a:solidFill>
                  <a:schemeClr val="tx1"/>
                </a:solidFill>
                <a:latin typeface="Arial" charset="0"/>
                <a:cs typeface="华文仿宋"/>
              </a:rPr>
              <a:t>—</a:t>
            </a:r>
            <a:r>
              <a:rPr lang="zh-CN" altLang="en-US" sz="3200">
                <a:solidFill>
                  <a:schemeClr val="tx1"/>
                </a:solidFill>
                <a:cs typeface="华文仿宋"/>
              </a:rPr>
              <a:t>数据传送指令</a:t>
            </a:r>
            <a:r>
              <a:rPr lang="zh-CN" altLang="en-US">
                <a:solidFill>
                  <a:schemeClr val="tx1"/>
                </a:solidFill>
                <a:cs typeface="华文仿宋"/>
              </a:rPr>
              <a:t> 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663827" y="2616202"/>
            <a:ext cx="7877175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</p:spTree>
    <p:extLst>
      <p:ext uri="{BB962C8B-B14F-4D97-AF65-F5344CB8AC3E}">
        <p14:creationId xmlns:p14="http://schemas.microsoft.com/office/powerpoint/2010/main" val="201894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3.1  </a:t>
            </a:r>
            <a:r>
              <a:rPr lang="zh-CN" altLang="en-US">
                <a:cs typeface="华文仿宋"/>
              </a:rPr>
              <a:t>指令集概述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1384" y="1600200"/>
            <a:ext cx="11305255" cy="5029200"/>
          </a:xfrm>
        </p:spPr>
        <p:txBody>
          <a:bodyPr>
            <a:normAutofit fontScale="92500" lnSpcReduction="10000"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b="1" dirty="0"/>
              <a:t>3</a:t>
            </a:r>
            <a:r>
              <a:rPr lang="zh-CN" altLang="en-US" b="1" dirty="0"/>
              <a:t>、	</a:t>
            </a:r>
            <a:r>
              <a:rPr lang="en-US" altLang="zh-CN" b="1" dirty="0"/>
              <a:t>Thumb-2</a:t>
            </a:r>
            <a:r>
              <a:rPr lang="zh-CN" altLang="en-US" b="1" dirty="0"/>
              <a:t>指令集</a:t>
            </a:r>
          </a:p>
          <a:p>
            <a:pPr marL="0" indent="457200" fontAlgn="auto">
              <a:spcAft>
                <a:spcPts val="0"/>
              </a:spcAft>
              <a:buNone/>
              <a:defRPr/>
            </a:pPr>
            <a:r>
              <a:rPr lang="en-US" altLang="zh-CN" dirty="0"/>
              <a:t> ARM</a:t>
            </a:r>
            <a:r>
              <a:rPr lang="zh-CN" altLang="en-US" dirty="0"/>
              <a:t>指令集效率高，</a:t>
            </a:r>
            <a:r>
              <a:rPr lang="en-US" altLang="zh-CN" dirty="0"/>
              <a:t>Thumb</a:t>
            </a:r>
            <a:r>
              <a:rPr lang="zh-CN" altLang="en-US" dirty="0"/>
              <a:t>指令集代码密度高，但是</a:t>
            </a:r>
            <a:r>
              <a:rPr lang="zh-CN" altLang="en-US" dirty="0">
                <a:solidFill>
                  <a:srgbClr val="FF0000"/>
                </a:solidFill>
              </a:rPr>
              <a:t>二者混合使用</a:t>
            </a:r>
            <a:r>
              <a:rPr lang="zh-CN" altLang="en-US" dirty="0"/>
              <a:t>并不方便，程序员需要显式声明并管理状态，然后才能执行各自指令，</a:t>
            </a:r>
            <a:r>
              <a:rPr lang="en-US" altLang="zh-CN" dirty="0"/>
              <a:t>ARM</a:t>
            </a:r>
            <a:r>
              <a:rPr lang="zh-CN" altLang="en-US" dirty="0"/>
              <a:t>公司推出的的</a:t>
            </a:r>
            <a:r>
              <a:rPr lang="en-US" altLang="zh-CN" dirty="0"/>
              <a:t>Thumb-2</a:t>
            </a:r>
            <a:r>
              <a:rPr lang="zh-CN" altLang="en-US" dirty="0"/>
              <a:t>指令集是</a:t>
            </a:r>
            <a:r>
              <a:rPr lang="en-US" altLang="zh-CN" dirty="0"/>
              <a:t>ARM</a:t>
            </a:r>
            <a:r>
              <a:rPr lang="zh-CN" altLang="en-US" dirty="0"/>
              <a:t>指令集和</a:t>
            </a:r>
            <a:r>
              <a:rPr lang="en-US" altLang="zh-CN" dirty="0"/>
              <a:t>Thumb</a:t>
            </a:r>
            <a:r>
              <a:rPr lang="zh-CN" altLang="en-US" dirty="0"/>
              <a:t>指令集的超集，综合了上述两种指令集的优点，完全兼容</a:t>
            </a:r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16</a:t>
            </a:r>
            <a:r>
              <a:rPr lang="zh-CN" altLang="en-US" dirty="0"/>
              <a:t>位的指令，并且可以混合编程而</a:t>
            </a:r>
            <a:r>
              <a:rPr lang="zh-CN" altLang="en-US" dirty="0">
                <a:solidFill>
                  <a:srgbClr val="FF0000"/>
                </a:solidFill>
              </a:rPr>
              <a:t>不需要声明和管理状态</a:t>
            </a:r>
            <a:r>
              <a:rPr lang="zh-CN" altLang="en-US" dirty="0"/>
              <a:t>。某些芯片（如</a:t>
            </a:r>
            <a:r>
              <a:rPr lang="en-US" altLang="zh-CN" dirty="0"/>
              <a:t>ARM Cortex‐M3</a:t>
            </a:r>
            <a:r>
              <a:rPr lang="zh-CN" altLang="en-US" dirty="0"/>
              <a:t>）仅支持</a:t>
            </a:r>
            <a:r>
              <a:rPr lang="en-US" altLang="zh-CN" dirty="0"/>
              <a:t>Thumb-2</a:t>
            </a:r>
            <a:r>
              <a:rPr lang="zh-CN" altLang="en-US" dirty="0"/>
              <a:t>指令集。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b="1" dirty="0"/>
              <a:t>4</a:t>
            </a:r>
            <a:r>
              <a:rPr lang="zh-CN" altLang="en-US" b="1" dirty="0"/>
              <a:t>、	</a:t>
            </a:r>
            <a:r>
              <a:rPr lang="en-US" altLang="zh-CN" b="1" dirty="0"/>
              <a:t>A64</a:t>
            </a:r>
            <a:r>
              <a:rPr lang="zh-CN" altLang="en-US" b="1" dirty="0"/>
              <a:t>指令集</a:t>
            </a:r>
          </a:p>
          <a:p>
            <a:pPr marL="0" indent="457200" fontAlgn="auto">
              <a:spcAft>
                <a:spcPts val="0"/>
              </a:spcAft>
              <a:buNone/>
              <a:defRPr/>
            </a:pPr>
            <a:r>
              <a:rPr lang="zh-CN" altLang="en-US" dirty="0"/>
              <a:t>随着技术的发展，</a:t>
            </a:r>
            <a:r>
              <a:rPr lang="en-US" altLang="zh-CN" dirty="0"/>
              <a:t>ARM</a:t>
            </a:r>
            <a:r>
              <a:rPr lang="zh-CN" altLang="en-US" dirty="0"/>
              <a:t>为适应高性能芯片的发展潮流，全新开发了专用的</a:t>
            </a:r>
            <a:r>
              <a:rPr lang="en-US" altLang="zh-CN" dirty="0"/>
              <a:t>64</a:t>
            </a:r>
            <a:r>
              <a:rPr lang="zh-CN" altLang="en-US" dirty="0"/>
              <a:t>位指令，该指令集仅工作在</a:t>
            </a:r>
            <a:r>
              <a:rPr lang="en-US" altLang="zh-CN" dirty="0"/>
              <a:t>AArch64</a:t>
            </a:r>
            <a:r>
              <a:rPr lang="zh-CN" altLang="en-US" dirty="0"/>
              <a:t>状态，对</a:t>
            </a:r>
            <a:r>
              <a:rPr lang="en-US" altLang="zh-CN" dirty="0"/>
              <a:t>32</a:t>
            </a:r>
            <a:r>
              <a:rPr lang="zh-CN" altLang="en-US" dirty="0"/>
              <a:t>位指令并不兼容，如需运行</a:t>
            </a:r>
            <a:r>
              <a:rPr lang="en-US" altLang="zh-CN" dirty="0"/>
              <a:t>32</a:t>
            </a:r>
            <a:r>
              <a:rPr lang="zh-CN" altLang="en-US" dirty="0"/>
              <a:t>位指令需要做状态切换。</a:t>
            </a:r>
            <a:r>
              <a:rPr lang="en-US" altLang="zh-CN" dirty="0">
                <a:solidFill>
                  <a:srgbClr val="FF0000"/>
                </a:solidFill>
              </a:rPr>
              <a:t>ARMv8</a:t>
            </a:r>
            <a:r>
              <a:rPr lang="zh-CN" altLang="en-US" dirty="0"/>
              <a:t>是首个支持</a:t>
            </a:r>
            <a:r>
              <a:rPr lang="en-US" altLang="zh-CN" dirty="0"/>
              <a:t>A64</a:t>
            </a:r>
            <a:r>
              <a:rPr lang="zh-CN" altLang="en-US" dirty="0"/>
              <a:t>的体系版本，架构中专门增加了</a:t>
            </a:r>
            <a:r>
              <a:rPr lang="en-US" altLang="zh-CN" dirty="0">
                <a:solidFill>
                  <a:srgbClr val="FF0000"/>
                </a:solidFill>
              </a:rPr>
              <a:t>31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64</a:t>
            </a:r>
            <a:r>
              <a:rPr lang="zh-CN" altLang="en-US" dirty="0">
                <a:solidFill>
                  <a:srgbClr val="FF0000"/>
                </a:solidFill>
              </a:rPr>
              <a:t>位寄存器</a:t>
            </a:r>
            <a:r>
              <a:rPr lang="zh-CN" altLang="en-US" dirty="0"/>
              <a:t>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407368" y="2492896"/>
            <a:ext cx="12241360" cy="418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指令用于数据传送。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MOV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指令将</a:t>
            </a: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Operand2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的值拷贝到</a:t>
            </a: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Rd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MVN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指令对</a:t>
            </a: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Operand2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按位取非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后，将结果拷贝到</a:t>
            </a: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Rd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关于条件码标志的影响与逻辑运算指令相同。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关于</a:t>
            </a:r>
            <a:r>
              <a:rPr kumimoji="1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的使用与算术运算指令相同。  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title"/>
          </p:nvPr>
        </p:nvSpPr>
        <p:spPr>
          <a:xfrm>
            <a:off x="839416" y="377538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数据传送指令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-75629" y="1932442"/>
            <a:ext cx="7878762" cy="66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64516" name="Text Box 6"/>
          <p:cNvSpPr txBox="1">
            <a:spLocks noChangeArrowheads="1"/>
          </p:cNvSpPr>
          <p:nvPr/>
        </p:nvSpPr>
        <p:spPr bwMode="auto">
          <a:xfrm>
            <a:off x="4511824" y="1428210"/>
            <a:ext cx="3888432" cy="81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MOV</a:t>
            </a:r>
            <a:r>
              <a:rPr kumimoji="1" lang="zh-CN" alt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MVN</a:t>
            </a:r>
          </a:p>
        </p:txBody>
      </p:sp>
    </p:spTree>
    <p:extLst>
      <p:ext uri="{BB962C8B-B14F-4D97-AF65-F5344CB8AC3E}">
        <p14:creationId xmlns:p14="http://schemas.microsoft.com/office/powerpoint/2010/main" val="1405445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2358802" y="2788496"/>
            <a:ext cx="7877174" cy="268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MOV		R5,R2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MVNNE 	R11,#0x0F000000	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MOVS		R0,R0,ASR R3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	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title"/>
          </p:nvPr>
        </p:nvSpPr>
        <p:spPr>
          <a:xfrm>
            <a:off x="983432" y="274193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数据传送指令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1343472" y="2165633"/>
            <a:ext cx="7877175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1007096" y="1542770"/>
            <a:ext cx="8345487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MOV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MVN</a:t>
            </a:r>
          </a:p>
        </p:txBody>
      </p:sp>
    </p:spTree>
    <p:extLst>
      <p:ext uri="{BB962C8B-B14F-4D97-AF65-F5344CB8AC3E}">
        <p14:creationId xmlns:p14="http://schemas.microsoft.com/office/powerpoint/2010/main" val="23522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2195515" y="1628776"/>
            <a:ext cx="8345487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CMP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CMN 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2352675" y="3624263"/>
            <a:ext cx="8345488" cy="60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35000"/>
              </a:lnSpc>
              <a:spcBef>
                <a:spcPct val="55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 {cond} {S} Rd, Operand2 </a:t>
            </a:r>
          </a:p>
        </p:txBody>
      </p:sp>
      <p:sp>
        <p:nvSpPr>
          <p:cNvPr id="66563" name="Rectangle 4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320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3200">
                <a:solidFill>
                  <a:schemeClr val="tx1"/>
                </a:solidFill>
                <a:cs typeface="华文仿宋"/>
              </a:rPr>
              <a:t>比较指令</a:t>
            </a:r>
            <a:r>
              <a:rPr lang="zh-CN" altLang="en-US">
                <a:solidFill>
                  <a:schemeClr val="tx1"/>
                </a:solidFill>
                <a:cs typeface="华文仿宋"/>
              </a:rPr>
              <a:t> </a:t>
            </a: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2663827" y="2616202"/>
            <a:ext cx="7877175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</p:spTree>
    <p:extLst>
      <p:ext uri="{BB962C8B-B14F-4D97-AF65-F5344CB8AC3E}">
        <p14:creationId xmlns:p14="http://schemas.microsoft.com/office/powerpoint/2010/main" val="1139967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2743200" y="2849563"/>
            <a:ext cx="8032750" cy="376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指令用于比较操作，根据结果更新条件码标志，结果并不放入寄存器。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其中，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CMP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的值中减去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Operand2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的值，结果丢弃；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指令将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Operand2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的值加到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的值中，结果丢弃。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如果将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用作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，则使用的值是指令的地址加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8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。在控制寄存器移位的操作中，不能使用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。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320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3200">
                <a:solidFill>
                  <a:schemeClr val="tx1"/>
                </a:solidFill>
                <a:cs typeface="华文仿宋"/>
              </a:rPr>
              <a:t>比较指令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2195513" y="2119315"/>
            <a:ext cx="7878762" cy="54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67588" name="Text Box 6"/>
          <p:cNvSpPr txBox="1">
            <a:spLocks noChangeArrowheads="1"/>
          </p:cNvSpPr>
          <p:nvPr/>
        </p:nvSpPr>
        <p:spPr bwMode="auto">
          <a:xfrm>
            <a:off x="2195515" y="1412876"/>
            <a:ext cx="8345487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CMP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CMN</a:t>
            </a:r>
          </a:p>
        </p:txBody>
      </p:sp>
    </p:spTree>
    <p:extLst>
      <p:ext uri="{BB962C8B-B14F-4D97-AF65-F5344CB8AC3E}">
        <p14:creationId xmlns:p14="http://schemas.microsoft.com/office/powerpoint/2010/main" val="543348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3600451" y="3149601"/>
            <a:ext cx="7177088" cy="223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CMP		R2,R9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CMN		R0,#6400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CMPGT	R13,R7,LSL #2		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CMP		R2,R15,ASR R0	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	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	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320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3200">
                <a:solidFill>
                  <a:schemeClr val="tx1"/>
                </a:solidFill>
                <a:cs typeface="华文仿宋"/>
              </a:rPr>
              <a:t>比较指令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2663827" y="2286002"/>
            <a:ext cx="7877175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  <p:sp>
        <p:nvSpPr>
          <p:cNvPr id="68612" name="Text Box 6"/>
          <p:cNvSpPr txBox="1">
            <a:spLocks noChangeArrowheads="1"/>
          </p:cNvSpPr>
          <p:nvPr/>
        </p:nvSpPr>
        <p:spPr bwMode="auto">
          <a:xfrm>
            <a:off x="2195515" y="1557340"/>
            <a:ext cx="8345487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CMP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CMN</a:t>
            </a:r>
          </a:p>
        </p:txBody>
      </p:sp>
    </p:spTree>
    <p:extLst>
      <p:ext uri="{BB962C8B-B14F-4D97-AF65-F5344CB8AC3E}">
        <p14:creationId xmlns:p14="http://schemas.microsoft.com/office/powerpoint/2010/main" val="2915020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8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2195515" y="1628776"/>
            <a:ext cx="8345487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TST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TEQ 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352675" y="3624263"/>
            <a:ext cx="8345488" cy="60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35000"/>
              </a:lnSpc>
              <a:spcBef>
                <a:spcPct val="55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 {cond} {S} Rd, Operand2 </a:t>
            </a:r>
          </a:p>
        </p:txBody>
      </p:sp>
      <p:sp>
        <p:nvSpPr>
          <p:cNvPr id="69635" name="Rectangle 4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320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3200">
                <a:solidFill>
                  <a:schemeClr val="tx1"/>
                </a:solidFill>
                <a:cs typeface="华文仿宋"/>
              </a:rPr>
              <a:t>测试指令</a:t>
            </a:r>
            <a:r>
              <a:rPr lang="zh-CN" altLang="en-US">
                <a:solidFill>
                  <a:schemeClr val="tx1"/>
                </a:solidFill>
                <a:cs typeface="华文仿宋"/>
              </a:rPr>
              <a:t> </a:t>
            </a: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2663827" y="2616202"/>
            <a:ext cx="7877175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</p:spTree>
    <p:extLst>
      <p:ext uri="{BB962C8B-B14F-4D97-AF65-F5344CB8AC3E}">
        <p14:creationId xmlns:p14="http://schemas.microsoft.com/office/powerpoint/2010/main" val="1995331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506664" y="2852739"/>
            <a:ext cx="8269287" cy="387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指令用于测试操作，根据结果更新条件码标志，结果不放入寄存器。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其中，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TST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指令对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Operand2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的值进行按位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华文仿宋"/>
                <a:cs typeface="华文仿宋"/>
              </a:rPr>
              <a:t>“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与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华文仿宋"/>
                <a:cs typeface="华文仿宋"/>
              </a:rPr>
              <a:t>”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操作，结果丢弃；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TEQ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指令对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Operand2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的值进行按位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华文仿宋"/>
                <a:cs typeface="华文仿宋"/>
              </a:rPr>
              <a:t>“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异或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华文仿宋"/>
                <a:cs typeface="华文仿宋"/>
              </a:rPr>
              <a:t>”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操作，结果丢弃。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关于条件码标志的影响与算术运算指令相同。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关于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的使用与比较指令相同。 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320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3200">
                <a:solidFill>
                  <a:schemeClr val="tx1"/>
                </a:solidFill>
                <a:cs typeface="华文仿宋"/>
              </a:rPr>
              <a:t>测试指令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2195513" y="2122489"/>
            <a:ext cx="7878762" cy="54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2195515" y="1484314"/>
            <a:ext cx="8345487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TST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TEQ </a:t>
            </a:r>
          </a:p>
        </p:txBody>
      </p:sp>
    </p:spTree>
    <p:extLst>
      <p:ext uri="{BB962C8B-B14F-4D97-AF65-F5344CB8AC3E}">
        <p14:creationId xmlns:p14="http://schemas.microsoft.com/office/powerpoint/2010/main" val="3224006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3600451" y="3149602"/>
            <a:ext cx="7177088" cy="230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TST		R0,#0x3F8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TEQEQ	R10,R9	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TSTNE	R1,R5,ASR R1	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TEQ		R15,R1,ROR R0 		 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320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3200">
                <a:solidFill>
                  <a:schemeClr val="tx1"/>
                </a:solidFill>
                <a:cs typeface="华文仿宋"/>
              </a:rPr>
              <a:t>测试指令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2663827" y="2286002"/>
            <a:ext cx="7877175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2195515" y="1628776"/>
            <a:ext cx="8345487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TST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TEQ</a:t>
            </a:r>
          </a:p>
        </p:txBody>
      </p:sp>
    </p:spTree>
    <p:extLst>
      <p:ext uri="{BB962C8B-B14F-4D97-AF65-F5344CB8AC3E}">
        <p14:creationId xmlns:p14="http://schemas.microsoft.com/office/powerpoint/2010/main" val="1272852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2195515" y="1628776"/>
            <a:ext cx="8345487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MUL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MLA 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3209926" y="3624265"/>
            <a:ext cx="7488238" cy="115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MUL {cond} {S} Rd, Rm, Rs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MLA {cond} {S} Rd, Rm, Rs, Rn</a:t>
            </a:r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5.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3200">
                <a:solidFill>
                  <a:schemeClr val="tx1"/>
                </a:solidFill>
                <a:latin typeface="Arial" charset="0"/>
                <a:cs typeface="华文仿宋"/>
              </a:rPr>
              <a:t>—</a:t>
            </a:r>
            <a:r>
              <a:rPr lang="zh-CN" altLang="en-US" sz="3200">
                <a:solidFill>
                  <a:schemeClr val="tx1"/>
                </a:solidFill>
                <a:cs typeface="华文仿宋"/>
              </a:rPr>
              <a:t>乘法指令</a:t>
            </a:r>
            <a:r>
              <a:rPr lang="zh-CN" altLang="en-US">
                <a:solidFill>
                  <a:schemeClr val="tx1"/>
                </a:solidFill>
                <a:cs typeface="华文仿宋"/>
              </a:rPr>
              <a:t> 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2663827" y="2616202"/>
            <a:ext cx="7877175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</p:spTree>
    <p:extLst>
      <p:ext uri="{BB962C8B-B14F-4D97-AF65-F5344CB8AC3E}">
        <p14:creationId xmlns:p14="http://schemas.microsoft.com/office/powerpoint/2010/main" val="3826009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2743200" y="2997200"/>
            <a:ext cx="8032750" cy="326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指令用于进行乘法和乘加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32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位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×32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位运算，结果为低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32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位。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如果指定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S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，则指令根据结果更新标志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Z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；不影响标志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V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；在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ARMv4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之前版本中标志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不可靠；在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ARMv5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以后版本中不影响标志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C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0"/>
              </a:spcAft>
              <a:buClr>
                <a:srgbClr val="CCFF66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不能用作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Rd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Rm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Rs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或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Rd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不能与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Rm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相同。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5.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320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3200">
                <a:solidFill>
                  <a:schemeClr val="tx1"/>
                </a:solidFill>
                <a:cs typeface="华文仿宋"/>
              </a:rPr>
              <a:t>乘法指令</a:t>
            </a:r>
            <a:endParaRPr lang="zh-CN" altLang="en-US">
              <a:solidFill>
                <a:schemeClr val="tx1"/>
              </a:solidFill>
              <a:cs typeface="华文仿宋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2195513" y="2266952"/>
            <a:ext cx="7878762" cy="54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Blip>
                <a:blip r:embed="rId2"/>
              </a:buBlip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2195515" y="1560515"/>
            <a:ext cx="8345487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Tx/>
              <a:buSzPct val="125000"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MUL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华文仿宋"/>
                <a:cs typeface="华文仿宋"/>
              </a:rPr>
              <a:t>MLA </a:t>
            </a:r>
          </a:p>
        </p:txBody>
      </p:sp>
    </p:spTree>
    <p:extLst>
      <p:ext uri="{BB962C8B-B14F-4D97-AF65-F5344CB8AC3E}">
        <p14:creationId xmlns:p14="http://schemas.microsoft.com/office/powerpoint/2010/main" val="55508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3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9416" y="188640"/>
            <a:ext cx="8832850" cy="990600"/>
          </a:xfrm>
        </p:spPr>
        <p:txBody>
          <a:bodyPr/>
          <a:lstStyle/>
          <a:p>
            <a:r>
              <a:rPr lang="en-US" altLang="zh-CN" sz="6000" b="1" dirty="0">
                <a:solidFill>
                  <a:srgbClr val="00B0F0"/>
                </a:solidFill>
                <a:cs typeface="华文仿宋"/>
              </a:rPr>
              <a:t>3.2  ARM</a:t>
            </a:r>
            <a:r>
              <a:rPr lang="zh-CN" altLang="en-US" sz="6000" b="1" dirty="0">
                <a:solidFill>
                  <a:srgbClr val="00B0F0"/>
                </a:solidFill>
                <a:cs typeface="华文仿宋"/>
              </a:rPr>
              <a:t>指令集</a:t>
            </a:r>
            <a:endParaRPr lang="en-US" altLang="zh-CN" sz="6000" b="1" dirty="0">
              <a:solidFill>
                <a:srgbClr val="00B0F0"/>
              </a:solidFill>
              <a:cs typeface="华文仿宋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117" y="2187005"/>
            <a:ext cx="9930308" cy="4637112"/>
          </a:xfrm>
        </p:spPr>
        <p:txBody>
          <a:bodyPr/>
          <a:lstStyle/>
          <a:p>
            <a:pPr marL="609616" indent="-609616"/>
            <a:r>
              <a:rPr lang="en-US" altLang="zh-CN" sz="6600" dirty="0">
                <a:cs typeface="华文仿宋"/>
              </a:rPr>
              <a:t>3.2.1  ARM</a:t>
            </a:r>
            <a:r>
              <a:rPr lang="zh-CN" altLang="en-US" sz="6600" dirty="0">
                <a:cs typeface="华文仿宋"/>
              </a:rPr>
              <a:t>指令格式	</a:t>
            </a:r>
            <a:endParaRPr lang="en-US" altLang="zh-CN" sz="6600" dirty="0">
              <a:cs typeface="华文仿宋"/>
            </a:endParaRPr>
          </a:p>
          <a:p>
            <a:pPr marL="609616" indent="-609616"/>
            <a:r>
              <a:rPr lang="en-US" altLang="zh-CN" sz="6600" dirty="0">
                <a:cs typeface="华文仿宋"/>
              </a:rPr>
              <a:t>3.2.2  ARM</a:t>
            </a:r>
            <a:r>
              <a:rPr lang="zh-CN" altLang="en-US" sz="6600" dirty="0">
                <a:cs typeface="华文仿宋"/>
              </a:rPr>
              <a:t>指令寻址方式</a:t>
            </a:r>
            <a:endParaRPr lang="en-US" altLang="zh-CN" sz="6600" dirty="0">
              <a:cs typeface="华文仿宋"/>
            </a:endParaRPr>
          </a:p>
          <a:p>
            <a:pPr marL="609616" indent="-609616"/>
            <a:r>
              <a:rPr lang="en-US" altLang="zh-CN" sz="6600" dirty="0">
                <a:cs typeface="华文仿宋"/>
              </a:rPr>
              <a:t>3.2.3  ARM</a:t>
            </a:r>
            <a:r>
              <a:rPr lang="zh-CN" altLang="en-US" sz="6600" dirty="0">
                <a:cs typeface="华文仿宋"/>
              </a:rPr>
              <a:t>指令分类</a:t>
            </a:r>
            <a:r>
              <a:rPr lang="zh-CN" altLang="en-US" sz="4000" dirty="0">
                <a:cs typeface="华文仿宋"/>
              </a:rPr>
              <a:t>	</a:t>
            </a:r>
            <a:endParaRPr lang="en-US" altLang="zh-CN" sz="4000" dirty="0">
              <a:cs typeface="华文仿宋"/>
            </a:endParaRPr>
          </a:p>
          <a:p>
            <a:pPr marL="609616" indent="-609616"/>
            <a:endParaRPr lang="en-US" altLang="zh-CN" sz="4000" b="1" dirty="0">
              <a:latin typeface="宋体" charset="-122"/>
              <a:cs typeface="华文仿宋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1847529" y="1628776"/>
            <a:ext cx="9433048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ADD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SUB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RSB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ADC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SBC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RSC 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2135561" y="3075138"/>
            <a:ext cx="9721080" cy="8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Bef>
                <a:spcPct val="5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op {</a:t>
            </a:r>
            <a:r>
              <a:rPr kumimoji="1" lang="en-US" altLang="zh-CN" sz="4000" b="1" dirty="0" err="1">
                <a:latin typeface="Tahoma" pitchFamily="34" charset="0"/>
                <a:ea typeface="华文仿宋"/>
                <a:cs typeface="华文仿宋"/>
              </a:rPr>
              <a:t>cond</a:t>
            </a: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} {S} Rd, Rn, Operand2</a:t>
            </a: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title"/>
          </p:nvPr>
        </p:nvSpPr>
        <p:spPr>
          <a:xfrm>
            <a:off x="839416" y="432366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算术运算指令 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119337" y="3075138"/>
            <a:ext cx="2016224" cy="8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40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4000" b="1" dirty="0">
                <a:latin typeface="Tahoma" pitchFamily="34" charset="0"/>
                <a:ea typeface="华文仿宋"/>
                <a:cs typeface="华文仿宋"/>
              </a:rPr>
              <a:t>句法</a:t>
            </a:r>
            <a:r>
              <a:rPr kumimoji="1" lang="zh-CN" altLang="en-US" sz="2800" b="1" dirty="0">
                <a:latin typeface="Tahoma" pitchFamily="34" charset="0"/>
                <a:ea typeface="华文仿宋"/>
                <a:cs typeface="华文仿宋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2273300" y="2628901"/>
            <a:ext cx="8502650" cy="351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指令用于加、减、反减等算术运算，包括带进位的算术运算。</a:t>
            </a:r>
          </a:p>
          <a:p>
            <a:pPr>
              <a:lnSpc>
                <a:spcPct val="125000"/>
              </a:lnSpc>
              <a:spcBef>
                <a:spcPct val="3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 算术运算中如果使用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作为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Rn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，则其值为指令的地址加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8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。如果使用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作为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Rd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，则执行转移到结果相应的地址；或者在使用</a:t>
            </a:r>
            <a:r>
              <a:rPr kumimoji="1" lang="zh-CN" altLang="en-US" sz="2400" b="1" dirty="0">
                <a:ea typeface="华文仿宋"/>
                <a:cs typeface="华文仿宋"/>
              </a:rPr>
              <a:t>“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S</a:t>
            </a:r>
            <a:r>
              <a:rPr kumimoji="1" lang="en-US" altLang="zh-CN" sz="2400" b="1" dirty="0">
                <a:ea typeface="华文仿宋"/>
                <a:cs typeface="华文仿宋"/>
              </a:rPr>
              <a:t>”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的情况下，拷贝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SPSR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到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CPSR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，利用这点可从异常返回。</a:t>
            </a:r>
          </a:p>
          <a:p>
            <a:pPr>
              <a:lnSpc>
                <a:spcPct val="125000"/>
              </a:lnSpc>
              <a:spcBef>
                <a:spcPct val="3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 在有寄存器控制移位的任何数据处理指令中，不能将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作为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Rd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或任何操作数来使用。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12532"/>
            <a:ext cx="8931275" cy="811212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4400" dirty="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4400" dirty="0">
                <a:solidFill>
                  <a:schemeClr val="tx1"/>
                </a:solidFill>
                <a:cs typeface="华文仿宋"/>
              </a:rPr>
              <a:t>算术运算指令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2195513" y="2051052"/>
            <a:ext cx="7878762" cy="54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2195515" y="1484314"/>
            <a:ext cx="8345487" cy="54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ADD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SUB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RSB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ADC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SBC</a:t>
            </a:r>
            <a:r>
              <a:rPr kumimoji="1" lang="zh-CN" altLang="en-US" sz="2400" b="1" dirty="0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400" b="1" dirty="0">
                <a:latin typeface="Tahoma" pitchFamily="34" charset="0"/>
                <a:ea typeface="华文仿宋"/>
                <a:cs typeface="华文仿宋"/>
              </a:rPr>
              <a:t>RSC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3209927" y="2852738"/>
            <a:ext cx="7567613" cy="290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ADD		R2,R1,R3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SUBS		R8,R6,#240			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RSB		R4,R4,#1280		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ADCHI	R11,R0,R3			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RSCLES	R0,R5,R0,LSL R4		</a:t>
            </a:r>
          </a:p>
          <a:p>
            <a:pPr>
              <a:lnSpc>
                <a:spcPct val="125000"/>
              </a:lnSpc>
              <a:spcBef>
                <a:spcPct val="5000"/>
              </a:spcBef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RSCLES	R0,R15,R0,LSL R4  	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320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3200">
                <a:solidFill>
                  <a:schemeClr val="tx1"/>
                </a:solidFill>
                <a:cs typeface="华文仿宋"/>
              </a:rPr>
              <a:t>算术运算指令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2663827" y="2133602"/>
            <a:ext cx="7877175" cy="54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2195515" y="1484314"/>
            <a:ext cx="8345487" cy="54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ADD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SUB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RSB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ADC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SBC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RSC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/>
      <p:bldP spid="17920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2195515" y="1628776"/>
            <a:ext cx="8345487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AND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ORR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EOR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BIC 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2352675" y="3624263"/>
            <a:ext cx="8345488" cy="60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op {cond} {S} Rd, Rn, Operand2 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3200">
                <a:solidFill>
                  <a:schemeClr val="tx1"/>
                </a:solidFill>
                <a:latin typeface="Arial" charset="0"/>
                <a:cs typeface="华文仿宋"/>
              </a:rPr>
              <a:t>—</a:t>
            </a:r>
            <a:r>
              <a:rPr lang="zh-CN" altLang="en-US" sz="3200">
                <a:solidFill>
                  <a:schemeClr val="tx1"/>
                </a:solidFill>
                <a:cs typeface="华文仿宋"/>
              </a:rPr>
              <a:t>逻辑运算指令</a:t>
            </a:r>
            <a:r>
              <a:rPr lang="zh-CN" altLang="en-US">
                <a:solidFill>
                  <a:schemeClr val="tx1"/>
                </a:solidFill>
                <a:cs typeface="华文仿宋"/>
              </a:rPr>
              <a:t> 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2663827" y="2616202"/>
            <a:ext cx="7877175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2428877" y="2997201"/>
            <a:ext cx="8347075" cy="337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指令用于与、或、异或、位清零等逻辑运算。 </a:t>
            </a:r>
          </a:p>
          <a:p>
            <a:pPr>
              <a:lnSpc>
                <a:spcPct val="135000"/>
              </a:lnSpc>
              <a:spcBef>
                <a:spcPct val="3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BIC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指令用于将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Rn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中的位与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Operand2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值中的相应位的反码进行</a:t>
            </a:r>
            <a:r>
              <a:rPr kumimoji="1" lang="zh-CN" altLang="en-US" sz="2400" b="1">
                <a:ea typeface="华文仿宋"/>
                <a:cs typeface="华文仿宋"/>
              </a:rPr>
              <a:t>“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与</a:t>
            </a:r>
            <a:r>
              <a:rPr kumimoji="1" lang="zh-CN" altLang="en-US" sz="2400" b="1">
                <a:ea typeface="华文仿宋"/>
                <a:cs typeface="华文仿宋"/>
              </a:rPr>
              <a:t>”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操作。</a:t>
            </a:r>
          </a:p>
          <a:p>
            <a:pPr>
              <a:lnSpc>
                <a:spcPct val="135000"/>
              </a:lnSpc>
              <a:spcBef>
                <a:spcPct val="3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 若指定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S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，则指令将根据结果更新标志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N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和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Z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；计算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Operand2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时更新标志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C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；不影响标志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V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。</a:t>
            </a:r>
          </a:p>
          <a:p>
            <a:pPr>
              <a:lnSpc>
                <a:spcPct val="135000"/>
              </a:lnSpc>
              <a:spcBef>
                <a:spcPct val="3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 关于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R15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的使用与算术运算指令相同。 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320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3200">
                <a:solidFill>
                  <a:schemeClr val="tx1"/>
                </a:solidFill>
                <a:cs typeface="华文仿宋"/>
              </a:rPr>
              <a:t>逻辑运算指令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2195513" y="2266952"/>
            <a:ext cx="7878762" cy="54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61444" name="Text Box 6"/>
          <p:cNvSpPr txBox="1">
            <a:spLocks noChangeArrowheads="1"/>
          </p:cNvSpPr>
          <p:nvPr/>
        </p:nvSpPr>
        <p:spPr bwMode="auto">
          <a:xfrm>
            <a:off x="2195515" y="1560515"/>
            <a:ext cx="8345487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AND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ORR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EOR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BIC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3209927" y="2925764"/>
            <a:ext cx="7567613" cy="28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AND		R9,R2,#0xFF00</a:t>
            </a:r>
          </a:p>
          <a:p>
            <a:pPr>
              <a:lnSpc>
                <a:spcPct val="150000"/>
              </a:lnSpc>
              <a:spcBef>
                <a:spcPct val="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ORREQ	R2,R0,R5			</a:t>
            </a:r>
          </a:p>
          <a:p>
            <a:pPr>
              <a:lnSpc>
                <a:spcPct val="150000"/>
              </a:lnSpc>
              <a:spcBef>
                <a:spcPct val="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EORS		R0,R0,R3,ROR R6		</a:t>
            </a:r>
          </a:p>
          <a:p>
            <a:pPr>
              <a:lnSpc>
                <a:spcPct val="150000"/>
              </a:lnSpc>
              <a:spcBef>
                <a:spcPct val="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BICNES	R8,R10,R0,RRX		</a:t>
            </a:r>
          </a:p>
          <a:p>
            <a:pPr>
              <a:lnSpc>
                <a:spcPct val="150000"/>
              </a:lnSpc>
              <a:spcBef>
                <a:spcPct val="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EORS		R0,R15,R3,ROR R6 	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4.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320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3200">
                <a:solidFill>
                  <a:schemeClr val="tx1"/>
                </a:solidFill>
                <a:cs typeface="华文仿宋"/>
              </a:rPr>
              <a:t>逻辑运算指令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2663827" y="2206626"/>
            <a:ext cx="7877175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  <p:sp>
        <p:nvSpPr>
          <p:cNvPr id="62468" name="Text Box 6"/>
          <p:cNvSpPr txBox="1">
            <a:spLocks noChangeArrowheads="1"/>
          </p:cNvSpPr>
          <p:nvPr/>
        </p:nvSpPr>
        <p:spPr bwMode="auto">
          <a:xfrm>
            <a:off x="2195515" y="1557340"/>
            <a:ext cx="8345487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AND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ORR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EOR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BIC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4302125" y="2565402"/>
            <a:ext cx="6122988" cy="397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15000"/>
              </a:spcBef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MUL		R10,R2,R5</a:t>
            </a:r>
          </a:p>
          <a:p>
            <a:pPr>
              <a:lnSpc>
                <a:spcPct val="140000"/>
              </a:lnSpc>
              <a:spcBef>
                <a:spcPct val="15000"/>
              </a:spcBef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MLA		R10,R2,R1,R5</a:t>
            </a:r>
          </a:p>
          <a:p>
            <a:pPr>
              <a:lnSpc>
                <a:spcPct val="140000"/>
              </a:lnSpc>
              <a:spcBef>
                <a:spcPct val="15000"/>
              </a:spcBef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MULS	R0,R2,R2			</a:t>
            </a:r>
          </a:p>
          <a:p>
            <a:pPr>
              <a:lnSpc>
                <a:spcPct val="140000"/>
              </a:lnSpc>
              <a:spcBef>
                <a:spcPct val="15000"/>
              </a:spcBef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MULLT	R2,R3,R2		</a:t>
            </a:r>
          </a:p>
          <a:p>
            <a:pPr>
              <a:lnSpc>
                <a:spcPct val="140000"/>
              </a:lnSpc>
              <a:spcBef>
                <a:spcPct val="15000"/>
              </a:spcBef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MLAVCS	R8,R6,R3,R8	</a:t>
            </a:r>
          </a:p>
          <a:p>
            <a:pPr>
              <a:lnSpc>
                <a:spcPct val="140000"/>
              </a:lnSpc>
              <a:spcBef>
                <a:spcPct val="15000"/>
              </a:spcBef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MUL		R15,R0,R3	</a:t>
            </a:r>
          </a:p>
          <a:p>
            <a:pPr>
              <a:lnSpc>
                <a:spcPct val="140000"/>
              </a:lnSpc>
              <a:spcBef>
                <a:spcPct val="15000"/>
              </a:spcBef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MLA		R1,R1,R6 	 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5.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数据处理指令</a:t>
            </a:r>
            <a:r>
              <a:rPr lang="en-US" altLang="zh-CN" sz="3200">
                <a:solidFill>
                  <a:schemeClr val="tx1"/>
                </a:solidFill>
                <a:cs typeface="华文仿宋"/>
              </a:rPr>
              <a:t>--</a:t>
            </a:r>
            <a:r>
              <a:rPr lang="zh-CN" altLang="en-US" sz="3200">
                <a:solidFill>
                  <a:schemeClr val="tx1"/>
                </a:solidFill>
                <a:cs typeface="华文仿宋"/>
              </a:rPr>
              <a:t>乘法指令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663827" y="2286002"/>
            <a:ext cx="7877175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例：</a:t>
            </a:r>
          </a:p>
        </p:txBody>
      </p:sp>
      <p:sp>
        <p:nvSpPr>
          <p:cNvPr id="74756" name="Text Box 6"/>
          <p:cNvSpPr txBox="1">
            <a:spLocks noChangeArrowheads="1"/>
          </p:cNvSpPr>
          <p:nvPr/>
        </p:nvSpPr>
        <p:spPr bwMode="auto">
          <a:xfrm>
            <a:off x="2195515" y="1557340"/>
            <a:ext cx="8345487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MUL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MLA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3209925" y="2781302"/>
            <a:ext cx="7410450" cy="137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MRS	{cond} Rd, psr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MSR	{cond} psr_fields, #immed_8r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MSR	{cond} psr_fields, Rm 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2708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6. 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状态寄存器访问</a:t>
            </a:r>
            <a:r>
              <a:rPr lang="en-US" altLang="zh-CN" sz="3200">
                <a:solidFill>
                  <a:schemeClr val="tx1"/>
                </a:solidFill>
                <a:cs typeface="华文仿宋"/>
              </a:rPr>
              <a:t>--MRS</a:t>
            </a:r>
            <a:r>
              <a:rPr lang="zh-CN" altLang="en-US" sz="3200">
                <a:solidFill>
                  <a:schemeClr val="tx1"/>
                </a:solidFill>
                <a:cs typeface="华文仿宋"/>
              </a:rPr>
              <a:t>、</a:t>
            </a:r>
            <a:r>
              <a:rPr lang="en-US" altLang="zh-CN" sz="3200">
                <a:solidFill>
                  <a:schemeClr val="tx1"/>
                </a:solidFill>
                <a:cs typeface="华文仿宋"/>
              </a:rPr>
              <a:t>MSR</a:t>
            </a:r>
            <a:r>
              <a:rPr kumimoji="1" lang="en-US" altLang="zh-CN" sz="2800">
                <a:solidFill>
                  <a:schemeClr val="tx1"/>
                </a:solidFill>
                <a:cs typeface="华文仿宋"/>
              </a:rPr>
              <a:t> 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2117727" y="2112964"/>
            <a:ext cx="7878763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743200" y="4972050"/>
            <a:ext cx="7721600" cy="159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 PSR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操作指令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MRS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和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MSR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配合使用，可用来更新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PSR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的读－修改－写序列的一部分，如改变处理器模式或清除标志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Q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。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2117727" y="4221165"/>
            <a:ext cx="7878763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2117727" y="1435101"/>
            <a:ext cx="7878763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PSR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操作指令</a:t>
            </a:r>
            <a:r>
              <a:rPr kumimoji="1" lang="en-US" altLang="zh-CN" sz="2800" b="1">
                <a:ea typeface="华文仿宋"/>
                <a:cs typeface="华文仿宋"/>
              </a:rPr>
              <a:t>——</a:t>
            </a: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MRS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MSR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6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6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3209925" y="2955925"/>
            <a:ext cx="7410450" cy="52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SWI	{cond} immed_24 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7.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中断指令</a:t>
            </a:r>
            <a:r>
              <a:rPr lang="en-US" altLang="zh-CN" sz="3200">
                <a:solidFill>
                  <a:schemeClr val="tx1"/>
                </a:solidFill>
                <a:cs typeface="华文仿宋"/>
              </a:rPr>
              <a:t>--SWI</a:t>
            </a:r>
            <a:endParaRPr lang="en-US" altLang="zh-CN">
              <a:solidFill>
                <a:schemeClr val="tx1"/>
              </a:solidFill>
              <a:cs typeface="华文仿宋"/>
            </a:endParaRP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2117727" y="2235202"/>
            <a:ext cx="7878763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2743200" y="4611688"/>
            <a:ext cx="7721600" cy="159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 SWI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指令引起处理器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SWI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异常，即处理器变为管理模式，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CPSR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内容保存到管理模式的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SPSR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中，执行转移到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SWI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向量。这条指令不影响条件码标志。</a:t>
            </a: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2117727" y="3748090"/>
            <a:ext cx="7878763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2117727" y="1557340"/>
            <a:ext cx="7878763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软件中断指令</a:t>
            </a:r>
            <a:r>
              <a:rPr kumimoji="1" lang="en-US" altLang="zh-CN" sz="2800" b="1">
                <a:ea typeface="华文仿宋"/>
                <a:cs typeface="华文仿宋"/>
              </a:rPr>
              <a:t>——</a:t>
            </a: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SWI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4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/>
      <p:bldP spid="20480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3209925" y="2955925"/>
            <a:ext cx="7410450" cy="52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5000"/>
              </a:spcBef>
              <a:buClr>
                <a:srgbClr val="CCFF66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BKPT		immed_16 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7.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中断指令</a:t>
            </a:r>
            <a:r>
              <a:rPr lang="en-US" altLang="zh-CN" sz="3200">
                <a:solidFill>
                  <a:schemeClr val="tx1"/>
                </a:solidFill>
                <a:cs typeface="华文仿宋"/>
              </a:rPr>
              <a:t>--BKPT</a:t>
            </a: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2117727" y="2235202"/>
            <a:ext cx="7878763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句法：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2743200" y="4611690"/>
            <a:ext cx="7721600" cy="10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40000"/>
              </a:spcBef>
              <a:buClr>
                <a:srgbClr val="CCFF66"/>
              </a:buClr>
              <a:buSzPct val="80000"/>
              <a:buFont typeface="Wingdings" pitchFamily="2" charset="2"/>
              <a:buChar char="u"/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 BKPT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指令引起处理器进入调试模式，调试工具可利用这条指令到达特定的地址时查询系统状态。 </a:t>
            </a:r>
          </a:p>
        </p:txBody>
      </p:sp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2117727" y="3748090"/>
            <a:ext cx="7878763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 </a:t>
            </a: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指令说明：</a:t>
            </a:r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2117727" y="1557340"/>
            <a:ext cx="7878763" cy="6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kumimoji="1" lang="zh-CN" altLang="en-US" sz="2800" b="1">
                <a:latin typeface="Tahoma" pitchFamily="34" charset="0"/>
                <a:ea typeface="华文仿宋"/>
                <a:cs typeface="华文仿宋"/>
              </a:rPr>
              <a:t>断点指令</a:t>
            </a:r>
            <a:r>
              <a:rPr kumimoji="1" lang="en-US" altLang="zh-CN" sz="2800" b="1">
                <a:ea typeface="华文仿宋"/>
                <a:cs typeface="华文仿宋"/>
              </a:rPr>
              <a:t>——</a:t>
            </a:r>
            <a:r>
              <a:rPr kumimoji="1" lang="en-US" altLang="zh-CN" sz="2800" b="1">
                <a:latin typeface="Tahoma" pitchFamily="34" charset="0"/>
                <a:ea typeface="华文仿宋"/>
                <a:cs typeface="华文仿宋"/>
              </a:rPr>
              <a:t>BKPT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5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3.2.1   ARM</a:t>
            </a:r>
            <a:r>
              <a:rPr lang="zh-CN" altLang="en-US" dirty="0">
                <a:cs typeface="华文仿宋"/>
              </a:rPr>
              <a:t>指令格式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44" y="1628800"/>
            <a:ext cx="11809312" cy="1440160"/>
          </a:xfrm>
        </p:spPr>
        <p:txBody>
          <a:bodyPr/>
          <a:lstStyle/>
          <a:p>
            <a:r>
              <a:rPr lang="en-US" altLang="zh-CN" sz="4000" dirty="0">
                <a:cs typeface="华文仿宋"/>
              </a:rPr>
              <a:t>ARM</a:t>
            </a:r>
            <a:r>
              <a:rPr lang="zh-CN" altLang="en-US" sz="4000" dirty="0">
                <a:cs typeface="华文仿宋"/>
              </a:rPr>
              <a:t>指令助记符表示为：</a:t>
            </a:r>
            <a:endParaRPr lang="zh-CN" altLang="en-US" sz="4000" b="1" dirty="0">
              <a:cs typeface="华文仿宋"/>
            </a:endParaRPr>
          </a:p>
          <a:p>
            <a:r>
              <a:rPr lang="en-US" altLang="zh-CN" sz="4000" b="1" dirty="0">
                <a:cs typeface="华文仿宋"/>
              </a:rPr>
              <a:t>&lt;opcode&gt; {&lt;</a:t>
            </a:r>
            <a:r>
              <a:rPr lang="en-US" altLang="zh-CN" sz="4000" b="1" dirty="0" err="1">
                <a:cs typeface="华文仿宋"/>
              </a:rPr>
              <a:t>cond</a:t>
            </a:r>
            <a:r>
              <a:rPr lang="en-US" altLang="zh-CN" sz="4000" b="1" dirty="0">
                <a:cs typeface="华文仿宋"/>
              </a:rPr>
              <a:t>&gt;} {S} &lt;Rd&gt;, &lt;Rn&gt;, &lt;shift_op2&gt;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479376" y="2961437"/>
            <a:ext cx="1087320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sz="3600" dirty="0">
                <a:latin typeface="Tw Cen MT"/>
                <a:ea typeface="华文仿宋"/>
                <a:cs typeface="华文仿宋"/>
              </a:rPr>
              <a:t>1) &lt;opcode&gt;</a:t>
            </a:r>
            <a:r>
              <a:rPr lang="zh-CN" altLang="en-US" sz="3600" dirty="0">
                <a:latin typeface="Tw Cen MT"/>
                <a:ea typeface="华文仿宋"/>
                <a:cs typeface="华文仿宋"/>
              </a:rPr>
              <a:t>：操作码域，指令编码的助记符；</a:t>
            </a:r>
          </a:p>
          <a:p>
            <a:r>
              <a:rPr lang="en-US" altLang="zh-CN" sz="3600" dirty="0">
                <a:latin typeface="Tw Cen MT"/>
                <a:ea typeface="华文仿宋"/>
                <a:cs typeface="华文仿宋"/>
              </a:rPr>
              <a:t>2) {&lt;</a:t>
            </a:r>
            <a:r>
              <a:rPr lang="en-US" altLang="zh-CN" sz="3600" dirty="0" err="1">
                <a:latin typeface="Tw Cen MT"/>
                <a:ea typeface="华文仿宋"/>
                <a:cs typeface="华文仿宋"/>
              </a:rPr>
              <a:t>cond</a:t>
            </a:r>
            <a:r>
              <a:rPr lang="en-US" altLang="zh-CN" sz="3600" dirty="0">
                <a:latin typeface="Tw Cen MT"/>
                <a:ea typeface="华文仿宋"/>
                <a:cs typeface="华文仿宋"/>
              </a:rPr>
              <a:t>&gt;}</a:t>
            </a:r>
            <a:r>
              <a:rPr lang="zh-CN" altLang="en-US" sz="3600" dirty="0">
                <a:latin typeface="Tw Cen MT"/>
                <a:ea typeface="华文仿宋"/>
                <a:cs typeface="华文仿宋"/>
              </a:rPr>
              <a:t>：条件码域，指令允许执行的条件编码。花括号表示此项可缺省。 </a:t>
            </a:r>
          </a:p>
        </p:txBody>
      </p:sp>
      <p:graphicFrame>
        <p:nvGraphicFramePr>
          <p:cNvPr id="13" name="表格 7">
            <a:extLst>
              <a:ext uri="{FF2B5EF4-FFF2-40B4-BE49-F238E27FC236}">
                <a16:creationId xmlns:a16="http://schemas.microsoft.com/office/drawing/2014/main" id="{5EA29AA9-FBE2-472F-A663-CF164FF44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87637"/>
              </p:ext>
            </p:extLst>
          </p:nvPr>
        </p:nvGraphicFramePr>
        <p:xfrm>
          <a:off x="524977" y="6142649"/>
          <a:ext cx="1111563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557">
                  <a:extLst>
                    <a:ext uri="{9D8B030D-6E8A-4147-A177-3AD203B41FA5}">
                      <a16:colId xmlns:a16="http://schemas.microsoft.com/office/drawing/2014/main" val="4211204097"/>
                    </a:ext>
                  </a:extLst>
                </a:gridCol>
                <a:gridCol w="1709309">
                  <a:extLst>
                    <a:ext uri="{9D8B030D-6E8A-4147-A177-3AD203B41FA5}">
                      <a16:colId xmlns:a16="http://schemas.microsoft.com/office/drawing/2014/main" val="852935998"/>
                    </a:ext>
                  </a:extLst>
                </a:gridCol>
                <a:gridCol w="1573949">
                  <a:extLst>
                    <a:ext uri="{9D8B030D-6E8A-4147-A177-3AD203B41FA5}">
                      <a16:colId xmlns:a16="http://schemas.microsoft.com/office/drawing/2014/main" val="2439063938"/>
                    </a:ext>
                  </a:extLst>
                </a:gridCol>
                <a:gridCol w="824449">
                  <a:extLst>
                    <a:ext uri="{9D8B030D-6E8A-4147-A177-3AD203B41FA5}">
                      <a16:colId xmlns:a16="http://schemas.microsoft.com/office/drawing/2014/main" val="4216663462"/>
                    </a:ext>
                  </a:extLst>
                </a:gridCol>
                <a:gridCol w="1873749">
                  <a:extLst>
                    <a:ext uri="{9D8B030D-6E8A-4147-A177-3AD203B41FA5}">
                      <a16:colId xmlns:a16="http://schemas.microsoft.com/office/drawing/2014/main" val="4161374794"/>
                    </a:ext>
                  </a:extLst>
                </a:gridCol>
                <a:gridCol w="1723849">
                  <a:extLst>
                    <a:ext uri="{9D8B030D-6E8A-4147-A177-3AD203B41FA5}">
                      <a16:colId xmlns:a16="http://schemas.microsoft.com/office/drawing/2014/main" val="2495174844"/>
                    </a:ext>
                  </a:extLst>
                </a:gridCol>
                <a:gridCol w="1756777">
                  <a:extLst>
                    <a:ext uri="{9D8B030D-6E8A-4147-A177-3AD203B41FA5}">
                      <a16:colId xmlns:a16="http://schemas.microsoft.com/office/drawing/2014/main" val="2965426622"/>
                    </a:ext>
                  </a:extLst>
                </a:gridCol>
              </a:tblGrid>
              <a:tr h="3624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条件码（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类别码（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操作码（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目的寄存器（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操作数（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操作数（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064167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A2CE6279-4A62-42BC-92DA-64331CD1E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53" y="5013176"/>
            <a:ext cx="1180931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96" indent="-319096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79" indent="-273057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-228606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-228606" algn="l" rtl="0" fontAlgn="base">
              <a:spcBef>
                <a:spcPts val="400"/>
              </a:spcBef>
              <a:spcAft>
                <a:spcPct val="0"/>
              </a:spcAft>
              <a:buClr>
                <a:srgbClr val="C32D2E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-228606" algn="l" rtl="0" fontAlgn="base">
              <a:spcBef>
                <a:spcPts val="400"/>
              </a:spcBef>
              <a:spcAft>
                <a:spcPct val="0"/>
              </a:spcAft>
              <a:buClr>
                <a:srgbClr val="84AA33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73" indent="-22860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99" indent="-22860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826" indent="-22860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153" indent="-22860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cs typeface="华文仿宋"/>
              </a:rPr>
              <a:t>ARM</a:t>
            </a:r>
            <a:r>
              <a:rPr lang="zh-CN" altLang="en-US" sz="4000" dirty="0">
                <a:cs typeface="华文仿宋"/>
              </a:rPr>
              <a:t>指令编码格式如下：</a:t>
            </a:r>
            <a:endParaRPr lang="en-US" altLang="zh-CN" sz="4000" dirty="0">
              <a:cs typeface="华文仿宋"/>
            </a:endParaRPr>
          </a:p>
          <a:p>
            <a:pPr marL="0" indent="0">
              <a:buNone/>
            </a:pPr>
            <a:r>
              <a:rPr lang="en-US" altLang="zh-CN" sz="2400" dirty="0">
                <a:cs typeface="华文仿宋"/>
              </a:rPr>
              <a:t>  31	       28 27	      25 24	   21  20  19 	       	  16 15 	12 11 		  0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2117726" y="620713"/>
            <a:ext cx="8931275" cy="811212"/>
          </a:xfrm>
        </p:spPr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  <a:cs typeface="华文仿宋"/>
              </a:rPr>
              <a:t>8. ARM</a:t>
            </a:r>
            <a:r>
              <a:rPr lang="zh-CN" altLang="en-US" sz="3600">
                <a:solidFill>
                  <a:schemeClr val="tx1"/>
                </a:solidFill>
                <a:cs typeface="华文仿宋"/>
              </a:rPr>
              <a:t>协处理器指令</a:t>
            </a:r>
            <a:r>
              <a:rPr lang="zh-CN" altLang="en-US">
                <a:solidFill>
                  <a:schemeClr val="tx1"/>
                </a:solidFill>
                <a:cs typeface="华文仿宋"/>
              </a:rPr>
              <a:t> 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195514" y="1557338"/>
            <a:ext cx="8112125" cy="405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 ARM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支持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16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个协处理器，如用于控制片上功能（如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cache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、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MMU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）的系统协处理器、浮点协处理器以及其它一些专用的协处理器。</a:t>
            </a:r>
          </a:p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 每个协处理器均忽略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ARM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处理器和其它协处理器的指令。</a:t>
            </a:r>
          </a:p>
          <a:p>
            <a:pPr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Tx/>
              <a:buBlip>
                <a:blip r:embed="rId2"/>
              </a:buBlip>
            </a:pP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 如果协处理器没有接受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ARM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的协处理器指令，则</a:t>
            </a:r>
            <a:r>
              <a:rPr kumimoji="1" lang="en-US" altLang="zh-CN" sz="2400" b="1">
                <a:latin typeface="Tahoma" pitchFamily="34" charset="0"/>
                <a:ea typeface="华文仿宋"/>
                <a:cs typeface="华文仿宋"/>
              </a:rPr>
              <a:t>ARM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将产生未定义指令中止的陷阱，以此可用来实现</a:t>
            </a:r>
            <a:r>
              <a:rPr kumimoji="1" lang="zh-CN" altLang="en-US" sz="2400" b="1">
                <a:ea typeface="华文仿宋"/>
                <a:cs typeface="华文仿宋"/>
              </a:rPr>
              <a:t>“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协处理器丢失</a:t>
            </a:r>
            <a:r>
              <a:rPr kumimoji="1" lang="zh-CN" altLang="en-US" sz="2400" b="1">
                <a:ea typeface="华文仿宋"/>
                <a:cs typeface="华文仿宋"/>
              </a:rPr>
              <a:t>”</a:t>
            </a:r>
            <a:r>
              <a:rPr kumimoji="1" lang="zh-CN" altLang="en-US" sz="2400" b="1">
                <a:latin typeface="Tahoma" pitchFamily="34" charset="0"/>
                <a:ea typeface="华文仿宋"/>
                <a:cs typeface="华文仿宋"/>
              </a:rPr>
              <a:t>的软件仿真。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3.3  Thumb</a:t>
            </a:r>
            <a:r>
              <a:rPr lang="zh-CN" altLang="en-US">
                <a:cs typeface="华文仿宋"/>
              </a:rPr>
              <a:t>指令集	</a:t>
            </a:r>
          </a:p>
        </p:txBody>
      </p:sp>
      <p:sp>
        <p:nvSpPr>
          <p:cNvPr id="79874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/>
          <a:lstStyle/>
          <a:p>
            <a:r>
              <a:rPr lang="en-US" altLang="zh-CN" sz="4800">
                <a:cs typeface="华文仿宋"/>
              </a:rPr>
              <a:t>3.3.1  Thumb</a:t>
            </a:r>
            <a:r>
              <a:rPr lang="zh-CN" altLang="en-US" sz="4800">
                <a:cs typeface="华文仿宋"/>
              </a:rPr>
              <a:t>状态寄存器组织</a:t>
            </a:r>
            <a:endParaRPr lang="en-US" altLang="zh-CN" sz="4800">
              <a:cs typeface="华文仿宋"/>
            </a:endParaRPr>
          </a:p>
          <a:p>
            <a:r>
              <a:rPr lang="en-US" altLang="zh-CN" sz="4800">
                <a:cs typeface="华文仿宋"/>
              </a:rPr>
              <a:t>3.3.2  Thumb</a:t>
            </a:r>
            <a:r>
              <a:rPr lang="zh-CN" altLang="en-US" sz="4800">
                <a:cs typeface="华文仿宋"/>
              </a:rPr>
              <a:t>指令</a:t>
            </a:r>
            <a:r>
              <a:rPr lang="zh-CN" altLang="en-US">
                <a:cs typeface="华文仿宋"/>
              </a:rPr>
              <a:t>	</a:t>
            </a:r>
            <a:endParaRPr lang="en-US" altLang="zh-CN">
              <a:cs typeface="华文仿宋"/>
            </a:endParaRPr>
          </a:p>
          <a:p>
            <a:endParaRPr lang="en-US" altLang="zh-CN">
              <a:cs typeface="华文仿宋"/>
            </a:endParaRPr>
          </a:p>
          <a:p>
            <a:endParaRPr lang="zh-CN" altLang="en-US">
              <a:cs typeface="华文仿宋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Thumb </a:t>
            </a:r>
            <a:r>
              <a:rPr lang="zh-CN" altLang="en-US">
                <a:cs typeface="华文仿宋"/>
              </a:rPr>
              <a:t>简介</a:t>
            </a:r>
          </a:p>
        </p:txBody>
      </p:sp>
      <p:sp>
        <p:nvSpPr>
          <p:cNvPr id="80898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   为兼容数据总线宽度为</a:t>
            </a:r>
            <a:r>
              <a:rPr lang="en-US" altLang="zh-CN">
                <a:cs typeface="华文仿宋"/>
              </a:rPr>
              <a:t>16</a:t>
            </a:r>
            <a:r>
              <a:rPr lang="zh-CN" altLang="en-US">
                <a:cs typeface="华文仿宋"/>
              </a:rPr>
              <a:t>位的应用系统，</a:t>
            </a:r>
            <a:r>
              <a:rPr lang="en-US" altLang="zh-CN">
                <a:cs typeface="华文仿宋"/>
              </a:rPr>
              <a:t>ARM</a:t>
            </a:r>
            <a:r>
              <a:rPr lang="zh-CN" altLang="en-US">
                <a:cs typeface="华文仿宋"/>
              </a:rPr>
              <a:t>体系结构除了支持执行效率很高的</a:t>
            </a:r>
            <a:r>
              <a:rPr lang="en-US" altLang="zh-CN">
                <a:cs typeface="华文仿宋"/>
              </a:rPr>
              <a:t>32</a:t>
            </a:r>
            <a:r>
              <a:rPr lang="zh-CN" altLang="en-US">
                <a:cs typeface="华文仿宋"/>
              </a:rPr>
              <a:t>位</a:t>
            </a:r>
            <a:r>
              <a:rPr lang="en-US" altLang="zh-CN">
                <a:cs typeface="华文仿宋"/>
              </a:rPr>
              <a:t>ARM</a:t>
            </a:r>
            <a:r>
              <a:rPr lang="zh-CN" altLang="en-US">
                <a:cs typeface="华文仿宋"/>
              </a:rPr>
              <a:t>指令集以外，同时支持</a:t>
            </a:r>
            <a:r>
              <a:rPr lang="en-US" altLang="zh-CN">
                <a:cs typeface="华文仿宋"/>
              </a:rPr>
              <a:t>16</a:t>
            </a:r>
            <a:r>
              <a:rPr lang="zh-CN" altLang="en-US">
                <a:cs typeface="华文仿宋"/>
              </a:rPr>
              <a:t>位的</a:t>
            </a:r>
            <a:r>
              <a:rPr lang="en-US" altLang="zh-CN">
                <a:cs typeface="华文仿宋"/>
              </a:rPr>
              <a:t>Thumb</a:t>
            </a:r>
            <a:r>
              <a:rPr lang="zh-CN" altLang="en-US">
                <a:cs typeface="华文仿宋"/>
              </a:rPr>
              <a:t>指令集。</a:t>
            </a:r>
            <a:r>
              <a:rPr lang="en-US" altLang="zh-CN">
                <a:cs typeface="华文仿宋"/>
              </a:rPr>
              <a:t>Thumb</a:t>
            </a:r>
            <a:r>
              <a:rPr lang="zh-CN" altLang="en-US">
                <a:cs typeface="华文仿宋"/>
              </a:rPr>
              <a:t>指令集是</a:t>
            </a:r>
            <a:r>
              <a:rPr lang="en-US" altLang="zh-CN">
                <a:cs typeface="华文仿宋"/>
              </a:rPr>
              <a:t>ARM</a:t>
            </a:r>
            <a:r>
              <a:rPr lang="zh-CN" altLang="en-US">
                <a:cs typeface="华文仿宋"/>
              </a:rPr>
              <a:t>指令集的一个子集，允许指令编码为</a:t>
            </a:r>
            <a:r>
              <a:rPr lang="en-US" altLang="zh-CN">
                <a:cs typeface="华文仿宋"/>
              </a:rPr>
              <a:t>16</a:t>
            </a:r>
            <a:r>
              <a:rPr lang="zh-CN" altLang="en-US">
                <a:cs typeface="华文仿宋"/>
              </a:rPr>
              <a:t>位的长度。与等价的</a:t>
            </a:r>
            <a:r>
              <a:rPr lang="en-US" altLang="zh-CN">
                <a:cs typeface="华文仿宋"/>
              </a:rPr>
              <a:t>32</a:t>
            </a:r>
            <a:r>
              <a:rPr lang="zh-CN" altLang="en-US">
                <a:cs typeface="华文仿宋"/>
              </a:rPr>
              <a:t>位代码相比较，</a:t>
            </a:r>
            <a:r>
              <a:rPr lang="en-US" altLang="zh-CN">
                <a:cs typeface="华文仿宋"/>
              </a:rPr>
              <a:t>Thumb</a:t>
            </a:r>
            <a:r>
              <a:rPr lang="zh-CN" altLang="en-US">
                <a:cs typeface="华文仿宋"/>
              </a:rPr>
              <a:t>指令集在保留</a:t>
            </a:r>
            <a:r>
              <a:rPr lang="en-US" altLang="zh-CN">
                <a:cs typeface="华文仿宋"/>
              </a:rPr>
              <a:t>32</a:t>
            </a:r>
            <a:r>
              <a:rPr lang="zh-CN" altLang="en-US">
                <a:cs typeface="华文仿宋"/>
              </a:rPr>
              <a:t>位代码优势的同时，大大节省了系统的存储空间。由于</a:t>
            </a:r>
            <a:r>
              <a:rPr lang="en-US" altLang="zh-CN">
                <a:cs typeface="华文仿宋"/>
              </a:rPr>
              <a:t>Thumb</a:t>
            </a:r>
            <a:r>
              <a:rPr lang="zh-CN" altLang="en-US">
                <a:cs typeface="华文仿宋"/>
              </a:rPr>
              <a:t>指令的长度为</a:t>
            </a:r>
            <a:r>
              <a:rPr lang="en-US" altLang="zh-CN">
                <a:cs typeface="华文仿宋"/>
              </a:rPr>
              <a:t>16</a:t>
            </a:r>
            <a:r>
              <a:rPr lang="zh-CN" altLang="en-US">
                <a:cs typeface="华文仿宋"/>
              </a:rPr>
              <a:t>位，即只用</a:t>
            </a:r>
            <a:r>
              <a:rPr lang="en-US" altLang="zh-CN">
                <a:cs typeface="华文仿宋"/>
              </a:rPr>
              <a:t>ARM</a:t>
            </a:r>
            <a:r>
              <a:rPr lang="zh-CN" altLang="en-US">
                <a:cs typeface="华文仿宋"/>
              </a:rPr>
              <a:t>指令一半的位数来实现同样的功能，所以，要实现特定的程序功能，所需的</a:t>
            </a:r>
            <a:r>
              <a:rPr lang="en-US" altLang="zh-CN">
                <a:cs typeface="华文仿宋"/>
              </a:rPr>
              <a:t>Thumb</a:t>
            </a:r>
            <a:r>
              <a:rPr lang="zh-CN" altLang="en-US">
                <a:cs typeface="华文仿宋"/>
              </a:rPr>
              <a:t>指令的条数较</a:t>
            </a:r>
            <a:r>
              <a:rPr lang="en-US" altLang="zh-CN">
                <a:cs typeface="华文仿宋"/>
              </a:rPr>
              <a:t>ARM</a:t>
            </a:r>
            <a:r>
              <a:rPr lang="zh-CN" altLang="en-US">
                <a:cs typeface="华文仿宋"/>
              </a:rPr>
              <a:t>指令多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3.3.1  Thumb</a:t>
            </a:r>
            <a:r>
              <a:rPr lang="zh-CN" altLang="en-US">
                <a:cs typeface="华文仿宋"/>
              </a:rPr>
              <a:t>状态寄存器组织</a:t>
            </a:r>
          </a:p>
        </p:txBody>
      </p:sp>
      <p:sp>
        <p:nvSpPr>
          <p:cNvPr id="81922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cs typeface="华文仿宋"/>
              </a:rPr>
              <a:t>     </a:t>
            </a:r>
            <a:r>
              <a:rPr lang="en-US" altLang="zh-CN" sz="3600">
                <a:cs typeface="华文仿宋"/>
              </a:rPr>
              <a:t>Thumb</a:t>
            </a:r>
            <a:r>
              <a:rPr lang="zh-CN" altLang="en-US" sz="3600">
                <a:cs typeface="华文仿宋"/>
              </a:rPr>
              <a:t>状态下的寄存器集是</a:t>
            </a:r>
            <a:r>
              <a:rPr lang="en-US" altLang="zh-CN" sz="3600">
                <a:cs typeface="华文仿宋"/>
              </a:rPr>
              <a:t>ARM</a:t>
            </a:r>
            <a:r>
              <a:rPr lang="zh-CN" altLang="en-US" sz="3600">
                <a:cs typeface="华文仿宋"/>
              </a:rPr>
              <a:t>状态下寄存器集的一个子集，程序可以直接访问</a:t>
            </a:r>
            <a:r>
              <a:rPr lang="en-US" altLang="zh-CN" sz="3600">
                <a:cs typeface="华文仿宋"/>
              </a:rPr>
              <a:t>8</a:t>
            </a:r>
            <a:r>
              <a:rPr lang="zh-CN" altLang="en-US" sz="3600">
                <a:cs typeface="华文仿宋"/>
              </a:rPr>
              <a:t>个通用寄存器（</a:t>
            </a:r>
            <a:r>
              <a:rPr lang="en-US" altLang="zh-CN" sz="3600">
                <a:cs typeface="华文仿宋"/>
              </a:rPr>
              <a:t>R7</a:t>
            </a:r>
            <a:r>
              <a:rPr lang="zh-CN" altLang="en-US" sz="3600">
                <a:cs typeface="华文仿宋"/>
              </a:rPr>
              <a:t>～</a:t>
            </a:r>
            <a:r>
              <a:rPr lang="en-US" altLang="zh-CN" sz="3600">
                <a:cs typeface="华文仿宋"/>
              </a:rPr>
              <a:t>R0</a:t>
            </a:r>
            <a:r>
              <a:rPr lang="zh-CN" altLang="en-US" sz="3600">
                <a:cs typeface="华文仿宋"/>
              </a:rPr>
              <a:t>）、程序计数器（</a:t>
            </a:r>
            <a:r>
              <a:rPr lang="en-US" altLang="zh-CN" sz="3600">
                <a:cs typeface="华文仿宋"/>
              </a:rPr>
              <a:t>PC</a:t>
            </a:r>
            <a:r>
              <a:rPr lang="zh-CN" altLang="en-US" sz="3600">
                <a:cs typeface="华文仿宋"/>
              </a:rPr>
              <a:t>）、堆栈指针（</a:t>
            </a:r>
            <a:r>
              <a:rPr lang="en-US" altLang="zh-CN" sz="3600">
                <a:cs typeface="华文仿宋"/>
              </a:rPr>
              <a:t>SP</a:t>
            </a:r>
            <a:r>
              <a:rPr lang="zh-CN" altLang="en-US" sz="3600">
                <a:cs typeface="华文仿宋"/>
              </a:rPr>
              <a:t>）、连接寄存器（</a:t>
            </a:r>
            <a:r>
              <a:rPr lang="en-US" altLang="zh-CN" sz="3600">
                <a:cs typeface="华文仿宋"/>
              </a:rPr>
              <a:t>LR</a:t>
            </a:r>
            <a:r>
              <a:rPr lang="zh-CN" altLang="en-US" sz="3600">
                <a:cs typeface="华文仿宋"/>
              </a:rPr>
              <a:t>）和</a:t>
            </a:r>
            <a:r>
              <a:rPr lang="en-US" altLang="zh-CN" sz="3600">
                <a:cs typeface="华文仿宋"/>
              </a:rPr>
              <a:t>CPSR</a:t>
            </a:r>
            <a:r>
              <a:rPr lang="zh-CN" altLang="en-US" sz="3600">
                <a:cs typeface="华文仿宋"/>
              </a:rPr>
              <a:t>。同时，在每一种特权模式下都有一组</a:t>
            </a:r>
            <a:r>
              <a:rPr lang="en-US" altLang="zh-CN" sz="3600">
                <a:cs typeface="华文仿宋"/>
              </a:rPr>
              <a:t>SP</a:t>
            </a:r>
            <a:r>
              <a:rPr lang="zh-CN" altLang="en-US" sz="3600">
                <a:cs typeface="华文仿宋"/>
              </a:rPr>
              <a:t>、</a:t>
            </a:r>
            <a:r>
              <a:rPr lang="en-US" altLang="zh-CN" sz="3600">
                <a:cs typeface="华文仿宋"/>
              </a:rPr>
              <a:t>LR</a:t>
            </a:r>
            <a:r>
              <a:rPr lang="zh-CN" altLang="en-US" sz="3600">
                <a:cs typeface="华文仿宋"/>
              </a:rPr>
              <a:t>和</a:t>
            </a:r>
            <a:r>
              <a:rPr lang="en-US" altLang="zh-CN" sz="3600">
                <a:cs typeface="华文仿宋"/>
              </a:rPr>
              <a:t>SPSR</a:t>
            </a:r>
            <a:endParaRPr lang="zh-CN" altLang="en-US" sz="3600">
              <a:cs typeface="华文仿宋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3.3.1  Thumb</a:t>
            </a:r>
            <a:r>
              <a:rPr lang="zh-CN" altLang="en-US">
                <a:cs typeface="华文仿宋"/>
              </a:rPr>
              <a:t>状态寄存器组织</a:t>
            </a:r>
          </a:p>
        </p:txBody>
      </p:sp>
      <p:pic>
        <p:nvPicPr>
          <p:cNvPr id="82949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2" y="1484315"/>
            <a:ext cx="8208963" cy="506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3.3.1  Thumb</a:t>
            </a:r>
            <a:r>
              <a:rPr lang="zh-CN" altLang="en-US">
                <a:cs typeface="华文仿宋"/>
              </a:rPr>
              <a:t>状态寄存器组织</a:t>
            </a:r>
          </a:p>
        </p:txBody>
      </p:sp>
      <p:pic>
        <p:nvPicPr>
          <p:cNvPr id="83972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8440" y="1628775"/>
            <a:ext cx="37115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3.3.2  Thumb</a:t>
            </a:r>
            <a:r>
              <a:rPr lang="zh-CN" altLang="en-US">
                <a:cs typeface="华文仿宋"/>
              </a:rPr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600" b="1" dirty="0"/>
              <a:t>1</a:t>
            </a:r>
            <a:r>
              <a:rPr lang="zh-CN" altLang="en-US" sz="3600" b="1" dirty="0"/>
              <a:t>、寄存器读存</a:t>
            </a:r>
            <a:endParaRPr lang="en-US" altLang="zh-CN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LDR</a:t>
            </a:r>
            <a:r>
              <a:rPr lang="zh-CN" altLang="en-US" dirty="0"/>
              <a:t>和</a:t>
            </a:r>
            <a:r>
              <a:rPr lang="en-US" altLang="zh-CN" dirty="0"/>
              <a:t>STR—</a:t>
            </a:r>
            <a:r>
              <a:rPr lang="zh-CN" altLang="en-US" dirty="0"/>
              <a:t>立即数偏移</a:t>
            </a:r>
            <a:endParaRPr lang="en-US" altLang="zh-CN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LDR</a:t>
            </a:r>
            <a:r>
              <a:rPr lang="zh-CN" altLang="en-US" dirty="0"/>
              <a:t>和</a:t>
            </a:r>
            <a:r>
              <a:rPr lang="en-US" altLang="zh-CN" dirty="0"/>
              <a:t>STR—</a:t>
            </a:r>
            <a:r>
              <a:rPr lang="zh-CN" altLang="en-US" dirty="0"/>
              <a:t>寄存器偏移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LDR</a:t>
            </a:r>
            <a:r>
              <a:rPr lang="zh-CN" altLang="en-US" dirty="0"/>
              <a:t>和</a:t>
            </a:r>
            <a:r>
              <a:rPr lang="en-US" altLang="zh-CN" dirty="0"/>
              <a:t>STR—PC</a:t>
            </a:r>
            <a:r>
              <a:rPr lang="zh-CN" altLang="en-US" dirty="0"/>
              <a:t>或</a:t>
            </a:r>
            <a:r>
              <a:rPr lang="en-US" altLang="zh-CN" dirty="0"/>
              <a:t>SP</a:t>
            </a:r>
            <a:r>
              <a:rPr lang="zh-CN" altLang="en-US" dirty="0"/>
              <a:t>相对偏移</a:t>
            </a:r>
            <a:endParaRPr lang="en-US" altLang="zh-CN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POP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LDMIA</a:t>
            </a:r>
            <a:r>
              <a:rPr lang="zh-CN" altLang="en-US" dirty="0"/>
              <a:t>和</a:t>
            </a:r>
            <a:r>
              <a:rPr lang="en-US" altLang="zh-CN" dirty="0"/>
              <a:t>STMIA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CN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1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LDR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STR—</a:t>
            </a:r>
            <a:r>
              <a:rPr lang="zh-CN" altLang="en-US">
                <a:cs typeface="华文仿宋"/>
              </a:rPr>
              <a:t>立即数偏移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其中：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op</a:t>
            </a:r>
            <a:r>
              <a:rPr lang="zh-CN" altLang="en-US" dirty="0"/>
              <a:t>：为</a:t>
            </a:r>
            <a:r>
              <a:rPr lang="en-US" altLang="zh-CN" dirty="0"/>
              <a:t>LDR</a:t>
            </a:r>
            <a:r>
              <a:rPr lang="zh-CN" altLang="en-US" dirty="0"/>
              <a:t>或</a:t>
            </a:r>
            <a:r>
              <a:rPr lang="en-US" altLang="zh-CN" dirty="0"/>
              <a:t>STR</a:t>
            </a:r>
            <a:r>
              <a:rPr lang="zh-CN" altLang="en-US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H</a:t>
            </a:r>
            <a:r>
              <a:rPr lang="zh-CN" altLang="en-US" dirty="0"/>
              <a:t>：指明无符号半字传送的参数。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B</a:t>
            </a:r>
            <a:r>
              <a:rPr lang="zh-CN" altLang="en-US" dirty="0"/>
              <a:t>：指明无符号字节传送的参数。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Rd</a:t>
            </a:r>
            <a:r>
              <a:rPr lang="zh-CN" altLang="en-US" dirty="0"/>
              <a:t>：加载和存储寄存器。</a:t>
            </a:r>
            <a:r>
              <a:rPr lang="en-US" altLang="zh-CN" dirty="0"/>
              <a:t>Rd </a:t>
            </a:r>
            <a:r>
              <a:rPr lang="zh-CN" altLang="en-US" dirty="0"/>
              <a:t>必须在</a:t>
            </a:r>
            <a:r>
              <a:rPr lang="en-US" altLang="zh-CN" dirty="0"/>
              <a:t>R0</a:t>
            </a:r>
            <a:r>
              <a:rPr lang="zh-CN" altLang="en-US" dirty="0"/>
              <a:t>～</a:t>
            </a:r>
            <a:r>
              <a:rPr lang="en-US" altLang="zh-CN" dirty="0"/>
              <a:t>R7</a:t>
            </a:r>
            <a:r>
              <a:rPr lang="zh-CN" altLang="en-US" dirty="0"/>
              <a:t>范围内。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Rn</a:t>
            </a:r>
            <a:r>
              <a:rPr lang="zh-CN" altLang="en-US" dirty="0"/>
              <a:t>：基址寄存器。</a:t>
            </a:r>
            <a:r>
              <a:rPr lang="en-US" altLang="zh-CN" dirty="0"/>
              <a:t>Rn </a:t>
            </a:r>
            <a:r>
              <a:rPr lang="zh-CN" altLang="en-US" dirty="0"/>
              <a:t>必须在</a:t>
            </a:r>
            <a:r>
              <a:rPr lang="en-US" altLang="zh-CN" dirty="0"/>
              <a:t>R0</a:t>
            </a:r>
            <a:r>
              <a:rPr lang="zh-CN" altLang="en-US" dirty="0"/>
              <a:t>～</a:t>
            </a:r>
            <a:r>
              <a:rPr lang="en-US" altLang="zh-CN" dirty="0"/>
              <a:t>R7</a:t>
            </a:r>
            <a:r>
              <a:rPr lang="zh-CN" altLang="en-US" dirty="0"/>
              <a:t>范围内。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immed_5×N</a:t>
            </a:r>
            <a:r>
              <a:rPr lang="zh-CN" altLang="en-US" dirty="0"/>
              <a:t>：偏移量。它是一个表达式，其取值（在汇编时）是</a:t>
            </a:r>
            <a:r>
              <a:rPr lang="en-US" altLang="zh-CN" dirty="0"/>
              <a:t>N</a:t>
            </a:r>
            <a:r>
              <a:rPr lang="zh-CN" altLang="en-US" dirty="0"/>
              <a:t>的倍数，在（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31</a:t>
            </a:r>
            <a:r>
              <a:rPr lang="zh-CN" altLang="en-US" dirty="0"/>
              <a:t>）*</a:t>
            </a:r>
            <a:r>
              <a:rPr lang="en-US" altLang="zh-CN" dirty="0"/>
              <a:t>N</a:t>
            </a:r>
            <a:r>
              <a:rPr lang="zh-CN" altLang="en-US" dirty="0"/>
              <a:t>范围内，</a:t>
            </a:r>
            <a:r>
              <a:rPr lang="en-US" altLang="zh-CN" dirty="0"/>
              <a:t>N</a:t>
            </a:r>
            <a:r>
              <a:rPr lang="zh-CN" altLang="en-US" dirty="0"/>
              <a:t>＝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STR</a:t>
            </a:r>
            <a:r>
              <a:rPr lang="zh-CN" altLang="en-US" dirty="0"/>
              <a:t>：用于存储一个字、半字或字节到存储器中。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LDR</a:t>
            </a:r>
            <a:r>
              <a:rPr lang="zh-CN" altLang="en-US" dirty="0"/>
              <a:t>：用于从存储器加载一个字、半字或字节。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Rn</a:t>
            </a:r>
            <a:r>
              <a:rPr lang="zh-CN" altLang="en-US" dirty="0"/>
              <a:t>：</a:t>
            </a:r>
            <a:r>
              <a:rPr lang="en-US" altLang="zh-CN" dirty="0"/>
              <a:t>Rn</a:t>
            </a:r>
            <a:r>
              <a:rPr lang="zh-CN" altLang="en-US" dirty="0"/>
              <a:t>中的基址加上偏移形成操作数的地址。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立即数偏移的半字和字节加载是无符号的。数据加载到</a:t>
            </a:r>
            <a:r>
              <a:rPr lang="en-US" altLang="zh-CN" dirty="0"/>
              <a:t>Rd</a:t>
            </a:r>
            <a:r>
              <a:rPr lang="zh-CN" altLang="en-US" dirty="0"/>
              <a:t>的最低有效字或字节，</a:t>
            </a:r>
            <a:r>
              <a:rPr lang="en-US" altLang="zh-CN" dirty="0"/>
              <a:t>Rd</a:t>
            </a:r>
            <a:r>
              <a:rPr lang="zh-CN" altLang="en-US" dirty="0"/>
              <a:t>的其余位补</a:t>
            </a:r>
            <a:r>
              <a:rPr lang="en-US" altLang="zh-CN" dirty="0"/>
              <a:t>0</a:t>
            </a:r>
            <a:r>
              <a:rPr lang="zh-CN" altLang="en-US" dirty="0"/>
              <a:t>。字传送的地址必须可被</a:t>
            </a:r>
            <a:r>
              <a:rPr lang="en-US" altLang="zh-CN" dirty="0"/>
              <a:t>4</a:t>
            </a:r>
            <a:r>
              <a:rPr lang="zh-CN" altLang="en-US" dirty="0"/>
              <a:t>整除，半字传送的地址必须可被</a:t>
            </a:r>
            <a:r>
              <a:rPr lang="en-US" altLang="zh-CN" dirty="0"/>
              <a:t>2</a:t>
            </a:r>
            <a:r>
              <a:rPr lang="zh-CN" altLang="en-US" dirty="0"/>
              <a:t>整除。例如：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1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LDR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STR—</a:t>
            </a:r>
            <a:r>
              <a:rPr lang="zh-CN" altLang="en-US">
                <a:cs typeface="华文仿宋"/>
              </a:rPr>
              <a:t>立即数偏移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pt-BR" altLang="zh-CN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pt-BR" altLang="zh-CN" dirty="0"/>
              <a:t>LDR R3,[R5,#0]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pt-BR" altLang="zh-CN" dirty="0"/>
              <a:t>STRB R0,[R3,#31]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pt-BR" altLang="zh-CN" dirty="0"/>
              <a:t>STRH R7,[R3,#16]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pt-BR" altLang="zh-CN" dirty="0"/>
              <a:t>LDRB R2,[R4,#1abel-{PC}]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2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LDR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STR—</a:t>
            </a:r>
            <a:r>
              <a:rPr lang="zh-CN" altLang="en-US">
                <a:cs typeface="华文仿宋"/>
              </a:rPr>
              <a:t>寄存器偏移</a:t>
            </a:r>
          </a:p>
        </p:txBody>
      </p:sp>
      <p:sp>
        <p:nvSpPr>
          <p:cNvPr id="88066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>
                <a:cs typeface="华文仿宋"/>
              </a:rPr>
              <a:t>加载寄存器和存储寄存器。用一个寄存器的基于寄存器偏移指明存储器地址。</a:t>
            </a:r>
          </a:p>
          <a:p>
            <a:pPr marL="0" indent="0">
              <a:buNone/>
            </a:pPr>
            <a:r>
              <a:rPr lang="zh-CN" altLang="en-US" sz="2400">
                <a:cs typeface="华文仿宋"/>
              </a:rPr>
              <a:t>格式：</a:t>
            </a:r>
            <a:r>
              <a:rPr lang="en-US" altLang="zh-CN" sz="2400">
                <a:cs typeface="华文仿宋"/>
              </a:rPr>
              <a:t>op Rd,[Rn,Rm]     </a:t>
            </a:r>
            <a:r>
              <a:rPr lang="zh-CN" altLang="en-US" sz="2400">
                <a:cs typeface="华文仿宋"/>
              </a:rPr>
              <a:t>其中，</a:t>
            </a:r>
            <a:r>
              <a:rPr lang="en-US" altLang="zh-CN" sz="2400">
                <a:cs typeface="华文仿宋"/>
              </a:rPr>
              <a:t>op</a:t>
            </a:r>
            <a:r>
              <a:rPr lang="zh-CN" altLang="en-US" sz="2400">
                <a:cs typeface="华文仿宋"/>
              </a:rPr>
              <a:t>是下列情况之一：</a:t>
            </a:r>
          </a:p>
          <a:p>
            <a:pPr marL="0" indent="0">
              <a:buNone/>
            </a:pPr>
            <a:r>
              <a:rPr lang="en-US" altLang="zh-CN" sz="2400">
                <a:cs typeface="华文仿宋"/>
              </a:rPr>
              <a:t>LDR</a:t>
            </a:r>
            <a:r>
              <a:rPr lang="zh-CN" altLang="en-US" sz="2400">
                <a:cs typeface="华文仿宋"/>
              </a:rPr>
              <a:t>：加载寄存器，</a:t>
            </a:r>
            <a:r>
              <a:rPr lang="en-US" altLang="zh-CN" sz="2400">
                <a:cs typeface="华文仿宋"/>
              </a:rPr>
              <a:t>4</a:t>
            </a:r>
            <a:r>
              <a:rPr lang="zh-CN" altLang="en-US" sz="2400">
                <a:cs typeface="华文仿宋"/>
              </a:rPr>
              <a:t>字节字；</a:t>
            </a:r>
          </a:p>
          <a:p>
            <a:pPr marL="0" indent="0">
              <a:buNone/>
            </a:pPr>
            <a:r>
              <a:rPr lang="en-US" altLang="zh-CN" sz="2400">
                <a:cs typeface="华文仿宋"/>
              </a:rPr>
              <a:t>STR</a:t>
            </a:r>
            <a:r>
              <a:rPr lang="zh-CN" altLang="en-US" sz="2400">
                <a:cs typeface="华文仿宋"/>
              </a:rPr>
              <a:t>：存储寄存器，</a:t>
            </a:r>
            <a:r>
              <a:rPr lang="en-US" altLang="zh-CN" sz="2400">
                <a:cs typeface="华文仿宋"/>
              </a:rPr>
              <a:t>4</a:t>
            </a:r>
            <a:r>
              <a:rPr lang="zh-CN" altLang="en-US" sz="2400">
                <a:cs typeface="华文仿宋"/>
              </a:rPr>
              <a:t>字节字；</a:t>
            </a:r>
          </a:p>
          <a:p>
            <a:pPr marL="0" indent="0">
              <a:buNone/>
            </a:pPr>
            <a:r>
              <a:rPr lang="en-US" altLang="zh-CN" sz="2400">
                <a:cs typeface="华文仿宋"/>
              </a:rPr>
              <a:t>LDRH</a:t>
            </a:r>
            <a:r>
              <a:rPr lang="zh-CN" altLang="en-US" sz="2400">
                <a:cs typeface="华文仿宋"/>
              </a:rPr>
              <a:t>：加载寄存器，</a:t>
            </a:r>
            <a:r>
              <a:rPr lang="en-US" altLang="zh-CN" sz="2400">
                <a:cs typeface="华文仿宋"/>
              </a:rPr>
              <a:t>2</a:t>
            </a:r>
            <a:r>
              <a:rPr lang="zh-CN" altLang="en-US" sz="2400">
                <a:cs typeface="华文仿宋"/>
              </a:rPr>
              <a:t>字节无符号半字；</a:t>
            </a:r>
          </a:p>
          <a:p>
            <a:pPr marL="0" indent="0">
              <a:buNone/>
            </a:pPr>
            <a:r>
              <a:rPr lang="en-US" altLang="zh-CN" sz="2400">
                <a:cs typeface="华文仿宋"/>
              </a:rPr>
              <a:t>LDRSH</a:t>
            </a:r>
            <a:r>
              <a:rPr lang="zh-CN" altLang="en-US" sz="2400">
                <a:cs typeface="华文仿宋"/>
              </a:rPr>
              <a:t>：加载寄存器，</a:t>
            </a:r>
            <a:r>
              <a:rPr lang="en-US" altLang="zh-CN" sz="2400">
                <a:cs typeface="华文仿宋"/>
              </a:rPr>
              <a:t>2</a:t>
            </a:r>
            <a:r>
              <a:rPr lang="zh-CN" altLang="en-US" sz="2400">
                <a:cs typeface="华文仿宋"/>
              </a:rPr>
              <a:t>字节带符号半字；</a:t>
            </a:r>
          </a:p>
          <a:p>
            <a:pPr marL="0" indent="0">
              <a:buNone/>
            </a:pPr>
            <a:r>
              <a:rPr lang="en-US" altLang="zh-CN" sz="2400">
                <a:cs typeface="华文仿宋"/>
              </a:rPr>
              <a:t>STRH</a:t>
            </a:r>
            <a:r>
              <a:rPr lang="zh-CN" altLang="en-US" sz="2400">
                <a:cs typeface="华文仿宋"/>
              </a:rPr>
              <a:t>：存储寄存器，</a:t>
            </a:r>
            <a:r>
              <a:rPr lang="en-US" altLang="zh-CN" sz="2400">
                <a:cs typeface="华文仿宋"/>
              </a:rPr>
              <a:t>2</a:t>
            </a:r>
            <a:r>
              <a:rPr lang="zh-CN" altLang="en-US" sz="2400">
                <a:cs typeface="华文仿宋"/>
              </a:rPr>
              <a:t>字节半字；</a:t>
            </a:r>
          </a:p>
          <a:p>
            <a:pPr marL="0" indent="0">
              <a:buNone/>
            </a:pPr>
            <a:r>
              <a:rPr lang="en-US" altLang="zh-CN" sz="2400">
                <a:cs typeface="华文仿宋"/>
              </a:rPr>
              <a:t>LDRB</a:t>
            </a:r>
            <a:r>
              <a:rPr lang="zh-CN" altLang="en-US" sz="2400">
                <a:cs typeface="华文仿宋"/>
              </a:rPr>
              <a:t>：加载寄存器，无符号字节；</a:t>
            </a:r>
          </a:p>
          <a:p>
            <a:pPr marL="0" indent="0">
              <a:buNone/>
            </a:pPr>
            <a:r>
              <a:rPr lang="en-US" altLang="zh-CN" sz="2400">
                <a:cs typeface="华文仿宋"/>
              </a:rPr>
              <a:t>LDRSB</a:t>
            </a:r>
            <a:r>
              <a:rPr lang="zh-CN" altLang="en-US" sz="2400">
                <a:cs typeface="华文仿宋"/>
              </a:rPr>
              <a:t>：加载寄存器，带符号字节；</a:t>
            </a:r>
          </a:p>
          <a:p>
            <a:pPr marL="0" indent="0">
              <a:buNone/>
            </a:pPr>
            <a:r>
              <a:rPr lang="en-US" altLang="zh-CN" sz="2400">
                <a:cs typeface="华文仿宋"/>
              </a:rPr>
              <a:t>STRB</a:t>
            </a:r>
            <a:r>
              <a:rPr lang="zh-CN" altLang="en-US" sz="2400">
                <a:cs typeface="华文仿宋"/>
              </a:rPr>
              <a:t>：存储寄存器，字节。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25" name="Rectangle 177"/>
          <p:cNvSpPr>
            <a:spLocks noChangeArrowheads="1"/>
          </p:cNvSpPr>
          <p:nvPr/>
        </p:nvSpPr>
        <p:spPr bwMode="auto">
          <a:xfrm>
            <a:off x="-722" y="-2539"/>
            <a:ext cx="1877437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en-US" altLang="zh-CN" sz="4400" b="1" dirty="0">
                <a:latin typeface="+mj-lt"/>
                <a:ea typeface="+mn-ea"/>
              </a:rPr>
              <a:t>opcode</a:t>
            </a:r>
            <a:endParaRPr lang="en-US" altLang="zh-CN" sz="4400" b="1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C0CB35-0D28-4C4A-8511-BB8BA5BE217C}"/>
              </a:ext>
            </a:extLst>
          </p:cNvPr>
          <p:cNvSpPr/>
          <p:nvPr/>
        </p:nvSpPr>
        <p:spPr>
          <a:xfrm>
            <a:off x="0" y="1196752"/>
            <a:ext cx="12192000" cy="360040"/>
          </a:xfrm>
          <a:prstGeom prst="rect">
            <a:avLst/>
          </a:prstGeom>
          <a:solidFill>
            <a:srgbClr val="EAD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4624" name="Group 17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982553"/>
              </p:ext>
            </p:extLst>
          </p:nvPr>
        </p:nvGraphicFramePr>
        <p:xfrm>
          <a:off x="1559496" y="708662"/>
          <a:ext cx="10465840" cy="6050277"/>
        </p:xfrm>
        <a:graphic>
          <a:graphicData uri="http://schemas.openxmlformats.org/drawingml/2006/table">
            <a:tbl>
              <a:tblPr/>
              <a:tblGrid>
                <a:gridCol w="3913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指令分类（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类）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9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装载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LDR STR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单寄存器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4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LDM STM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多寄存器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分支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 BL BLX 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335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数据处理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MOV MVN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数据传送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3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CMP CMN TST TEQ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比较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4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ADC SUB SBC RSB RSC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算术加减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4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AND ORR EOR BIC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逻辑运算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4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算术乘、乘加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MUL MLA SMULL SMLAL UMULL UMLAL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状态寄存器访问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MRS MSR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4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异常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中断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SWI BKPT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4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协处理器相关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CDP LDC STC MCR MRC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2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LDR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STR—</a:t>
            </a:r>
            <a:r>
              <a:rPr lang="zh-CN" altLang="en-US">
                <a:cs typeface="华文仿宋"/>
              </a:rPr>
              <a:t>寄存器偏移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Rm</a:t>
            </a:r>
            <a:r>
              <a:rPr lang="zh-CN" altLang="en-US" dirty="0"/>
              <a:t>：内含偏移量的寄存器，</a:t>
            </a:r>
            <a:r>
              <a:rPr lang="en-US" altLang="zh-CN" dirty="0"/>
              <a:t>Rm</a:t>
            </a:r>
            <a:r>
              <a:rPr lang="zh-CN" altLang="en-US" dirty="0"/>
              <a:t>必须在</a:t>
            </a:r>
            <a:r>
              <a:rPr lang="en-US" altLang="zh-CN" dirty="0"/>
              <a:t>R0</a:t>
            </a:r>
            <a:r>
              <a:rPr lang="zh-CN" altLang="en-US" dirty="0"/>
              <a:t>～</a:t>
            </a:r>
            <a:r>
              <a:rPr lang="en-US" altLang="zh-CN" dirty="0"/>
              <a:t>R7</a:t>
            </a:r>
            <a:r>
              <a:rPr lang="zh-CN" altLang="en-US" dirty="0"/>
              <a:t>范围内。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带符号和无符号存储指令没有区别。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STR</a:t>
            </a:r>
            <a:r>
              <a:rPr lang="zh-CN" altLang="en-US" dirty="0"/>
              <a:t>指令将</a:t>
            </a:r>
            <a:r>
              <a:rPr lang="en-US" altLang="zh-CN" dirty="0"/>
              <a:t>Rd</a:t>
            </a:r>
            <a:r>
              <a:rPr lang="zh-CN" altLang="en-US" dirty="0"/>
              <a:t>中的一个字、半字或字节存储到存储器。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LDR</a:t>
            </a:r>
            <a:r>
              <a:rPr lang="zh-CN" altLang="en-US" dirty="0"/>
              <a:t>指令从存储器中将一个字、半字或字节加载到</a:t>
            </a:r>
            <a:r>
              <a:rPr lang="en-US" altLang="zh-CN" dirty="0"/>
              <a:t>Rd</a:t>
            </a:r>
            <a:r>
              <a:rPr lang="zh-CN" altLang="en-US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Rn</a:t>
            </a:r>
            <a:r>
              <a:rPr lang="zh-CN" altLang="en-US" dirty="0"/>
              <a:t>中的基址加上偏移量形成存储器的地址。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寄存器偏移的半字和字节加载可以是带符号或无符号的。数据加载到</a:t>
            </a:r>
            <a:r>
              <a:rPr lang="en-US" altLang="zh-CN" dirty="0"/>
              <a:t>Rd</a:t>
            </a:r>
            <a:r>
              <a:rPr lang="zh-CN" altLang="en-US" dirty="0"/>
              <a:t>的最低有效字或字节。对于无符号加载，</a:t>
            </a:r>
            <a:r>
              <a:rPr lang="en-US" altLang="zh-CN" dirty="0"/>
              <a:t>Rd</a:t>
            </a:r>
            <a:r>
              <a:rPr lang="zh-CN" altLang="en-US" dirty="0"/>
              <a:t>的其余位补</a:t>
            </a:r>
            <a:r>
              <a:rPr lang="en-US" altLang="zh-CN" dirty="0"/>
              <a:t>0</a:t>
            </a:r>
            <a:r>
              <a:rPr lang="zh-CN" altLang="en-US" dirty="0"/>
              <a:t>；或对于带符号加载，</a:t>
            </a:r>
            <a:r>
              <a:rPr lang="en-US" altLang="zh-CN" dirty="0"/>
              <a:t>Rd</a:t>
            </a:r>
            <a:r>
              <a:rPr lang="zh-CN" altLang="en-US" dirty="0"/>
              <a:t>的其余位复制符号位。字传送地址必须可被</a:t>
            </a:r>
            <a:r>
              <a:rPr lang="en-US" altLang="zh-CN" dirty="0"/>
              <a:t>4</a:t>
            </a:r>
            <a:r>
              <a:rPr lang="zh-CN" altLang="en-US" dirty="0"/>
              <a:t>整除，半字传送地址必须可被</a:t>
            </a:r>
            <a:r>
              <a:rPr lang="en-US" altLang="zh-CN" dirty="0"/>
              <a:t>2</a:t>
            </a:r>
            <a:r>
              <a:rPr lang="zh-CN" altLang="en-US" dirty="0"/>
              <a:t>整除。例如：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2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LDR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STR—</a:t>
            </a:r>
            <a:r>
              <a:rPr lang="zh-CN" altLang="en-US">
                <a:cs typeface="华文仿宋"/>
              </a:rPr>
              <a:t>寄存器偏移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pt-BR" altLang="zh-CN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altLang="zh-CN" sz="3200" dirty="0"/>
              <a:t>LDR R2,[Rl,R5]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altLang="zh-CN" sz="3200" dirty="0"/>
              <a:t>LDRSH R0,[R0,R6]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altLang="zh-CN" sz="3200" dirty="0"/>
              <a:t>STRB Rl,[R7,R0]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3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LDR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STR—PC</a:t>
            </a:r>
            <a:r>
              <a:rPr lang="zh-CN" altLang="en-US">
                <a:cs typeface="华文仿宋"/>
              </a:rPr>
              <a:t>或</a:t>
            </a:r>
            <a:r>
              <a:rPr lang="en-US" altLang="zh-CN">
                <a:cs typeface="华文仿宋"/>
              </a:rPr>
              <a:t>SP</a:t>
            </a:r>
            <a:r>
              <a:rPr lang="zh-CN" altLang="en-US">
                <a:cs typeface="华文仿宋"/>
              </a:rPr>
              <a:t>相对偏移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631950" y="1628775"/>
            <a:ext cx="8832850" cy="44958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加载寄存器和存储寄存器。用</a:t>
            </a:r>
            <a:r>
              <a:rPr lang="en-US" altLang="zh-CN" dirty="0"/>
              <a:t>PC</a:t>
            </a:r>
            <a:r>
              <a:rPr lang="zh-CN" altLang="en-US" dirty="0"/>
              <a:t>或</a:t>
            </a:r>
            <a:r>
              <a:rPr lang="en-US" altLang="zh-CN" dirty="0"/>
              <a:t>SP</a:t>
            </a:r>
            <a:r>
              <a:rPr lang="zh-CN" altLang="en-US" dirty="0"/>
              <a:t>中值的立即数偏移指明存储器中的地址。没有</a:t>
            </a:r>
            <a:r>
              <a:rPr lang="en-US" altLang="zh-CN" dirty="0"/>
              <a:t>PC</a:t>
            </a:r>
            <a:r>
              <a:rPr lang="zh-CN" altLang="en-US" dirty="0"/>
              <a:t>相对偏移的</a:t>
            </a:r>
            <a:r>
              <a:rPr lang="en-US" altLang="zh-CN" dirty="0"/>
              <a:t>STR</a:t>
            </a:r>
            <a:r>
              <a:rPr lang="zh-CN" altLang="en-US" dirty="0"/>
              <a:t>指令。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格式：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LDR Rd,[PC,#immed_8×4]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LDR Rd,[label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LDR Rd,[[SP,#immed_8×4]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STR Rd, [SP,#immed_8×4]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3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LDR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STR—PC</a:t>
            </a:r>
            <a:r>
              <a:rPr lang="zh-CN" altLang="en-US">
                <a:cs typeface="华文仿宋"/>
              </a:rPr>
              <a:t>或</a:t>
            </a:r>
            <a:r>
              <a:rPr lang="en-US" altLang="zh-CN">
                <a:cs typeface="华文仿宋"/>
              </a:rPr>
              <a:t>SP</a:t>
            </a:r>
            <a:r>
              <a:rPr lang="zh-CN" altLang="en-US">
                <a:cs typeface="华文仿宋"/>
              </a:rPr>
              <a:t>相对偏移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631951" y="1628777"/>
            <a:ext cx="9113838" cy="4752975"/>
          </a:xfrm>
        </p:spPr>
        <p:txBody>
          <a:bodyPr>
            <a:normAutofit fontScale="550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4401" dirty="0"/>
              <a:t>immed_8×4</a:t>
            </a:r>
            <a:r>
              <a:rPr lang="zh-CN" altLang="en-US" sz="4401" dirty="0"/>
              <a:t>：偏移量。它是一个表达式，取值（在汇编时）为</a:t>
            </a:r>
            <a:r>
              <a:rPr lang="en-US" altLang="zh-CN" sz="4401" dirty="0"/>
              <a:t>4</a:t>
            </a:r>
            <a:r>
              <a:rPr lang="zh-CN" altLang="en-US" sz="4401" dirty="0"/>
              <a:t>的整数倍，范围为</a:t>
            </a:r>
            <a:r>
              <a:rPr lang="en-US" altLang="zh-CN" sz="4401" dirty="0"/>
              <a:t>0</a:t>
            </a:r>
            <a:r>
              <a:rPr lang="zh-CN" altLang="en-US" sz="4401" dirty="0"/>
              <a:t>～</a:t>
            </a:r>
            <a:r>
              <a:rPr lang="en-US" altLang="zh-CN" sz="4401" dirty="0"/>
              <a:t>1 020</a:t>
            </a:r>
            <a:r>
              <a:rPr lang="zh-CN" altLang="en-US" sz="4401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4401" dirty="0"/>
              <a:t>label</a:t>
            </a:r>
            <a:r>
              <a:rPr lang="zh-CN" altLang="en-US" sz="4401" dirty="0"/>
              <a:t>：程序相对偏移表达式。</a:t>
            </a:r>
            <a:r>
              <a:rPr lang="en-US" altLang="zh-CN" sz="4401" dirty="0"/>
              <a:t>label</a:t>
            </a:r>
            <a:r>
              <a:rPr lang="zh-CN" altLang="en-US" sz="4401" dirty="0"/>
              <a:t>必须在当前指令之后且</a:t>
            </a:r>
            <a:r>
              <a:rPr lang="en-US" altLang="zh-CN" sz="4401" dirty="0"/>
              <a:t>1KB</a:t>
            </a:r>
            <a:r>
              <a:rPr lang="zh-CN" altLang="en-US" sz="4401" dirty="0"/>
              <a:t>范围内。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4401" dirty="0"/>
              <a:t>STR</a:t>
            </a:r>
            <a:r>
              <a:rPr lang="zh-CN" altLang="en-US" sz="4401" dirty="0"/>
              <a:t>：将一个字存储到存储器。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4401" dirty="0"/>
              <a:t>LDR</a:t>
            </a:r>
            <a:r>
              <a:rPr lang="zh-CN" altLang="en-US" sz="4401" dirty="0"/>
              <a:t>：从存储器中加载一个字。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4401" dirty="0"/>
              <a:t>PC</a:t>
            </a:r>
            <a:r>
              <a:rPr lang="zh-CN" altLang="en-US" sz="4401" dirty="0"/>
              <a:t>或</a:t>
            </a:r>
            <a:r>
              <a:rPr lang="en-US" altLang="zh-CN" sz="4401" dirty="0"/>
              <a:t>SP</a:t>
            </a:r>
            <a:r>
              <a:rPr lang="zh-CN" altLang="en-US" sz="4401" dirty="0"/>
              <a:t>的基址加上偏移量形成存储器地址。</a:t>
            </a:r>
            <a:r>
              <a:rPr lang="en-US" altLang="zh-CN" sz="4401" dirty="0"/>
              <a:t>PC</a:t>
            </a:r>
            <a:r>
              <a:rPr lang="zh-CN" altLang="en-US" sz="4401" dirty="0"/>
              <a:t>的位</a:t>
            </a:r>
            <a:r>
              <a:rPr lang="en-US" altLang="zh-CN" sz="4401" dirty="0"/>
              <a:t>[1]</a:t>
            </a:r>
            <a:r>
              <a:rPr lang="zh-CN" altLang="en-US" sz="4401" dirty="0"/>
              <a:t>被忽略，这确保了地址是字对准的。字或半字传送的地址必须是</a:t>
            </a:r>
            <a:r>
              <a:rPr lang="en-US" altLang="zh-CN" sz="4401" dirty="0"/>
              <a:t>4</a:t>
            </a:r>
            <a:r>
              <a:rPr lang="zh-CN" altLang="en-US" sz="4401" dirty="0"/>
              <a:t>的整数倍。例如：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4401" dirty="0"/>
              <a:t>LDR R2,[PC,#1016]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4401" dirty="0"/>
              <a:t>LDR R5,localdata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4401" dirty="0"/>
              <a:t>LDR R0,[SP,#920]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4401" dirty="0"/>
              <a:t>STR </a:t>
            </a:r>
            <a:r>
              <a:rPr lang="en-US" altLang="zh-CN" sz="4401" dirty="0" err="1"/>
              <a:t>Rl</a:t>
            </a:r>
            <a:r>
              <a:rPr lang="en-US" altLang="zh-CN" sz="4401" dirty="0"/>
              <a:t>,[SP,#20]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4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PUSH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POP</a:t>
            </a:r>
            <a:endParaRPr lang="zh-CN" altLang="en-US">
              <a:cs typeface="华文仿宋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低寄存器和可选的</a:t>
            </a:r>
            <a:r>
              <a:rPr lang="en-US" altLang="zh-CN" dirty="0"/>
              <a:t>LR</a:t>
            </a:r>
            <a:r>
              <a:rPr lang="zh-CN" altLang="en-US" dirty="0"/>
              <a:t>进栈以及低寄存器和可选的</a:t>
            </a:r>
            <a:r>
              <a:rPr lang="en-US" altLang="zh-CN" dirty="0"/>
              <a:t>PC</a:t>
            </a:r>
            <a:r>
              <a:rPr lang="zh-CN" altLang="en-US" dirty="0"/>
              <a:t>出栈。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格式：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PUSH {</a:t>
            </a:r>
            <a:r>
              <a:rPr lang="en-US" altLang="zh-CN" dirty="0" err="1"/>
              <a:t>reglist</a:t>
            </a:r>
            <a:r>
              <a:rPr lang="en-US" altLang="zh-CN" dirty="0"/>
              <a:t>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POP {</a:t>
            </a:r>
            <a:r>
              <a:rPr lang="en-US" altLang="zh-CN" dirty="0" err="1"/>
              <a:t>reglist</a:t>
            </a:r>
            <a:r>
              <a:rPr lang="en-US" altLang="zh-CN" dirty="0"/>
              <a:t>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PUSH {</a:t>
            </a:r>
            <a:r>
              <a:rPr lang="en-US" altLang="zh-CN" dirty="0" err="1"/>
              <a:t>reglist</a:t>
            </a:r>
            <a:r>
              <a:rPr lang="zh-CN" altLang="en-US" dirty="0"/>
              <a:t>，</a:t>
            </a:r>
            <a:r>
              <a:rPr lang="en-US" altLang="zh-CN" dirty="0"/>
              <a:t>LR}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POP {</a:t>
            </a:r>
            <a:r>
              <a:rPr lang="en-US" altLang="zh-CN" dirty="0" err="1"/>
              <a:t>reglist</a:t>
            </a:r>
            <a:r>
              <a:rPr lang="zh-CN" altLang="en-US" dirty="0"/>
              <a:t>，</a:t>
            </a:r>
            <a:r>
              <a:rPr lang="en-US" altLang="zh-CN" dirty="0"/>
              <a:t>PC}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4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PUSH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POP</a:t>
            </a:r>
            <a:endParaRPr lang="zh-CN" altLang="en-US">
              <a:cs typeface="华文仿宋"/>
            </a:endParaRPr>
          </a:p>
        </p:txBody>
      </p:sp>
      <p:sp>
        <p:nvSpPr>
          <p:cNvPr id="94210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PUSH {R0,R3,R5}</a:t>
            </a:r>
          </a:p>
          <a:p>
            <a:r>
              <a:rPr lang="en-US" altLang="zh-CN">
                <a:cs typeface="华文仿宋"/>
              </a:rPr>
              <a:t>PUSH {R1,R4-R7}</a:t>
            </a:r>
          </a:p>
          <a:p>
            <a:r>
              <a:rPr lang="en-US" altLang="zh-CN">
                <a:cs typeface="华文仿宋"/>
              </a:rPr>
              <a:t>PUSH {R0,LR}</a:t>
            </a:r>
          </a:p>
          <a:p>
            <a:r>
              <a:rPr lang="en-US" altLang="zh-CN">
                <a:cs typeface="华文仿宋"/>
              </a:rPr>
              <a:t>POP {R2,R5}</a:t>
            </a:r>
          </a:p>
          <a:p>
            <a:r>
              <a:rPr lang="en-US" altLang="zh-CN">
                <a:cs typeface="华文仿宋"/>
              </a:rPr>
              <a:t>POP {R0-R7,PC}</a:t>
            </a:r>
          </a:p>
          <a:p>
            <a:endParaRPr lang="zh-CN" altLang="en-US">
              <a:cs typeface="华文仿宋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5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LDMIA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STMIA</a:t>
            </a:r>
            <a:endParaRPr lang="zh-CN" altLang="en-US">
              <a:cs typeface="华文仿宋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fontScale="77500" lnSpcReduction="20000"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加载和存储多个寄存器。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格式：</a:t>
            </a:r>
            <a:r>
              <a:rPr lang="en-US" altLang="zh-CN" dirty="0"/>
              <a:t>op Rn!</a:t>
            </a:r>
            <a:r>
              <a:rPr lang="zh-CN" altLang="en-US" dirty="0"/>
              <a:t>，</a:t>
            </a:r>
            <a:r>
              <a:rPr lang="en-US" altLang="zh-CN" dirty="0"/>
              <a:t>{</a:t>
            </a:r>
            <a:r>
              <a:rPr lang="en-US" altLang="zh-CN" dirty="0" err="1"/>
              <a:t>reglist</a:t>
            </a:r>
            <a:r>
              <a:rPr lang="en-US" altLang="zh-CN" dirty="0"/>
              <a:t>}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其中，</a:t>
            </a:r>
            <a:r>
              <a:rPr lang="en-US" altLang="zh-CN" dirty="0"/>
              <a:t>op</a:t>
            </a:r>
            <a:r>
              <a:rPr lang="zh-CN" altLang="en-US" dirty="0"/>
              <a:t>为</a:t>
            </a:r>
            <a:r>
              <a:rPr lang="en-US" altLang="zh-CN" dirty="0"/>
              <a:t>LDMIA</a:t>
            </a:r>
            <a:r>
              <a:rPr lang="zh-CN" altLang="en-US" dirty="0"/>
              <a:t>或</a:t>
            </a:r>
            <a:r>
              <a:rPr lang="en-US" altLang="zh-CN" dirty="0"/>
              <a:t>STMIA</a:t>
            </a:r>
            <a:r>
              <a:rPr lang="zh-CN" altLang="en-US" dirty="0"/>
              <a:t>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 err="1"/>
              <a:t>reglist</a:t>
            </a:r>
            <a:r>
              <a:rPr lang="zh-CN" altLang="en-US" dirty="0"/>
              <a:t>为低寄存器或低寄存器范围的、用逗号隔开的列表。括号是指令格式的一部分，它们不代表指令列表可选，列表中至少应有一个寄存器。寄存器以数字顺序加载或存储，最低数字的寄存器在</a:t>
            </a:r>
            <a:r>
              <a:rPr lang="en-US" altLang="zh-CN" dirty="0"/>
              <a:t>Rn</a:t>
            </a:r>
            <a:r>
              <a:rPr lang="zh-CN" altLang="en-US" dirty="0"/>
              <a:t>的初始地址中。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Rn</a:t>
            </a:r>
            <a:r>
              <a:rPr lang="zh-CN" altLang="en-US" dirty="0"/>
              <a:t>的值以</a:t>
            </a:r>
            <a:r>
              <a:rPr lang="en-US" altLang="zh-CN" dirty="0" err="1"/>
              <a:t>reglist</a:t>
            </a:r>
            <a:r>
              <a:rPr lang="zh-CN" altLang="en-US" dirty="0"/>
              <a:t>中寄存器个数的</a:t>
            </a:r>
            <a:r>
              <a:rPr lang="en-US" altLang="zh-CN" dirty="0"/>
              <a:t>4 </a:t>
            </a:r>
            <a:r>
              <a:rPr lang="zh-CN" altLang="en-US" dirty="0"/>
              <a:t>倍增加。若</a:t>
            </a:r>
            <a:r>
              <a:rPr lang="en-US" altLang="zh-CN" dirty="0"/>
              <a:t>Rn</a:t>
            </a:r>
            <a:r>
              <a:rPr lang="zh-CN" altLang="en-US" dirty="0"/>
              <a:t>在寄存器列表中，则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对于</a:t>
            </a:r>
            <a:r>
              <a:rPr lang="en-US" altLang="zh-CN" dirty="0"/>
              <a:t>LDMIA</a:t>
            </a:r>
            <a:r>
              <a:rPr lang="zh-CN" altLang="en-US" dirty="0"/>
              <a:t>指令，</a:t>
            </a:r>
            <a:r>
              <a:rPr lang="en-US" altLang="zh-CN" dirty="0"/>
              <a:t>Rn</a:t>
            </a:r>
            <a:r>
              <a:rPr lang="zh-CN" altLang="en-US" dirty="0"/>
              <a:t>的最终值是加载的值，不是增加后的地址；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对于</a:t>
            </a:r>
            <a:r>
              <a:rPr lang="en-US" altLang="zh-CN" dirty="0"/>
              <a:t>STMIA</a:t>
            </a:r>
            <a:r>
              <a:rPr lang="zh-CN" altLang="en-US" dirty="0"/>
              <a:t>指令，</a:t>
            </a:r>
            <a:r>
              <a:rPr lang="en-US" altLang="zh-CN" dirty="0"/>
              <a:t>Rn</a:t>
            </a:r>
            <a:r>
              <a:rPr lang="zh-CN" altLang="en-US" dirty="0"/>
              <a:t>存储的值有两种情况：若</a:t>
            </a:r>
            <a:r>
              <a:rPr lang="en-US" altLang="zh-CN" dirty="0"/>
              <a:t>Rn</a:t>
            </a:r>
            <a:r>
              <a:rPr lang="zh-CN" altLang="en-US" dirty="0"/>
              <a:t>是寄存器列表中最低数字的寄存器，则</a:t>
            </a:r>
            <a:r>
              <a:rPr lang="en-US" altLang="zh-CN" dirty="0"/>
              <a:t>Rn</a:t>
            </a:r>
            <a:r>
              <a:rPr lang="zh-CN" altLang="en-US" dirty="0"/>
              <a:t>存储的值为</a:t>
            </a:r>
            <a:r>
              <a:rPr lang="en-US" altLang="zh-CN" dirty="0"/>
              <a:t>Rn</a:t>
            </a:r>
            <a:r>
              <a:rPr lang="zh-CN" altLang="en-US" dirty="0"/>
              <a:t>的初值；其他情况则不可预知，当然，</a:t>
            </a:r>
            <a:r>
              <a:rPr lang="en-US" altLang="zh-CN" dirty="0" err="1"/>
              <a:t>reglist</a:t>
            </a:r>
            <a:r>
              <a:rPr lang="zh-CN" altLang="en-US" dirty="0"/>
              <a:t>中最好不包括</a:t>
            </a:r>
            <a:r>
              <a:rPr lang="en-US" altLang="zh-CN" dirty="0"/>
              <a:t>Rn</a:t>
            </a:r>
            <a:r>
              <a:rPr lang="zh-CN" altLang="en-US" dirty="0"/>
              <a:t>。例如：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5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LDMIA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STMIA</a:t>
            </a:r>
            <a:endParaRPr lang="zh-CN" altLang="en-US">
              <a:cs typeface="华文仿宋"/>
            </a:endParaRPr>
          </a:p>
        </p:txBody>
      </p:sp>
      <p:sp>
        <p:nvSpPr>
          <p:cNvPr id="96258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/>
          <a:lstStyle/>
          <a:p>
            <a:r>
              <a:rPr lang="pt-BR" altLang="zh-CN">
                <a:cs typeface="华文仿宋"/>
              </a:rPr>
              <a:t>LDMIA R3!,{R0,R4}</a:t>
            </a:r>
          </a:p>
          <a:p>
            <a:r>
              <a:rPr lang="pt-BR" altLang="zh-CN">
                <a:cs typeface="华文仿宋"/>
              </a:rPr>
              <a:t>LDMIA R5!,{R0</a:t>
            </a:r>
            <a:r>
              <a:rPr lang="zh-CN" altLang="pt-BR">
                <a:cs typeface="华文仿宋"/>
              </a:rPr>
              <a:t>～</a:t>
            </a:r>
            <a:r>
              <a:rPr lang="pt-BR" altLang="zh-CN">
                <a:cs typeface="华文仿宋"/>
              </a:rPr>
              <a:t>R7}</a:t>
            </a:r>
          </a:p>
          <a:p>
            <a:r>
              <a:rPr lang="pt-BR" altLang="zh-CN">
                <a:cs typeface="华文仿宋"/>
              </a:rPr>
              <a:t>STMIA R0!,{R6</a:t>
            </a:r>
            <a:r>
              <a:rPr lang="zh-CN" altLang="pt-BR">
                <a:cs typeface="华文仿宋"/>
              </a:rPr>
              <a:t>，</a:t>
            </a:r>
            <a:r>
              <a:rPr lang="pt-BR" altLang="zh-CN">
                <a:cs typeface="华文仿宋"/>
              </a:rPr>
              <a:t>R7}</a:t>
            </a:r>
          </a:p>
          <a:p>
            <a:r>
              <a:rPr lang="pt-BR" altLang="zh-CN">
                <a:cs typeface="华文仿宋"/>
              </a:rPr>
              <a:t>STMIA R3!,{R3,R5,R7}</a:t>
            </a:r>
          </a:p>
          <a:p>
            <a:endParaRPr lang="zh-CN" altLang="en-US">
              <a:cs typeface="华文仿宋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2</a:t>
            </a:r>
            <a:r>
              <a:rPr lang="zh-CN" altLang="en-US">
                <a:cs typeface="华文仿宋"/>
              </a:rPr>
              <a:t>．数据处理指令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lnSpcReduction="10000"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ADD</a:t>
            </a:r>
            <a:r>
              <a:rPr lang="zh-CN" altLang="en-US" dirty="0"/>
              <a:t>和</a:t>
            </a:r>
            <a:r>
              <a:rPr lang="en-US" altLang="zh-CN" dirty="0"/>
              <a:t>SUB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ADD—</a:t>
            </a:r>
            <a:r>
              <a:rPr lang="zh-CN" altLang="en-US" dirty="0"/>
              <a:t>高或低寄存器</a:t>
            </a:r>
            <a:endParaRPr lang="en-US" altLang="zh-CN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ADD</a:t>
            </a:r>
            <a:r>
              <a:rPr lang="zh-CN" altLang="en-US" dirty="0"/>
              <a:t>和</a:t>
            </a:r>
            <a:r>
              <a:rPr lang="en-US" altLang="zh-CN" dirty="0"/>
              <a:t>SUB—SP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ADD—PC</a:t>
            </a:r>
            <a:r>
              <a:rPr lang="zh-CN" altLang="en-US" dirty="0"/>
              <a:t>或</a:t>
            </a:r>
            <a:r>
              <a:rPr lang="en-US" altLang="zh-CN" dirty="0"/>
              <a:t>SP</a:t>
            </a:r>
            <a:r>
              <a:rPr lang="zh-CN" altLang="en-US" dirty="0"/>
              <a:t>相对偏移</a:t>
            </a:r>
            <a:endParaRPr lang="en-US" altLang="zh-CN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ADC</a:t>
            </a:r>
            <a:r>
              <a:rPr lang="zh-CN" altLang="en-US" dirty="0"/>
              <a:t>、</a:t>
            </a:r>
            <a:r>
              <a:rPr lang="en-US" altLang="zh-CN" dirty="0"/>
              <a:t>SBC</a:t>
            </a:r>
            <a:r>
              <a:rPr lang="zh-CN" altLang="en-US" dirty="0"/>
              <a:t>和</a:t>
            </a:r>
            <a:r>
              <a:rPr lang="en-US" altLang="zh-CN" dirty="0"/>
              <a:t>MUL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）按位逻辑操作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ORR</a:t>
            </a:r>
            <a:r>
              <a:rPr lang="zh-CN" altLang="en-US" dirty="0"/>
              <a:t>、</a:t>
            </a:r>
            <a:r>
              <a:rPr lang="en-US" altLang="zh-CN" dirty="0"/>
              <a:t>EOR</a:t>
            </a:r>
            <a:r>
              <a:rPr lang="zh-CN" altLang="en-US" dirty="0"/>
              <a:t>和</a:t>
            </a:r>
            <a:r>
              <a:rPr lang="en-US" altLang="zh-CN" dirty="0"/>
              <a:t>BIC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）移位和循环移位操作</a:t>
            </a:r>
            <a:r>
              <a:rPr lang="en-US" altLang="zh-CN" dirty="0"/>
              <a:t>ASR</a:t>
            </a:r>
            <a:r>
              <a:rPr lang="zh-CN" altLang="en-US" dirty="0"/>
              <a:t>、</a:t>
            </a:r>
            <a:r>
              <a:rPr lang="en-US" altLang="zh-CN" dirty="0"/>
              <a:t>LSL</a:t>
            </a:r>
            <a:r>
              <a:rPr lang="zh-CN" altLang="en-US" dirty="0"/>
              <a:t>、</a:t>
            </a:r>
            <a:r>
              <a:rPr lang="en-US" altLang="zh-CN" dirty="0"/>
              <a:t>LSR</a:t>
            </a:r>
            <a:r>
              <a:rPr lang="zh-CN" altLang="en-US" dirty="0"/>
              <a:t>和</a:t>
            </a:r>
            <a:r>
              <a:rPr lang="en-US" altLang="zh-CN" dirty="0"/>
              <a:t>ROR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）比较指令</a:t>
            </a:r>
            <a:r>
              <a:rPr lang="en-US" altLang="zh-CN" dirty="0"/>
              <a:t>CMP </a:t>
            </a:r>
            <a:r>
              <a:rPr lang="zh-CN" altLang="en-US" dirty="0"/>
              <a:t>和</a:t>
            </a:r>
            <a:r>
              <a:rPr lang="en-US" altLang="zh-CN" dirty="0"/>
              <a:t>CMN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）测试位</a:t>
            </a:r>
            <a:r>
              <a:rPr lang="en-US" altLang="zh-CN" dirty="0"/>
              <a:t>TST</a:t>
            </a:r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1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ADD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SUB—</a:t>
            </a:r>
            <a:r>
              <a:rPr lang="zh-CN" altLang="en-US">
                <a:cs typeface="华文仿宋"/>
              </a:rPr>
              <a:t>低寄存器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加法和减法。对于低寄存器操作，这</a:t>
            </a:r>
            <a:r>
              <a:rPr lang="en-US" altLang="zh-CN" dirty="0"/>
              <a:t>2</a:t>
            </a:r>
            <a:r>
              <a:rPr lang="zh-CN" altLang="en-US" dirty="0"/>
              <a:t>条指令各有如下</a:t>
            </a:r>
            <a:r>
              <a:rPr lang="en-US" altLang="zh-CN" dirty="0"/>
              <a:t>3</a:t>
            </a:r>
            <a:r>
              <a:rPr lang="zh-CN" altLang="en-US" dirty="0"/>
              <a:t>种形式。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① 两个寄存器的内容相加或相减，结果放到第</a:t>
            </a:r>
            <a:r>
              <a:rPr lang="en-US" altLang="zh-CN" dirty="0"/>
              <a:t>3</a:t>
            </a:r>
            <a:r>
              <a:rPr lang="zh-CN" altLang="en-US" dirty="0"/>
              <a:t>个寄存器中。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② 寄存器中的值加上或减去一个小整数，结果放到另一个不同的寄存器中。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③ 寄存器中的值加上或减去一个大整数，结果放回同一个寄存器中。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格式：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op </a:t>
            </a:r>
            <a:r>
              <a:rPr lang="en-US" altLang="zh-CN" dirty="0" err="1"/>
              <a:t>Rd,Rn,Rm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op Rd,Rn,#expr3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op Rd,#expr8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C0CB35-0D28-4C4A-8511-BB8BA5BE217C}"/>
              </a:ext>
            </a:extLst>
          </p:cNvPr>
          <p:cNvSpPr/>
          <p:nvPr/>
        </p:nvSpPr>
        <p:spPr>
          <a:xfrm>
            <a:off x="0" y="1196752"/>
            <a:ext cx="12192000" cy="360040"/>
          </a:xfrm>
          <a:prstGeom prst="rect">
            <a:avLst/>
          </a:prstGeom>
          <a:solidFill>
            <a:srgbClr val="EAD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6D002D4-1A14-4EF3-95F9-790DF2DFF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71681"/>
              </p:ext>
            </p:extLst>
          </p:nvPr>
        </p:nvGraphicFramePr>
        <p:xfrm>
          <a:off x="1487488" y="187856"/>
          <a:ext cx="10585175" cy="6553504"/>
        </p:xfrm>
        <a:graphic>
          <a:graphicData uri="http://schemas.openxmlformats.org/drawingml/2006/table">
            <a:tbl>
              <a:tblPr/>
              <a:tblGrid>
                <a:gridCol w="1726660">
                  <a:extLst>
                    <a:ext uri="{9D8B030D-6E8A-4147-A177-3AD203B41FA5}">
                      <a16:colId xmlns:a16="http://schemas.microsoft.com/office/drawing/2014/main" val="3399250742"/>
                    </a:ext>
                  </a:extLst>
                </a:gridCol>
                <a:gridCol w="3228103">
                  <a:extLst>
                    <a:ext uri="{9D8B030D-6E8A-4147-A177-3AD203B41FA5}">
                      <a16:colId xmlns:a16="http://schemas.microsoft.com/office/drawing/2014/main" val="450354009"/>
                    </a:ext>
                  </a:extLst>
                </a:gridCol>
                <a:gridCol w="2852742">
                  <a:extLst>
                    <a:ext uri="{9D8B030D-6E8A-4147-A177-3AD203B41FA5}">
                      <a16:colId xmlns:a16="http://schemas.microsoft.com/office/drawing/2014/main" val="3127352258"/>
                    </a:ext>
                  </a:extLst>
                </a:gridCol>
                <a:gridCol w="2777670">
                  <a:extLst>
                    <a:ext uri="{9D8B030D-6E8A-4147-A177-3AD203B41FA5}">
                      <a16:colId xmlns:a16="http://schemas.microsoft.com/office/drawing/2014/main" val="3848078165"/>
                    </a:ext>
                  </a:extLst>
                </a:gridCol>
              </a:tblGrid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条件码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(15)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助记符后缀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标 志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含 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852533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EQ(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EQual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置位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相等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746736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NE(Not Equal)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不相等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71073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CS(Carry Set)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置位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无符号数大于或等于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7125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CC(Carry Clear)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清零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无符号数小于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06356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MInus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置位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301872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PL(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PLus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清零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正数或零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147892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VS(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oVerflow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Set)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置位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溢出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32832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VC(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oVerflow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Clear)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未溢出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528204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HI(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HIgher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置位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无符号数大于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39481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LS(Less or Same)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清零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置位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无符号数小于或等于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074561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GE(Greater or Equal 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带符号数大于或等于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504251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LT(Less Than)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不等于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带符号数小于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019712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GT(Greater Than)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清零且（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带符号数大于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943823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LE(Less or Equal)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置位或（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不等于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带符号数小于或等于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89569"/>
                  </a:ext>
                </a:extLst>
              </a:tr>
              <a:tr h="40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ALways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忽略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无条件执行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826770"/>
                  </a:ext>
                </a:extLst>
              </a:tr>
            </a:tbl>
          </a:graphicData>
        </a:graphic>
      </p:graphicFrame>
      <p:sp>
        <p:nvSpPr>
          <p:cNvPr id="8" name="Rectangle 177">
            <a:extLst>
              <a:ext uri="{FF2B5EF4-FFF2-40B4-BE49-F238E27FC236}">
                <a16:creationId xmlns:a16="http://schemas.microsoft.com/office/drawing/2014/main" id="{7F3A02AF-8953-4EAC-B183-4DCBFE2A1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" y="14514"/>
            <a:ext cx="1311578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en-US" altLang="zh-CN" sz="4400" b="1" dirty="0" err="1">
                <a:latin typeface="+mn-lt"/>
                <a:ea typeface="+mn-ea"/>
              </a:rPr>
              <a:t>cond</a:t>
            </a:r>
            <a:endParaRPr lang="en-US" altLang="zh-CN" sz="44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51790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2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ADD—</a:t>
            </a:r>
            <a:r>
              <a:rPr lang="zh-CN" altLang="en-US">
                <a:cs typeface="华文仿宋"/>
              </a:rPr>
              <a:t>高或低寄存器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将寄存器中值相加，结果送回到第</a:t>
            </a:r>
            <a:r>
              <a:rPr lang="en-US" altLang="zh-CN" dirty="0"/>
              <a:t>1</a:t>
            </a:r>
            <a:r>
              <a:rPr lang="zh-CN" altLang="en-US" dirty="0"/>
              <a:t>操作数寄存器。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格式：</a:t>
            </a:r>
            <a:r>
              <a:rPr lang="en-US" altLang="zh-CN" dirty="0"/>
              <a:t>ADD </a:t>
            </a:r>
            <a:r>
              <a:rPr lang="en-US" altLang="zh-CN" dirty="0" err="1"/>
              <a:t>Rd,Rm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其中：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Rd</a:t>
            </a:r>
            <a:r>
              <a:rPr lang="zh-CN" altLang="en-US" dirty="0"/>
              <a:t>：目的寄存器，也是第</a:t>
            </a:r>
            <a:r>
              <a:rPr lang="en-US" altLang="zh-CN" dirty="0"/>
              <a:t>1</a:t>
            </a:r>
            <a:r>
              <a:rPr lang="zh-CN" altLang="en-US" dirty="0"/>
              <a:t>操作数寄存器。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Rm</a:t>
            </a:r>
            <a:r>
              <a:rPr lang="zh-CN" altLang="en-US" dirty="0"/>
              <a:t>：第</a:t>
            </a:r>
            <a:r>
              <a:rPr lang="en-US" altLang="zh-CN" dirty="0"/>
              <a:t>2</a:t>
            </a:r>
            <a:r>
              <a:rPr lang="zh-CN" altLang="en-US" dirty="0"/>
              <a:t>操作数寄存器。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这条指令将</a:t>
            </a:r>
            <a:r>
              <a:rPr lang="en-US" altLang="zh-CN" dirty="0"/>
              <a:t>Rd</a:t>
            </a:r>
            <a:r>
              <a:rPr lang="zh-CN" altLang="en-US" dirty="0"/>
              <a:t>和</a:t>
            </a:r>
            <a:r>
              <a:rPr lang="en-US" altLang="zh-CN" dirty="0"/>
              <a:t>Rm</a:t>
            </a:r>
            <a:r>
              <a:rPr lang="zh-CN" altLang="en-US" dirty="0"/>
              <a:t>中的值相加，结果放在</a:t>
            </a:r>
            <a:r>
              <a:rPr lang="en-US" altLang="zh-CN" dirty="0"/>
              <a:t>Rd</a:t>
            </a:r>
            <a:r>
              <a:rPr lang="zh-CN" altLang="en-US" dirty="0"/>
              <a:t>中。当</a:t>
            </a:r>
            <a:r>
              <a:rPr lang="en-US" altLang="zh-CN" dirty="0"/>
              <a:t>Rd</a:t>
            </a:r>
            <a:r>
              <a:rPr lang="zh-CN" altLang="en-US" dirty="0"/>
              <a:t>和</a:t>
            </a:r>
            <a:r>
              <a:rPr lang="en-US" altLang="zh-CN" dirty="0"/>
              <a:t>Rm</a:t>
            </a:r>
            <a:r>
              <a:rPr lang="zh-CN" altLang="en-US" dirty="0"/>
              <a:t>都是低寄存器时，指令“</a:t>
            </a:r>
            <a:r>
              <a:rPr lang="en-US" altLang="zh-CN" dirty="0"/>
              <a:t>ADD Rd</a:t>
            </a:r>
            <a:r>
              <a:rPr lang="zh-CN" altLang="en-US" dirty="0"/>
              <a:t>，</a:t>
            </a:r>
            <a:r>
              <a:rPr lang="en-US" altLang="zh-CN" dirty="0"/>
              <a:t>Rm”</a:t>
            </a:r>
            <a:r>
              <a:rPr lang="zh-CN" altLang="en-US" dirty="0"/>
              <a:t>汇编成指令“</a:t>
            </a:r>
            <a:r>
              <a:rPr lang="en-US" altLang="zh-CN" dirty="0"/>
              <a:t>ADD Rd</a:t>
            </a:r>
            <a:r>
              <a:rPr lang="zh-CN" altLang="en-US" dirty="0"/>
              <a:t>，</a:t>
            </a:r>
            <a:r>
              <a:rPr lang="en-US" altLang="zh-CN" dirty="0"/>
              <a:t>Rd</a:t>
            </a:r>
            <a:r>
              <a:rPr lang="zh-CN" altLang="en-US" dirty="0"/>
              <a:t>，</a:t>
            </a:r>
            <a:r>
              <a:rPr lang="en-US" altLang="zh-CN" dirty="0"/>
              <a:t>Rm”</a:t>
            </a:r>
            <a:r>
              <a:rPr lang="zh-CN" altLang="en-US" dirty="0"/>
              <a:t>。若</a:t>
            </a:r>
            <a:r>
              <a:rPr lang="en-US" altLang="zh-CN" dirty="0"/>
              <a:t>Rd</a:t>
            </a:r>
            <a:r>
              <a:rPr lang="zh-CN" altLang="en-US" dirty="0"/>
              <a:t>和</a:t>
            </a:r>
            <a:r>
              <a:rPr lang="en-US" altLang="zh-CN" dirty="0"/>
              <a:t>Rm</a:t>
            </a:r>
            <a:r>
              <a:rPr lang="zh-CN" altLang="en-US" dirty="0"/>
              <a:t>是低寄存器，则更新条件码标志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；其他情况下这些标志不受影响。例如：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ADD R12,R4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3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ADD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SUB—SP</a:t>
            </a:r>
            <a:endParaRPr lang="zh-CN" altLang="en-US">
              <a:cs typeface="华文仿宋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SP</a:t>
            </a:r>
            <a:r>
              <a:rPr lang="zh-CN" altLang="en-US" dirty="0"/>
              <a:t>加上或减去立即数常量。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格式：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ADD SP</a:t>
            </a:r>
            <a:r>
              <a:rPr lang="zh-CN" altLang="en-US" dirty="0"/>
              <a:t>，</a:t>
            </a:r>
            <a:r>
              <a:rPr lang="en-US" altLang="zh-CN" dirty="0"/>
              <a:t>#expr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SUB SP</a:t>
            </a:r>
            <a:r>
              <a:rPr lang="zh-CN" altLang="en-US" dirty="0"/>
              <a:t>，</a:t>
            </a:r>
            <a:r>
              <a:rPr lang="en-US" altLang="zh-CN" dirty="0"/>
              <a:t>#expr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其中，</a:t>
            </a:r>
            <a:r>
              <a:rPr lang="en-US" altLang="zh-CN" dirty="0"/>
              <a:t>expr</a:t>
            </a:r>
            <a:r>
              <a:rPr lang="zh-CN" altLang="en-US" dirty="0"/>
              <a:t>为表达式，取值（在汇编时）为在</a:t>
            </a:r>
            <a:r>
              <a:rPr lang="en-US" altLang="zh-CN" dirty="0"/>
              <a:t>-508</a:t>
            </a:r>
            <a:r>
              <a:rPr lang="zh-CN" altLang="en-US" dirty="0"/>
              <a:t>～</a:t>
            </a:r>
            <a:r>
              <a:rPr lang="en-US" altLang="zh-CN" dirty="0"/>
              <a:t>+508</a:t>
            </a:r>
            <a:r>
              <a:rPr lang="zh-CN" altLang="en-US" dirty="0"/>
              <a:t>范围内的</a:t>
            </a:r>
            <a:r>
              <a:rPr lang="en-US" altLang="zh-CN" dirty="0"/>
              <a:t>4</a:t>
            </a:r>
            <a:r>
              <a:rPr lang="zh-CN" altLang="en-US" dirty="0"/>
              <a:t>的整倍数。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该指令把</a:t>
            </a:r>
            <a:r>
              <a:rPr lang="en-US" altLang="zh-CN" dirty="0"/>
              <a:t>expr</a:t>
            </a:r>
            <a:r>
              <a:rPr lang="zh-CN" altLang="en-US" dirty="0"/>
              <a:t>的值加到</a:t>
            </a:r>
            <a:r>
              <a:rPr lang="en-US" altLang="zh-CN" dirty="0"/>
              <a:t>SP </a:t>
            </a:r>
            <a:r>
              <a:rPr lang="zh-CN" altLang="en-US" dirty="0"/>
              <a:t>的值上或用</a:t>
            </a:r>
            <a:r>
              <a:rPr lang="en-US" altLang="zh-CN" dirty="0"/>
              <a:t>SP</a:t>
            </a:r>
            <a:r>
              <a:rPr lang="zh-CN" altLang="en-US" dirty="0"/>
              <a:t>的值减去</a:t>
            </a:r>
            <a:r>
              <a:rPr lang="en-US" altLang="zh-CN" dirty="0"/>
              <a:t>expr</a:t>
            </a:r>
            <a:r>
              <a:rPr lang="zh-CN" altLang="en-US" dirty="0"/>
              <a:t>的值，结果放到</a:t>
            </a:r>
            <a:r>
              <a:rPr lang="en-US" altLang="zh-CN" dirty="0"/>
              <a:t>SP</a:t>
            </a:r>
            <a:r>
              <a:rPr lang="zh-CN" altLang="en-US" dirty="0"/>
              <a:t>中。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expr</a:t>
            </a:r>
            <a:r>
              <a:rPr lang="zh-CN" altLang="en-US" dirty="0"/>
              <a:t>为负值的</a:t>
            </a:r>
            <a:r>
              <a:rPr lang="en-US" altLang="zh-CN" dirty="0"/>
              <a:t>ADD</a:t>
            </a:r>
            <a:r>
              <a:rPr lang="zh-CN" altLang="en-US" dirty="0"/>
              <a:t>指令汇编成相对应的带正数常量的</a:t>
            </a:r>
            <a:r>
              <a:rPr lang="en-US" altLang="zh-CN" dirty="0"/>
              <a:t>SUB</a:t>
            </a:r>
            <a:r>
              <a:rPr lang="zh-CN" altLang="en-US" dirty="0"/>
              <a:t>指令。</a:t>
            </a:r>
            <a:r>
              <a:rPr lang="en-US" altLang="zh-CN" dirty="0"/>
              <a:t>expr</a:t>
            </a:r>
            <a:r>
              <a:rPr lang="zh-CN" altLang="en-US" dirty="0"/>
              <a:t>为负值的</a:t>
            </a:r>
            <a:r>
              <a:rPr lang="en-US" altLang="zh-CN" dirty="0"/>
              <a:t>SUB</a:t>
            </a:r>
            <a:r>
              <a:rPr lang="zh-CN" altLang="en-US" dirty="0"/>
              <a:t>指令汇编成相对应的带正数常量的</a:t>
            </a:r>
            <a:r>
              <a:rPr lang="en-US" altLang="zh-CN" dirty="0"/>
              <a:t>ADD</a:t>
            </a:r>
            <a:r>
              <a:rPr lang="zh-CN" altLang="en-US" dirty="0"/>
              <a:t>指令。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这条指令不影响条件码标志。例如：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ADD SP,#32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SUB SP,#96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4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ADD—PC</a:t>
            </a:r>
            <a:r>
              <a:rPr lang="zh-CN" altLang="en-US">
                <a:cs typeface="华文仿宋"/>
              </a:rPr>
              <a:t>或</a:t>
            </a:r>
            <a:r>
              <a:rPr lang="en-US" altLang="zh-CN">
                <a:cs typeface="华文仿宋"/>
              </a:rPr>
              <a:t>SP</a:t>
            </a:r>
            <a:r>
              <a:rPr lang="zh-CN" altLang="en-US">
                <a:cs typeface="华文仿宋"/>
              </a:rPr>
              <a:t>相对偏移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SP</a:t>
            </a:r>
            <a:r>
              <a:rPr lang="zh-CN" altLang="en-US" dirty="0"/>
              <a:t>或</a:t>
            </a:r>
            <a:r>
              <a:rPr lang="en-US" altLang="zh-CN" dirty="0"/>
              <a:t>PC</a:t>
            </a:r>
            <a:r>
              <a:rPr lang="zh-CN" altLang="en-US" dirty="0"/>
              <a:t>值加一立即数常量，结果放入低寄存器。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格式：</a:t>
            </a:r>
            <a:r>
              <a:rPr lang="en-US" altLang="zh-CN" dirty="0"/>
              <a:t>ADD Rd</a:t>
            </a:r>
            <a:r>
              <a:rPr lang="zh-CN" altLang="en-US" dirty="0"/>
              <a:t>，</a:t>
            </a:r>
            <a:r>
              <a:rPr lang="en-US" altLang="zh-CN" dirty="0" err="1"/>
              <a:t>Rp</a:t>
            </a:r>
            <a:r>
              <a:rPr lang="zh-CN" altLang="en-US" dirty="0"/>
              <a:t>，</a:t>
            </a:r>
            <a:r>
              <a:rPr lang="en-US" altLang="zh-CN" dirty="0"/>
              <a:t>#expr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其中，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Rd</a:t>
            </a:r>
            <a:r>
              <a:rPr lang="zh-CN" altLang="en-US" dirty="0"/>
              <a:t>：目的寄存器。</a:t>
            </a:r>
            <a:r>
              <a:rPr lang="en-US" altLang="zh-CN" dirty="0"/>
              <a:t>Rd</a:t>
            </a:r>
            <a:r>
              <a:rPr lang="zh-CN" altLang="en-US" dirty="0"/>
              <a:t>必须在</a:t>
            </a:r>
            <a:r>
              <a:rPr lang="en-US" altLang="zh-CN" dirty="0"/>
              <a:t>R0</a:t>
            </a:r>
            <a:r>
              <a:rPr lang="zh-CN" altLang="en-US" dirty="0"/>
              <a:t>～</a:t>
            </a:r>
            <a:r>
              <a:rPr lang="en-US" altLang="zh-CN" dirty="0"/>
              <a:t>R7</a:t>
            </a:r>
            <a:r>
              <a:rPr lang="zh-CN" altLang="en-US" dirty="0"/>
              <a:t>范围内。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 err="1"/>
              <a:t>Rp</a:t>
            </a:r>
            <a:r>
              <a:rPr lang="zh-CN" altLang="en-US" dirty="0"/>
              <a:t>：</a:t>
            </a:r>
            <a:r>
              <a:rPr lang="en-US" altLang="zh-CN" dirty="0"/>
              <a:t>SP</a:t>
            </a:r>
            <a:r>
              <a:rPr lang="zh-CN" altLang="en-US" dirty="0"/>
              <a:t>或</a:t>
            </a:r>
            <a:r>
              <a:rPr lang="en-US" altLang="zh-CN" dirty="0"/>
              <a:t>PC</a:t>
            </a:r>
            <a:r>
              <a:rPr lang="zh-CN" altLang="en-US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#expr</a:t>
            </a:r>
            <a:r>
              <a:rPr lang="zh-CN" altLang="en-US" dirty="0"/>
              <a:t>：表达式，取值（汇编时）为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1 020</a:t>
            </a:r>
            <a:r>
              <a:rPr lang="zh-CN" altLang="en-US" dirty="0"/>
              <a:t>范围内的</a:t>
            </a:r>
            <a:r>
              <a:rPr lang="en-US" altLang="zh-CN" dirty="0"/>
              <a:t>4</a:t>
            </a:r>
            <a:r>
              <a:rPr lang="zh-CN" altLang="en-US" dirty="0"/>
              <a:t>的整倍数。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这条指令把</a:t>
            </a:r>
            <a:r>
              <a:rPr lang="en-US" altLang="zh-CN" dirty="0"/>
              <a:t>expr</a:t>
            </a:r>
            <a:r>
              <a:rPr lang="zh-CN" altLang="en-US" dirty="0"/>
              <a:t>加到</a:t>
            </a:r>
            <a:r>
              <a:rPr lang="en-US" altLang="zh-CN" dirty="0" err="1"/>
              <a:t>Rp</a:t>
            </a:r>
            <a:r>
              <a:rPr lang="zh-CN" altLang="en-US" dirty="0"/>
              <a:t>的值中，结果放入</a:t>
            </a:r>
            <a:r>
              <a:rPr lang="en-US" altLang="zh-CN" dirty="0"/>
              <a:t>Rd</a:t>
            </a:r>
            <a:r>
              <a:rPr lang="zh-CN" altLang="en-US" dirty="0"/>
              <a:t>。若</a:t>
            </a:r>
            <a:r>
              <a:rPr lang="en-US" altLang="zh-CN" dirty="0" err="1"/>
              <a:t>Rp</a:t>
            </a:r>
            <a:r>
              <a:rPr lang="zh-CN" altLang="en-US" dirty="0"/>
              <a:t>是</a:t>
            </a:r>
            <a:r>
              <a:rPr lang="en-US" altLang="zh-CN" dirty="0"/>
              <a:t>PC</a:t>
            </a:r>
            <a:r>
              <a:rPr lang="zh-CN" altLang="en-US" dirty="0"/>
              <a:t>，则使用值是（当前指令地址</a:t>
            </a:r>
            <a:r>
              <a:rPr lang="en-US" altLang="zh-CN" dirty="0"/>
              <a:t>+4</a:t>
            </a:r>
            <a:r>
              <a:rPr lang="zh-CN" altLang="en-US" dirty="0"/>
              <a:t>）</a:t>
            </a:r>
            <a:r>
              <a:rPr lang="en-US" altLang="zh-CN" dirty="0"/>
              <a:t>AND &amp;FFFFFFC</a:t>
            </a:r>
            <a:r>
              <a:rPr lang="zh-CN" altLang="en-US" dirty="0"/>
              <a:t>，即忽略地址的低</a:t>
            </a:r>
            <a:r>
              <a:rPr lang="en-US" altLang="zh-CN" dirty="0"/>
              <a:t>2</a:t>
            </a:r>
            <a:r>
              <a:rPr lang="zh-CN" altLang="en-US" dirty="0"/>
              <a:t>位。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这条指令不影响条件码标志。例如：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ADD R6,SP,#64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ADD R2,PC,#980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5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ADC</a:t>
            </a:r>
            <a:r>
              <a:rPr lang="zh-CN" altLang="en-US">
                <a:cs typeface="华文仿宋"/>
              </a:rPr>
              <a:t>、</a:t>
            </a:r>
            <a:r>
              <a:rPr lang="en-US" altLang="zh-CN">
                <a:cs typeface="华文仿宋"/>
              </a:rPr>
              <a:t>SBC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MUL</a:t>
            </a:r>
            <a:endParaRPr lang="zh-CN" altLang="en-US">
              <a:cs typeface="华文仿宋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带进位的加法、带进位的减法和乘法。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格式：</a:t>
            </a:r>
            <a:r>
              <a:rPr lang="en-US" altLang="zh-CN" dirty="0"/>
              <a:t>op Rd</a:t>
            </a:r>
            <a:r>
              <a:rPr lang="zh-CN" altLang="en-US" dirty="0"/>
              <a:t>，</a:t>
            </a:r>
            <a:r>
              <a:rPr lang="en-US" altLang="zh-CN" dirty="0"/>
              <a:t>Rm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其中，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op</a:t>
            </a:r>
            <a:r>
              <a:rPr lang="zh-CN" altLang="en-US" dirty="0"/>
              <a:t>为</a:t>
            </a:r>
            <a:r>
              <a:rPr lang="en-US" altLang="zh-CN" dirty="0"/>
              <a:t>ADC</a:t>
            </a:r>
            <a:r>
              <a:rPr lang="zh-CN" altLang="en-US" dirty="0"/>
              <a:t>、</a:t>
            </a:r>
            <a:r>
              <a:rPr lang="en-US" altLang="zh-CN" dirty="0"/>
              <a:t>SBC</a:t>
            </a:r>
            <a:r>
              <a:rPr lang="zh-CN" altLang="en-US" dirty="0"/>
              <a:t>或</a:t>
            </a:r>
            <a:r>
              <a:rPr lang="en-US" altLang="zh-CN" dirty="0"/>
              <a:t>MUL</a:t>
            </a:r>
            <a:r>
              <a:rPr lang="zh-CN" altLang="en-US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Rd</a:t>
            </a:r>
            <a:r>
              <a:rPr lang="zh-CN" altLang="en-US" dirty="0"/>
              <a:t>：目的寄存器，也是第</a:t>
            </a:r>
            <a:r>
              <a:rPr lang="en-US" altLang="zh-CN" dirty="0"/>
              <a:t>1</a:t>
            </a:r>
            <a:r>
              <a:rPr lang="zh-CN" altLang="en-US" dirty="0"/>
              <a:t>操作数寄存器。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Rm</a:t>
            </a:r>
            <a:r>
              <a:rPr lang="zh-CN" altLang="en-US" dirty="0"/>
              <a:t>：第</a:t>
            </a:r>
            <a:r>
              <a:rPr lang="en-US" altLang="zh-CN" dirty="0"/>
              <a:t>2</a:t>
            </a:r>
            <a:r>
              <a:rPr lang="zh-CN" altLang="en-US" dirty="0"/>
              <a:t>操作数寄存器，</a:t>
            </a:r>
            <a:r>
              <a:rPr lang="en-US" altLang="zh-CN" dirty="0"/>
              <a:t>Rd</a:t>
            </a:r>
            <a:r>
              <a:rPr lang="zh-CN" altLang="en-US" dirty="0"/>
              <a:t>、</a:t>
            </a:r>
            <a:r>
              <a:rPr lang="en-US" altLang="zh-CN" dirty="0"/>
              <a:t>Rm</a:t>
            </a:r>
            <a:r>
              <a:rPr lang="zh-CN" altLang="en-US" dirty="0"/>
              <a:t>必须是低寄存器。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ADC</a:t>
            </a:r>
            <a:r>
              <a:rPr lang="zh-CN" altLang="en-US" dirty="0"/>
              <a:t>将带进位标志的</a:t>
            </a:r>
            <a:r>
              <a:rPr lang="en-US" altLang="zh-CN" dirty="0"/>
              <a:t>Rd</a:t>
            </a:r>
            <a:r>
              <a:rPr lang="zh-CN" altLang="en-US" dirty="0"/>
              <a:t>和</a:t>
            </a:r>
            <a:r>
              <a:rPr lang="en-US" altLang="zh-CN" dirty="0"/>
              <a:t>Rm</a:t>
            </a:r>
            <a:r>
              <a:rPr lang="zh-CN" altLang="en-US" dirty="0"/>
              <a:t>的值相加，结果放在</a:t>
            </a:r>
            <a:r>
              <a:rPr lang="en-US" altLang="zh-CN" dirty="0"/>
              <a:t>Rd</a:t>
            </a:r>
            <a:r>
              <a:rPr lang="zh-CN" altLang="en-US" dirty="0"/>
              <a:t>中，用这条指令可组合成多字加法。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SBC</a:t>
            </a:r>
            <a:r>
              <a:rPr lang="zh-CN" altLang="en-US" dirty="0"/>
              <a:t>考虑进位标志，从</a:t>
            </a:r>
            <a:r>
              <a:rPr lang="en-US" altLang="zh-CN" dirty="0"/>
              <a:t>Rd</a:t>
            </a:r>
            <a:r>
              <a:rPr lang="zh-CN" altLang="en-US" dirty="0"/>
              <a:t>值中减去</a:t>
            </a:r>
            <a:r>
              <a:rPr lang="en-US" altLang="zh-CN" dirty="0"/>
              <a:t>Rm</a:t>
            </a:r>
            <a:r>
              <a:rPr lang="zh-CN" altLang="en-US" dirty="0"/>
              <a:t>的值，结果放入</a:t>
            </a:r>
            <a:r>
              <a:rPr lang="en-US" altLang="zh-CN" dirty="0"/>
              <a:t>Rd</a:t>
            </a:r>
            <a:r>
              <a:rPr lang="zh-CN" altLang="en-US" dirty="0"/>
              <a:t>中，用这条指令可组合成多字减法。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MUL</a:t>
            </a:r>
            <a:r>
              <a:rPr lang="zh-CN" altLang="en-US" dirty="0"/>
              <a:t>进行</a:t>
            </a:r>
            <a:r>
              <a:rPr lang="en-US" altLang="zh-CN" dirty="0"/>
              <a:t>Rd</a:t>
            </a:r>
            <a:r>
              <a:rPr lang="zh-CN" altLang="en-US" dirty="0"/>
              <a:t>和</a:t>
            </a:r>
            <a:r>
              <a:rPr lang="en-US" altLang="zh-CN" dirty="0"/>
              <a:t>Rm</a:t>
            </a:r>
            <a:r>
              <a:rPr lang="zh-CN" altLang="en-US" dirty="0"/>
              <a:t>值的乘法，结果放入</a:t>
            </a:r>
            <a:r>
              <a:rPr lang="en-US" altLang="zh-CN" dirty="0"/>
              <a:t>Rd </a:t>
            </a:r>
            <a:r>
              <a:rPr lang="zh-CN" altLang="en-US" dirty="0"/>
              <a:t>中。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Rd</a:t>
            </a:r>
            <a:r>
              <a:rPr lang="zh-CN" altLang="en-US" dirty="0"/>
              <a:t>和</a:t>
            </a:r>
            <a:r>
              <a:rPr lang="en-US" altLang="zh-CN" dirty="0"/>
              <a:t>Rm</a:t>
            </a:r>
            <a:r>
              <a:rPr lang="zh-CN" altLang="en-US" dirty="0"/>
              <a:t>必须是低寄存器（</a:t>
            </a:r>
            <a:r>
              <a:rPr lang="en-US" altLang="zh-CN" dirty="0"/>
              <a:t>R0</a:t>
            </a:r>
            <a:r>
              <a:rPr lang="zh-CN" altLang="en-US" dirty="0"/>
              <a:t>～</a:t>
            </a:r>
            <a:r>
              <a:rPr lang="en-US" altLang="zh-CN" dirty="0"/>
              <a:t>R7</a:t>
            </a:r>
            <a:r>
              <a:rPr lang="zh-CN" altLang="en-US" dirty="0"/>
              <a:t>）。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5</a:t>
            </a:r>
            <a:r>
              <a:rPr lang="zh-CN" altLang="en-US">
                <a:cs typeface="华文仿宋"/>
              </a:rPr>
              <a:t>）</a:t>
            </a:r>
            <a:r>
              <a:rPr lang="en-US" altLang="zh-CN">
                <a:cs typeface="华文仿宋"/>
              </a:rPr>
              <a:t>ADC</a:t>
            </a:r>
            <a:r>
              <a:rPr lang="zh-CN" altLang="en-US">
                <a:cs typeface="华文仿宋"/>
              </a:rPr>
              <a:t>、</a:t>
            </a:r>
            <a:r>
              <a:rPr lang="en-US" altLang="zh-CN">
                <a:cs typeface="华文仿宋"/>
              </a:rPr>
              <a:t>SBC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MUL</a:t>
            </a:r>
            <a:endParaRPr lang="zh-CN" altLang="en-US">
              <a:cs typeface="华文仿宋"/>
            </a:endParaRPr>
          </a:p>
        </p:txBody>
      </p:sp>
      <p:sp>
        <p:nvSpPr>
          <p:cNvPr id="103426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/>
          <a:lstStyle/>
          <a:p>
            <a:endParaRPr lang="pt-BR" altLang="zh-CN">
              <a:cs typeface="华文仿宋"/>
            </a:endParaRPr>
          </a:p>
          <a:p>
            <a:r>
              <a:rPr lang="pt-BR" altLang="zh-CN">
                <a:cs typeface="华文仿宋"/>
              </a:rPr>
              <a:t>ADC R2,R4 </a:t>
            </a:r>
          </a:p>
          <a:p>
            <a:r>
              <a:rPr lang="pt-BR" altLang="zh-CN">
                <a:cs typeface="华文仿宋"/>
              </a:rPr>
              <a:t>SBC R0,R1</a:t>
            </a:r>
          </a:p>
          <a:p>
            <a:r>
              <a:rPr lang="pt-BR" altLang="zh-CN">
                <a:cs typeface="华文仿宋"/>
              </a:rPr>
              <a:t>MUL R7,R6</a:t>
            </a:r>
          </a:p>
          <a:p>
            <a:endParaRPr lang="zh-CN" altLang="en-US">
              <a:cs typeface="华文仿宋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925" y="404813"/>
            <a:ext cx="883285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）按位逻辑操作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fontScale="77500" lnSpcReduction="20000"/>
          </a:bodyPr>
          <a:lstStyle/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zh-CN" altLang="en-US" sz="6200" dirty="0"/>
              <a:t>格式：</a:t>
            </a:r>
            <a:r>
              <a:rPr lang="en-US" altLang="zh-CN" sz="6200" dirty="0"/>
              <a:t>op </a:t>
            </a:r>
            <a:r>
              <a:rPr lang="en-US" altLang="zh-CN" sz="6200" dirty="0" err="1"/>
              <a:t>Rd,Rm</a:t>
            </a:r>
            <a:endParaRPr lang="en-US" altLang="zh-CN" sz="62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op</a:t>
            </a:r>
            <a:r>
              <a:rPr lang="zh-CN" altLang="en-US" dirty="0"/>
              <a:t>为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ORR</a:t>
            </a:r>
            <a:r>
              <a:rPr lang="zh-CN" altLang="en-US" dirty="0"/>
              <a:t>、</a:t>
            </a:r>
            <a:r>
              <a:rPr lang="en-US" altLang="zh-CN" dirty="0"/>
              <a:t>EOR</a:t>
            </a:r>
            <a:r>
              <a:rPr lang="zh-CN" altLang="en-US" dirty="0"/>
              <a:t>或</a:t>
            </a:r>
            <a:r>
              <a:rPr lang="en-US" altLang="zh-CN" dirty="0"/>
              <a:t>BIC</a:t>
            </a:r>
            <a:r>
              <a:rPr lang="zh-CN" altLang="en-US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Rd</a:t>
            </a:r>
            <a:r>
              <a:rPr lang="zh-CN" altLang="en-US" dirty="0"/>
              <a:t>：目的寄存器，它也包含第</a:t>
            </a:r>
            <a:r>
              <a:rPr lang="en-US" altLang="zh-CN" dirty="0"/>
              <a:t>1</a:t>
            </a:r>
            <a:r>
              <a:rPr lang="zh-CN" altLang="en-US" dirty="0"/>
              <a:t>操作数，</a:t>
            </a:r>
            <a:r>
              <a:rPr lang="en-US" altLang="zh-CN" dirty="0"/>
              <a:t>Rd</a:t>
            </a:r>
            <a:r>
              <a:rPr lang="zh-CN" altLang="en-US" dirty="0"/>
              <a:t>必须在</a:t>
            </a:r>
            <a:r>
              <a:rPr lang="en-US" altLang="zh-CN" dirty="0"/>
              <a:t>R0</a:t>
            </a:r>
            <a:r>
              <a:rPr lang="zh-CN" altLang="en-US" dirty="0"/>
              <a:t>～</a:t>
            </a:r>
            <a:r>
              <a:rPr lang="en-US" altLang="zh-CN" dirty="0"/>
              <a:t>R7</a:t>
            </a:r>
            <a:r>
              <a:rPr lang="zh-CN" altLang="en-US" dirty="0"/>
              <a:t>范围内。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Rm</a:t>
            </a:r>
            <a:r>
              <a:rPr lang="zh-CN" altLang="en-US" dirty="0"/>
              <a:t>：第</a:t>
            </a:r>
            <a:r>
              <a:rPr lang="en-US" altLang="zh-CN" dirty="0"/>
              <a:t>2</a:t>
            </a:r>
            <a:r>
              <a:rPr lang="zh-CN" altLang="en-US" dirty="0"/>
              <a:t>操作数寄存器，</a:t>
            </a:r>
            <a:r>
              <a:rPr lang="en-US" altLang="zh-CN" dirty="0"/>
              <a:t>Rm</a:t>
            </a:r>
            <a:r>
              <a:rPr lang="zh-CN" altLang="en-US" dirty="0"/>
              <a:t>必须在</a:t>
            </a:r>
            <a:r>
              <a:rPr lang="en-US" altLang="zh-CN" dirty="0"/>
              <a:t>R0</a:t>
            </a:r>
            <a:r>
              <a:rPr lang="zh-CN" altLang="en-US" dirty="0"/>
              <a:t>～</a:t>
            </a:r>
            <a:r>
              <a:rPr lang="en-US" altLang="zh-CN" dirty="0"/>
              <a:t>R7</a:t>
            </a:r>
            <a:r>
              <a:rPr lang="zh-CN" altLang="en-US" dirty="0"/>
              <a:t>范围内。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这些指令用于对</a:t>
            </a:r>
            <a:r>
              <a:rPr lang="en-US" altLang="zh-CN" dirty="0"/>
              <a:t>Rd</a:t>
            </a:r>
            <a:r>
              <a:rPr lang="zh-CN" altLang="en-US" dirty="0"/>
              <a:t>和</a:t>
            </a:r>
            <a:r>
              <a:rPr lang="en-US" altLang="zh-CN" dirty="0"/>
              <a:t>Rm</a:t>
            </a:r>
            <a:r>
              <a:rPr lang="zh-CN" altLang="en-US" dirty="0"/>
              <a:t>中的值进行按位逻辑操作，结果放在</a:t>
            </a:r>
            <a:r>
              <a:rPr lang="en-US" altLang="zh-CN" dirty="0"/>
              <a:t>Rd</a:t>
            </a:r>
            <a:r>
              <a:rPr lang="zh-CN" altLang="en-US" dirty="0"/>
              <a:t>中，操作如下：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AND</a:t>
            </a:r>
            <a:r>
              <a:rPr lang="zh-CN" altLang="en-US" dirty="0"/>
              <a:t>：进行逻辑“与”操作；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ORR</a:t>
            </a:r>
            <a:r>
              <a:rPr lang="zh-CN" altLang="en-US" dirty="0"/>
              <a:t>：进行逻辑“或”操作；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EOR</a:t>
            </a:r>
            <a:r>
              <a:rPr lang="zh-CN" altLang="en-US" dirty="0"/>
              <a:t>：进行逻辑“异或”操作；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BIC</a:t>
            </a:r>
            <a:r>
              <a:rPr lang="zh-CN" altLang="en-US" dirty="0"/>
              <a:t>：进行“</a:t>
            </a:r>
            <a:r>
              <a:rPr lang="en-US" altLang="zh-CN" dirty="0"/>
              <a:t>Rd AND NOT Rm”</a:t>
            </a:r>
            <a:r>
              <a:rPr lang="zh-CN" altLang="en-US" dirty="0"/>
              <a:t>操作。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这些指令根据结果更新标志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/>
              <a:t>。例如：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6</a:t>
            </a:r>
            <a:r>
              <a:rPr lang="zh-CN" altLang="en-US">
                <a:cs typeface="华文仿宋"/>
              </a:rPr>
              <a:t>）按位逻辑操作</a:t>
            </a:r>
          </a:p>
        </p:txBody>
      </p:sp>
      <p:sp>
        <p:nvSpPr>
          <p:cNvPr id="105474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/>
          <a:lstStyle/>
          <a:p>
            <a:endParaRPr lang="pt-BR" altLang="zh-CN">
              <a:cs typeface="华文仿宋"/>
            </a:endParaRPr>
          </a:p>
          <a:p>
            <a:r>
              <a:rPr lang="pt-BR" altLang="zh-CN">
                <a:cs typeface="华文仿宋"/>
              </a:rPr>
              <a:t>AND R1,R2</a:t>
            </a:r>
          </a:p>
          <a:p>
            <a:r>
              <a:rPr lang="pt-BR" altLang="zh-CN">
                <a:cs typeface="华文仿宋"/>
              </a:rPr>
              <a:t>ORR R0,R1</a:t>
            </a:r>
          </a:p>
          <a:p>
            <a:r>
              <a:rPr lang="pt-BR" altLang="zh-CN">
                <a:cs typeface="华文仿宋"/>
              </a:rPr>
              <a:t>EOR R5,R6</a:t>
            </a:r>
          </a:p>
          <a:p>
            <a:r>
              <a:rPr lang="pt-BR" altLang="zh-CN">
                <a:cs typeface="华文仿宋"/>
              </a:rPr>
              <a:t>BIC R7,R6</a:t>
            </a:r>
          </a:p>
          <a:p>
            <a:endParaRPr lang="zh-CN" altLang="en-US">
              <a:cs typeface="华文仿宋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7</a:t>
            </a:r>
            <a:r>
              <a:rPr lang="zh-CN" altLang="en-US">
                <a:cs typeface="华文仿宋"/>
              </a:rPr>
              <a:t>）移位和循环移位操作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200" dirty="0"/>
              <a:t>op </a:t>
            </a:r>
            <a:r>
              <a:rPr lang="en-US" altLang="zh-CN" sz="3200" dirty="0" err="1"/>
              <a:t>Rd,Rs</a:t>
            </a:r>
            <a:endParaRPr lang="en-US" altLang="zh-CN" sz="32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3200" dirty="0"/>
              <a:t>op </a:t>
            </a:r>
            <a:r>
              <a:rPr lang="en-US" altLang="zh-CN" sz="3200" dirty="0" err="1"/>
              <a:t>Rd,Rm,#expr</a:t>
            </a:r>
            <a:endParaRPr lang="en-US" altLang="zh-CN" sz="32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其中，</a:t>
            </a:r>
            <a:r>
              <a:rPr lang="en-US" altLang="zh-CN" dirty="0"/>
              <a:t>op</a:t>
            </a:r>
            <a:r>
              <a:rPr lang="zh-CN" altLang="en-US" dirty="0"/>
              <a:t>是下列其中之一。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ASR</a:t>
            </a:r>
            <a:r>
              <a:rPr lang="zh-CN" altLang="en-US" dirty="0"/>
              <a:t>：算术右移，将寄存器中的内容看做补码形式的带符号整数，将符号位复制到空出位；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LSL</a:t>
            </a:r>
            <a:r>
              <a:rPr lang="zh-CN" altLang="en-US" dirty="0"/>
              <a:t>：逻辑左移，空出位填零；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LSR</a:t>
            </a:r>
            <a:r>
              <a:rPr lang="zh-CN" altLang="en-US" dirty="0"/>
              <a:t>：逻辑右移，空出位填零；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ROR</a:t>
            </a:r>
            <a:r>
              <a:rPr lang="zh-CN" altLang="en-US" dirty="0"/>
              <a:t>：循环右移，将寄存器右端移出的位循环移回到左端。</a:t>
            </a:r>
            <a:r>
              <a:rPr lang="en-US" altLang="zh-CN" dirty="0"/>
              <a:t>ROR</a:t>
            </a:r>
            <a:r>
              <a:rPr lang="zh-CN" altLang="en-US" dirty="0"/>
              <a:t>仅能与寄存器控制的移位一起使用。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7</a:t>
            </a:r>
            <a:r>
              <a:rPr lang="zh-CN" altLang="en-US">
                <a:cs typeface="华文仿宋"/>
              </a:rPr>
              <a:t>）移位和循环移位操作</a:t>
            </a:r>
          </a:p>
        </p:txBody>
      </p:sp>
      <p:sp>
        <p:nvSpPr>
          <p:cNvPr id="107522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Rd</a:t>
            </a:r>
            <a:r>
              <a:rPr lang="zh-CN" altLang="en-US">
                <a:cs typeface="华文仿宋"/>
              </a:rPr>
              <a:t>：目的寄存器，它也是寄存器控制移位的源寄存器。</a:t>
            </a:r>
            <a:r>
              <a:rPr lang="en-US" altLang="zh-CN">
                <a:cs typeface="华文仿宋"/>
              </a:rPr>
              <a:t>Rd</a:t>
            </a:r>
            <a:r>
              <a:rPr lang="zh-CN" altLang="en-US">
                <a:cs typeface="华文仿宋"/>
              </a:rPr>
              <a:t>必须在</a:t>
            </a:r>
            <a:r>
              <a:rPr lang="en-US" altLang="zh-CN">
                <a:cs typeface="华文仿宋"/>
              </a:rPr>
              <a:t>R0</a:t>
            </a:r>
            <a:r>
              <a:rPr lang="zh-CN" altLang="en-US">
                <a:cs typeface="华文仿宋"/>
              </a:rPr>
              <a:t>～</a:t>
            </a:r>
            <a:r>
              <a:rPr lang="en-US" altLang="zh-CN">
                <a:cs typeface="华文仿宋"/>
              </a:rPr>
              <a:t>R7</a:t>
            </a:r>
            <a:r>
              <a:rPr lang="zh-CN" altLang="en-US">
                <a:cs typeface="华文仿宋"/>
              </a:rPr>
              <a:t>范围内。</a:t>
            </a:r>
          </a:p>
          <a:p>
            <a:r>
              <a:rPr lang="en-US" altLang="zh-CN">
                <a:cs typeface="华文仿宋"/>
              </a:rPr>
              <a:t>Rs</a:t>
            </a:r>
            <a:r>
              <a:rPr lang="zh-CN" altLang="en-US">
                <a:cs typeface="华文仿宋"/>
              </a:rPr>
              <a:t>：包含移位量的寄存器，</a:t>
            </a:r>
            <a:r>
              <a:rPr lang="en-US" altLang="zh-CN">
                <a:cs typeface="华文仿宋"/>
              </a:rPr>
              <a:t>Rs</a:t>
            </a:r>
            <a:r>
              <a:rPr lang="zh-CN" altLang="en-US">
                <a:cs typeface="华文仿宋"/>
              </a:rPr>
              <a:t>必须在</a:t>
            </a:r>
            <a:r>
              <a:rPr lang="en-US" altLang="zh-CN">
                <a:cs typeface="华文仿宋"/>
              </a:rPr>
              <a:t>R0</a:t>
            </a:r>
            <a:r>
              <a:rPr lang="zh-CN" altLang="en-US">
                <a:cs typeface="华文仿宋"/>
              </a:rPr>
              <a:t>～</a:t>
            </a:r>
            <a:r>
              <a:rPr lang="en-US" altLang="zh-CN">
                <a:cs typeface="华文仿宋"/>
              </a:rPr>
              <a:t>R7</a:t>
            </a:r>
            <a:r>
              <a:rPr lang="zh-CN" altLang="en-US">
                <a:cs typeface="华文仿宋"/>
              </a:rPr>
              <a:t>范围内。</a:t>
            </a:r>
          </a:p>
          <a:p>
            <a:r>
              <a:rPr lang="en-US" altLang="zh-CN">
                <a:cs typeface="华文仿宋"/>
              </a:rPr>
              <a:t>Rm</a:t>
            </a:r>
            <a:r>
              <a:rPr lang="zh-CN" altLang="en-US">
                <a:cs typeface="华文仿宋"/>
              </a:rPr>
              <a:t>：立即数移位的源寄存器，</a:t>
            </a:r>
            <a:r>
              <a:rPr lang="en-US" altLang="zh-CN">
                <a:cs typeface="华文仿宋"/>
              </a:rPr>
              <a:t>Rm</a:t>
            </a:r>
            <a:r>
              <a:rPr lang="zh-CN" altLang="en-US">
                <a:cs typeface="华文仿宋"/>
              </a:rPr>
              <a:t>必须在</a:t>
            </a:r>
            <a:r>
              <a:rPr lang="en-US" altLang="zh-CN">
                <a:cs typeface="华文仿宋"/>
              </a:rPr>
              <a:t>R0</a:t>
            </a:r>
            <a:r>
              <a:rPr lang="zh-CN" altLang="en-US">
                <a:cs typeface="华文仿宋"/>
              </a:rPr>
              <a:t>～</a:t>
            </a:r>
            <a:r>
              <a:rPr lang="en-US" altLang="zh-CN">
                <a:cs typeface="华文仿宋"/>
              </a:rPr>
              <a:t>R7</a:t>
            </a:r>
            <a:r>
              <a:rPr lang="zh-CN" altLang="en-US">
                <a:cs typeface="华文仿宋"/>
              </a:rPr>
              <a:t>范围内。</a:t>
            </a:r>
          </a:p>
          <a:p>
            <a:r>
              <a:rPr lang="en-US" altLang="zh-CN">
                <a:cs typeface="华文仿宋"/>
              </a:rPr>
              <a:t>expr</a:t>
            </a:r>
            <a:r>
              <a:rPr lang="zh-CN" altLang="en-US">
                <a:cs typeface="华文仿宋"/>
              </a:rPr>
              <a:t>：立即数移位量，它是一个取值（在汇编时）为整数的表达式。整数的范围为：若</a:t>
            </a:r>
            <a:r>
              <a:rPr lang="en-US" altLang="zh-CN">
                <a:cs typeface="华文仿宋"/>
              </a:rPr>
              <a:t>op</a:t>
            </a:r>
            <a:r>
              <a:rPr lang="zh-CN" altLang="en-US">
                <a:cs typeface="华文仿宋"/>
              </a:rPr>
              <a:t>是</a:t>
            </a:r>
            <a:r>
              <a:rPr lang="en-US" altLang="zh-CN">
                <a:cs typeface="华文仿宋"/>
              </a:rPr>
              <a:t>LSL</a:t>
            </a:r>
            <a:r>
              <a:rPr lang="zh-CN" altLang="en-US">
                <a:cs typeface="华文仿宋"/>
              </a:rPr>
              <a:t>，则为</a:t>
            </a:r>
            <a:r>
              <a:rPr lang="en-US" altLang="zh-CN">
                <a:cs typeface="华文仿宋"/>
              </a:rPr>
              <a:t>0</a:t>
            </a:r>
            <a:r>
              <a:rPr lang="zh-CN" altLang="en-US">
                <a:cs typeface="华文仿宋"/>
              </a:rPr>
              <a:t>～</a:t>
            </a:r>
            <a:r>
              <a:rPr lang="en-US" altLang="zh-CN">
                <a:cs typeface="华文仿宋"/>
              </a:rPr>
              <a:t>31</a:t>
            </a:r>
            <a:r>
              <a:rPr lang="zh-CN" altLang="en-US">
                <a:cs typeface="华文仿宋"/>
              </a:rPr>
              <a:t>；其他情况则为</a:t>
            </a:r>
            <a:r>
              <a:rPr lang="en-US" altLang="zh-CN">
                <a:cs typeface="华文仿宋"/>
              </a:rPr>
              <a:t>1</a:t>
            </a:r>
            <a:r>
              <a:rPr lang="zh-CN" altLang="en-US">
                <a:cs typeface="华文仿宋"/>
              </a:rPr>
              <a:t>～</a:t>
            </a:r>
            <a:r>
              <a:rPr lang="en-US" altLang="zh-CN">
                <a:cs typeface="华文仿宋"/>
              </a:rPr>
              <a:t>32</a:t>
            </a:r>
            <a:r>
              <a:rPr lang="zh-CN" altLang="en-US">
                <a:cs typeface="华文仿宋"/>
              </a:rPr>
              <a:t>。</a:t>
            </a:r>
          </a:p>
          <a:p>
            <a:endParaRPr lang="zh-CN" altLang="en-US">
              <a:cs typeface="华文仿宋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7</a:t>
            </a:r>
            <a:r>
              <a:rPr lang="zh-CN" altLang="en-US">
                <a:cs typeface="华文仿宋"/>
              </a:rPr>
              <a:t>）移位和循环移位操作</a:t>
            </a:r>
          </a:p>
        </p:txBody>
      </p:sp>
      <p:sp>
        <p:nvSpPr>
          <p:cNvPr id="108546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ASR R3,R5</a:t>
            </a:r>
          </a:p>
          <a:p>
            <a:r>
              <a:rPr lang="en-US" altLang="zh-CN">
                <a:cs typeface="华文仿宋"/>
              </a:rPr>
              <a:t>LSR R0,R2,#16 </a:t>
            </a:r>
            <a:r>
              <a:rPr lang="zh-CN" altLang="en-US">
                <a:cs typeface="华文仿宋"/>
              </a:rPr>
              <a:t>；举</a:t>
            </a:r>
            <a:r>
              <a:rPr lang="en-US" altLang="zh-CN">
                <a:cs typeface="华文仿宋"/>
              </a:rPr>
              <a:t>R2</a:t>
            </a:r>
            <a:r>
              <a:rPr lang="zh-CN" altLang="en-US">
                <a:cs typeface="华文仿宋"/>
              </a:rPr>
              <a:t>的内容逻辑右移</a:t>
            </a:r>
            <a:r>
              <a:rPr lang="en-US" altLang="zh-CN">
                <a:cs typeface="华文仿宋"/>
              </a:rPr>
              <a:t>16</a:t>
            </a:r>
            <a:r>
              <a:rPr lang="zh-CN" altLang="en-US">
                <a:cs typeface="华文仿宋"/>
              </a:rPr>
              <a:t>次后，结果放入</a:t>
            </a:r>
            <a:r>
              <a:rPr lang="en-US" altLang="zh-CN">
                <a:cs typeface="华文仿宋"/>
              </a:rPr>
              <a:t>R0</a:t>
            </a:r>
            <a:r>
              <a:rPr lang="zh-CN" altLang="en-US">
                <a:cs typeface="华文仿宋"/>
              </a:rPr>
              <a:t>中</a:t>
            </a:r>
          </a:p>
          <a:p>
            <a:r>
              <a:rPr lang="en-US" altLang="zh-CN">
                <a:cs typeface="华文仿宋"/>
              </a:rPr>
              <a:t>LSR R5,R5,av</a:t>
            </a:r>
            <a:r>
              <a:rPr lang="zh-CN" altLang="en-US">
                <a:cs typeface="华文仿宋"/>
              </a:rPr>
              <a:t>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55440" y="13905"/>
            <a:ext cx="8832850" cy="990600"/>
          </a:xfrm>
        </p:spPr>
        <p:txBody>
          <a:bodyPr/>
          <a:lstStyle/>
          <a:p>
            <a:r>
              <a:rPr lang="en-US" altLang="zh-CN" sz="4800" dirty="0">
                <a:cs typeface="华文仿宋"/>
              </a:rPr>
              <a:t>3.2.1   ARM</a:t>
            </a:r>
            <a:r>
              <a:rPr lang="zh-CN" altLang="en-US" sz="4800" dirty="0">
                <a:cs typeface="华文仿宋"/>
              </a:rPr>
              <a:t>指令格式</a:t>
            </a:r>
          </a:p>
        </p:txBody>
      </p:sp>
      <p:sp>
        <p:nvSpPr>
          <p:cNvPr id="24578" name="Rectangle 6"/>
          <p:cNvSpPr>
            <a:spLocks noChangeArrowheads="1"/>
          </p:cNvSpPr>
          <p:nvPr/>
        </p:nvSpPr>
        <p:spPr bwMode="auto">
          <a:xfrm>
            <a:off x="479376" y="1484784"/>
            <a:ext cx="1123324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81115" lvl="4" indent="-363547"/>
            <a:r>
              <a:rPr lang="en-US" altLang="zh-CN" sz="3600" b="1" dirty="0">
                <a:latin typeface="Garamond" pitchFamily="18" charset="0"/>
              </a:rPr>
              <a:t>3) {S}</a:t>
            </a:r>
            <a:r>
              <a:rPr lang="zh-CN" altLang="en-US" sz="3600" b="1" dirty="0">
                <a:latin typeface="Garamond" pitchFamily="18" charset="0"/>
              </a:rPr>
              <a:t>：条件码设置域。</a:t>
            </a:r>
          </a:p>
          <a:p>
            <a:pPr marL="1081115" lvl="4" indent="-363547"/>
            <a:r>
              <a:rPr lang="zh-CN" altLang="en-US" sz="3200" dirty="0">
                <a:latin typeface="Garamond" pitchFamily="18" charset="0"/>
              </a:rPr>
              <a:t>例如：</a:t>
            </a:r>
          </a:p>
          <a:p>
            <a:pPr marL="1081115" lvl="4" indent="-363547"/>
            <a:r>
              <a:rPr lang="en-US" altLang="zh-CN" sz="3200" dirty="0">
                <a:latin typeface="Garamond" pitchFamily="18" charset="0"/>
              </a:rPr>
              <a:t>ADD	   R0</a:t>
            </a:r>
            <a:r>
              <a:rPr lang="zh-CN" altLang="en-US" sz="3200" dirty="0">
                <a:latin typeface="Garamond" pitchFamily="18" charset="0"/>
              </a:rPr>
              <a:t>，</a:t>
            </a:r>
            <a:r>
              <a:rPr lang="en-US" altLang="zh-CN" sz="3200" dirty="0">
                <a:latin typeface="Garamond" pitchFamily="18" charset="0"/>
              </a:rPr>
              <a:t>R1</a:t>
            </a:r>
            <a:r>
              <a:rPr lang="zh-CN" altLang="en-US" sz="3200" dirty="0">
                <a:latin typeface="Garamond" pitchFamily="18" charset="0"/>
              </a:rPr>
              <a:t>，</a:t>
            </a:r>
            <a:r>
              <a:rPr lang="en-US" altLang="zh-CN" sz="3200" dirty="0">
                <a:latin typeface="Garamond" pitchFamily="18" charset="0"/>
              </a:rPr>
              <a:t>R2		</a:t>
            </a:r>
          </a:p>
          <a:p>
            <a:pPr marL="1081115" lvl="4" indent="-363547"/>
            <a:r>
              <a:rPr lang="en-US" altLang="zh-CN" sz="3200" dirty="0">
                <a:latin typeface="Garamond" pitchFamily="18" charset="0"/>
              </a:rPr>
              <a:t>     </a:t>
            </a:r>
            <a:r>
              <a:rPr lang="zh-CN" altLang="en-US" sz="3200" dirty="0">
                <a:latin typeface="Garamond" pitchFamily="18" charset="0"/>
              </a:rPr>
              <a:t>； </a:t>
            </a:r>
            <a:r>
              <a:rPr lang="en-US" altLang="zh-CN" sz="3200" dirty="0">
                <a:latin typeface="Garamond" pitchFamily="18" charset="0"/>
              </a:rPr>
              <a:t>R1</a:t>
            </a:r>
            <a:r>
              <a:rPr lang="zh-CN" altLang="en-US" sz="3200" dirty="0">
                <a:latin typeface="Garamond" pitchFamily="18" charset="0"/>
              </a:rPr>
              <a:t>与</a:t>
            </a:r>
            <a:r>
              <a:rPr lang="en-US" altLang="zh-CN" sz="3200" dirty="0">
                <a:latin typeface="Garamond" pitchFamily="18" charset="0"/>
              </a:rPr>
              <a:t>R2</a:t>
            </a:r>
            <a:r>
              <a:rPr lang="zh-CN" altLang="en-US" sz="3200" dirty="0">
                <a:latin typeface="Garamond" pitchFamily="18" charset="0"/>
              </a:rPr>
              <a:t>的和存放到</a:t>
            </a:r>
            <a:r>
              <a:rPr lang="en-US" altLang="zh-CN" sz="3200" dirty="0">
                <a:latin typeface="Garamond" pitchFamily="18" charset="0"/>
              </a:rPr>
              <a:t>R0</a:t>
            </a:r>
            <a:r>
              <a:rPr lang="zh-CN" altLang="en-US" sz="3200" dirty="0">
                <a:latin typeface="Garamond" pitchFamily="18" charset="0"/>
              </a:rPr>
              <a:t>寄存器中，不影响状态寄存器</a:t>
            </a:r>
          </a:p>
          <a:p>
            <a:pPr marL="1081115" lvl="4" indent="-363547"/>
            <a:r>
              <a:rPr lang="en-US" altLang="zh-CN" sz="3200" dirty="0">
                <a:latin typeface="Garamond" pitchFamily="18" charset="0"/>
              </a:rPr>
              <a:t>ADD</a:t>
            </a:r>
            <a:r>
              <a:rPr lang="en-US" altLang="zh-CN" sz="3200" dirty="0">
                <a:solidFill>
                  <a:srgbClr val="FF0000"/>
                </a:solidFill>
                <a:latin typeface="Garamond" pitchFamily="18" charset="0"/>
              </a:rPr>
              <a:t>S</a:t>
            </a:r>
            <a:r>
              <a:rPr lang="en-US" altLang="zh-CN" sz="3200" dirty="0">
                <a:latin typeface="Garamond" pitchFamily="18" charset="0"/>
              </a:rPr>
              <a:t>     R0</a:t>
            </a:r>
            <a:r>
              <a:rPr lang="zh-CN" altLang="en-US" sz="3200" dirty="0">
                <a:latin typeface="Garamond" pitchFamily="18" charset="0"/>
              </a:rPr>
              <a:t>，</a:t>
            </a:r>
            <a:r>
              <a:rPr lang="en-US" altLang="zh-CN" sz="3200" dirty="0">
                <a:latin typeface="Garamond" pitchFamily="18" charset="0"/>
              </a:rPr>
              <a:t>R1</a:t>
            </a:r>
            <a:r>
              <a:rPr lang="zh-CN" altLang="en-US" sz="3200" dirty="0">
                <a:latin typeface="Garamond" pitchFamily="18" charset="0"/>
              </a:rPr>
              <a:t>，</a:t>
            </a:r>
            <a:r>
              <a:rPr lang="en-US" altLang="zh-CN" sz="3200" dirty="0">
                <a:latin typeface="Garamond" pitchFamily="18" charset="0"/>
              </a:rPr>
              <a:t>R2		</a:t>
            </a:r>
          </a:p>
          <a:p>
            <a:pPr marL="1081115" lvl="4" indent="-363547"/>
            <a:r>
              <a:rPr lang="en-US" altLang="zh-CN" sz="3200" dirty="0">
                <a:latin typeface="Garamond" pitchFamily="18" charset="0"/>
              </a:rPr>
              <a:t>          </a:t>
            </a:r>
            <a:r>
              <a:rPr lang="zh-CN" altLang="en-US" sz="3200" dirty="0">
                <a:latin typeface="Garamond" pitchFamily="18" charset="0"/>
              </a:rPr>
              <a:t>；执行加法的同时影响</a:t>
            </a:r>
            <a:r>
              <a:rPr lang="zh-CN" altLang="en-US" sz="3200" dirty="0">
                <a:solidFill>
                  <a:srgbClr val="FF0000"/>
                </a:solidFill>
                <a:latin typeface="Garamond" pitchFamily="18" charset="0"/>
              </a:rPr>
              <a:t>状态寄存器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1227920" y="4593327"/>
            <a:ext cx="1096408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Tw Cen MT"/>
                <a:ea typeface="华文仿宋"/>
                <a:cs typeface="华文仿宋"/>
              </a:rPr>
              <a:t>4) &lt;Rd&gt;</a:t>
            </a:r>
            <a:r>
              <a:rPr lang="zh-CN" altLang="en-US" sz="3600" b="1" dirty="0">
                <a:latin typeface="Tw Cen MT"/>
                <a:ea typeface="华文仿宋"/>
                <a:cs typeface="华文仿宋"/>
              </a:rPr>
              <a:t>：目的操作数（寄存器）。</a:t>
            </a:r>
          </a:p>
          <a:p>
            <a:r>
              <a:rPr lang="en-US" altLang="zh-CN" sz="3600" b="1" dirty="0">
                <a:latin typeface="Tw Cen MT"/>
                <a:ea typeface="华文仿宋"/>
                <a:cs typeface="华文仿宋"/>
              </a:rPr>
              <a:t>5) &lt;Rn&gt;</a:t>
            </a:r>
            <a:r>
              <a:rPr lang="zh-CN" altLang="en-US" sz="3600" b="1" dirty="0">
                <a:latin typeface="Tw Cen MT"/>
                <a:ea typeface="华文仿宋"/>
                <a:cs typeface="华文仿宋"/>
              </a:rPr>
              <a:t>：第一操作数（寄存器） 。</a:t>
            </a:r>
          </a:p>
          <a:p>
            <a:r>
              <a:rPr lang="en-US" altLang="zh-CN" sz="3600" b="1" dirty="0">
                <a:latin typeface="Tw Cen MT"/>
                <a:ea typeface="华文仿宋"/>
                <a:cs typeface="华文仿宋"/>
              </a:rPr>
              <a:t>6) &lt;shift_op2&gt;</a:t>
            </a:r>
            <a:r>
              <a:rPr lang="zh-CN" altLang="en-US" sz="3600" b="1" dirty="0">
                <a:latin typeface="Tw Cen MT"/>
                <a:ea typeface="华文仿宋"/>
                <a:cs typeface="华文仿宋"/>
              </a:rPr>
              <a:t>：第二操作数（寄存器、内存存储单元、</a:t>
            </a:r>
            <a:r>
              <a:rPr lang="en-US" altLang="zh-CN" sz="3600" b="1" dirty="0">
                <a:latin typeface="Tw Cen MT"/>
                <a:ea typeface="华文仿宋"/>
                <a:cs typeface="华文仿宋"/>
              </a:rPr>
              <a:t>							</a:t>
            </a:r>
            <a:r>
              <a:rPr lang="zh-CN" altLang="en-US" sz="3600" b="1" dirty="0">
                <a:latin typeface="Tw Cen MT"/>
                <a:ea typeface="华文仿宋"/>
                <a:cs typeface="华文仿宋"/>
              </a:rPr>
              <a:t>立即数）。</a:t>
            </a:r>
            <a:r>
              <a:rPr lang="zh-CN" altLang="en-US" sz="2400" b="1" dirty="0">
                <a:latin typeface="Tw Cen MT"/>
                <a:ea typeface="华文仿宋"/>
                <a:cs typeface="华文仿宋"/>
              </a:rPr>
              <a:t>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8</a:t>
            </a:r>
            <a:r>
              <a:rPr lang="zh-CN" altLang="en-US">
                <a:cs typeface="华文仿宋"/>
              </a:rPr>
              <a:t>）比较指令</a:t>
            </a:r>
            <a:r>
              <a:rPr lang="en-US" altLang="zh-CN">
                <a:cs typeface="华文仿宋"/>
              </a:rPr>
              <a:t>CMP </a:t>
            </a:r>
            <a:r>
              <a:rPr lang="zh-CN" altLang="en-US">
                <a:cs typeface="华文仿宋"/>
              </a:rPr>
              <a:t>和</a:t>
            </a:r>
            <a:r>
              <a:rPr lang="en-US" altLang="zh-CN">
                <a:cs typeface="华文仿宋"/>
              </a:rPr>
              <a:t>CMN</a:t>
            </a:r>
            <a:endParaRPr lang="zh-CN" altLang="en-US">
              <a:cs typeface="华文仿宋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格式：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CMP </a:t>
            </a:r>
            <a:r>
              <a:rPr lang="en-US" altLang="zh-CN" dirty="0" err="1"/>
              <a:t>Rn,#expr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CMP </a:t>
            </a:r>
            <a:r>
              <a:rPr lang="en-US" altLang="zh-CN" dirty="0" err="1"/>
              <a:t>Rn,Rm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CMN </a:t>
            </a:r>
            <a:r>
              <a:rPr lang="en-US" altLang="zh-CN" dirty="0" err="1"/>
              <a:t>Rn,Rm</a:t>
            </a:r>
            <a:endParaRPr lang="en-US" altLang="zh-CN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Rn</a:t>
            </a:r>
            <a:r>
              <a:rPr lang="zh-CN" altLang="en-US" dirty="0"/>
              <a:t>：第</a:t>
            </a:r>
            <a:r>
              <a:rPr lang="en-US" altLang="zh-CN" dirty="0"/>
              <a:t>1</a:t>
            </a:r>
            <a:r>
              <a:rPr lang="zh-CN" altLang="en-US" dirty="0"/>
              <a:t>操作数寄存器。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expr</a:t>
            </a:r>
            <a:r>
              <a:rPr lang="zh-CN" altLang="en-US" dirty="0"/>
              <a:t>：表达式，其值（在汇编时）为在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255</a:t>
            </a:r>
            <a:r>
              <a:rPr lang="zh-CN" altLang="en-US" dirty="0"/>
              <a:t>范围内的整数。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Rm</a:t>
            </a:r>
            <a:r>
              <a:rPr lang="zh-CN" altLang="en-US" dirty="0"/>
              <a:t>：第</a:t>
            </a:r>
            <a:r>
              <a:rPr lang="en-US" altLang="zh-CN" dirty="0"/>
              <a:t>2</a:t>
            </a:r>
            <a:r>
              <a:rPr lang="zh-CN" altLang="en-US" dirty="0"/>
              <a:t>操作数寄存器。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CMP</a:t>
            </a:r>
            <a:r>
              <a:rPr lang="zh-CN" altLang="en-US" dirty="0"/>
              <a:t>指令从</a:t>
            </a:r>
            <a:r>
              <a:rPr lang="en-US" altLang="zh-CN" dirty="0"/>
              <a:t>Rn</a:t>
            </a:r>
            <a:r>
              <a:rPr lang="zh-CN" altLang="en-US" dirty="0"/>
              <a:t>的值中减去</a:t>
            </a:r>
            <a:r>
              <a:rPr lang="en-US" altLang="zh-CN" dirty="0"/>
              <a:t>expr</a:t>
            </a:r>
            <a:r>
              <a:rPr lang="zh-CN" altLang="en-US" dirty="0"/>
              <a:t>或</a:t>
            </a:r>
            <a:r>
              <a:rPr lang="en-US" altLang="zh-CN" dirty="0"/>
              <a:t>Rm</a:t>
            </a:r>
            <a:r>
              <a:rPr lang="zh-CN" altLang="en-US" dirty="0"/>
              <a:t>的值，</a:t>
            </a:r>
            <a:r>
              <a:rPr lang="en-US" altLang="zh-CN" dirty="0"/>
              <a:t>CMN</a:t>
            </a:r>
            <a:r>
              <a:rPr lang="zh-CN" altLang="en-US" dirty="0"/>
              <a:t>指令将</a:t>
            </a:r>
            <a:r>
              <a:rPr lang="en-US" altLang="zh-CN" dirty="0"/>
              <a:t>Rm</a:t>
            </a:r>
            <a:r>
              <a:rPr lang="zh-CN" altLang="en-US" dirty="0"/>
              <a:t>和</a:t>
            </a:r>
            <a:r>
              <a:rPr lang="en-US" altLang="zh-CN" dirty="0"/>
              <a:t>Rn</a:t>
            </a:r>
            <a:r>
              <a:rPr lang="zh-CN" altLang="en-US" dirty="0"/>
              <a:t>的值相加，这些指令根据结果更新标志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，但不往寄存器中存放结果。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9</a:t>
            </a:r>
            <a:r>
              <a:rPr lang="zh-CN" altLang="en-US">
                <a:cs typeface="华文仿宋"/>
              </a:rPr>
              <a:t>）传送、传送非和取负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fontScale="55000" lnSpcReduction="20000"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（</a:t>
            </a:r>
            <a:r>
              <a:rPr lang="en-US" altLang="zh-CN" dirty="0"/>
              <a:t>MOV</a:t>
            </a:r>
            <a:r>
              <a:rPr lang="zh-CN" altLang="en-US" dirty="0"/>
              <a:t>、</a:t>
            </a:r>
            <a:r>
              <a:rPr lang="en-US" altLang="zh-CN" dirty="0"/>
              <a:t>MVN</a:t>
            </a:r>
            <a:r>
              <a:rPr lang="zh-CN" altLang="en-US" dirty="0"/>
              <a:t>和</a:t>
            </a:r>
            <a:r>
              <a:rPr lang="en-US" altLang="zh-CN" dirty="0"/>
              <a:t>NEG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MOV </a:t>
            </a:r>
            <a:r>
              <a:rPr lang="en-US" altLang="zh-CN" dirty="0" err="1"/>
              <a:t>Rd,#expr</a:t>
            </a:r>
            <a:endParaRPr lang="en-US" altLang="zh-CN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MOV </a:t>
            </a:r>
            <a:r>
              <a:rPr lang="en-US" altLang="zh-CN" dirty="0" err="1"/>
              <a:t>Rd,Rm</a:t>
            </a:r>
            <a:endParaRPr lang="en-US" altLang="zh-CN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MVN </a:t>
            </a:r>
            <a:r>
              <a:rPr lang="en-US" altLang="zh-CN" dirty="0" err="1"/>
              <a:t>Rd,Rm</a:t>
            </a:r>
            <a:endParaRPr lang="en-US" altLang="zh-CN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NEG </a:t>
            </a:r>
            <a:r>
              <a:rPr lang="en-US" altLang="zh-CN" dirty="0" err="1"/>
              <a:t>Rd,Rm</a:t>
            </a:r>
            <a:endParaRPr lang="en-US" altLang="zh-CN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其中，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Rd</a:t>
            </a:r>
            <a:r>
              <a:rPr lang="zh-CN" altLang="en-US" dirty="0"/>
              <a:t>：目的寄存器。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expr</a:t>
            </a:r>
            <a:r>
              <a:rPr lang="zh-CN" altLang="en-US" dirty="0"/>
              <a:t>：表达式，其取值为在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255</a:t>
            </a:r>
            <a:r>
              <a:rPr lang="zh-CN" altLang="en-US" dirty="0"/>
              <a:t>范围内的整数。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Rm</a:t>
            </a:r>
            <a:r>
              <a:rPr lang="zh-CN" altLang="en-US" dirty="0"/>
              <a:t>：源寄存器。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MOV</a:t>
            </a:r>
            <a:r>
              <a:rPr lang="zh-CN" altLang="en-US" dirty="0"/>
              <a:t>指令将</a:t>
            </a:r>
            <a:r>
              <a:rPr lang="en-US" altLang="zh-CN" dirty="0"/>
              <a:t>#expr</a:t>
            </a:r>
            <a:r>
              <a:rPr lang="zh-CN" altLang="en-US" dirty="0"/>
              <a:t>或</a:t>
            </a:r>
            <a:r>
              <a:rPr lang="en-US" altLang="zh-CN" dirty="0"/>
              <a:t>Rm</a:t>
            </a:r>
            <a:r>
              <a:rPr lang="zh-CN" altLang="en-US" dirty="0"/>
              <a:t>的值放入</a:t>
            </a:r>
            <a:r>
              <a:rPr lang="en-US" altLang="zh-CN" dirty="0"/>
              <a:t>Rd</a:t>
            </a:r>
            <a:r>
              <a:rPr lang="zh-CN" altLang="en-US" dirty="0"/>
              <a:t>。</a:t>
            </a:r>
            <a:r>
              <a:rPr lang="en-US" altLang="zh-CN" dirty="0"/>
              <a:t>MVN</a:t>
            </a:r>
            <a:r>
              <a:rPr lang="zh-CN" altLang="en-US" dirty="0"/>
              <a:t>指令从</a:t>
            </a:r>
            <a:r>
              <a:rPr lang="en-US" altLang="zh-CN" dirty="0"/>
              <a:t>Rm</a:t>
            </a:r>
            <a:r>
              <a:rPr lang="zh-CN" altLang="en-US" dirty="0"/>
              <a:t>中取值，然后对该值进行按位逻辑“非”操作，结果放入</a:t>
            </a:r>
            <a:r>
              <a:rPr lang="en-US" altLang="zh-CN" dirty="0"/>
              <a:t>Rd</a:t>
            </a:r>
            <a:r>
              <a:rPr lang="zh-CN" altLang="en-US" dirty="0"/>
              <a:t>。</a:t>
            </a:r>
            <a:r>
              <a:rPr lang="en-US" altLang="zh-CN" dirty="0"/>
              <a:t>NEG</a:t>
            </a:r>
            <a:r>
              <a:rPr lang="zh-CN" altLang="en-US" dirty="0"/>
              <a:t>指令取</a:t>
            </a:r>
            <a:r>
              <a:rPr lang="en-US" altLang="zh-CN" dirty="0"/>
              <a:t>Rm</a:t>
            </a:r>
            <a:r>
              <a:rPr lang="zh-CN" altLang="en-US" dirty="0"/>
              <a:t>的值再乘以−</a:t>
            </a:r>
            <a:r>
              <a:rPr lang="en-US" altLang="zh-CN" dirty="0"/>
              <a:t>1</a:t>
            </a:r>
            <a:r>
              <a:rPr lang="zh-CN" altLang="en-US" dirty="0"/>
              <a:t>，结果放入</a:t>
            </a:r>
            <a:r>
              <a:rPr lang="en-US" altLang="zh-CN" dirty="0"/>
              <a:t>Rd</a:t>
            </a:r>
            <a:r>
              <a:rPr lang="zh-CN" altLang="en-US" dirty="0"/>
              <a:t>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对于“</a:t>
            </a:r>
            <a:r>
              <a:rPr lang="en-US" altLang="zh-CN" dirty="0"/>
              <a:t>MOV Rd</a:t>
            </a:r>
            <a:r>
              <a:rPr lang="zh-CN" altLang="en-US" dirty="0"/>
              <a:t>，</a:t>
            </a:r>
            <a:r>
              <a:rPr lang="en-US" altLang="zh-CN" dirty="0"/>
              <a:t>#expr”</a:t>
            </a:r>
            <a:r>
              <a:rPr lang="zh-CN" altLang="en-US" dirty="0"/>
              <a:t>、</a:t>
            </a:r>
            <a:r>
              <a:rPr lang="en-US" altLang="zh-CN" dirty="0"/>
              <a:t>MVN</a:t>
            </a:r>
            <a:r>
              <a:rPr lang="zh-CN" altLang="en-US" dirty="0"/>
              <a:t>和</a:t>
            </a:r>
            <a:r>
              <a:rPr lang="en-US" altLang="zh-CN" dirty="0"/>
              <a:t>NEG</a:t>
            </a:r>
            <a:r>
              <a:rPr lang="zh-CN" altLang="en-US" dirty="0"/>
              <a:t>指令，</a:t>
            </a:r>
            <a:r>
              <a:rPr lang="en-US" altLang="zh-CN" dirty="0"/>
              <a:t>Rd</a:t>
            </a:r>
            <a:r>
              <a:rPr lang="zh-CN" altLang="en-US" dirty="0"/>
              <a:t>和</a:t>
            </a:r>
            <a:r>
              <a:rPr lang="en-US" altLang="zh-CN" dirty="0"/>
              <a:t>Rm</a:t>
            </a:r>
            <a:r>
              <a:rPr lang="zh-CN" altLang="en-US" dirty="0"/>
              <a:t>必须在</a:t>
            </a:r>
            <a:r>
              <a:rPr lang="en-US" altLang="zh-CN" dirty="0"/>
              <a:t>R0</a:t>
            </a:r>
            <a:r>
              <a:rPr lang="zh-CN" altLang="en-US" dirty="0"/>
              <a:t>～</a:t>
            </a:r>
            <a:r>
              <a:rPr lang="en-US" altLang="zh-CN" dirty="0"/>
              <a:t>R7</a:t>
            </a:r>
            <a:r>
              <a:rPr lang="zh-CN" altLang="en-US" dirty="0"/>
              <a:t>范围内。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对于“</a:t>
            </a:r>
            <a:r>
              <a:rPr lang="en-US" altLang="zh-CN" dirty="0"/>
              <a:t>MOV Rd</a:t>
            </a:r>
            <a:r>
              <a:rPr lang="zh-CN" altLang="en-US" dirty="0"/>
              <a:t>，</a:t>
            </a:r>
            <a:r>
              <a:rPr lang="en-US" altLang="zh-CN" dirty="0"/>
              <a:t>Rm”</a:t>
            </a:r>
            <a:r>
              <a:rPr lang="zh-CN" altLang="en-US" dirty="0"/>
              <a:t>指令，</a:t>
            </a:r>
            <a:r>
              <a:rPr lang="en-US" altLang="zh-CN" dirty="0"/>
              <a:t>Rd</a:t>
            </a:r>
            <a:r>
              <a:rPr lang="zh-CN" altLang="en-US" dirty="0"/>
              <a:t>和</a:t>
            </a:r>
            <a:r>
              <a:rPr lang="en-US" altLang="zh-CN" dirty="0"/>
              <a:t>Rm</a:t>
            </a:r>
            <a:r>
              <a:rPr lang="zh-CN" altLang="en-US" dirty="0"/>
              <a:t>可以是寄存器</a:t>
            </a:r>
            <a:r>
              <a:rPr lang="en-US" altLang="zh-CN" dirty="0"/>
              <a:t>R0</a:t>
            </a:r>
            <a:r>
              <a:rPr lang="zh-CN" altLang="en-US" dirty="0"/>
              <a:t>～</a:t>
            </a:r>
            <a:r>
              <a:rPr lang="en-US" altLang="zh-CN" dirty="0"/>
              <a:t>R15</a:t>
            </a:r>
            <a:r>
              <a:rPr lang="zh-CN" altLang="en-US" dirty="0"/>
              <a:t>中的任意一个。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“</a:t>
            </a:r>
            <a:r>
              <a:rPr lang="en-US" altLang="zh-CN" dirty="0"/>
              <a:t>MOV Rd</a:t>
            </a:r>
            <a:r>
              <a:rPr lang="zh-CN" altLang="en-US" dirty="0"/>
              <a:t>，</a:t>
            </a:r>
            <a:r>
              <a:rPr lang="en-US" altLang="zh-CN" dirty="0"/>
              <a:t>#expr”</a:t>
            </a:r>
            <a:r>
              <a:rPr lang="zh-CN" altLang="en-US" dirty="0"/>
              <a:t>和</a:t>
            </a:r>
            <a:r>
              <a:rPr lang="en-US" altLang="zh-CN" dirty="0"/>
              <a:t>MVN </a:t>
            </a:r>
            <a:r>
              <a:rPr lang="zh-CN" altLang="en-US" dirty="0"/>
              <a:t>指令更新标志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/>
              <a:t>，对标志</a:t>
            </a:r>
            <a:r>
              <a:rPr lang="en-US" altLang="zh-CN" dirty="0"/>
              <a:t>C</a:t>
            </a:r>
            <a:r>
              <a:rPr lang="zh-CN" altLang="en-US" dirty="0"/>
              <a:t>或</a:t>
            </a:r>
            <a:r>
              <a:rPr lang="en-US" altLang="zh-CN" dirty="0"/>
              <a:t>V</a:t>
            </a:r>
            <a:r>
              <a:rPr lang="zh-CN" altLang="en-US" dirty="0"/>
              <a:t>无影响。</a:t>
            </a:r>
            <a:r>
              <a:rPr lang="en-US" altLang="zh-CN" dirty="0"/>
              <a:t>NEG</a:t>
            </a:r>
            <a:r>
              <a:rPr lang="zh-CN" altLang="en-US" dirty="0"/>
              <a:t>指令更新标志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、</a:t>
            </a:r>
            <a:r>
              <a:rPr lang="en-US" altLang="zh-CN" dirty="0"/>
              <a:t>C 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。“</a:t>
            </a:r>
            <a:r>
              <a:rPr lang="en-US" altLang="zh-CN" dirty="0"/>
              <a:t>MOV Rd</a:t>
            </a:r>
            <a:r>
              <a:rPr lang="zh-CN" altLang="en-US" dirty="0"/>
              <a:t>，</a:t>
            </a:r>
            <a:r>
              <a:rPr lang="en-US" altLang="zh-CN" dirty="0"/>
              <a:t>Rm”</a:t>
            </a:r>
            <a:r>
              <a:rPr lang="zh-CN" altLang="en-US" dirty="0"/>
              <a:t>指令中，若</a:t>
            </a:r>
            <a:r>
              <a:rPr lang="en-US" altLang="zh-CN" dirty="0"/>
              <a:t>Rd</a:t>
            </a:r>
            <a:r>
              <a:rPr lang="zh-CN" altLang="en-US" dirty="0"/>
              <a:t>或</a:t>
            </a:r>
            <a:r>
              <a:rPr lang="en-US" altLang="zh-CN" dirty="0"/>
              <a:t>Rm</a:t>
            </a:r>
            <a:r>
              <a:rPr lang="zh-CN" altLang="en-US" dirty="0"/>
              <a:t>是高寄存器（</a:t>
            </a:r>
            <a:r>
              <a:rPr lang="en-US" altLang="zh-CN" dirty="0"/>
              <a:t>R8</a:t>
            </a:r>
            <a:r>
              <a:rPr lang="zh-CN" altLang="en-US" dirty="0"/>
              <a:t>～</a:t>
            </a:r>
            <a:r>
              <a:rPr lang="en-US" altLang="zh-CN" dirty="0"/>
              <a:t>R18</a:t>
            </a:r>
            <a:r>
              <a:rPr lang="zh-CN" altLang="en-US" dirty="0"/>
              <a:t>），则标志不受影响；若</a:t>
            </a:r>
            <a:r>
              <a:rPr lang="en-US" altLang="zh-CN" dirty="0"/>
              <a:t>Rd </a:t>
            </a:r>
            <a:r>
              <a:rPr lang="zh-CN" altLang="en-US" dirty="0"/>
              <a:t>和</a:t>
            </a:r>
            <a:r>
              <a:rPr lang="en-US" altLang="zh-CN" dirty="0"/>
              <a:t>Rm </a:t>
            </a:r>
            <a:r>
              <a:rPr lang="zh-CN" altLang="en-US" dirty="0"/>
              <a:t>都是低寄存器（</a:t>
            </a:r>
            <a:r>
              <a:rPr lang="en-US" altLang="zh-CN" dirty="0"/>
              <a:t>R0</a:t>
            </a:r>
            <a:r>
              <a:rPr lang="zh-CN" altLang="en-US" dirty="0"/>
              <a:t>～</a:t>
            </a:r>
            <a:r>
              <a:rPr lang="en-US" altLang="zh-CN" dirty="0"/>
              <a:t>R7</a:t>
            </a:r>
            <a:r>
              <a:rPr lang="zh-CN" altLang="en-US" dirty="0"/>
              <a:t>），则更新标志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/>
              <a:t>，且清除标志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。例如：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9</a:t>
            </a:r>
            <a:r>
              <a:rPr lang="zh-CN" altLang="en-US">
                <a:cs typeface="华文仿宋"/>
              </a:rPr>
              <a:t>）传送、传送非和取负</a:t>
            </a:r>
          </a:p>
        </p:txBody>
      </p:sp>
      <p:sp>
        <p:nvSpPr>
          <p:cNvPr id="111618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/>
          <a:lstStyle/>
          <a:p>
            <a:endParaRPr lang="pt-BR" altLang="zh-CN">
              <a:cs typeface="华文仿宋"/>
            </a:endParaRPr>
          </a:p>
          <a:p>
            <a:r>
              <a:rPr lang="pt-BR" altLang="zh-CN">
                <a:cs typeface="华文仿宋"/>
              </a:rPr>
              <a:t>MOV R3,#0</a:t>
            </a:r>
          </a:p>
          <a:p>
            <a:r>
              <a:rPr lang="pt-BR" altLang="zh-CN">
                <a:cs typeface="华文仿宋"/>
              </a:rPr>
              <a:t>MOV R0,R12</a:t>
            </a:r>
          </a:p>
          <a:p>
            <a:r>
              <a:rPr lang="pt-BR" altLang="zh-CN">
                <a:cs typeface="华文仿宋"/>
              </a:rPr>
              <a:t>MVN R7,R1</a:t>
            </a:r>
          </a:p>
          <a:p>
            <a:r>
              <a:rPr lang="pt-BR" altLang="zh-CN">
                <a:cs typeface="华文仿宋"/>
              </a:rPr>
              <a:t>NEG R2,R2</a:t>
            </a:r>
          </a:p>
          <a:p>
            <a:endParaRPr lang="pt-BR" altLang="zh-CN">
              <a:cs typeface="华文仿宋"/>
            </a:endParaRPr>
          </a:p>
          <a:p>
            <a:endParaRPr lang="zh-CN" altLang="en-US">
              <a:cs typeface="华文仿宋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10</a:t>
            </a:r>
            <a:r>
              <a:rPr lang="zh-CN" altLang="en-US">
                <a:cs typeface="华文仿宋"/>
              </a:rPr>
              <a:t>）测试位</a:t>
            </a:r>
            <a:r>
              <a:rPr lang="en-US" altLang="zh-CN">
                <a:cs typeface="华文仿宋"/>
              </a:rPr>
              <a:t>TST</a:t>
            </a:r>
            <a:endParaRPr lang="zh-CN" altLang="en-US">
              <a:cs typeface="华文仿宋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格式：</a:t>
            </a:r>
            <a:r>
              <a:rPr lang="en-US" altLang="zh-CN" dirty="0"/>
              <a:t>TST </a:t>
            </a:r>
            <a:r>
              <a:rPr lang="en-US" altLang="zh-CN" dirty="0" err="1"/>
              <a:t>Rn,Rm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其中，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Rn</a:t>
            </a:r>
            <a:r>
              <a:rPr lang="zh-CN" altLang="en-US" dirty="0"/>
              <a:t>：第</a:t>
            </a:r>
            <a:r>
              <a:rPr lang="en-US" altLang="zh-CN" dirty="0"/>
              <a:t>1</a:t>
            </a:r>
            <a:r>
              <a:rPr lang="zh-CN" altLang="en-US" dirty="0"/>
              <a:t>操作数寄存器。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Rm</a:t>
            </a:r>
            <a:r>
              <a:rPr lang="zh-CN" altLang="en-US" dirty="0"/>
              <a:t>：第</a:t>
            </a:r>
            <a:r>
              <a:rPr lang="en-US" altLang="zh-CN" dirty="0"/>
              <a:t>2</a:t>
            </a:r>
            <a:r>
              <a:rPr lang="zh-CN" altLang="en-US" dirty="0"/>
              <a:t>操作数寄存器。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TST</a:t>
            </a:r>
            <a:r>
              <a:rPr lang="zh-CN" altLang="en-US" dirty="0"/>
              <a:t>对</a:t>
            </a:r>
            <a:r>
              <a:rPr lang="en-US" altLang="zh-CN" dirty="0"/>
              <a:t>Rm</a:t>
            </a:r>
            <a:r>
              <a:rPr lang="zh-CN" altLang="en-US" dirty="0"/>
              <a:t>和</a:t>
            </a:r>
            <a:r>
              <a:rPr lang="en-US" altLang="zh-CN" dirty="0"/>
              <a:t>Rn</a:t>
            </a:r>
            <a:r>
              <a:rPr lang="zh-CN" altLang="en-US" dirty="0"/>
              <a:t>中的值进行按位“与”操作。但不把结果放入寄存器。该指令根据结果更新标志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/>
              <a:t>，标志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不受影响。</a:t>
            </a:r>
            <a:r>
              <a:rPr lang="en-US" altLang="zh-CN" dirty="0"/>
              <a:t>Rn</a:t>
            </a:r>
            <a:r>
              <a:rPr lang="zh-CN" altLang="en-US" dirty="0"/>
              <a:t>和</a:t>
            </a:r>
            <a:r>
              <a:rPr lang="en-US" altLang="zh-CN" dirty="0"/>
              <a:t>Rm</a:t>
            </a:r>
            <a:r>
              <a:rPr lang="zh-CN" altLang="en-US" dirty="0"/>
              <a:t>必须在</a:t>
            </a:r>
            <a:r>
              <a:rPr lang="en-US" altLang="zh-CN" dirty="0"/>
              <a:t>R0</a:t>
            </a:r>
            <a:r>
              <a:rPr lang="zh-CN" altLang="en-US" dirty="0"/>
              <a:t>～</a:t>
            </a:r>
            <a:r>
              <a:rPr lang="en-US" altLang="zh-CN" dirty="0"/>
              <a:t>R7</a:t>
            </a:r>
            <a:r>
              <a:rPr lang="zh-CN" altLang="en-US" dirty="0"/>
              <a:t>范围内。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例如：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TST R2,R4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3</a:t>
            </a:r>
            <a:r>
              <a:rPr lang="zh-CN" altLang="en-US">
                <a:cs typeface="华文仿宋"/>
              </a:rPr>
              <a:t>．分支指令</a:t>
            </a:r>
          </a:p>
        </p:txBody>
      </p:sp>
      <p:sp>
        <p:nvSpPr>
          <p:cNvPr id="113666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/>
          <a:lstStyle/>
          <a:p>
            <a:r>
              <a:rPr lang="zh-CN" altLang="en-US" sz="3600">
                <a:cs typeface="华文仿宋"/>
              </a:rPr>
              <a:t>（</a:t>
            </a:r>
            <a:r>
              <a:rPr lang="en-US" altLang="zh-CN" sz="3600">
                <a:cs typeface="华文仿宋"/>
              </a:rPr>
              <a:t>1</a:t>
            </a:r>
            <a:r>
              <a:rPr lang="zh-CN" altLang="en-US" sz="3600">
                <a:cs typeface="华文仿宋"/>
              </a:rPr>
              <a:t>）分支</a:t>
            </a:r>
            <a:r>
              <a:rPr lang="en-US" altLang="zh-CN" sz="3600">
                <a:cs typeface="华文仿宋"/>
              </a:rPr>
              <a:t>B</a:t>
            </a:r>
            <a:r>
              <a:rPr lang="zh-CN" altLang="en-US" sz="3600">
                <a:cs typeface="华文仿宋"/>
              </a:rPr>
              <a:t>指令</a:t>
            </a:r>
            <a:endParaRPr lang="en-US" altLang="zh-CN" sz="3600">
              <a:cs typeface="华文仿宋"/>
            </a:endParaRPr>
          </a:p>
          <a:p>
            <a:r>
              <a:rPr lang="zh-CN" altLang="en-US" sz="3600">
                <a:cs typeface="华文仿宋"/>
              </a:rPr>
              <a:t>（</a:t>
            </a:r>
            <a:r>
              <a:rPr lang="en-US" altLang="zh-CN" sz="3600">
                <a:cs typeface="华文仿宋"/>
              </a:rPr>
              <a:t>2</a:t>
            </a:r>
            <a:r>
              <a:rPr lang="zh-CN" altLang="en-US" sz="3600">
                <a:cs typeface="华文仿宋"/>
              </a:rPr>
              <a:t>）带链接的长分支</a:t>
            </a:r>
            <a:r>
              <a:rPr lang="en-US" altLang="zh-CN" sz="3600">
                <a:cs typeface="华文仿宋"/>
              </a:rPr>
              <a:t>BL</a:t>
            </a:r>
            <a:r>
              <a:rPr lang="zh-CN" altLang="en-US" sz="3600">
                <a:cs typeface="华文仿宋"/>
              </a:rPr>
              <a:t>指令</a:t>
            </a:r>
            <a:endParaRPr lang="en-US" altLang="zh-CN" sz="3600">
              <a:cs typeface="华文仿宋"/>
            </a:endParaRPr>
          </a:p>
          <a:p>
            <a:r>
              <a:rPr lang="zh-CN" altLang="en-US" sz="3600">
                <a:cs typeface="华文仿宋"/>
              </a:rPr>
              <a:t>（</a:t>
            </a:r>
            <a:r>
              <a:rPr lang="en-US" altLang="zh-CN" sz="3600">
                <a:cs typeface="华文仿宋"/>
              </a:rPr>
              <a:t>3</a:t>
            </a:r>
            <a:r>
              <a:rPr lang="zh-CN" altLang="en-US" sz="3600">
                <a:cs typeface="华文仿宋"/>
              </a:rPr>
              <a:t>）分支，并可选地切换指令集</a:t>
            </a:r>
            <a:r>
              <a:rPr lang="en-US" altLang="zh-CN" sz="3600">
                <a:cs typeface="华文仿宋"/>
              </a:rPr>
              <a:t>BX</a:t>
            </a:r>
          </a:p>
          <a:p>
            <a:r>
              <a:rPr lang="zh-CN" altLang="en-US" sz="3600">
                <a:cs typeface="华文仿宋"/>
              </a:rPr>
              <a:t>（</a:t>
            </a:r>
            <a:r>
              <a:rPr lang="en-US" altLang="zh-CN" sz="3600">
                <a:cs typeface="华文仿宋"/>
              </a:rPr>
              <a:t>4</a:t>
            </a:r>
            <a:r>
              <a:rPr lang="zh-CN" altLang="en-US" sz="3600">
                <a:cs typeface="华文仿宋"/>
              </a:rPr>
              <a:t>）带链接分支，并可选地交换指令集     </a:t>
            </a:r>
            <a:r>
              <a:rPr lang="en-US" altLang="zh-CN" sz="3600">
                <a:cs typeface="华文仿宋"/>
              </a:rPr>
              <a:t>		BLX</a:t>
            </a:r>
          </a:p>
          <a:p>
            <a:endParaRPr lang="zh-CN" altLang="en-US">
              <a:cs typeface="华文仿宋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1</a:t>
            </a:r>
            <a:r>
              <a:rPr lang="zh-CN" altLang="en-US">
                <a:cs typeface="华文仿宋"/>
              </a:rPr>
              <a:t>）分支</a:t>
            </a:r>
            <a:r>
              <a:rPr lang="en-US" altLang="zh-CN">
                <a:cs typeface="华文仿宋"/>
              </a:rPr>
              <a:t>B</a:t>
            </a:r>
            <a:r>
              <a:rPr lang="zh-CN" altLang="en-US">
                <a:cs typeface="华文仿宋"/>
              </a:rPr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这是</a:t>
            </a:r>
            <a:r>
              <a:rPr lang="en-US" altLang="zh-CN" dirty="0"/>
              <a:t>Thumb</a:t>
            </a:r>
            <a:r>
              <a:rPr lang="zh-CN" altLang="en-US" dirty="0"/>
              <a:t>指令集中唯一的有条件指令。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格式：</a:t>
            </a:r>
            <a:r>
              <a:rPr lang="en-US" altLang="zh-CN" dirty="0"/>
              <a:t>B{</a:t>
            </a:r>
            <a:r>
              <a:rPr lang="en-US" altLang="zh-CN" dirty="0" err="1"/>
              <a:t>cond</a:t>
            </a:r>
            <a:r>
              <a:rPr lang="en-US" altLang="zh-CN" dirty="0"/>
              <a:t>} label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/>
              <a:t>其中，</a:t>
            </a:r>
            <a:r>
              <a:rPr lang="en-US" altLang="zh-CN" dirty="0"/>
              <a:t>label</a:t>
            </a:r>
            <a:r>
              <a:rPr lang="zh-CN" altLang="en-US" dirty="0"/>
              <a:t>是程序相对偏移表达式，通常是在同一代码块内的标号。若使用</a:t>
            </a:r>
            <a:r>
              <a:rPr lang="en-US" altLang="zh-CN" dirty="0" err="1"/>
              <a:t>cond</a:t>
            </a:r>
            <a:r>
              <a:rPr lang="zh-CN" altLang="en-US" dirty="0"/>
              <a:t>，则</a:t>
            </a:r>
            <a:r>
              <a:rPr lang="en-US" altLang="zh-CN" dirty="0"/>
              <a:t>label</a:t>
            </a:r>
            <a:r>
              <a:rPr lang="zh-CN" altLang="en-US" dirty="0"/>
              <a:t>必须在当前指令的−</a:t>
            </a:r>
            <a:r>
              <a:rPr lang="en-US" altLang="zh-CN" dirty="0"/>
              <a:t>256</a:t>
            </a:r>
            <a:r>
              <a:rPr lang="zh-CN" altLang="en-US" dirty="0"/>
              <a:t>～</a:t>
            </a:r>
            <a:r>
              <a:rPr lang="en-US" altLang="zh-CN" dirty="0"/>
              <a:t>+256</a:t>
            </a:r>
            <a:r>
              <a:rPr lang="zh-CN" altLang="en-US" dirty="0"/>
              <a:t>字节范围内。若指令是无条件的，则</a:t>
            </a:r>
            <a:r>
              <a:rPr lang="en-US" altLang="zh-CN" dirty="0"/>
              <a:t>label</a:t>
            </a:r>
            <a:r>
              <a:rPr lang="zh-CN" altLang="en-US" dirty="0"/>
              <a:t>必须在</a:t>
            </a:r>
            <a:r>
              <a:rPr lang="en-US" altLang="zh-CN" dirty="0"/>
              <a:t>±2KB</a:t>
            </a:r>
            <a:r>
              <a:rPr lang="zh-CN" altLang="en-US" dirty="0"/>
              <a:t>范围内。若</a:t>
            </a:r>
            <a:r>
              <a:rPr lang="en-US" altLang="zh-CN" dirty="0" err="1"/>
              <a:t>cond</a:t>
            </a:r>
            <a:r>
              <a:rPr lang="zh-CN" altLang="en-US" dirty="0"/>
              <a:t>满足或不使用</a:t>
            </a:r>
            <a:r>
              <a:rPr lang="en-US" altLang="zh-CN" dirty="0" err="1"/>
              <a:t>cond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指令引起处理器转移到</a:t>
            </a:r>
            <a:r>
              <a:rPr lang="en-US" altLang="zh-CN" dirty="0"/>
              <a:t>label</a:t>
            </a:r>
            <a:r>
              <a:rPr lang="zh-CN" altLang="en-US" dirty="0"/>
              <a:t>。</a:t>
            </a:r>
            <a:r>
              <a:rPr lang="en-US" altLang="zh-CN" dirty="0"/>
              <a:t>label</a:t>
            </a:r>
            <a:r>
              <a:rPr lang="zh-CN" altLang="en-US" dirty="0"/>
              <a:t>必须在指定限制内。</a:t>
            </a:r>
            <a:r>
              <a:rPr lang="en-US" altLang="zh-CN" dirty="0"/>
              <a:t>ARM</a:t>
            </a:r>
            <a:r>
              <a:rPr lang="zh-CN" altLang="en-US" dirty="0"/>
              <a:t>链接器不能增加代码来产生更长的转移。例如：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B </a:t>
            </a:r>
            <a:r>
              <a:rPr lang="en-US" altLang="zh-CN" dirty="0" err="1"/>
              <a:t>dloop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dirty="0"/>
              <a:t>BEG </a:t>
            </a:r>
            <a:r>
              <a:rPr lang="en-US" altLang="zh-CN" dirty="0" err="1"/>
              <a:t>sectB</a:t>
            </a:r>
            <a:endParaRPr lang="en-US" altLang="zh-CN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（</a:t>
            </a:r>
            <a:r>
              <a:rPr lang="en-US" altLang="zh-CN">
                <a:cs typeface="华文仿宋"/>
              </a:rPr>
              <a:t>2</a:t>
            </a:r>
            <a:r>
              <a:rPr lang="zh-CN" altLang="en-US">
                <a:cs typeface="华文仿宋"/>
              </a:rPr>
              <a:t>）带链接的长分支</a:t>
            </a:r>
            <a:r>
              <a:rPr lang="en-US" altLang="zh-CN">
                <a:cs typeface="华文仿宋"/>
              </a:rPr>
              <a:t>BL</a:t>
            </a:r>
            <a:r>
              <a:rPr lang="zh-CN" altLang="en-US">
                <a:cs typeface="华文仿宋"/>
              </a:rPr>
              <a:t>指令</a:t>
            </a:r>
          </a:p>
        </p:txBody>
      </p:sp>
      <p:sp>
        <p:nvSpPr>
          <p:cNvPr id="115714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格式：</a:t>
            </a:r>
            <a:r>
              <a:rPr lang="en-US" altLang="zh-CN">
                <a:cs typeface="华文仿宋"/>
              </a:rPr>
              <a:t>BL label</a:t>
            </a:r>
          </a:p>
          <a:p>
            <a:r>
              <a:rPr lang="zh-CN" altLang="en-US">
                <a:cs typeface="华文仿宋"/>
              </a:rPr>
              <a:t>其中，</a:t>
            </a:r>
            <a:r>
              <a:rPr lang="en-US" altLang="zh-CN">
                <a:cs typeface="华文仿宋"/>
              </a:rPr>
              <a:t>1abel</a:t>
            </a:r>
            <a:r>
              <a:rPr lang="zh-CN" altLang="en-US">
                <a:cs typeface="华文仿宋"/>
              </a:rPr>
              <a:t>为程序相对转移表达式。</a:t>
            </a:r>
            <a:r>
              <a:rPr lang="en-US" altLang="zh-CN">
                <a:cs typeface="华文仿宋"/>
              </a:rPr>
              <a:t>BL</a:t>
            </a:r>
            <a:r>
              <a:rPr lang="zh-CN" altLang="en-US">
                <a:cs typeface="华文仿宋"/>
              </a:rPr>
              <a:t>指令将下一条指令的地址复制到</a:t>
            </a:r>
            <a:r>
              <a:rPr lang="en-US" altLang="zh-CN">
                <a:cs typeface="华文仿宋"/>
              </a:rPr>
              <a:t>R14</a:t>
            </a:r>
            <a:r>
              <a:rPr lang="zh-CN" altLang="en-US">
                <a:cs typeface="华文仿宋"/>
              </a:rPr>
              <a:t>（链接寄存器），并引起处理器转移到</a:t>
            </a:r>
            <a:r>
              <a:rPr lang="en-US" altLang="zh-CN">
                <a:cs typeface="华文仿宋"/>
              </a:rPr>
              <a:t>1abel</a:t>
            </a:r>
            <a:r>
              <a:rPr lang="zh-CN" altLang="en-US">
                <a:cs typeface="华文仿宋"/>
              </a:rPr>
              <a:t>。</a:t>
            </a:r>
            <a:r>
              <a:rPr lang="en-US" altLang="zh-CN">
                <a:cs typeface="华文仿宋"/>
              </a:rPr>
              <a:t>BL</a:t>
            </a:r>
            <a:r>
              <a:rPr lang="zh-CN" altLang="en-US">
                <a:cs typeface="华文仿宋"/>
              </a:rPr>
              <a:t>指令不能转移到当前指令</a:t>
            </a:r>
            <a:r>
              <a:rPr lang="en-US" altLang="zh-CN">
                <a:cs typeface="华文仿宋"/>
              </a:rPr>
              <a:t>±4MB</a:t>
            </a:r>
            <a:r>
              <a:rPr lang="zh-CN" altLang="en-US">
                <a:cs typeface="华文仿宋"/>
              </a:rPr>
              <a:t>以外的地址。必要时，</a:t>
            </a:r>
            <a:r>
              <a:rPr lang="en-US" altLang="zh-CN">
                <a:cs typeface="华文仿宋"/>
              </a:rPr>
              <a:t>ARM</a:t>
            </a:r>
            <a:r>
              <a:rPr lang="zh-CN" altLang="en-US">
                <a:cs typeface="华文仿宋"/>
              </a:rPr>
              <a:t>链接器插入代码以允许更长的转移。例如：</a:t>
            </a:r>
          </a:p>
          <a:p>
            <a:endParaRPr lang="zh-CN" altLang="en-US">
              <a:cs typeface="华文仿宋"/>
            </a:endParaRPr>
          </a:p>
          <a:p>
            <a:r>
              <a:rPr lang="en-US" altLang="zh-CN">
                <a:cs typeface="华文仿宋"/>
              </a:rPr>
              <a:t>BL extract</a:t>
            </a:r>
          </a:p>
          <a:p>
            <a:endParaRPr lang="zh-CN" altLang="en-US">
              <a:cs typeface="华文仿宋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228600"/>
            <a:ext cx="883285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）分支，并可选地切换指令集</a:t>
            </a:r>
            <a:r>
              <a:rPr lang="en-US" altLang="zh-CN" dirty="0"/>
              <a:t>BX</a:t>
            </a:r>
            <a:endParaRPr lang="zh-CN" altLang="en-US" dirty="0"/>
          </a:p>
        </p:txBody>
      </p:sp>
      <p:sp>
        <p:nvSpPr>
          <p:cNvPr id="116738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/>
          <a:lstStyle/>
          <a:p>
            <a:r>
              <a:rPr lang="zh-CN" altLang="en-US">
                <a:cs typeface="华文仿宋"/>
              </a:rPr>
              <a:t>格式：</a:t>
            </a:r>
            <a:r>
              <a:rPr lang="en-US" altLang="zh-CN">
                <a:cs typeface="华文仿宋"/>
              </a:rPr>
              <a:t>BX Rm</a:t>
            </a:r>
          </a:p>
          <a:p>
            <a:r>
              <a:rPr lang="zh-CN" altLang="en-US">
                <a:cs typeface="华文仿宋"/>
              </a:rPr>
              <a:t>其中，</a:t>
            </a:r>
            <a:r>
              <a:rPr lang="en-US" altLang="zh-CN">
                <a:cs typeface="华文仿宋"/>
              </a:rPr>
              <a:t>Rm</a:t>
            </a:r>
            <a:r>
              <a:rPr lang="zh-CN" altLang="en-US">
                <a:cs typeface="华文仿宋"/>
              </a:rPr>
              <a:t>装有分支目的地址的</a:t>
            </a:r>
            <a:r>
              <a:rPr lang="en-US" altLang="zh-CN">
                <a:cs typeface="华文仿宋"/>
              </a:rPr>
              <a:t>ARM</a:t>
            </a:r>
            <a:r>
              <a:rPr lang="zh-CN" altLang="en-US">
                <a:cs typeface="华文仿宋"/>
              </a:rPr>
              <a:t>寄存器。</a:t>
            </a:r>
            <a:r>
              <a:rPr lang="en-US" altLang="zh-CN">
                <a:cs typeface="华文仿宋"/>
              </a:rPr>
              <a:t>Rm</a:t>
            </a:r>
            <a:r>
              <a:rPr lang="zh-CN" altLang="en-US">
                <a:cs typeface="华文仿宋"/>
              </a:rPr>
              <a:t>的位</a:t>
            </a:r>
            <a:r>
              <a:rPr lang="en-US" altLang="zh-CN">
                <a:cs typeface="华文仿宋"/>
              </a:rPr>
              <a:t>[0]</a:t>
            </a:r>
            <a:r>
              <a:rPr lang="zh-CN" altLang="en-US">
                <a:cs typeface="华文仿宋"/>
              </a:rPr>
              <a:t>不用于地址部分。若</a:t>
            </a:r>
            <a:r>
              <a:rPr lang="en-US" altLang="zh-CN">
                <a:cs typeface="华文仿宋"/>
              </a:rPr>
              <a:t>Rm </a:t>
            </a:r>
            <a:r>
              <a:rPr lang="zh-CN" altLang="en-US">
                <a:cs typeface="华文仿宋"/>
              </a:rPr>
              <a:t>的位</a:t>
            </a:r>
            <a:r>
              <a:rPr lang="en-US" altLang="zh-CN">
                <a:cs typeface="华文仿宋"/>
              </a:rPr>
              <a:t>[0]</a:t>
            </a:r>
            <a:r>
              <a:rPr lang="zh-CN" altLang="en-US">
                <a:cs typeface="华文仿宋"/>
              </a:rPr>
              <a:t>清零，则位</a:t>
            </a:r>
            <a:r>
              <a:rPr lang="en-US" altLang="zh-CN">
                <a:cs typeface="华文仿宋"/>
              </a:rPr>
              <a:t>[1]</a:t>
            </a:r>
            <a:r>
              <a:rPr lang="zh-CN" altLang="en-US">
                <a:cs typeface="华文仿宋"/>
              </a:rPr>
              <a:t>也必须清零，指令清除</a:t>
            </a:r>
            <a:r>
              <a:rPr lang="en-US" altLang="zh-CN">
                <a:cs typeface="华文仿宋"/>
              </a:rPr>
              <a:t>CPSR</a:t>
            </a:r>
            <a:r>
              <a:rPr lang="zh-CN" altLang="en-US">
                <a:cs typeface="华文仿宋"/>
              </a:rPr>
              <a:t>中的标志</a:t>
            </a:r>
            <a:r>
              <a:rPr lang="en-US" altLang="zh-CN">
                <a:cs typeface="华文仿宋"/>
              </a:rPr>
              <a:t>T</a:t>
            </a:r>
            <a:r>
              <a:rPr lang="zh-CN" altLang="en-US">
                <a:cs typeface="华文仿宋"/>
              </a:rPr>
              <a:t>，目的地址的代码被解释为</a:t>
            </a:r>
            <a:r>
              <a:rPr lang="en-US" altLang="zh-CN">
                <a:cs typeface="华文仿宋"/>
              </a:rPr>
              <a:t>ARM</a:t>
            </a:r>
            <a:r>
              <a:rPr lang="zh-CN" altLang="en-US">
                <a:cs typeface="华文仿宋"/>
              </a:rPr>
              <a:t>代码，</a:t>
            </a:r>
            <a:r>
              <a:rPr lang="en-US" altLang="zh-CN">
                <a:cs typeface="华文仿宋"/>
              </a:rPr>
              <a:t>BX</a:t>
            </a:r>
            <a:r>
              <a:rPr lang="zh-CN" altLang="en-US">
                <a:cs typeface="华文仿宋"/>
              </a:rPr>
              <a:t>指令引起处理器转移到</a:t>
            </a:r>
            <a:r>
              <a:rPr lang="en-US" altLang="zh-CN">
                <a:cs typeface="华文仿宋"/>
              </a:rPr>
              <a:t>Rm</a:t>
            </a:r>
            <a:r>
              <a:rPr lang="zh-CN" altLang="en-US">
                <a:cs typeface="华文仿宋"/>
              </a:rPr>
              <a:t>存储的地址。若</a:t>
            </a:r>
            <a:r>
              <a:rPr lang="en-US" altLang="zh-CN">
                <a:cs typeface="华文仿宋"/>
              </a:rPr>
              <a:t>Rm</a:t>
            </a:r>
            <a:r>
              <a:rPr lang="zh-CN" altLang="en-US">
                <a:cs typeface="华文仿宋"/>
              </a:rPr>
              <a:t>的位</a:t>
            </a:r>
            <a:r>
              <a:rPr lang="en-US" altLang="zh-CN">
                <a:cs typeface="华文仿宋"/>
              </a:rPr>
              <a:t>[0]</a:t>
            </a:r>
            <a:r>
              <a:rPr lang="zh-CN" altLang="en-US">
                <a:cs typeface="华文仿宋"/>
              </a:rPr>
              <a:t>置位，则指令集切换到</a:t>
            </a:r>
            <a:r>
              <a:rPr lang="en-US" altLang="zh-CN">
                <a:cs typeface="华文仿宋"/>
              </a:rPr>
              <a:t>Thumb</a:t>
            </a:r>
            <a:r>
              <a:rPr lang="zh-CN" altLang="en-US">
                <a:cs typeface="华文仿宋"/>
              </a:rPr>
              <a:t>状态。例如：</a:t>
            </a:r>
          </a:p>
          <a:p>
            <a:endParaRPr lang="zh-CN" altLang="en-US">
              <a:cs typeface="华文仿宋"/>
            </a:endParaRPr>
          </a:p>
          <a:p>
            <a:r>
              <a:rPr lang="en-US" altLang="zh-CN">
                <a:cs typeface="华文仿宋"/>
              </a:rPr>
              <a:t>BX R5</a:t>
            </a:r>
          </a:p>
          <a:p>
            <a:endParaRPr lang="zh-CN" altLang="en-US">
              <a:cs typeface="华文仿宋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489" y="228600"/>
            <a:ext cx="9151937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）带链接分支，并可选地交换指令集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格式：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BLX Rm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BLX label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其中，</a:t>
            </a:r>
            <a:r>
              <a:rPr lang="en-US" altLang="zh-CN" dirty="0"/>
              <a:t>Rm </a:t>
            </a:r>
            <a:r>
              <a:rPr lang="zh-CN" altLang="en-US" dirty="0"/>
              <a:t>装有分支目的地址的</a:t>
            </a:r>
            <a:r>
              <a:rPr lang="en-US" altLang="zh-CN" dirty="0"/>
              <a:t>ARM</a:t>
            </a:r>
            <a:r>
              <a:rPr lang="zh-CN" altLang="en-US" dirty="0"/>
              <a:t>寄存器。</a:t>
            </a:r>
            <a:r>
              <a:rPr lang="en-US" altLang="zh-CN" dirty="0"/>
              <a:t>Rm</a:t>
            </a:r>
            <a:r>
              <a:rPr lang="zh-CN" altLang="en-US" dirty="0"/>
              <a:t>的位</a:t>
            </a:r>
            <a:r>
              <a:rPr lang="en-US" altLang="zh-CN" dirty="0"/>
              <a:t>[0]</a:t>
            </a:r>
            <a:r>
              <a:rPr lang="zh-CN" altLang="en-US" dirty="0"/>
              <a:t>不用于地址部分。若</a:t>
            </a:r>
            <a:r>
              <a:rPr lang="en-US" altLang="zh-CN" dirty="0"/>
              <a:t>Rm </a:t>
            </a:r>
            <a:r>
              <a:rPr lang="zh-CN" altLang="en-US" dirty="0"/>
              <a:t>的位</a:t>
            </a:r>
            <a:r>
              <a:rPr lang="en-US" altLang="zh-CN" dirty="0"/>
              <a:t>[0]</a:t>
            </a:r>
            <a:r>
              <a:rPr lang="zh-CN" altLang="en-US" dirty="0"/>
              <a:t>清零，则位</a:t>
            </a:r>
            <a:r>
              <a:rPr lang="en-US" altLang="zh-CN" dirty="0"/>
              <a:t>[1]</a:t>
            </a:r>
            <a:r>
              <a:rPr lang="zh-CN" altLang="en-US" dirty="0"/>
              <a:t>必须也清零，指令清除</a:t>
            </a:r>
            <a:r>
              <a:rPr lang="en-US" altLang="zh-CN" dirty="0"/>
              <a:t>CPSR</a:t>
            </a:r>
            <a:r>
              <a:rPr lang="zh-CN" altLang="en-US" dirty="0"/>
              <a:t>中的标志</a:t>
            </a:r>
            <a:r>
              <a:rPr lang="en-US" altLang="zh-CN" dirty="0"/>
              <a:t>T</a:t>
            </a:r>
            <a:r>
              <a:rPr lang="zh-CN" altLang="en-US" dirty="0"/>
              <a:t>，目的地址的代码被解释为</a:t>
            </a:r>
            <a:r>
              <a:rPr lang="en-US" altLang="zh-CN" dirty="0"/>
              <a:t>ARM</a:t>
            </a:r>
            <a:r>
              <a:rPr lang="zh-CN" altLang="en-US" dirty="0"/>
              <a:t>代码。</a:t>
            </a:r>
            <a:r>
              <a:rPr lang="en-US" altLang="zh-CN" dirty="0"/>
              <a:t>label</a:t>
            </a:r>
            <a:r>
              <a:rPr lang="zh-CN" altLang="en-US" dirty="0"/>
              <a:t>为程序相对偏移表达式，“</a:t>
            </a:r>
            <a:r>
              <a:rPr lang="en-US" altLang="zh-CN" dirty="0"/>
              <a:t>BLX  label”</a:t>
            </a:r>
            <a:r>
              <a:rPr lang="zh-CN" altLang="en-US" dirty="0"/>
              <a:t>始终引起处理器切换到</a:t>
            </a:r>
            <a:r>
              <a:rPr lang="en-US" altLang="zh-CN" dirty="0"/>
              <a:t>ARM</a:t>
            </a:r>
            <a:r>
              <a:rPr lang="zh-CN" altLang="en-US" dirty="0"/>
              <a:t>状态。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489" y="228600"/>
            <a:ext cx="9151937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）带链接分支，并可选地交换指令集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575" y="1600200"/>
            <a:ext cx="8832850" cy="4495800"/>
          </a:xfrm>
        </p:spPr>
        <p:txBody>
          <a:bodyPr>
            <a:normAutofit fontScale="92500" lnSpcReduction="10000"/>
          </a:bodyPr>
          <a:lstStyle/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BLX</a:t>
            </a:r>
            <a:r>
              <a:rPr lang="zh-CN" altLang="en-US" dirty="0"/>
              <a:t>指令可用于：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① 复制下一条指令的地址到</a:t>
            </a:r>
            <a:r>
              <a:rPr lang="en-US" altLang="zh-CN" dirty="0"/>
              <a:t>R14</a:t>
            </a:r>
            <a:r>
              <a:rPr lang="zh-CN" altLang="en-US" dirty="0"/>
              <a:t>；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② 引起处理器转移到</a:t>
            </a:r>
            <a:r>
              <a:rPr lang="en-US" altLang="zh-CN" dirty="0"/>
              <a:t>label</a:t>
            </a:r>
            <a:r>
              <a:rPr lang="zh-CN" altLang="en-US" dirty="0"/>
              <a:t>或</a:t>
            </a:r>
            <a:r>
              <a:rPr lang="en-US" altLang="zh-CN" dirty="0"/>
              <a:t>Rm</a:t>
            </a:r>
            <a:r>
              <a:rPr lang="zh-CN" altLang="en-US" dirty="0"/>
              <a:t>存储的地址。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如果</a:t>
            </a:r>
            <a:r>
              <a:rPr lang="en-US" altLang="zh-CN" dirty="0"/>
              <a:t>Rm</a:t>
            </a:r>
            <a:r>
              <a:rPr lang="zh-CN" altLang="en-US" dirty="0"/>
              <a:t>的位</a:t>
            </a:r>
            <a:r>
              <a:rPr lang="en-US" altLang="zh-CN" dirty="0"/>
              <a:t>[0]</a:t>
            </a:r>
            <a:r>
              <a:rPr lang="zh-CN" altLang="en-US" dirty="0"/>
              <a:t>清零，或使用“</a:t>
            </a:r>
            <a:r>
              <a:rPr lang="en-US" altLang="zh-CN" dirty="0"/>
              <a:t>BLX  label”</a:t>
            </a:r>
            <a:r>
              <a:rPr lang="zh-CN" altLang="en-US" dirty="0"/>
              <a:t>形式，则指令集切换到</a:t>
            </a:r>
            <a:r>
              <a:rPr lang="en-US" altLang="zh-CN" dirty="0"/>
              <a:t>ARM</a:t>
            </a:r>
            <a:r>
              <a:rPr lang="zh-CN" altLang="en-US" dirty="0"/>
              <a:t>状态。指令不能转移到当前指令</a:t>
            </a:r>
            <a:r>
              <a:rPr lang="en-US" altLang="zh-CN" dirty="0"/>
              <a:t>±4MB</a:t>
            </a:r>
            <a:r>
              <a:rPr lang="zh-CN" altLang="en-US" dirty="0"/>
              <a:t>范围以外的地址。必要时，</a:t>
            </a:r>
            <a:r>
              <a:rPr lang="en-US" altLang="zh-CN" dirty="0"/>
              <a:t>ARM</a:t>
            </a:r>
            <a:r>
              <a:rPr lang="zh-CN" altLang="en-US" dirty="0"/>
              <a:t>链接器插入代码以允许更长的转移。例如：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BLX </a:t>
            </a:r>
            <a:r>
              <a:rPr lang="zh-CN" altLang="en-US" dirty="0"/>
              <a:t>　</a:t>
            </a:r>
            <a:r>
              <a:rPr lang="en-US" altLang="zh-CN" dirty="0"/>
              <a:t>R6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BLX</a:t>
            </a:r>
            <a:r>
              <a:rPr lang="zh-CN" altLang="en-US" dirty="0"/>
              <a:t>　 </a:t>
            </a:r>
            <a:r>
              <a:rPr lang="en-US" altLang="zh-CN" dirty="0" err="1"/>
              <a:t>ARMsub</a:t>
            </a:r>
            <a:r>
              <a:rPr lang="en-US" altLang="zh-CN" dirty="0"/>
              <a:t> </a:t>
            </a:r>
          </a:p>
          <a:p>
            <a:pPr marL="320048" indent="-320048" fontAlgn="auto"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用于大学课程的学术演示文稿（纸张和铅笔设计）</Template>
  <TotalTime>0</TotalTime>
  <Words>8368</Words>
  <Application>Microsoft Office PowerPoint</Application>
  <PresentationFormat>宽屏</PresentationFormat>
  <Paragraphs>802</Paragraphs>
  <Slides>102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15" baseType="lpstr">
      <vt:lpstr>黑体</vt:lpstr>
      <vt:lpstr>楷体_GB2312</vt:lpstr>
      <vt:lpstr>宋体</vt:lpstr>
      <vt:lpstr>Arial</vt:lpstr>
      <vt:lpstr>Calibri</vt:lpstr>
      <vt:lpstr>Garamond</vt:lpstr>
      <vt:lpstr>Tahoma</vt:lpstr>
      <vt:lpstr>Times New Roman</vt:lpstr>
      <vt:lpstr>Tw Cen MT</vt:lpstr>
      <vt:lpstr>Wingdings</vt:lpstr>
      <vt:lpstr>Wingdings 2</vt:lpstr>
      <vt:lpstr>AcademicPresentation1_TP10352479</vt:lpstr>
      <vt:lpstr>Visio</vt:lpstr>
      <vt:lpstr>第三章   ARM指令系统 </vt:lpstr>
      <vt:lpstr>本章内容简介</vt:lpstr>
      <vt:lpstr>3.1  指令集概述</vt:lpstr>
      <vt:lpstr>3.1  指令集概述</vt:lpstr>
      <vt:lpstr>3.2  ARM指令集</vt:lpstr>
      <vt:lpstr>3.2.1   ARM指令格式</vt:lpstr>
      <vt:lpstr>PowerPoint 演示文稿</vt:lpstr>
      <vt:lpstr>PowerPoint 演示文稿</vt:lpstr>
      <vt:lpstr>3.2.1   ARM指令格式</vt:lpstr>
      <vt:lpstr>PowerPoint 演示文稿</vt:lpstr>
      <vt:lpstr>1. 立即寻址 </vt:lpstr>
      <vt:lpstr>2. 寄存器寻址 </vt:lpstr>
      <vt:lpstr>3. 寄存器间接寻址 </vt:lpstr>
      <vt:lpstr>4.基址变址寻址 </vt:lpstr>
      <vt:lpstr>4.基址变址寻址 </vt:lpstr>
      <vt:lpstr>5. 多寄存器寻址 </vt:lpstr>
      <vt:lpstr>5. 多寄存器寻址 </vt:lpstr>
      <vt:lpstr>6. 寄存器移位寻址 </vt:lpstr>
      <vt:lpstr>6. 寄存器移位寻址 </vt:lpstr>
      <vt:lpstr>7. 相对寻址 </vt:lpstr>
      <vt:lpstr>8. 堆栈寻址  </vt:lpstr>
      <vt:lpstr>8. 堆栈寻址  </vt:lpstr>
      <vt:lpstr>PowerPoint 演示文稿</vt:lpstr>
      <vt:lpstr>1. ARM存储器访问指令--LDR、STR </vt:lpstr>
      <vt:lpstr>PowerPoint 演示文稿</vt:lpstr>
      <vt:lpstr>PowerPoint 演示文稿</vt:lpstr>
      <vt:lpstr>2. 批量加载/存储  LDM、STM  </vt:lpstr>
      <vt:lpstr>2. 批量加载/存储  LDM、STM  </vt:lpstr>
      <vt:lpstr>3. ARM分支指令--B、BL   </vt:lpstr>
      <vt:lpstr>3. ARM分支指令--B、BL</vt:lpstr>
      <vt:lpstr>3. ARM分支指令--BX   </vt:lpstr>
      <vt:lpstr>3. ARM分支指令--BX</vt:lpstr>
      <vt:lpstr>3. ARM分支指令--BLX   </vt:lpstr>
      <vt:lpstr>3. ARM分支指令--BLX</vt:lpstr>
      <vt:lpstr>4. ARM数据处理指令</vt:lpstr>
      <vt:lpstr>4. ARM数据处理指令</vt:lpstr>
      <vt:lpstr>4. ARM数据处理指令--移位操作</vt:lpstr>
      <vt:lpstr>4. ARM数据处理指令--移位操作</vt:lpstr>
      <vt:lpstr>4. ARM数据处理指令—数据传送指令 </vt:lpstr>
      <vt:lpstr>4. ARM数据处理指令--数据传送指令</vt:lpstr>
      <vt:lpstr>4. ARM数据处理指令--数据传送指令</vt:lpstr>
      <vt:lpstr>4. ARM数据处理指令--比较指令 </vt:lpstr>
      <vt:lpstr>4. ARM数据处理指令--比较指令</vt:lpstr>
      <vt:lpstr>4. ARM数据处理指令--比较指令</vt:lpstr>
      <vt:lpstr>4. ARM数据处理指令--测试指令 </vt:lpstr>
      <vt:lpstr>4. ARM数据处理指令--测试指令</vt:lpstr>
      <vt:lpstr>4. ARM数据处理指令--测试指令</vt:lpstr>
      <vt:lpstr>5. ARM数据处理指令—乘法指令 </vt:lpstr>
      <vt:lpstr>5. ARM数据处理指令--乘法指令</vt:lpstr>
      <vt:lpstr>4. ARM数据处理指令--算术运算指令 </vt:lpstr>
      <vt:lpstr>4. ARM数据处理指令--算术运算指令</vt:lpstr>
      <vt:lpstr>4. ARM数据处理指令--算术运算指令</vt:lpstr>
      <vt:lpstr>4. ARM数据处理指令—逻辑运算指令 </vt:lpstr>
      <vt:lpstr>4. ARM数据处理指令--逻辑运算指令</vt:lpstr>
      <vt:lpstr>4. ARM数据处理指令--逻辑运算指令</vt:lpstr>
      <vt:lpstr>5. ARM数据处理指令--乘法指令</vt:lpstr>
      <vt:lpstr>6. 状态寄存器访问--MRS、MSR </vt:lpstr>
      <vt:lpstr>7. ARM中断指令--SWI</vt:lpstr>
      <vt:lpstr>7. ARM中断指令--BKPT</vt:lpstr>
      <vt:lpstr>8. ARM协处理器指令 </vt:lpstr>
      <vt:lpstr>3.3  Thumb指令集 </vt:lpstr>
      <vt:lpstr>Thumb 简介</vt:lpstr>
      <vt:lpstr>3.3.1  Thumb状态寄存器组织</vt:lpstr>
      <vt:lpstr>3.3.1  Thumb状态寄存器组织</vt:lpstr>
      <vt:lpstr>3.3.1  Thumb状态寄存器组织</vt:lpstr>
      <vt:lpstr>3.3.2  Thumb指令</vt:lpstr>
      <vt:lpstr>（1）LDR和STR—立即数偏移</vt:lpstr>
      <vt:lpstr>（1）LDR和STR—立即数偏移</vt:lpstr>
      <vt:lpstr>（2）LDR和STR—寄存器偏移</vt:lpstr>
      <vt:lpstr>（2）LDR和STR—寄存器偏移</vt:lpstr>
      <vt:lpstr>（2）LDR和STR—寄存器偏移</vt:lpstr>
      <vt:lpstr>（3）LDR和STR—PC或SP相对偏移</vt:lpstr>
      <vt:lpstr>（3）LDR和STR—PC或SP相对偏移</vt:lpstr>
      <vt:lpstr>（4）PUSH和POP</vt:lpstr>
      <vt:lpstr>（4）PUSH和POP</vt:lpstr>
      <vt:lpstr>（5）LDMIA和STMIA</vt:lpstr>
      <vt:lpstr>（5）LDMIA和STMIA</vt:lpstr>
      <vt:lpstr>2．数据处理指令</vt:lpstr>
      <vt:lpstr>（1）ADD和SUB—低寄存器</vt:lpstr>
      <vt:lpstr>（2）ADD—高或低寄存器</vt:lpstr>
      <vt:lpstr>（3）ADD和SUB—SP</vt:lpstr>
      <vt:lpstr>（4）ADD—PC或SP相对偏移</vt:lpstr>
      <vt:lpstr>（5）ADC、SBC和MUL</vt:lpstr>
      <vt:lpstr>（5）ADC、SBC和MUL</vt:lpstr>
      <vt:lpstr>（6）按位逻辑操作 </vt:lpstr>
      <vt:lpstr>（6）按位逻辑操作</vt:lpstr>
      <vt:lpstr>（7）移位和循环移位操作</vt:lpstr>
      <vt:lpstr>（7）移位和循环移位操作</vt:lpstr>
      <vt:lpstr>（7）移位和循环移位操作</vt:lpstr>
      <vt:lpstr>（8）比较指令CMP 和CMN</vt:lpstr>
      <vt:lpstr>（9）传送、传送非和取负</vt:lpstr>
      <vt:lpstr>（9）传送、传送非和取负</vt:lpstr>
      <vt:lpstr>（10）测试位TST</vt:lpstr>
      <vt:lpstr>3．分支指令</vt:lpstr>
      <vt:lpstr>（1）分支B指令</vt:lpstr>
      <vt:lpstr>（2）带链接的长分支BL指令</vt:lpstr>
      <vt:lpstr>（3）分支，并可选地切换指令集BX</vt:lpstr>
      <vt:lpstr>（4）带链接分支，并可选地交换指令集</vt:lpstr>
      <vt:lpstr>（4）带链接分支，并可选地交换指令集</vt:lpstr>
      <vt:lpstr>4．中断和断点指令</vt:lpstr>
      <vt:lpstr>（1）软件中断SWI指令</vt:lpstr>
      <vt:lpstr>（2）断点BKPT指令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 ARM指令系统 </dc:title>
  <dc:creator/>
  <cp:keywords/>
  <cp:lastModifiedBy/>
  <cp:revision>2</cp:revision>
  <dcterms:created xsi:type="dcterms:W3CDTF">2017-07-08T02:18:28Z</dcterms:created>
  <dcterms:modified xsi:type="dcterms:W3CDTF">2021-03-16T10:29:41Z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</Properties>
</file>