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114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381" r:id="rId10"/>
    <p:sldId id="277" r:id="rId11"/>
    <p:sldId id="288" r:id="rId12"/>
    <p:sldId id="278" r:id="rId13"/>
    <p:sldId id="287" r:id="rId14"/>
    <p:sldId id="284" r:id="rId15"/>
    <p:sldId id="285" r:id="rId16"/>
    <p:sldId id="283" r:id="rId17"/>
    <p:sldId id="282" r:id="rId18"/>
    <p:sldId id="281" r:id="rId19"/>
    <p:sldId id="280" r:id="rId20"/>
    <p:sldId id="382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309" r:id="rId29"/>
    <p:sldId id="296" r:id="rId30"/>
    <p:sldId id="297" r:id="rId31"/>
    <p:sldId id="386" r:id="rId32"/>
    <p:sldId id="385" r:id="rId33"/>
    <p:sldId id="299" r:id="rId34"/>
    <p:sldId id="384" r:id="rId35"/>
    <p:sldId id="300" r:id="rId36"/>
    <p:sldId id="301" r:id="rId37"/>
    <p:sldId id="302" r:id="rId38"/>
    <p:sldId id="303" r:id="rId39"/>
    <p:sldId id="304" r:id="rId40"/>
    <p:sldId id="305" r:id="rId41"/>
    <p:sldId id="311" r:id="rId42"/>
    <p:sldId id="312" r:id="rId43"/>
    <p:sldId id="306" r:id="rId44"/>
    <p:sldId id="307" r:id="rId45"/>
    <p:sldId id="308" r:id="rId46"/>
    <p:sldId id="313" r:id="rId47"/>
    <p:sldId id="314" r:id="rId48"/>
    <p:sldId id="315" r:id="rId49"/>
    <p:sldId id="316" r:id="rId50"/>
    <p:sldId id="317" r:id="rId51"/>
    <p:sldId id="321" r:id="rId52"/>
    <p:sldId id="322" r:id="rId53"/>
    <p:sldId id="387" r:id="rId54"/>
    <p:sldId id="323" r:id="rId55"/>
    <p:sldId id="324" r:id="rId56"/>
    <p:sldId id="388" r:id="rId57"/>
    <p:sldId id="325" r:id="rId58"/>
    <p:sldId id="332" r:id="rId59"/>
    <p:sldId id="333" r:id="rId60"/>
    <p:sldId id="335" r:id="rId61"/>
    <p:sldId id="336" r:id="rId62"/>
    <p:sldId id="331" r:id="rId63"/>
    <p:sldId id="330" r:id="rId64"/>
    <p:sldId id="319" r:id="rId65"/>
    <p:sldId id="329" r:id="rId66"/>
    <p:sldId id="328" r:id="rId67"/>
    <p:sldId id="337" r:id="rId68"/>
    <p:sldId id="339" r:id="rId69"/>
    <p:sldId id="338" r:id="rId70"/>
    <p:sldId id="327" r:id="rId71"/>
    <p:sldId id="326" r:id="rId72"/>
    <p:sldId id="320" r:id="rId73"/>
    <p:sldId id="340" r:id="rId74"/>
    <p:sldId id="341" r:id="rId75"/>
    <p:sldId id="342" r:id="rId76"/>
    <p:sldId id="343" r:id="rId77"/>
    <p:sldId id="344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72" r:id="rId105"/>
    <p:sldId id="373" r:id="rId106"/>
    <p:sldId id="377" r:id="rId107"/>
    <p:sldId id="374" r:id="rId108"/>
    <p:sldId id="375" r:id="rId109"/>
    <p:sldId id="379" r:id="rId110"/>
    <p:sldId id="376" r:id="rId111"/>
    <p:sldId id="378" r:id="rId112"/>
    <p:sldId id="380" r:id="rId1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DC3"/>
    <a:srgbClr val="3891A7"/>
    <a:srgbClr val="E6DAC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3500" autoAdjust="0"/>
  </p:normalViewPr>
  <p:slideViewPr>
    <p:cSldViewPr>
      <p:cViewPr varScale="1">
        <p:scale>
          <a:sx n="107" d="100"/>
          <a:sy n="107" d="100"/>
        </p:scale>
        <p:origin x="75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099002-28D0-4136-88E7-13A233C60E67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A1FB341-7D01-4FC9-ACF4-ECFCFF020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04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2204A-4B16-48AC-B3EA-E938BAC3FF8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FB341-7D01-4FC9-ACF4-ECFCFF02052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9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结合表</a:t>
            </a:r>
            <a:r>
              <a:rPr lang="en-US" altLang="zh-CN" dirty="0"/>
              <a:t>6-10,01</a:t>
            </a:r>
            <a:r>
              <a:rPr lang="zh-CN" altLang="en-US" dirty="0"/>
              <a:t>输出，</a:t>
            </a:r>
            <a:r>
              <a:rPr lang="en-US" altLang="zh-CN" dirty="0"/>
              <a:t>1</a:t>
            </a:r>
            <a:r>
              <a:rPr lang="zh-CN" altLang="en-US" dirty="0"/>
              <a:t>：无上拉，</a:t>
            </a:r>
            <a:r>
              <a:rPr lang="en-US" altLang="zh-CN" dirty="0"/>
              <a:t>0</a:t>
            </a:r>
            <a:r>
              <a:rPr lang="zh-CN" altLang="en-US" dirty="0"/>
              <a:t>低电平，</a:t>
            </a:r>
            <a:r>
              <a:rPr lang="en-US" altLang="zh-CN" dirty="0"/>
              <a:t>1</a:t>
            </a:r>
            <a:r>
              <a:rPr lang="zh-CN" altLang="en-US" dirty="0"/>
              <a:t>高电平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FB341-7D01-4FC9-ACF4-ECFCFF02052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0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00</a:t>
            </a:r>
            <a:r>
              <a:rPr lang="zh-CN" altLang="en-US" dirty="0"/>
              <a:t>：输入，</a:t>
            </a:r>
            <a:r>
              <a:rPr lang="en-US" altLang="zh-CN" dirty="0"/>
              <a:t>0</a:t>
            </a:r>
            <a:r>
              <a:rPr lang="zh-CN" altLang="en-US" dirty="0"/>
              <a:t>有上拉电阻，读取引脚的值</a:t>
            </a:r>
            <a:r>
              <a:rPr lang="en-US" altLang="zh-CN" sz="1200" dirty="0">
                <a:latin typeface="Tw Cen MT" pitchFamily="34" charset="0"/>
                <a:ea typeface="华文仿宋" pitchFamily="2" charset="-122"/>
              </a:rPr>
              <a:t>GPFDAT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FB341-7D01-4FC9-ACF4-ECFCFF02052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3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5:1MUX:5</a:t>
            </a:r>
            <a:r>
              <a:rPr lang="zh-CN" altLang="en-US" dirty="0"/>
              <a:t>选一数据选择器（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Multiplexer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FB341-7D01-4FC9-ACF4-ECFCFF02052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Vi/</a:t>
            </a:r>
            <a:r>
              <a:rPr lang="en-US" altLang="zh-CN" dirty="0" err="1"/>
              <a:t>Vref</a:t>
            </a:r>
            <a:r>
              <a:rPr lang="en-US" altLang="zh-CN" dirty="0"/>
              <a:t>=T0/T1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FB341-7D01-4FC9-ACF4-ECFCFF020528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4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11722" y="6053139"/>
            <a:ext cx="2999154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3145693" y="6043614"/>
            <a:ext cx="9046308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rgbClr val="FFFFFF"/>
                </a:solidFill>
              </a:defRPr>
            </a:lvl1pPr>
            <a:lvl2pPr marL="562722" indent="0" algn="ctr">
              <a:buNone/>
            </a:lvl2pPr>
            <a:lvl3pPr marL="1125444" indent="0" algn="ctr">
              <a:buNone/>
            </a:lvl3pPr>
            <a:lvl4pPr marL="1688165" indent="0" algn="ctr">
              <a:buNone/>
            </a:lvl4pPr>
            <a:lvl5pPr marL="2250887" indent="0" algn="ctr">
              <a:buNone/>
            </a:lvl5pPr>
            <a:lvl6pPr marL="2813609" indent="0" algn="ctr">
              <a:buNone/>
            </a:lvl6pPr>
            <a:lvl7pPr marL="3376331" indent="0" algn="ctr">
              <a:buNone/>
            </a:lvl7pPr>
            <a:lvl8pPr marL="3939052" indent="0" algn="ctr">
              <a:buNone/>
            </a:lvl8pPr>
            <a:lvl9pPr marL="4501774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462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45B2F4-9873-4FC9-A67E-F15EA8382A09}" type="datetime8">
              <a:rPr lang="en-US"/>
              <a:pPr>
                <a:defRPr/>
              </a:pPr>
              <a:t>5/11/2021 8:04 AM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3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z="1723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DDDB15A-3A26-4C42-9AEA-4F9D52FA0D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480D5-CEF7-4E14-98D5-FFA4A1F7F7FB}" type="datetime8">
              <a:rPr lang="en-US"/>
              <a:pPr>
                <a:defRPr/>
              </a:pPr>
              <a:t>5/11/2021 8:04 AM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E21F7-8C44-4D6A-A0F3-8DAA0E3A9595}" type="slidenum">
              <a:rPr lang="en-US"/>
              <a:pPr>
                <a:defRPr/>
              </a:pPr>
              <a:t>‹#›</a:t>
            </a:fld>
            <a:endParaRPr lang="en-US" sz="1723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893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8188570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8188570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9E85-3FBC-43D8-AD20-DA8413E90248}" type="datetime8">
              <a:rPr lang="en-US"/>
              <a:pPr>
                <a:defRPr/>
              </a:pPr>
              <a:t>5/11/2021 8:04 AM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1"/>
            <a:ext cx="743047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247" y="103554"/>
            <a:ext cx="533400" cy="32629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24657-52F4-41EF-9BB9-497FBB630830}" type="slidenum">
              <a:rPr lang="en-US"/>
              <a:pPr>
                <a:defRPr/>
              </a:pPr>
              <a:t>‹#›</a:t>
            </a:fld>
            <a:endParaRPr lang="en-US" sz="1723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6B4BD-8D0E-46CC-8C45-CAC734763149}" type="datetime8">
              <a:rPr lang="en-US"/>
              <a:pPr>
                <a:defRPr/>
              </a:pPr>
              <a:t>5/11/2021 8:04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723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C87F03-22E0-4345-9EA5-1BD52B63AF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743200"/>
            <a:ext cx="9497484" cy="1673225"/>
          </a:xfrm>
        </p:spPr>
        <p:txBody>
          <a:bodyPr/>
          <a:lstStyle>
            <a:lvl1pPr>
              <a:buNone/>
              <a:defRPr sz="3446">
                <a:solidFill>
                  <a:schemeClr val="tx2"/>
                </a:solidFill>
              </a:defRPr>
            </a:lvl1pPr>
            <a:lvl2pPr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5416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979F9-9E39-4BA4-916E-ADE76059EA00}" type="datetime8">
              <a:rPr lang="en-US"/>
              <a:pPr>
                <a:defRPr/>
              </a:pPr>
              <a:t>5/11/2021 8:04 AM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954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733734C-BE01-4619-87E0-5DC677C449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653BB86-0078-4849-9E63-94BE2C7E9043}" type="datetime8">
              <a:rPr lang="en-US"/>
              <a:pPr>
                <a:defRPr/>
              </a:pPr>
              <a:t>5/11/2021 8:04 AM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723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D8C687-25A1-4587-9F5F-F55D67ADC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462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462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88B3409-F45F-4BE7-9D4E-C6802FB1BA9F}" type="datetime8">
              <a:rPr lang="en-US"/>
              <a:pPr>
                <a:defRPr/>
              </a:pPr>
              <a:t>5/11/2021 8:04 AM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723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6E981E6-96BB-4F85-A12A-911435B27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76234-F66C-4764-92A1-71441F74F1DD}" type="datetime8">
              <a:rPr lang="en-US"/>
              <a:pPr>
                <a:defRPr/>
              </a:pPr>
              <a:t>5/11/2021 8:04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723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BACA88-446E-4A56-9D2E-599E5C2D01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FBCEF-1C80-4EAF-AD1D-AE8F0BC46121}" type="datetime8">
              <a:rPr lang="en-US"/>
              <a:pPr>
                <a:defRPr/>
              </a:pPr>
              <a:t>5/11/2021 8:04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z="1723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815A5CE-71E3-49F1-AA58-AE95504097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m_pencil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6709" y="1755776"/>
            <a:ext cx="2153138" cy="2144713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5416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D7054-9EDC-496C-8D08-CC65565EDA71}" type="datetime8">
              <a:rPr lang="en-US"/>
              <a:pPr>
                <a:defRPr/>
              </a:pPr>
              <a:t>5/11/2021 8:04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723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EB6065-3889-4013-B0D4-C8CE6FCFF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723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11722" y="4664075"/>
            <a:ext cx="1949938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2061309" y="4654550"/>
            <a:ext cx="1013069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930400" y="1"/>
            <a:ext cx="1348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2092"/>
            </a:lvl1pPr>
            <a:lvl2pPr>
              <a:buFontTx/>
              <a:buNone/>
              <a:defRPr sz="1477"/>
            </a:lvl2pPr>
            <a:lvl3pPr>
              <a:buFontTx/>
              <a:buNone/>
              <a:defRPr sz="1231"/>
            </a:lvl3pPr>
            <a:lvl4pPr>
              <a:buFontTx/>
              <a:buNone/>
              <a:defRPr sz="1108"/>
            </a:lvl4pPr>
            <a:lvl5pPr>
              <a:buFontTx/>
              <a:buNone/>
              <a:defRPr sz="1108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3446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939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B62CADE-420D-43E5-B273-0570963962FF}" type="datetime8">
              <a:rPr lang="en-US"/>
              <a:pPr>
                <a:defRPr/>
              </a:pPr>
              <a:t>5/11/2021 8:04 AM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3446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71955C-E267-47BD-9E71-99DE086D4D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6708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23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897CA3-2BEC-44A7-B768-3981558179D7}" type="datetime8">
              <a:rPr lang="en-US"/>
              <a:pPr>
                <a:defRPr/>
              </a:pPr>
              <a:t>5/11/2021 8:04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0" y="6248401"/>
            <a:ext cx="7227278" cy="365125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723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7401" y="1279525"/>
            <a:ext cx="11404599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77" b="1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BC24E85-5DCE-4D6F-83F0-470EC04CFA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Tw Cen MT" pitchFamily="34" charset="0"/>
        </a:defRPr>
      </a:lvl5pPr>
      <a:lvl6pPr marL="562722" algn="l" rtl="0" fontAlgn="base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Tw Cen MT" pitchFamily="34" charset="0"/>
        </a:defRPr>
      </a:lvl6pPr>
      <a:lvl7pPr marL="1125444" algn="l" rtl="0" fontAlgn="base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Tw Cen MT" pitchFamily="34" charset="0"/>
        </a:defRPr>
      </a:lvl7pPr>
      <a:lvl8pPr marL="1688165" algn="l" rtl="0" fontAlgn="base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Tw Cen MT" pitchFamily="34" charset="0"/>
        </a:defRPr>
      </a:lvl8pPr>
      <a:lvl9pPr marL="2250887" algn="l" rtl="0" fontAlgn="base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Tw Cen MT" pitchFamily="34" charset="0"/>
        </a:defRPr>
      </a:lvl9pPr>
    </p:titleStyle>
    <p:bodyStyle>
      <a:lvl1pPr marL="392734" indent="-392734" algn="l" rtl="0" eaLnBrk="0" fontAlgn="base" hangingPunct="0">
        <a:spcBef>
          <a:spcPts val="862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3569" kern="1200">
          <a:solidFill>
            <a:schemeClr val="tx1"/>
          </a:solidFill>
          <a:latin typeface="+mn-lt"/>
          <a:ea typeface="+mn-ea"/>
          <a:cs typeface="+mn-cs"/>
        </a:defRPr>
      </a:lvl1pPr>
      <a:lvl2pPr marL="787420" indent="-336070" algn="l" rtl="0" eaLnBrk="0" fontAlgn="base" hangingPunct="0">
        <a:spcBef>
          <a:spcPts val="677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indent="-281361" algn="l" rtl="0" eaLnBrk="0" fontAlgn="base" hangingPunct="0">
        <a:spcBef>
          <a:spcPts val="61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831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indent="-281361" algn="l" rtl="0" eaLnBrk="0" fontAlgn="base" hangingPunct="0">
        <a:spcBef>
          <a:spcPts val="492"/>
        </a:spcBef>
        <a:spcAft>
          <a:spcPct val="0"/>
        </a:spcAft>
        <a:buClr>
          <a:srgbClr val="C32D2E"/>
        </a:buClr>
        <a:buSzPct val="75000"/>
        <a:buFont typeface="Wingdings" pitchFamily="2" charset="2"/>
        <a:buChar char="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indent="-281361" algn="l" rtl="0" eaLnBrk="0" fontAlgn="base" hangingPunct="0">
        <a:spcBef>
          <a:spcPts val="492"/>
        </a:spcBef>
        <a:spcAft>
          <a:spcPct val="0"/>
        </a:spcAft>
        <a:buClr>
          <a:srgbClr val="84AA33"/>
        </a:buClr>
        <a:buSzPct val="65000"/>
        <a:buFont typeface="Wingdings" pitchFamily="2" charset="2"/>
        <a:buChar char="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2588520" indent="-281361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2215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26153" indent="-281361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2215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63786" indent="-281361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2215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01419" indent="-281361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221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/>
          </p:cNvSpPr>
          <p:nvPr>
            <p:ph type="ctrTitle"/>
          </p:nvPr>
        </p:nvSpPr>
        <p:spPr>
          <a:xfrm>
            <a:off x="777631" y="1656863"/>
            <a:ext cx="10546862" cy="2481385"/>
          </a:xfrm>
        </p:spPr>
        <p:txBody>
          <a:bodyPr/>
          <a:lstStyle/>
          <a:p>
            <a:pPr eaLnBrk="1" hangingPunct="1"/>
            <a:r>
              <a:rPr lang="zh-CN" altLang="en-US" cap="none" dirty="0">
                <a:solidFill>
                  <a:srgbClr val="2A6D7D"/>
                </a:solidFill>
                <a:ea typeface="宋体" charset="-122"/>
              </a:rPr>
              <a:t>第</a:t>
            </a:r>
            <a:r>
              <a:rPr lang="en-US" altLang="zh-CN" cap="none" dirty="0">
                <a:solidFill>
                  <a:srgbClr val="2A6D7D"/>
                </a:solidFill>
                <a:ea typeface="宋体" charset="-122"/>
              </a:rPr>
              <a:t>6</a:t>
            </a:r>
            <a:r>
              <a:rPr lang="zh-CN" altLang="en-US" cap="none" dirty="0">
                <a:solidFill>
                  <a:srgbClr val="2A6D7D"/>
                </a:solidFill>
                <a:ea typeface="宋体" charset="-122"/>
              </a:rPr>
              <a:t>章 基于</a:t>
            </a:r>
            <a:r>
              <a:rPr lang="en-US" altLang="zh-CN" cap="none" dirty="0">
                <a:solidFill>
                  <a:srgbClr val="2A6D7D"/>
                </a:solidFill>
                <a:ea typeface="宋体" charset="-122"/>
              </a:rPr>
              <a:t>S3C2410</a:t>
            </a:r>
            <a:r>
              <a:rPr lang="zh-CN" altLang="en-US" cap="none" dirty="0">
                <a:solidFill>
                  <a:srgbClr val="2A6D7D"/>
                </a:solidFill>
                <a:ea typeface="宋体" charset="-122"/>
              </a:rPr>
              <a:t>的</a:t>
            </a:r>
            <a:br>
              <a:rPr lang="en-US" altLang="zh-CN" cap="none" dirty="0">
                <a:solidFill>
                  <a:srgbClr val="2A6D7D"/>
                </a:solidFill>
                <a:ea typeface="宋体" charset="-122"/>
              </a:rPr>
            </a:br>
            <a:r>
              <a:rPr lang="en-US" altLang="zh-CN" cap="none" dirty="0">
                <a:solidFill>
                  <a:srgbClr val="2A6D7D"/>
                </a:solidFill>
                <a:ea typeface="宋体" charset="-122"/>
              </a:rPr>
              <a:t>		  </a:t>
            </a:r>
            <a:r>
              <a:rPr lang="zh-CN" altLang="en-US" cap="none" dirty="0">
                <a:solidFill>
                  <a:srgbClr val="2A6D7D"/>
                </a:solidFill>
                <a:ea typeface="宋体" charset="-122"/>
              </a:rPr>
              <a:t>硬件结构与接口编程</a:t>
            </a:r>
            <a:endParaRPr lang="zh-CN" altLang="en-US" sz="4431" cap="none" dirty="0">
              <a:solidFill>
                <a:srgbClr val="2A6D7D"/>
              </a:solidFill>
              <a:ea typeface="宋体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subTitle" idx="1"/>
          </p:nvPr>
        </p:nvSpPr>
        <p:spPr>
          <a:xfrm>
            <a:off x="3149600" y="6654800"/>
            <a:ext cx="8940800" cy="8440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954">
                <a:ea typeface="宋体" charset="-122"/>
              </a:rPr>
              <a:t>讲师</a:t>
            </a:r>
            <a:br>
              <a:rPr lang="zh-CN" altLang="en-US" sz="2954">
                <a:ea typeface="宋体" charset="-122"/>
              </a:rPr>
            </a:br>
            <a:r>
              <a:rPr lang="zh-CN" altLang="en-US" sz="2954">
                <a:ea typeface="宋体" charset="-122"/>
              </a:rPr>
              <a:t>课程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14131" y="5455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6.2  S3C2410X</a:t>
            </a:r>
            <a:r>
              <a:rPr lang="zh-CN" altLang="en-US" sz="4923" dirty="0"/>
              <a:t>的存储器及其控制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sz="quarter" idx="1"/>
          </p:nvPr>
        </p:nvSpPr>
        <p:spPr>
          <a:xfrm>
            <a:off x="479376" y="1628800"/>
            <a:ext cx="11595904" cy="6471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4400" dirty="0"/>
              <a:t>6.2.1  S3C2410X</a:t>
            </a:r>
            <a:r>
              <a:rPr lang="zh-CN" altLang="en-US" sz="4400" dirty="0"/>
              <a:t>的存储器控制器</a:t>
            </a:r>
            <a:endParaRPr lang="en-US" altLang="zh-CN" sz="4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600" dirty="0"/>
              <a:t>S3C2410X</a:t>
            </a:r>
            <a:r>
              <a:rPr lang="zh-CN" altLang="en-US" sz="3600" dirty="0"/>
              <a:t>的存储空间分成</a:t>
            </a:r>
            <a:r>
              <a:rPr lang="en-US" altLang="zh-CN" sz="3600" dirty="0"/>
              <a:t>8</a:t>
            </a:r>
            <a:r>
              <a:rPr lang="zh-CN" altLang="en-US" sz="3600" dirty="0"/>
              <a:t>组（</a:t>
            </a:r>
            <a:r>
              <a:rPr lang="en-US" altLang="zh-CN" sz="3600" dirty="0"/>
              <a:t>8</a:t>
            </a:r>
            <a:r>
              <a:rPr lang="zh-CN" altLang="en-US" sz="3600" dirty="0"/>
              <a:t>个</a:t>
            </a:r>
            <a:r>
              <a:rPr lang="en-US" altLang="zh-CN" sz="3600" dirty="0"/>
              <a:t>bank</a:t>
            </a:r>
            <a:r>
              <a:rPr lang="zh-CN" altLang="en-US" sz="3600" dirty="0"/>
              <a:t>），</a:t>
            </a:r>
            <a:r>
              <a:rPr lang="zh-CN" altLang="en-US" sz="3600" dirty="0">
                <a:solidFill>
                  <a:srgbClr val="FF0000"/>
                </a:solidFill>
              </a:rPr>
              <a:t>总容量</a:t>
            </a:r>
            <a:r>
              <a:rPr lang="zh-CN" altLang="en-US" sz="3600" dirty="0"/>
              <a:t>最大为</a:t>
            </a:r>
            <a:r>
              <a:rPr lang="en-US" altLang="zh-CN" sz="3600" dirty="0">
                <a:solidFill>
                  <a:srgbClr val="FF0000"/>
                </a:solidFill>
              </a:rPr>
              <a:t>1GB</a:t>
            </a:r>
            <a:r>
              <a:rPr lang="zh-CN" altLang="en-US" sz="3600" dirty="0"/>
              <a:t>。</a:t>
            </a:r>
            <a:r>
              <a:rPr lang="en-US" altLang="zh-CN" sz="3600" dirty="0"/>
              <a:t>bank0-bank5</a:t>
            </a:r>
            <a:r>
              <a:rPr lang="zh-CN" altLang="en-US" sz="3600" dirty="0"/>
              <a:t>这</a:t>
            </a:r>
            <a:r>
              <a:rPr lang="en-US" altLang="zh-CN" sz="3600" dirty="0">
                <a:solidFill>
                  <a:srgbClr val="00B0F0"/>
                </a:solidFill>
              </a:rPr>
              <a:t>6</a:t>
            </a:r>
            <a:r>
              <a:rPr lang="zh-CN" altLang="en-US" sz="3600" dirty="0">
                <a:solidFill>
                  <a:srgbClr val="00B0F0"/>
                </a:solidFill>
              </a:rPr>
              <a:t>个</a:t>
            </a:r>
            <a:r>
              <a:rPr lang="en-US" altLang="zh-CN" sz="3600" dirty="0"/>
              <a:t>bank </a:t>
            </a:r>
            <a:r>
              <a:rPr lang="zh-CN" altLang="en-US" sz="3600" dirty="0">
                <a:solidFill>
                  <a:srgbClr val="00B0F0"/>
                </a:solidFill>
              </a:rPr>
              <a:t>容量均为 </a:t>
            </a:r>
            <a:r>
              <a:rPr lang="en-US" altLang="zh-CN" sz="3600" dirty="0">
                <a:solidFill>
                  <a:srgbClr val="00B0F0"/>
                </a:solidFill>
              </a:rPr>
              <a:t>128M </a:t>
            </a:r>
            <a:r>
              <a:rPr lang="zh-CN" altLang="en-US" sz="3600" dirty="0">
                <a:solidFill>
                  <a:srgbClr val="00B0F0"/>
                </a:solidFill>
              </a:rPr>
              <a:t>字节</a:t>
            </a:r>
            <a:r>
              <a:rPr lang="zh-CN" altLang="en-US" sz="3600" dirty="0"/>
              <a:t>，</a:t>
            </a:r>
            <a:r>
              <a:rPr lang="en-US" altLang="zh-CN" sz="3600" dirty="0">
                <a:solidFill>
                  <a:srgbClr val="00B050"/>
                </a:solidFill>
              </a:rPr>
              <a:t>Bank6</a:t>
            </a:r>
            <a:r>
              <a:rPr lang="zh-CN" altLang="en-US" sz="3600" dirty="0">
                <a:solidFill>
                  <a:srgbClr val="00B050"/>
                </a:solidFill>
              </a:rPr>
              <a:t>和</a:t>
            </a:r>
            <a:r>
              <a:rPr lang="en-US" altLang="zh-CN" sz="3600" dirty="0">
                <a:solidFill>
                  <a:srgbClr val="00B050"/>
                </a:solidFill>
              </a:rPr>
              <a:t>bank7</a:t>
            </a:r>
            <a:r>
              <a:rPr lang="zh-CN" altLang="en-US" sz="3600" dirty="0"/>
              <a:t>的</a:t>
            </a:r>
            <a:r>
              <a:rPr lang="zh-CN" altLang="en-US" sz="3600" dirty="0">
                <a:solidFill>
                  <a:srgbClr val="00B050"/>
                </a:solidFill>
              </a:rPr>
              <a:t>容量是可编程改变</a:t>
            </a:r>
            <a:r>
              <a:rPr lang="zh-CN" altLang="en-US" sz="3600" dirty="0"/>
              <a:t>的，可以是</a:t>
            </a:r>
            <a:r>
              <a:rPr lang="en-US" altLang="zh-CN" sz="3600" dirty="0"/>
              <a:t>2</a:t>
            </a:r>
            <a:r>
              <a:rPr lang="zh-CN" altLang="en-US" sz="3600" dirty="0"/>
              <a:t>、</a:t>
            </a:r>
            <a:r>
              <a:rPr lang="en-US" altLang="zh-CN" sz="3600" dirty="0"/>
              <a:t>4</a:t>
            </a:r>
            <a:r>
              <a:rPr lang="zh-CN" altLang="en-US" sz="3600" dirty="0"/>
              <a:t>、</a:t>
            </a:r>
            <a:r>
              <a:rPr lang="en-US" altLang="zh-CN" sz="3600" dirty="0"/>
              <a:t>8</a:t>
            </a:r>
            <a:r>
              <a:rPr lang="zh-CN" altLang="en-US" sz="3600" dirty="0"/>
              <a:t>、</a:t>
            </a:r>
            <a:r>
              <a:rPr lang="en-US" altLang="zh-CN" sz="3600" dirty="0"/>
              <a:t>16</a:t>
            </a:r>
            <a:r>
              <a:rPr lang="zh-CN" altLang="en-US" sz="3600" dirty="0"/>
              <a:t>、</a:t>
            </a:r>
            <a:r>
              <a:rPr lang="en-US" altLang="zh-CN" sz="3600" dirty="0"/>
              <a:t>32</a:t>
            </a:r>
            <a:r>
              <a:rPr lang="zh-CN" altLang="en-US" sz="3600" dirty="0"/>
              <a:t>、</a:t>
            </a:r>
            <a:r>
              <a:rPr lang="en-US" altLang="zh-CN" sz="3600" dirty="0"/>
              <a:t>64</a:t>
            </a:r>
            <a:r>
              <a:rPr lang="zh-CN" altLang="en-US" sz="3600" dirty="0"/>
              <a:t>、</a:t>
            </a:r>
            <a:r>
              <a:rPr lang="en-US" altLang="zh-CN" sz="3600" dirty="0"/>
              <a:t>128MB</a:t>
            </a:r>
            <a:r>
              <a:rPr lang="zh-CN" altLang="en-US" sz="3600" dirty="0"/>
              <a:t>。因此</a:t>
            </a:r>
            <a:r>
              <a:rPr lang="en-US" altLang="zh-CN" sz="3600" dirty="0"/>
              <a:t>bank0-bank6</a:t>
            </a:r>
            <a:r>
              <a:rPr lang="zh-CN" altLang="en-US" sz="3600" dirty="0"/>
              <a:t>的起始地址固定，</a:t>
            </a:r>
            <a:r>
              <a:rPr lang="en-US" altLang="zh-CN" sz="3600" dirty="0"/>
              <a:t>bank7</a:t>
            </a:r>
            <a:r>
              <a:rPr lang="zh-CN" altLang="en-US" sz="3600" dirty="0"/>
              <a:t>的起始地址可调整。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dirty="0"/>
              <a:t>8</a:t>
            </a:r>
            <a:r>
              <a:rPr lang="zh-CN" altLang="en-US" sz="3600" dirty="0"/>
              <a:t>个存储器 </a:t>
            </a:r>
            <a:r>
              <a:rPr lang="en-US" altLang="zh-CN" sz="3600" dirty="0"/>
              <a:t>bank</a:t>
            </a:r>
            <a:r>
              <a:rPr lang="zh-CN" altLang="en-US" sz="3600" dirty="0"/>
              <a:t>中，前</a:t>
            </a:r>
            <a:r>
              <a:rPr lang="en-US" altLang="zh-CN" sz="3600" dirty="0"/>
              <a:t>6 </a:t>
            </a:r>
            <a:r>
              <a:rPr lang="zh-CN" altLang="en-US" sz="3600" dirty="0"/>
              <a:t>个是 </a:t>
            </a:r>
            <a:r>
              <a:rPr lang="en-US" altLang="zh-CN" sz="3600" dirty="0"/>
              <a:t>ROM</a:t>
            </a:r>
            <a:r>
              <a:rPr lang="zh-CN" altLang="en-US" sz="3600" dirty="0"/>
              <a:t>、</a:t>
            </a:r>
            <a:r>
              <a:rPr lang="en-US" altLang="zh-CN" sz="3600" dirty="0"/>
              <a:t>SRAM </a:t>
            </a:r>
            <a:r>
              <a:rPr lang="zh-CN" altLang="en-US" sz="3600" dirty="0"/>
              <a:t>等类型的存储器 </a:t>
            </a:r>
            <a:r>
              <a:rPr lang="en-US" altLang="zh-CN" sz="3600" dirty="0"/>
              <a:t>bank</a:t>
            </a:r>
            <a:r>
              <a:rPr lang="zh-CN" altLang="en-US" sz="3600" dirty="0"/>
              <a:t>，剩下的 </a:t>
            </a:r>
            <a:r>
              <a:rPr lang="en-US" altLang="zh-CN" sz="3600" dirty="0"/>
              <a:t>2 </a:t>
            </a:r>
            <a:r>
              <a:rPr lang="zh-CN" altLang="en-US" sz="3600" dirty="0"/>
              <a:t>个可以作为</a:t>
            </a:r>
            <a:r>
              <a:rPr lang="en-US" altLang="zh-CN" sz="3600" dirty="0"/>
              <a:t>ROM</a:t>
            </a:r>
            <a:r>
              <a:rPr lang="zh-CN" altLang="en-US" sz="3600" dirty="0"/>
              <a:t>，</a:t>
            </a:r>
            <a:r>
              <a:rPr lang="en-US" altLang="zh-CN" sz="3600" dirty="0"/>
              <a:t>SRAM</a:t>
            </a:r>
            <a:r>
              <a:rPr lang="zh-CN" altLang="en-US" sz="3600" dirty="0"/>
              <a:t>，</a:t>
            </a:r>
            <a:r>
              <a:rPr lang="en-US" altLang="zh-CN" sz="3600" dirty="0"/>
              <a:t>SDRAM </a:t>
            </a:r>
            <a:r>
              <a:rPr lang="zh-CN" altLang="en-US" sz="3600" dirty="0"/>
              <a:t>等存储器 </a:t>
            </a:r>
            <a:r>
              <a:rPr lang="en-US" altLang="zh-CN" sz="3600" dirty="0"/>
              <a:t>bank</a:t>
            </a:r>
            <a:r>
              <a:rPr lang="zh-CN" altLang="en-US" sz="3600" dirty="0"/>
              <a:t>。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"/>
          <p:cNvSpPr>
            <a:spLocks noGrp="1"/>
          </p:cNvSpPr>
          <p:nvPr>
            <p:ph type="title"/>
          </p:nvPr>
        </p:nvSpPr>
        <p:spPr>
          <a:xfrm>
            <a:off x="787164" y="-6551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6.8.2</a:t>
            </a:r>
            <a:r>
              <a:rPr lang="zh-CN" altLang="en-US" sz="4923" dirty="0"/>
              <a:t>中断控制相关寄存器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01863" y="1556792"/>
            <a:ext cx="10871200" cy="475252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954" dirty="0"/>
              <a:t>      中断控制器有</a:t>
            </a:r>
            <a:r>
              <a:rPr lang="en-US" altLang="zh-CN" sz="2954" dirty="0"/>
              <a:t>5</a:t>
            </a:r>
            <a:r>
              <a:rPr lang="zh-CN" altLang="en-US" sz="2954" dirty="0"/>
              <a:t>个控制寄存器：源请求寄存器、中断模式寄存器、屏蔽寄存器、优先级寄存器和中断请求寄存器。</a:t>
            </a:r>
            <a:endParaRPr lang="en-US" altLang="zh-CN" sz="2954" dirty="0"/>
          </a:p>
          <a:p>
            <a:pPr marL="0" indent="0" eaLnBrk="1" hangingPunct="1">
              <a:buNone/>
            </a:pPr>
            <a:r>
              <a:rPr lang="en-US" altLang="zh-CN" sz="2954" dirty="0"/>
              <a:t>1</a:t>
            </a:r>
            <a:r>
              <a:rPr lang="zh-CN" altLang="en-US" sz="2954" dirty="0"/>
              <a:t>．源请求寄存器（</a:t>
            </a:r>
            <a:r>
              <a:rPr lang="en-US" altLang="zh-CN" sz="2954" dirty="0"/>
              <a:t>SRCPND</a:t>
            </a:r>
            <a:r>
              <a:rPr lang="zh-CN" altLang="en-US" sz="2954" dirty="0"/>
              <a:t>）</a:t>
            </a:r>
            <a:endParaRPr lang="en-US" altLang="zh-CN" sz="2954" dirty="0"/>
          </a:p>
          <a:p>
            <a:pPr marL="0" indent="0" eaLnBrk="1" hangingPunct="1">
              <a:buNone/>
            </a:pPr>
            <a:r>
              <a:rPr lang="zh-CN" altLang="en-US" sz="2954" dirty="0"/>
              <a:t>       该寄存器有</a:t>
            </a:r>
            <a:r>
              <a:rPr lang="en-US" altLang="zh-CN" sz="2954" dirty="0"/>
              <a:t>32</a:t>
            </a:r>
            <a:r>
              <a:rPr lang="zh-CN" altLang="en-US" sz="2954" dirty="0"/>
              <a:t>位，每一位都对应一个中断源。如果相应中断源产生中断请求并等待中断服务，那么对应位置</a:t>
            </a:r>
            <a:r>
              <a:rPr lang="en-US" altLang="zh-CN" sz="2954" dirty="0"/>
              <a:t>1</a:t>
            </a:r>
            <a:r>
              <a:rPr lang="zh-CN" altLang="en-US" sz="2954" dirty="0"/>
              <a:t>。因此该寄存器</a:t>
            </a:r>
            <a:r>
              <a:rPr lang="zh-CN" altLang="en-US" sz="2954" dirty="0">
                <a:solidFill>
                  <a:srgbClr val="FF0000"/>
                </a:solidFill>
              </a:rPr>
              <a:t>表明哪个中断源在请求服务</a:t>
            </a:r>
            <a:r>
              <a:rPr lang="zh-CN" altLang="en-US" sz="2954" dirty="0"/>
              <a:t>。</a:t>
            </a:r>
          </a:p>
          <a:p>
            <a:pPr marL="0" indent="0" eaLnBrk="1" hangingPunct="1">
              <a:buNone/>
            </a:pPr>
            <a:r>
              <a:rPr lang="zh-CN" altLang="en-US" sz="2954" dirty="0"/>
              <a:t>       在中断服务程序中，</a:t>
            </a:r>
            <a:r>
              <a:rPr lang="en-US" altLang="zh-CN" sz="2954" dirty="0"/>
              <a:t>SRCPND</a:t>
            </a:r>
            <a:r>
              <a:rPr lang="zh-CN" altLang="en-US" sz="2954" dirty="0"/>
              <a:t>中的相应位应该被清除。</a:t>
            </a:r>
            <a:endParaRPr lang="en-US" altLang="zh-CN" sz="2954" dirty="0"/>
          </a:p>
          <a:p>
            <a:pPr marL="0" indent="0" eaLnBrk="1" hangingPunct="1">
              <a:buNone/>
            </a:pPr>
            <a:r>
              <a:rPr lang="en-US" altLang="zh-CN" sz="2954" dirty="0"/>
              <a:t>       SRCPND </a:t>
            </a:r>
            <a:r>
              <a:rPr lang="zh-CN" altLang="en-US" sz="2954" dirty="0"/>
              <a:t>具体位描述请参见表</a:t>
            </a:r>
            <a:r>
              <a:rPr lang="en-US" altLang="zh-CN" sz="2954" dirty="0"/>
              <a:t>6-53</a:t>
            </a:r>
            <a:r>
              <a:rPr lang="zh-CN" altLang="en-US" sz="2954" dirty="0"/>
              <a:t>和表</a:t>
            </a:r>
            <a:r>
              <a:rPr lang="en-US" altLang="zh-CN" sz="2954" dirty="0"/>
              <a:t>6-54</a:t>
            </a:r>
            <a:r>
              <a:rPr lang="zh-CN" altLang="en-US" sz="2954" dirty="0"/>
              <a:t>。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628852-C18F-4A2D-AA0B-694687E520CE}"/>
              </a:ext>
            </a:extLst>
          </p:cNvPr>
          <p:cNvSpPr/>
          <p:nvPr/>
        </p:nvSpPr>
        <p:spPr>
          <a:xfrm>
            <a:off x="0" y="1148280"/>
            <a:ext cx="12192000" cy="408511"/>
          </a:xfrm>
          <a:prstGeom prst="rect">
            <a:avLst/>
          </a:prstGeom>
          <a:solidFill>
            <a:srgbClr val="E9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666" name="内容占位符 2"/>
          <p:cNvSpPr>
            <a:spLocks noGrp="1"/>
          </p:cNvSpPr>
          <p:nvPr>
            <p:ph sz="quarter" idx="1"/>
          </p:nvPr>
        </p:nvSpPr>
        <p:spPr>
          <a:xfrm>
            <a:off x="551384" y="264746"/>
            <a:ext cx="10871200" cy="632850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954" dirty="0"/>
              <a:t>2</a:t>
            </a:r>
            <a:r>
              <a:rPr lang="zh-CN" altLang="en-US" sz="2954" dirty="0"/>
              <a:t>．中断模式寄存器（</a:t>
            </a:r>
            <a:r>
              <a:rPr lang="en-US" altLang="zh-CN" sz="2954" dirty="0"/>
              <a:t>INTMOD</a:t>
            </a:r>
            <a:r>
              <a:rPr lang="zh-CN" altLang="en-US" sz="2954" dirty="0"/>
              <a:t>）  </a:t>
            </a:r>
            <a:endParaRPr lang="en-US" altLang="zh-CN" sz="2954" dirty="0"/>
          </a:p>
          <a:p>
            <a:pPr marL="0" indent="0" eaLnBrk="1" hangingPunct="1">
              <a:buNone/>
            </a:pPr>
            <a:r>
              <a:rPr lang="zh-CN" altLang="en-US" sz="2954" dirty="0"/>
              <a:t>  该寄存器的每一位对应一个中断源，</a:t>
            </a:r>
            <a:r>
              <a:rPr lang="zh-CN" altLang="en-US" sz="2954" dirty="0">
                <a:solidFill>
                  <a:srgbClr val="FF0000"/>
                </a:solidFill>
              </a:rPr>
              <a:t>值为</a:t>
            </a:r>
            <a:r>
              <a:rPr lang="en-US" altLang="zh-CN" sz="2954" dirty="0">
                <a:solidFill>
                  <a:srgbClr val="FF0000"/>
                </a:solidFill>
              </a:rPr>
              <a:t>1</a:t>
            </a:r>
            <a:r>
              <a:rPr lang="zh-CN" altLang="en-US" sz="2954" dirty="0"/>
              <a:t>表示对应</a:t>
            </a:r>
            <a:r>
              <a:rPr lang="zh-CN" altLang="en-US" sz="2954" dirty="0">
                <a:solidFill>
                  <a:srgbClr val="FF0000"/>
                </a:solidFill>
              </a:rPr>
              <a:t>中断为</a:t>
            </a:r>
            <a:r>
              <a:rPr lang="en-US" altLang="zh-CN" sz="2954" dirty="0">
                <a:solidFill>
                  <a:srgbClr val="FF0000"/>
                </a:solidFill>
              </a:rPr>
              <a:t>FIQ</a:t>
            </a:r>
            <a:r>
              <a:rPr lang="zh-CN" altLang="en-US" sz="2954" dirty="0"/>
              <a:t>模式，</a:t>
            </a:r>
            <a:r>
              <a:rPr lang="zh-CN" altLang="en-US" sz="2954" dirty="0">
                <a:solidFill>
                  <a:srgbClr val="00B0F0"/>
                </a:solidFill>
              </a:rPr>
              <a:t>为</a:t>
            </a:r>
            <a:r>
              <a:rPr lang="en-US" altLang="zh-CN" sz="2954" dirty="0">
                <a:solidFill>
                  <a:srgbClr val="00B0F0"/>
                </a:solidFill>
              </a:rPr>
              <a:t>0</a:t>
            </a:r>
            <a:r>
              <a:rPr lang="zh-CN" altLang="en-US" sz="2954" dirty="0"/>
              <a:t>表示对应中断为</a:t>
            </a:r>
            <a:r>
              <a:rPr lang="en-US" altLang="zh-CN" sz="2954" dirty="0">
                <a:solidFill>
                  <a:srgbClr val="00B0F0"/>
                </a:solidFill>
              </a:rPr>
              <a:t>IRQ</a:t>
            </a:r>
            <a:r>
              <a:rPr lang="zh-CN" altLang="en-US" sz="2954" dirty="0"/>
              <a:t>模式。</a:t>
            </a:r>
            <a:endParaRPr lang="en-US" altLang="zh-CN" sz="2954" dirty="0"/>
          </a:p>
          <a:p>
            <a:pPr marL="0" indent="0" eaLnBrk="1" hangingPunct="1">
              <a:buNone/>
            </a:pPr>
            <a:r>
              <a:rPr lang="zh-CN" altLang="en-US" sz="2954" dirty="0"/>
              <a:t>       注意：只有</a:t>
            </a:r>
            <a:r>
              <a:rPr lang="zh-CN" altLang="en-US" sz="2954" dirty="0">
                <a:solidFill>
                  <a:srgbClr val="FF0000"/>
                </a:solidFill>
              </a:rPr>
              <a:t>一个中断源能处于</a:t>
            </a:r>
            <a:r>
              <a:rPr lang="en-US" altLang="zh-CN" sz="2954" dirty="0">
                <a:solidFill>
                  <a:srgbClr val="FF0000"/>
                </a:solidFill>
              </a:rPr>
              <a:t>FIQ</a:t>
            </a:r>
            <a:r>
              <a:rPr lang="zh-CN" altLang="en-US" sz="2954" dirty="0">
                <a:solidFill>
                  <a:srgbClr val="FF0000"/>
                </a:solidFill>
              </a:rPr>
              <a:t>模式</a:t>
            </a:r>
            <a:r>
              <a:rPr lang="zh-CN" altLang="en-US" sz="2954" dirty="0"/>
              <a:t>下。</a:t>
            </a:r>
            <a:endParaRPr lang="en-US" altLang="zh-CN" sz="2954" dirty="0"/>
          </a:p>
          <a:p>
            <a:pPr marL="0" indent="0" eaLnBrk="1" hangingPunct="1">
              <a:buNone/>
            </a:pPr>
            <a:r>
              <a:rPr lang="en-US" altLang="zh-CN" sz="2954" dirty="0"/>
              <a:t>        INTMOD </a:t>
            </a:r>
            <a:r>
              <a:rPr lang="zh-CN" altLang="en-US" sz="2954" dirty="0"/>
              <a:t>具体位描述请参见表</a:t>
            </a:r>
            <a:r>
              <a:rPr lang="en-US" altLang="zh-CN" sz="2954" dirty="0"/>
              <a:t>6-55</a:t>
            </a:r>
            <a:r>
              <a:rPr lang="zh-CN" altLang="en-US" sz="2954" dirty="0"/>
              <a:t>。</a:t>
            </a:r>
          </a:p>
          <a:p>
            <a:pPr marL="0" indent="0" eaLnBrk="1" hangingPunct="1">
              <a:buNone/>
            </a:pPr>
            <a:endParaRPr lang="en-US" altLang="zh-CN" sz="2954" dirty="0"/>
          </a:p>
          <a:p>
            <a:pPr marL="0" indent="0" eaLnBrk="1" hangingPunct="1">
              <a:buNone/>
            </a:pPr>
            <a:r>
              <a:rPr lang="en-US" altLang="zh-CN" sz="2954" dirty="0"/>
              <a:t>3</a:t>
            </a:r>
            <a:r>
              <a:rPr lang="zh-CN" altLang="en-US" sz="2954" dirty="0"/>
              <a:t>．中断屏蔽寄存器（</a:t>
            </a:r>
            <a:r>
              <a:rPr lang="en-US" altLang="zh-CN" sz="2954" dirty="0"/>
              <a:t>INTMSK</a:t>
            </a:r>
            <a:r>
              <a:rPr lang="zh-CN" altLang="en-US" sz="2954" dirty="0"/>
              <a:t>）</a:t>
            </a:r>
            <a:endParaRPr lang="en-US" altLang="zh-CN" sz="2954" dirty="0"/>
          </a:p>
          <a:p>
            <a:pPr marL="0" indent="0" eaLnBrk="1" hangingPunct="1">
              <a:buNone/>
            </a:pPr>
            <a:r>
              <a:rPr lang="zh-CN" altLang="en-US" sz="2954" dirty="0"/>
              <a:t>       该寄存器的每一位对应一个中断源。如果某个位为</a:t>
            </a:r>
            <a:r>
              <a:rPr lang="en-US" altLang="zh-CN" sz="2954" dirty="0"/>
              <a:t>1</a:t>
            </a:r>
            <a:r>
              <a:rPr lang="zh-CN" altLang="en-US" sz="2954" dirty="0"/>
              <a:t>，</a:t>
            </a:r>
            <a:r>
              <a:rPr lang="en-US" altLang="zh-CN" sz="2954" dirty="0"/>
              <a:t>CPU</a:t>
            </a:r>
            <a:r>
              <a:rPr lang="zh-CN" altLang="en-US" sz="2954" dirty="0"/>
              <a:t>不响应其对应中断的服务请求，如果该位为</a:t>
            </a:r>
            <a:r>
              <a:rPr lang="en-US" altLang="zh-CN" sz="2954" dirty="0"/>
              <a:t>0</a:t>
            </a:r>
            <a:r>
              <a:rPr lang="zh-CN" altLang="en-US" sz="2954" dirty="0"/>
              <a:t>，中断请求可以响应。</a:t>
            </a:r>
            <a:endParaRPr lang="en-US" altLang="zh-CN" sz="2954" dirty="0"/>
          </a:p>
          <a:p>
            <a:pPr marL="0" indent="0" eaLnBrk="1" hangingPunct="1">
              <a:buNone/>
            </a:pPr>
            <a:r>
              <a:rPr lang="zh-CN" altLang="en-US" sz="2954" dirty="0"/>
              <a:t>        </a:t>
            </a:r>
            <a:r>
              <a:rPr lang="en-US" altLang="zh-CN" sz="2954" dirty="0"/>
              <a:t>INTMSK</a:t>
            </a:r>
            <a:r>
              <a:rPr lang="zh-CN" altLang="en-US" sz="2954" dirty="0"/>
              <a:t>具体位描述请参见表</a:t>
            </a:r>
            <a:r>
              <a:rPr lang="en-US" altLang="zh-CN" sz="2954" dirty="0"/>
              <a:t>6-56</a:t>
            </a:r>
            <a:r>
              <a:rPr lang="zh-CN" altLang="en-US" sz="2954" dirty="0"/>
              <a:t>。</a:t>
            </a:r>
          </a:p>
          <a:p>
            <a:pPr marL="0" indent="0" eaLnBrk="1" hangingPunct="1">
              <a:buNone/>
            </a:pPr>
            <a:endParaRPr lang="zh-CN" altLang="en-US" sz="2954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内容占位符 2"/>
          <p:cNvSpPr>
            <a:spLocks noGrp="1"/>
          </p:cNvSpPr>
          <p:nvPr>
            <p:ph sz="quarter" idx="1"/>
          </p:nvPr>
        </p:nvSpPr>
        <p:spPr>
          <a:xfrm>
            <a:off x="767408" y="476672"/>
            <a:ext cx="10871200" cy="61926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954" dirty="0"/>
              <a:t>4</a:t>
            </a:r>
            <a:r>
              <a:rPr lang="zh-CN" altLang="en-US" sz="2954" dirty="0"/>
              <a:t>．优先级寄存器（</a:t>
            </a:r>
            <a:r>
              <a:rPr lang="en-US" altLang="zh-CN" sz="2954" dirty="0"/>
              <a:t>PRIORITY</a:t>
            </a:r>
            <a:r>
              <a:rPr lang="zh-CN" altLang="en-US" sz="2954" dirty="0"/>
              <a:t>）</a:t>
            </a:r>
            <a:endParaRPr lang="en-US" altLang="zh-CN" sz="2954" dirty="0"/>
          </a:p>
          <a:p>
            <a:pPr marL="0" indent="0" eaLnBrk="1" hangingPunct="1">
              <a:buNone/>
            </a:pPr>
            <a:r>
              <a:rPr lang="en-US" altLang="zh-CN" sz="2954" dirty="0"/>
              <a:t>       </a:t>
            </a:r>
          </a:p>
          <a:p>
            <a:pPr marL="0" indent="0" eaLnBrk="1" hangingPunct="1">
              <a:buNone/>
            </a:pPr>
            <a:r>
              <a:rPr lang="en-US" altLang="zh-CN" sz="2954" dirty="0"/>
              <a:t>	PRIORITY</a:t>
            </a:r>
            <a:r>
              <a:rPr lang="zh-CN" altLang="en-US" sz="2954" dirty="0"/>
              <a:t>具体位描述请参见表</a:t>
            </a:r>
            <a:r>
              <a:rPr lang="en-US" altLang="zh-CN" sz="2954" dirty="0"/>
              <a:t>6-58</a:t>
            </a:r>
            <a:r>
              <a:rPr lang="zh-CN" altLang="en-US" sz="2954" dirty="0"/>
              <a:t>。</a:t>
            </a:r>
            <a:endParaRPr lang="en-US" altLang="zh-CN" sz="2954" dirty="0"/>
          </a:p>
          <a:p>
            <a:pPr marL="0" indent="0" eaLnBrk="1" hangingPunct="1">
              <a:buNone/>
            </a:pPr>
            <a:endParaRPr lang="en-US" altLang="zh-CN" sz="2954" dirty="0"/>
          </a:p>
          <a:p>
            <a:pPr marL="0" indent="0" eaLnBrk="1" hangingPunct="1">
              <a:buNone/>
            </a:pPr>
            <a:r>
              <a:rPr lang="en-US" altLang="zh-CN" sz="2954" dirty="0"/>
              <a:t>5</a:t>
            </a:r>
            <a:r>
              <a:rPr lang="zh-CN" altLang="en-US" sz="2954" dirty="0"/>
              <a:t>．中断请求寄存器（</a:t>
            </a:r>
            <a:r>
              <a:rPr lang="en-US" altLang="zh-CN" sz="2954" dirty="0"/>
              <a:t>INTPND</a:t>
            </a:r>
            <a:r>
              <a:rPr lang="zh-CN" altLang="en-US" sz="2954" dirty="0"/>
              <a:t>）</a:t>
            </a:r>
            <a:endParaRPr lang="en-US" altLang="zh-CN" sz="2954" dirty="0"/>
          </a:p>
          <a:p>
            <a:pPr marL="0" indent="0" eaLnBrk="1" hangingPunct="1">
              <a:buNone/>
            </a:pPr>
            <a:r>
              <a:rPr lang="zh-CN" altLang="en-US" sz="2954" dirty="0"/>
              <a:t>       该寄存器有</a:t>
            </a:r>
            <a:r>
              <a:rPr lang="en-US" altLang="zh-CN" sz="2954" dirty="0"/>
              <a:t>32</a:t>
            </a:r>
            <a:r>
              <a:rPr lang="zh-CN" altLang="en-US" sz="2954" dirty="0"/>
              <a:t>位，每一位</a:t>
            </a:r>
            <a:r>
              <a:rPr lang="zh-CN" altLang="en-US" sz="2954" dirty="0">
                <a:solidFill>
                  <a:srgbClr val="FF0000"/>
                </a:solidFill>
              </a:rPr>
              <a:t>表示它对应的中断是否有请求</a:t>
            </a:r>
            <a:r>
              <a:rPr lang="zh-CN" altLang="en-US" sz="2954" dirty="0"/>
              <a:t>，当然这个中断应该没有被屏蔽，且拥有</a:t>
            </a:r>
            <a:r>
              <a:rPr lang="zh-CN" altLang="en-US" sz="2954" dirty="0">
                <a:solidFill>
                  <a:srgbClr val="FF0000"/>
                </a:solidFill>
              </a:rPr>
              <a:t>最高优先级</a:t>
            </a:r>
            <a:r>
              <a:rPr lang="zh-CN" altLang="en-US" sz="2954" dirty="0"/>
              <a:t>。由于</a:t>
            </a:r>
            <a:r>
              <a:rPr lang="en-US" altLang="zh-CN" sz="2954" dirty="0"/>
              <a:t>INTPND</a:t>
            </a:r>
            <a:r>
              <a:rPr lang="zh-CN" altLang="en-US" sz="2954" dirty="0"/>
              <a:t>寄存器位于优先级逻辑之后，所以只有一位能够被置</a:t>
            </a:r>
            <a:r>
              <a:rPr lang="en-US" altLang="zh-CN" sz="2954" dirty="0"/>
              <a:t>1</a:t>
            </a:r>
            <a:r>
              <a:rPr lang="zh-CN" altLang="en-US" sz="2954" dirty="0"/>
              <a:t>，表示它对应的中断向</a:t>
            </a:r>
            <a:r>
              <a:rPr lang="en-US" altLang="zh-CN" sz="2954" dirty="0"/>
              <a:t>CPU</a:t>
            </a:r>
            <a:r>
              <a:rPr lang="zh-CN" altLang="en-US" sz="2954" dirty="0"/>
              <a:t>产生一个</a:t>
            </a:r>
            <a:r>
              <a:rPr lang="en-US" altLang="zh-CN" sz="2954" dirty="0"/>
              <a:t>IRQ</a:t>
            </a:r>
            <a:r>
              <a:rPr lang="zh-CN" altLang="en-US" sz="2954" dirty="0"/>
              <a:t>请求。</a:t>
            </a:r>
            <a:endParaRPr lang="en-US" altLang="zh-CN" sz="2954" dirty="0"/>
          </a:p>
          <a:p>
            <a:pPr marL="0" indent="0" eaLnBrk="1" hangingPunct="1">
              <a:buNone/>
            </a:pPr>
            <a:r>
              <a:rPr lang="en-US" altLang="zh-CN" sz="2954" dirty="0"/>
              <a:t>       </a:t>
            </a:r>
            <a:r>
              <a:rPr lang="zh-CN" altLang="en-US" sz="2954" dirty="0"/>
              <a:t>在中断服务程序中将</a:t>
            </a:r>
            <a:r>
              <a:rPr lang="en-US" altLang="zh-CN" sz="2954" dirty="0"/>
              <a:t>INTPND</a:t>
            </a:r>
            <a:r>
              <a:rPr lang="zh-CN" altLang="en-US" sz="2954" dirty="0"/>
              <a:t>的相应位清除。</a:t>
            </a:r>
            <a:endParaRPr lang="en-US" altLang="zh-CN" sz="2954" dirty="0"/>
          </a:p>
          <a:p>
            <a:pPr marL="0" indent="0" eaLnBrk="1" hangingPunct="1">
              <a:buNone/>
            </a:pPr>
            <a:r>
              <a:rPr lang="zh-CN" altLang="en-US" sz="2954" dirty="0"/>
              <a:t>        </a:t>
            </a:r>
            <a:r>
              <a:rPr lang="en-US" altLang="zh-CN" sz="2954" dirty="0"/>
              <a:t>INTPND</a:t>
            </a:r>
            <a:r>
              <a:rPr lang="zh-CN" altLang="en-US" sz="2954" dirty="0"/>
              <a:t>具体位描述请参见表</a:t>
            </a:r>
            <a:r>
              <a:rPr lang="en-US" altLang="zh-CN" sz="2954" dirty="0"/>
              <a:t>6-59</a:t>
            </a:r>
            <a:r>
              <a:rPr lang="zh-CN" altLang="en-US" sz="2954" dirty="0"/>
              <a:t>。</a:t>
            </a:r>
            <a:endParaRPr lang="en-US" altLang="zh-CN" sz="2954" dirty="0"/>
          </a:p>
          <a:p>
            <a:pPr marL="0" indent="0" eaLnBrk="1" hangingPunct="1">
              <a:buNone/>
            </a:pPr>
            <a:endParaRPr lang="zh-CN" altLang="en-US" sz="2954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内容占位符 2"/>
          <p:cNvSpPr>
            <a:spLocks noGrp="1"/>
          </p:cNvSpPr>
          <p:nvPr>
            <p:ph sz="quarter" idx="1"/>
          </p:nvPr>
        </p:nvSpPr>
        <p:spPr>
          <a:xfrm>
            <a:off x="767408" y="404664"/>
            <a:ext cx="10871200" cy="553329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954" dirty="0"/>
              <a:t>7</a:t>
            </a:r>
            <a:r>
              <a:rPr lang="zh-CN" altLang="en-US" sz="2954" dirty="0"/>
              <a:t>．子源请求寄存器（</a:t>
            </a:r>
            <a:r>
              <a:rPr lang="en-US" altLang="zh-CN" sz="2954" dirty="0"/>
              <a:t>SUBSRCPND</a:t>
            </a:r>
            <a:r>
              <a:rPr lang="zh-CN" altLang="en-US" sz="2954" dirty="0"/>
              <a:t>）</a:t>
            </a:r>
          </a:p>
          <a:p>
            <a:pPr marL="0" indent="0" eaLnBrk="1" hangingPunct="1">
              <a:buNone/>
            </a:pPr>
            <a:r>
              <a:rPr lang="zh-CN" altLang="en-US" sz="2954" dirty="0"/>
              <a:t>      </a:t>
            </a:r>
            <a:endParaRPr lang="en-US" altLang="zh-CN" sz="2954" dirty="0"/>
          </a:p>
          <a:p>
            <a:pPr marL="0" indent="0" eaLnBrk="1" hangingPunct="1">
              <a:buNone/>
            </a:pPr>
            <a:r>
              <a:rPr lang="en-US" altLang="zh-CN" sz="2954" dirty="0"/>
              <a:t>	</a:t>
            </a:r>
            <a:r>
              <a:rPr lang="zh-CN" altLang="en-US" sz="2954" dirty="0"/>
              <a:t>子源请求寄存器用于描述</a:t>
            </a:r>
            <a:r>
              <a:rPr lang="zh-CN" altLang="en-US" sz="2954" dirty="0">
                <a:solidFill>
                  <a:srgbClr val="FF0000"/>
                </a:solidFill>
              </a:rPr>
              <a:t>复用中断的请求情况</a:t>
            </a:r>
            <a:r>
              <a:rPr lang="zh-CN" altLang="en-US" sz="2954" dirty="0"/>
              <a:t>。它们的清除也可以通过向对应位写</a:t>
            </a:r>
            <a:r>
              <a:rPr lang="en-US" altLang="zh-CN" sz="2954" dirty="0"/>
              <a:t>1</a:t>
            </a:r>
            <a:r>
              <a:rPr lang="zh-CN" altLang="en-US" sz="2954" dirty="0"/>
              <a:t>来完成。</a:t>
            </a:r>
          </a:p>
          <a:p>
            <a:pPr marL="0" indent="0" eaLnBrk="1" hangingPunct="1">
              <a:buNone/>
            </a:pPr>
            <a:r>
              <a:rPr lang="en-US" altLang="zh-CN" sz="2954" dirty="0"/>
              <a:t>        SUBSRCPND</a:t>
            </a:r>
            <a:r>
              <a:rPr lang="zh-CN" altLang="en-US" sz="2954" dirty="0"/>
              <a:t>位描述参见表</a:t>
            </a:r>
            <a:r>
              <a:rPr lang="en-US" altLang="zh-CN" sz="2954" dirty="0"/>
              <a:t>6-63</a:t>
            </a:r>
            <a:r>
              <a:rPr lang="zh-CN" altLang="en-US" sz="2954" dirty="0"/>
              <a:t>。</a:t>
            </a:r>
            <a:endParaRPr lang="en-US" altLang="zh-CN" sz="2954" dirty="0"/>
          </a:p>
          <a:p>
            <a:pPr marL="0" indent="0" eaLnBrk="1" hangingPunct="1">
              <a:buNone/>
            </a:pPr>
            <a:endParaRPr lang="en-US" altLang="zh-CN" sz="2954" dirty="0"/>
          </a:p>
          <a:p>
            <a:pPr marL="0" indent="0" eaLnBrk="1" hangingPunct="1">
              <a:buNone/>
            </a:pPr>
            <a:r>
              <a:rPr lang="en-US" altLang="zh-CN" sz="2954" dirty="0"/>
              <a:t>8</a:t>
            </a:r>
            <a:r>
              <a:rPr lang="zh-CN" altLang="en-US" sz="2954" dirty="0"/>
              <a:t>．中断子屏蔽寄存器（</a:t>
            </a:r>
            <a:r>
              <a:rPr lang="en-US" altLang="zh-CN" sz="2954" dirty="0"/>
              <a:t>INTSUBMSK</a:t>
            </a:r>
            <a:r>
              <a:rPr lang="zh-CN" altLang="en-US" sz="2954" dirty="0"/>
              <a:t>）</a:t>
            </a:r>
          </a:p>
          <a:p>
            <a:pPr marL="0" indent="0" eaLnBrk="1" hangingPunct="1">
              <a:buNone/>
            </a:pPr>
            <a:r>
              <a:rPr lang="zh-CN" altLang="en-US" sz="2954" dirty="0"/>
              <a:t>       中断子屏蔽寄存器用于</a:t>
            </a:r>
            <a:r>
              <a:rPr lang="zh-CN" altLang="en-US" sz="2954" dirty="0">
                <a:solidFill>
                  <a:srgbClr val="FF0000"/>
                </a:solidFill>
              </a:rPr>
              <a:t>复用中断的屏蔽</a:t>
            </a:r>
            <a:r>
              <a:rPr lang="zh-CN" altLang="en-US" sz="2954" dirty="0"/>
              <a:t>设置。</a:t>
            </a:r>
          </a:p>
          <a:p>
            <a:pPr marL="0" indent="0" eaLnBrk="1" hangingPunct="1">
              <a:buNone/>
            </a:pPr>
            <a:r>
              <a:rPr lang="en-US" altLang="zh-CN" sz="2954" dirty="0"/>
              <a:t>        INTSUBMSK</a:t>
            </a:r>
            <a:r>
              <a:rPr lang="zh-CN" altLang="en-US" sz="2954" dirty="0"/>
              <a:t>位描述参见表表</a:t>
            </a:r>
            <a:r>
              <a:rPr lang="en-US" altLang="zh-CN" sz="2954" dirty="0"/>
              <a:t>6-65</a:t>
            </a:r>
            <a:r>
              <a:rPr lang="zh-CN" altLang="en-US" sz="2954" dirty="0"/>
              <a:t>。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60399" y="620688"/>
            <a:ext cx="10871200" cy="2162908"/>
          </a:xfrm>
        </p:spPr>
        <p:txBody>
          <a:bodyPr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954" dirty="0"/>
              <a:t>9</a:t>
            </a:r>
            <a:r>
              <a:rPr lang="zh-CN" altLang="en-US" sz="2954" dirty="0"/>
              <a:t>．当前程序状态寄存器（</a:t>
            </a:r>
            <a:r>
              <a:rPr lang="en-US" altLang="zh-CN" sz="2954" dirty="0"/>
              <a:t>CPSR</a:t>
            </a:r>
            <a:r>
              <a:rPr lang="zh-CN" altLang="en-US" sz="2954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954" dirty="0"/>
              <a:t>       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954" dirty="0"/>
              <a:t>	ARM920T</a:t>
            </a:r>
            <a:r>
              <a:rPr lang="zh-CN" altLang="en-US" sz="2954" dirty="0"/>
              <a:t>有一个记录当前程序状态的寄存器</a:t>
            </a:r>
            <a:r>
              <a:rPr lang="en-US" altLang="zh-CN" sz="2954" dirty="0"/>
              <a:t>CPSR</a:t>
            </a:r>
            <a:r>
              <a:rPr lang="zh-CN" altLang="en-US" sz="2954" dirty="0"/>
              <a:t>和</a:t>
            </a:r>
            <a:r>
              <a:rPr lang="en-US" altLang="zh-CN" sz="2954" dirty="0"/>
              <a:t>5</a:t>
            </a:r>
            <a:r>
              <a:rPr lang="zh-CN" altLang="en-US" sz="2954" dirty="0"/>
              <a:t>个用于备份状态数据的</a:t>
            </a:r>
            <a:r>
              <a:rPr lang="en-US" altLang="zh-CN" sz="2954" dirty="0"/>
              <a:t>SPSR</a:t>
            </a:r>
            <a:r>
              <a:rPr lang="zh-CN" altLang="en-US" sz="2954" dirty="0"/>
              <a:t>。该寄存器中的</a:t>
            </a:r>
            <a:r>
              <a:rPr lang="en-US" altLang="zh-CN" sz="2954" dirty="0"/>
              <a:t>I</a:t>
            </a:r>
            <a:r>
              <a:rPr lang="zh-CN" altLang="en-US" sz="2954" dirty="0"/>
              <a:t>位和</a:t>
            </a:r>
            <a:r>
              <a:rPr lang="en-US" altLang="zh-CN" sz="2954" dirty="0"/>
              <a:t>F</a:t>
            </a:r>
            <a:r>
              <a:rPr lang="zh-CN" altLang="en-US" sz="2954" dirty="0"/>
              <a:t>位与中断控制有关。它们是中断禁止位，当被置</a:t>
            </a:r>
            <a:r>
              <a:rPr lang="en-US" altLang="zh-CN" sz="2954" dirty="0"/>
              <a:t>1</a:t>
            </a:r>
            <a:r>
              <a:rPr lang="zh-CN" altLang="en-US" sz="2954" dirty="0"/>
              <a:t>时，</a:t>
            </a:r>
            <a:r>
              <a:rPr lang="en-US" altLang="zh-CN" sz="2954" dirty="0"/>
              <a:t>IRQ</a:t>
            </a:r>
            <a:r>
              <a:rPr lang="zh-CN" altLang="en-US" sz="2954" dirty="0"/>
              <a:t>和</a:t>
            </a:r>
            <a:r>
              <a:rPr lang="en-US" altLang="zh-CN" sz="2954" dirty="0"/>
              <a:t>FIQ</a:t>
            </a:r>
            <a:r>
              <a:rPr lang="zh-CN" altLang="en-US" sz="2954" dirty="0"/>
              <a:t>被禁止，其位定义如图</a:t>
            </a:r>
            <a:r>
              <a:rPr lang="en-US" altLang="zh-CN" sz="2954" dirty="0"/>
              <a:t>6-23</a:t>
            </a:r>
            <a:r>
              <a:rPr lang="zh-CN" altLang="en-US" sz="2954" dirty="0"/>
              <a:t>所示。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2954" dirty="0"/>
          </a:p>
        </p:txBody>
      </p:sp>
      <p:pic>
        <p:nvPicPr>
          <p:cNvPr id="116739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616" y="2655295"/>
            <a:ext cx="1053276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0" name="矩形 4"/>
          <p:cNvSpPr>
            <a:spLocks noChangeArrowheads="1"/>
          </p:cNvSpPr>
          <p:nvPr/>
        </p:nvSpPr>
        <p:spPr bwMode="auto">
          <a:xfrm>
            <a:off x="3935760" y="6396335"/>
            <a:ext cx="4660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6-23  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当前程序状态寄存器格式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内容占位符 2"/>
          <p:cNvSpPr>
            <a:spLocks noGrp="1"/>
          </p:cNvSpPr>
          <p:nvPr>
            <p:ph sz="quarter" idx="1"/>
          </p:nvPr>
        </p:nvSpPr>
        <p:spPr>
          <a:xfrm>
            <a:off x="660400" y="1556792"/>
            <a:ext cx="10871200" cy="44644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954" dirty="0"/>
              <a:t>       除了以上寄存器外，还有几个与外中断使用有关的寄存器：</a:t>
            </a:r>
            <a:r>
              <a:rPr lang="en-US" altLang="zh-CN" sz="2954" dirty="0"/>
              <a:t>EXINT0~ EXINT2</a:t>
            </a:r>
            <a:r>
              <a:rPr lang="zh-CN" altLang="en-US" sz="2954" dirty="0"/>
              <a:t>、</a:t>
            </a:r>
            <a:r>
              <a:rPr lang="en-US" altLang="zh-CN" sz="2954" dirty="0"/>
              <a:t>EINTMAK</a:t>
            </a:r>
            <a:r>
              <a:rPr lang="zh-CN" altLang="en-US" sz="2954" dirty="0"/>
              <a:t>、</a:t>
            </a:r>
            <a:r>
              <a:rPr lang="en-US" altLang="zh-CN" sz="2954" dirty="0"/>
              <a:t>EINTPAND</a:t>
            </a:r>
            <a:r>
              <a:rPr lang="zh-CN" altLang="en-US" sz="2954" dirty="0"/>
              <a:t>。其中，</a:t>
            </a:r>
            <a:r>
              <a:rPr lang="en-US" altLang="zh-CN" sz="2954" dirty="0"/>
              <a:t>EXINT0~ EXINT2</a:t>
            </a:r>
            <a:r>
              <a:rPr lang="zh-CN" altLang="en-US" sz="2954" dirty="0"/>
              <a:t>用于设置外中断请求信号的触发方式；</a:t>
            </a:r>
            <a:r>
              <a:rPr lang="en-US" altLang="zh-CN" sz="2954" dirty="0"/>
              <a:t>EINTMAK</a:t>
            </a:r>
            <a:r>
              <a:rPr lang="zh-CN" altLang="en-US" sz="2954" dirty="0"/>
              <a:t>是</a:t>
            </a:r>
            <a:r>
              <a:rPr lang="en-US" altLang="zh-CN" sz="2954" dirty="0"/>
              <a:t>EINT23~ EINT4</a:t>
            </a:r>
            <a:r>
              <a:rPr lang="zh-CN" altLang="en-US" sz="2954" dirty="0"/>
              <a:t>的中断屏蔽设置；</a:t>
            </a:r>
            <a:r>
              <a:rPr lang="en-US" altLang="zh-CN" sz="2954" dirty="0"/>
              <a:t>EINTPAND</a:t>
            </a:r>
            <a:r>
              <a:rPr lang="zh-CN" altLang="en-US" sz="2954" dirty="0"/>
              <a:t>为</a:t>
            </a:r>
            <a:r>
              <a:rPr lang="en-US" altLang="zh-CN" sz="2954" dirty="0"/>
              <a:t>EINT23~ EINT4</a:t>
            </a:r>
            <a:r>
              <a:rPr lang="zh-CN" altLang="en-US" sz="2954" dirty="0"/>
              <a:t>中断请求寄存器。具体定义请参考附录或</a:t>
            </a:r>
            <a:r>
              <a:rPr lang="en-US" altLang="zh-CN" sz="2954" dirty="0"/>
              <a:t>S3C2410X</a:t>
            </a:r>
            <a:r>
              <a:rPr lang="zh-CN" altLang="en-US" sz="2954" dirty="0"/>
              <a:t>数据手册。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标题 1"/>
          <p:cNvSpPr>
            <a:spLocks noGrp="1"/>
          </p:cNvSpPr>
          <p:nvPr>
            <p:ph type="title"/>
          </p:nvPr>
        </p:nvSpPr>
        <p:spPr>
          <a:xfrm>
            <a:off x="816708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6.8.3 S3C2410X</a:t>
            </a:r>
            <a:r>
              <a:rPr lang="zh-CN" altLang="en-US" sz="4923" dirty="0"/>
              <a:t>中断响应与返回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CA27B9C-076B-4DF4-9E29-2ECDF63C5D65}"/>
              </a:ext>
            </a:extLst>
          </p:cNvPr>
          <p:cNvSpPr/>
          <p:nvPr/>
        </p:nvSpPr>
        <p:spPr>
          <a:xfrm>
            <a:off x="0" y="1219200"/>
            <a:ext cx="12192000" cy="337592"/>
          </a:xfrm>
          <a:prstGeom prst="rect">
            <a:avLst/>
          </a:prstGeom>
          <a:solidFill>
            <a:srgbClr val="E9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8354" y="1124744"/>
            <a:ext cx="11687908" cy="5679831"/>
          </a:xfrm>
        </p:spPr>
        <p:txBody>
          <a:bodyPr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       异常或者中断都是处理器处理突发事件的一种机制，对</a:t>
            </a:r>
            <a:r>
              <a:rPr lang="en-US" altLang="zh-CN" sz="2954" dirty="0"/>
              <a:t>ARM</a:t>
            </a:r>
            <a:r>
              <a:rPr lang="zh-CN" altLang="en-US" sz="2954" dirty="0"/>
              <a:t>处理器来说</a:t>
            </a:r>
            <a:r>
              <a:rPr lang="zh-CN" altLang="en-US" sz="2954" dirty="0">
                <a:solidFill>
                  <a:srgbClr val="FF0000"/>
                </a:solidFill>
              </a:rPr>
              <a:t>中断是异常的一种</a:t>
            </a:r>
            <a:r>
              <a:rPr lang="zh-CN" altLang="en-US" sz="2954" dirty="0"/>
              <a:t>，它们的响应方式及处理流程相同。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      当中断异常发生时，处理器会做如下响应：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① 在链接寄存器</a:t>
            </a:r>
            <a:r>
              <a:rPr lang="en-US" altLang="zh-CN" sz="2954" dirty="0"/>
              <a:t>LR</a:t>
            </a:r>
            <a:r>
              <a:rPr lang="zh-CN" altLang="en-US" sz="2954" dirty="0"/>
              <a:t>中保存断点处下一条指令的地址，以便中断服务后能正确返回；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② 将处理器当前状态寄存器（</a:t>
            </a:r>
            <a:r>
              <a:rPr lang="en-US" altLang="zh-CN" sz="2954" dirty="0"/>
              <a:t>CPSR</a:t>
            </a:r>
            <a:r>
              <a:rPr lang="zh-CN" altLang="en-US" sz="2954" dirty="0"/>
              <a:t>）的值保存到异常中断的</a:t>
            </a:r>
            <a:r>
              <a:rPr lang="en-US" altLang="zh-CN" sz="2954" dirty="0"/>
              <a:t>SPSR</a:t>
            </a:r>
            <a:r>
              <a:rPr lang="zh-CN" altLang="en-US" sz="2954" dirty="0"/>
              <a:t>中；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③ 设置当前状态寄存器（</a:t>
            </a:r>
            <a:r>
              <a:rPr lang="en-US" altLang="zh-CN" sz="2954" dirty="0"/>
              <a:t>CPSR</a:t>
            </a:r>
            <a:r>
              <a:rPr lang="zh-CN" altLang="en-US" sz="2954" dirty="0"/>
              <a:t>）的值，主要是设置处理器模式、</a:t>
            </a:r>
            <a:r>
              <a:rPr lang="zh-CN" altLang="en-US" sz="2954" dirty="0">
                <a:solidFill>
                  <a:srgbClr val="FF0000"/>
                </a:solidFill>
              </a:rPr>
              <a:t>屏蔽</a:t>
            </a:r>
            <a:r>
              <a:rPr lang="en-US" altLang="zh-CN" sz="2954" dirty="0">
                <a:solidFill>
                  <a:srgbClr val="FF0000"/>
                </a:solidFill>
              </a:rPr>
              <a:t>IRQ</a:t>
            </a:r>
            <a:r>
              <a:rPr lang="zh-CN" altLang="en-US" sz="2954" dirty="0">
                <a:solidFill>
                  <a:srgbClr val="FF0000"/>
                </a:solidFill>
              </a:rPr>
              <a:t>中断或</a:t>
            </a:r>
            <a:r>
              <a:rPr lang="en-US" altLang="zh-CN" sz="2954" dirty="0">
                <a:solidFill>
                  <a:srgbClr val="FF0000"/>
                </a:solidFill>
              </a:rPr>
              <a:t>FIQ</a:t>
            </a:r>
            <a:r>
              <a:rPr lang="zh-CN" altLang="en-US" sz="2954" dirty="0">
                <a:solidFill>
                  <a:srgbClr val="FF0000"/>
                </a:solidFill>
              </a:rPr>
              <a:t>中断</a:t>
            </a:r>
            <a:r>
              <a:rPr lang="zh-CN" altLang="en-US" sz="2954" dirty="0"/>
              <a:t>。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④强制程序计数器</a:t>
            </a:r>
            <a:r>
              <a:rPr lang="en-US" altLang="zh-CN" sz="2954" dirty="0"/>
              <a:t>PC</a:t>
            </a:r>
            <a:r>
              <a:rPr lang="zh-CN" altLang="en-US" sz="2954" dirty="0"/>
              <a:t>从相关的中断异常向量地址取下一条指令执行，该指令通常为跳转指令，从而跳转到相应的中断服务程序首地址，以便执行中断服务程序。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       以上工作是由</a:t>
            </a:r>
            <a:r>
              <a:rPr lang="en-US" altLang="zh-CN" sz="2954" dirty="0"/>
              <a:t>ARM </a:t>
            </a:r>
            <a:r>
              <a:rPr lang="zh-CN" altLang="en-US" sz="2954" dirty="0"/>
              <a:t>处理器硬件完成的，不需要用户程序参与。用户程序需要做的是在中断初始化程序中正确设置好相关寄存器。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2954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60400" y="1628800"/>
            <a:ext cx="10871200" cy="4248472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       中断异常处理完毕之后，</a:t>
            </a:r>
            <a:r>
              <a:rPr lang="en-US" altLang="zh-CN" sz="2954" dirty="0"/>
              <a:t>ARM</a:t>
            </a:r>
            <a:r>
              <a:rPr lang="zh-CN" altLang="en-US" sz="2954" dirty="0"/>
              <a:t>微处理器会执行以下操作返回：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①将返回地址复制到程序计数器</a:t>
            </a:r>
            <a:r>
              <a:rPr lang="en-US" altLang="zh-CN" sz="2954" dirty="0"/>
              <a:t>PC</a:t>
            </a:r>
            <a:r>
              <a:rPr lang="zh-CN" altLang="en-US" sz="2954" dirty="0"/>
              <a:t>中。这样程序将返回到中断异常产生的下一条指令处执行；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②恢复状态寄存器，将保存在</a:t>
            </a:r>
            <a:r>
              <a:rPr lang="en-US" altLang="zh-CN" sz="2954" dirty="0"/>
              <a:t>SPSR</a:t>
            </a:r>
            <a:r>
              <a:rPr lang="zh-CN" altLang="en-US" sz="2954" dirty="0"/>
              <a:t>中的值复制回当前状态寄存器</a:t>
            </a:r>
            <a:r>
              <a:rPr lang="en-US" altLang="zh-CN" sz="2954" dirty="0"/>
              <a:t>CPSR</a:t>
            </a:r>
            <a:r>
              <a:rPr lang="zh-CN" altLang="en-US" sz="2954" dirty="0"/>
              <a:t>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③若在进入中断时设置了中断禁止位，则要在此</a:t>
            </a:r>
            <a:r>
              <a:rPr lang="zh-CN" altLang="en-US" sz="2954" dirty="0">
                <a:solidFill>
                  <a:srgbClr val="FF0000"/>
                </a:solidFill>
              </a:rPr>
              <a:t>清除中断禁止位</a:t>
            </a:r>
            <a:r>
              <a:rPr lang="zh-CN" altLang="en-US" sz="2954" dirty="0"/>
              <a:t>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2954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1"/>
          <p:cNvSpPr>
            <a:spLocks noGrp="1"/>
          </p:cNvSpPr>
          <p:nvPr>
            <p:ph type="title"/>
          </p:nvPr>
        </p:nvSpPr>
        <p:spPr>
          <a:xfrm>
            <a:off x="772336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6.8.4</a:t>
            </a:r>
            <a:r>
              <a:rPr lang="zh-CN" altLang="en-US" sz="4923" dirty="0"/>
              <a:t>中断编程举例</a:t>
            </a:r>
          </a:p>
        </p:txBody>
      </p:sp>
      <p:sp>
        <p:nvSpPr>
          <p:cNvPr id="120834" name="内容占位符 2"/>
          <p:cNvSpPr>
            <a:spLocks noGrp="1"/>
          </p:cNvSpPr>
          <p:nvPr>
            <p:ph sz="quarter" idx="1"/>
          </p:nvPr>
        </p:nvSpPr>
        <p:spPr>
          <a:xfrm>
            <a:off x="790302" y="1615389"/>
            <a:ext cx="10871200" cy="10980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954" dirty="0"/>
              <a:t>【</a:t>
            </a:r>
            <a:r>
              <a:rPr lang="zh-CN" altLang="en-US" sz="2954" dirty="0"/>
              <a:t>例</a:t>
            </a:r>
            <a:r>
              <a:rPr lang="en-US" altLang="zh-CN" sz="2954" dirty="0"/>
              <a:t>4-4】GPF0-7</a:t>
            </a:r>
            <a:r>
              <a:rPr lang="zh-CN" altLang="en-US" sz="2954" dirty="0"/>
              <a:t>除了可用作通用</a:t>
            </a:r>
            <a:r>
              <a:rPr lang="en-US" altLang="zh-CN" sz="2954" dirty="0"/>
              <a:t>I/O</a:t>
            </a:r>
            <a:r>
              <a:rPr lang="zh-CN" altLang="en-US" sz="2954" dirty="0"/>
              <a:t>外还可用作外部中断输入。图</a:t>
            </a:r>
            <a:r>
              <a:rPr lang="en-US" altLang="zh-CN" sz="2954" dirty="0"/>
              <a:t>6-24</a:t>
            </a:r>
            <a:r>
              <a:rPr lang="zh-CN" altLang="en-US" sz="2954" dirty="0"/>
              <a:t>是设某外设通过</a:t>
            </a:r>
            <a:r>
              <a:rPr lang="en-US" altLang="zh-CN" sz="2954" dirty="0"/>
              <a:t>GPF0</a:t>
            </a:r>
            <a:r>
              <a:rPr lang="zh-CN" altLang="en-US" sz="2954" dirty="0"/>
              <a:t>向处理器发出中断的参考电路。</a:t>
            </a:r>
          </a:p>
        </p:txBody>
      </p:sp>
      <p:pic>
        <p:nvPicPr>
          <p:cNvPr id="120835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536" y="2636912"/>
            <a:ext cx="8280920" cy="377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6" name="矩形 4"/>
          <p:cNvSpPr>
            <a:spLocks noChangeArrowheads="1"/>
          </p:cNvSpPr>
          <p:nvPr/>
        </p:nvSpPr>
        <p:spPr bwMode="auto">
          <a:xfrm>
            <a:off x="4871864" y="6411277"/>
            <a:ext cx="31213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6-24  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外部中断电路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矩形 3"/>
          <p:cNvSpPr>
            <a:spLocks noChangeArrowheads="1"/>
          </p:cNvSpPr>
          <p:nvPr/>
        </p:nvSpPr>
        <p:spPr bwMode="auto">
          <a:xfrm>
            <a:off x="767408" y="116632"/>
            <a:ext cx="10945216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/***********************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外中断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0 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服务程序******************************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/</a:t>
            </a:r>
          </a:p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static void __</a:t>
            </a:r>
            <a:r>
              <a:rPr lang="en-US" altLang="zh-CN" sz="2400" dirty="0" err="1">
                <a:latin typeface="Tw Cen MT" pitchFamily="34" charset="0"/>
                <a:ea typeface="华文仿宋" pitchFamily="2" charset="-122"/>
              </a:rPr>
              <a:t>irq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 Eint0_ISR(void)</a:t>
            </a:r>
          </a:p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Delay(10);</a:t>
            </a:r>
          </a:p>
          <a:p>
            <a:r>
              <a:rPr lang="en-US" altLang="zh-CN" sz="2400" dirty="0" err="1">
                <a:latin typeface="Tw Cen MT" pitchFamily="34" charset="0"/>
                <a:ea typeface="华文仿宋" pitchFamily="2" charset="-122"/>
              </a:rPr>
              <a:t>Uart_Printf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("Device0 interrupt is serviced.\n");</a:t>
            </a:r>
          </a:p>
          <a:p>
            <a:r>
              <a:rPr lang="en-US" altLang="zh-CN" sz="2400" dirty="0" err="1">
                <a:latin typeface="Tw Cen MT" pitchFamily="34" charset="0"/>
                <a:ea typeface="华文仿宋" pitchFamily="2" charset="-122"/>
              </a:rPr>
              <a:t>ClearPending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(BIT_EINT0);</a:t>
            </a:r>
          </a:p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}</a:t>
            </a:r>
          </a:p>
          <a:p>
            <a:endParaRPr lang="en-US" altLang="zh-CN" sz="2400" dirty="0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/***********************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中断初始化程序********************************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/</a:t>
            </a:r>
          </a:p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void </a:t>
            </a:r>
            <a:r>
              <a:rPr lang="en-US" altLang="zh-CN" sz="2400" dirty="0" err="1">
                <a:latin typeface="Tw Cen MT" pitchFamily="34" charset="0"/>
                <a:ea typeface="华文仿宋" pitchFamily="2" charset="-122"/>
              </a:rPr>
              <a:t>Eint_Init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(void)</a:t>
            </a:r>
          </a:p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400" dirty="0" err="1">
                <a:latin typeface="Tw Cen MT" pitchFamily="34" charset="0"/>
                <a:ea typeface="华文仿宋" pitchFamily="2" charset="-122"/>
              </a:rPr>
              <a:t>rGPFCON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 = </a:t>
            </a:r>
            <a:r>
              <a:rPr lang="en-US" altLang="zh-CN" sz="2400" dirty="0" err="1">
                <a:latin typeface="Tw Cen MT" pitchFamily="34" charset="0"/>
                <a:ea typeface="华文仿宋" pitchFamily="2" charset="-122"/>
              </a:rPr>
              <a:t>rGPFCON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 &amp; ~(3)|(1&lt;&lt;1);        //GPF0 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设置为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EINT0</a:t>
            </a:r>
          </a:p>
          <a:p>
            <a:r>
              <a:rPr lang="en-US" altLang="zh-CN" sz="2400" dirty="0" err="1">
                <a:latin typeface="Tw Cen MT" pitchFamily="34" charset="0"/>
                <a:ea typeface="华文仿宋" pitchFamily="2" charset="-122"/>
              </a:rPr>
              <a:t>rGPFUP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|=(1&lt;&lt;0);                                      //disable GPF0 pull up</a:t>
            </a:r>
          </a:p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rEXTINT0 = (rEXTINT0 &amp; ~(7&lt;&lt;0))|(2&lt;&lt;0); //EINT0 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－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&gt;falling edge triggered</a:t>
            </a:r>
          </a:p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pISR_EINT0 = (unsigned)Eint0_ISR;</a:t>
            </a:r>
          </a:p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}</a:t>
            </a:r>
          </a:p>
          <a:p>
            <a:endParaRPr lang="en-US" altLang="zh-CN" sz="2400" dirty="0">
              <a:latin typeface="Tw Cen MT" pitchFamily="34" charset="0"/>
              <a:ea typeface="华文仿宋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/>
          </p:cNvSpPr>
          <p:nvPr>
            <p:ph sz="quarter" idx="1"/>
          </p:nvPr>
        </p:nvSpPr>
        <p:spPr>
          <a:xfrm>
            <a:off x="660400" y="1628800"/>
            <a:ext cx="10871200" cy="5002726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bank0</a:t>
            </a:r>
            <a:r>
              <a:rPr lang="zh-CN" altLang="en-US" sz="3200" dirty="0"/>
              <a:t>可以作为</a:t>
            </a:r>
            <a:r>
              <a:rPr lang="zh-CN" altLang="en-US" sz="3200" dirty="0">
                <a:solidFill>
                  <a:srgbClr val="FF0000"/>
                </a:solidFill>
              </a:rPr>
              <a:t>引导</a:t>
            </a:r>
            <a:r>
              <a:rPr lang="en-US" altLang="zh-CN" sz="3200" dirty="0">
                <a:solidFill>
                  <a:srgbClr val="FF0000"/>
                </a:solidFill>
              </a:rPr>
              <a:t>ROM</a:t>
            </a:r>
            <a:r>
              <a:rPr lang="zh-CN" altLang="en-US" sz="3200" dirty="0"/>
              <a:t>，其数据线只能是 </a:t>
            </a:r>
            <a:r>
              <a:rPr lang="en-US" altLang="zh-CN" sz="3200" dirty="0">
                <a:solidFill>
                  <a:srgbClr val="FF0000"/>
                </a:solidFill>
              </a:rPr>
              <a:t>16</a:t>
            </a:r>
            <a:r>
              <a:rPr lang="zh-CN" altLang="en-US" sz="3200" dirty="0">
                <a:solidFill>
                  <a:srgbClr val="FF0000"/>
                </a:solidFill>
              </a:rPr>
              <a:t>或</a:t>
            </a:r>
            <a:r>
              <a:rPr lang="en-US" altLang="zh-CN" sz="3200" dirty="0">
                <a:solidFill>
                  <a:srgbClr val="FF0000"/>
                </a:solidFill>
              </a:rPr>
              <a:t>32 </a:t>
            </a:r>
            <a:r>
              <a:rPr lang="zh-CN" altLang="en-US" sz="3200" dirty="0">
                <a:solidFill>
                  <a:srgbClr val="FF0000"/>
                </a:solidFill>
              </a:rPr>
              <a:t>位</a:t>
            </a:r>
            <a:r>
              <a:rPr lang="zh-CN" altLang="en-US" sz="3200" dirty="0"/>
              <a:t>宽，复位时由</a:t>
            </a:r>
            <a:r>
              <a:rPr lang="en-US" altLang="zh-CN" sz="3200" dirty="0"/>
              <a:t>OM0</a:t>
            </a:r>
            <a:r>
              <a:rPr lang="zh-CN" altLang="en-US" sz="3200" dirty="0"/>
              <a:t>、</a:t>
            </a:r>
            <a:r>
              <a:rPr lang="en-US" altLang="zh-CN" sz="3200" dirty="0"/>
              <a:t>OM1</a:t>
            </a:r>
            <a:r>
              <a:rPr lang="zh-CN" altLang="en-US" sz="3200" dirty="0"/>
              <a:t>引脚确定。其它存储器</a:t>
            </a:r>
            <a:r>
              <a:rPr lang="en-US" altLang="zh-CN" sz="3200" dirty="0"/>
              <a:t>bank</a:t>
            </a:r>
            <a:r>
              <a:rPr lang="zh-CN" altLang="en-US" sz="3200" dirty="0"/>
              <a:t>的数据线宽可以是</a:t>
            </a:r>
            <a:r>
              <a:rPr lang="en-US" altLang="zh-CN" sz="3200" dirty="0"/>
              <a:t>8</a:t>
            </a:r>
            <a:r>
              <a:rPr lang="zh-CN" altLang="en-US" sz="3200" dirty="0"/>
              <a:t>位、</a:t>
            </a:r>
            <a:r>
              <a:rPr lang="en-US" altLang="zh-CN" sz="3200" dirty="0"/>
              <a:t>16</a:t>
            </a:r>
            <a:r>
              <a:rPr lang="zh-CN" altLang="en-US" sz="3200" dirty="0"/>
              <a:t>位或</a:t>
            </a:r>
            <a:r>
              <a:rPr lang="en-US" altLang="zh-CN" sz="3200" dirty="0"/>
              <a:t>32</a:t>
            </a:r>
            <a:r>
              <a:rPr lang="zh-CN" altLang="en-US" sz="3200" dirty="0"/>
              <a:t>位。</a:t>
            </a:r>
          </a:p>
          <a:p>
            <a:pPr eaLnBrk="1" hangingPunct="1"/>
            <a:r>
              <a:rPr lang="en-US" altLang="zh-CN" sz="3200" dirty="0"/>
              <a:t>S3C2410X</a:t>
            </a:r>
            <a:r>
              <a:rPr lang="zh-CN" altLang="en-US" sz="3200" dirty="0"/>
              <a:t>的存储格式可以通过软件设置为大端格式，也可以设置为小端格式，缺省设置是</a:t>
            </a:r>
            <a:r>
              <a:rPr lang="zh-CN" altLang="en-US" sz="3200" dirty="0">
                <a:solidFill>
                  <a:srgbClr val="FF0000"/>
                </a:solidFill>
              </a:rPr>
              <a:t>小端格式</a:t>
            </a:r>
            <a:r>
              <a:rPr lang="zh-CN" altLang="en-US" sz="3200" dirty="0"/>
              <a:t>。</a:t>
            </a:r>
          </a:p>
          <a:p>
            <a:pPr eaLnBrk="1" hangingPunct="1"/>
            <a:r>
              <a:rPr lang="zh-CN" altLang="en-US" sz="3200" dirty="0"/>
              <a:t>所有存储器 </a:t>
            </a:r>
            <a:r>
              <a:rPr lang="en-US" altLang="zh-CN" sz="3200" dirty="0"/>
              <a:t>bank </a:t>
            </a:r>
            <a:r>
              <a:rPr lang="zh-CN" altLang="en-US" sz="3200" dirty="0"/>
              <a:t>的访问周期都可编程，总线访问周期可以通过插入外部 </a:t>
            </a:r>
            <a:r>
              <a:rPr lang="en-US" altLang="zh-CN" sz="3200" dirty="0"/>
              <a:t>wait </a:t>
            </a:r>
            <a:r>
              <a:rPr lang="zh-CN" altLang="en-US" sz="3200" dirty="0"/>
              <a:t>来延长。</a:t>
            </a:r>
          </a:p>
          <a:p>
            <a:pPr eaLnBrk="1" hangingPunct="1"/>
            <a:r>
              <a:rPr lang="en-US" altLang="zh-CN" sz="3200" dirty="0"/>
              <a:t>S3C2410X </a:t>
            </a:r>
            <a:r>
              <a:rPr lang="zh-CN" altLang="en-US" sz="3200" dirty="0"/>
              <a:t>复位后的存储器映射情况如图</a:t>
            </a:r>
            <a:r>
              <a:rPr lang="en-US" altLang="zh-CN" sz="3200" dirty="0"/>
              <a:t>6-2</a:t>
            </a:r>
            <a:r>
              <a:rPr lang="zh-CN" altLang="en-US" sz="3200" dirty="0"/>
              <a:t>所示。</a:t>
            </a:r>
            <a:r>
              <a:rPr lang="en-US" altLang="zh-CN" sz="3200" dirty="0"/>
              <a:t>bank6</a:t>
            </a:r>
            <a:r>
              <a:rPr lang="zh-CN" altLang="en-US" sz="3200" dirty="0"/>
              <a:t>和</a:t>
            </a:r>
            <a:r>
              <a:rPr lang="en-US" altLang="zh-CN" sz="3200" dirty="0"/>
              <a:t>bank7</a:t>
            </a:r>
            <a:r>
              <a:rPr lang="zh-CN" altLang="en-US" sz="3200" dirty="0"/>
              <a:t>对应不同大小存贮器时的地址范围参见表</a:t>
            </a:r>
            <a:r>
              <a:rPr lang="en-US" altLang="zh-CN" sz="3200" dirty="0"/>
              <a:t>6-1</a:t>
            </a:r>
            <a:r>
              <a:rPr lang="zh-CN" altLang="en-US" sz="3200" dirty="0"/>
              <a:t>。</a:t>
            </a:r>
          </a:p>
          <a:p>
            <a:pPr eaLnBrk="1" hangingPunct="1"/>
            <a:endParaRPr lang="zh-CN" altLang="en-US" sz="3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F4EE5C0-7E28-4171-B81E-57F9EAA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6.2  S3C2410X</a:t>
            </a:r>
            <a:r>
              <a:rPr lang="zh-CN" altLang="en-US" sz="4923" dirty="0"/>
              <a:t>的存储器及其控制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矩形 3"/>
          <p:cNvSpPr>
            <a:spLocks noChangeArrowheads="1"/>
          </p:cNvSpPr>
          <p:nvPr/>
        </p:nvSpPr>
        <p:spPr bwMode="auto">
          <a:xfrm>
            <a:off x="911424" y="620688"/>
            <a:ext cx="10990384" cy="426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/***********************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中断使能******************************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/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void 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Enable_Eint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(void)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rEINTPEND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= 0xffffff;                  //to clear the previous pending states</a:t>
            </a:r>
          </a:p>
          <a:p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rSRCPND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|= BIT_EINT0;</a:t>
            </a:r>
          </a:p>
          <a:p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rINTPND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|= BIT_EINT0;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//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rEINTMASK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=~( (1&lt;&lt;11)|(1&lt;&lt;19) );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//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rEINTMASK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=~(1&lt;&lt;11);</a:t>
            </a:r>
          </a:p>
          <a:p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rINTMSK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=~(BIT_EINT0);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}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/**************************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主程序*********************************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/ 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矩形 3"/>
          <p:cNvSpPr>
            <a:spLocks noChangeArrowheads="1"/>
          </p:cNvSpPr>
          <p:nvPr/>
        </p:nvSpPr>
        <p:spPr bwMode="auto">
          <a:xfrm>
            <a:off x="839416" y="332656"/>
            <a:ext cx="872001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int Main()</a:t>
            </a:r>
            <a:endParaRPr lang="en-US" altLang="zh-CN" sz="3600" dirty="0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400" dirty="0" err="1">
                <a:latin typeface="Tw Cen MT" pitchFamily="34" charset="0"/>
                <a:ea typeface="华文仿宋" pitchFamily="2" charset="-122"/>
              </a:rPr>
              <a:t>Uart_Init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(115200);</a:t>
            </a:r>
          </a:p>
          <a:p>
            <a:r>
              <a:rPr lang="en-US" altLang="zh-CN" sz="2400" dirty="0" err="1">
                <a:latin typeface="Tw Cen MT" pitchFamily="34" charset="0"/>
                <a:ea typeface="华文仿宋" pitchFamily="2" charset="-122"/>
              </a:rPr>
              <a:t>Eint_Init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();</a:t>
            </a:r>
          </a:p>
          <a:p>
            <a:r>
              <a:rPr lang="en-US" altLang="zh-CN" sz="2400" dirty="0" err="1">
                <a:latin typeface="Tw Cen MT" pitchFamily="34" charset="0"/>
                <a:ea typeface="华文仿宋" pitchFamily="2" charset="-122"/>
              </a:rPr>
              <a:t>Enable_Eint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();</a:t>
            </a:r>
          </a:p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while(1)                        //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等待中断，死循环</a:t>
            </a:r>
          </a:p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{ </a:t>
            </a:r>
          </a:p>
          <a:p>
            <a:r>
              <a:rPr lang="en-US" altLang="zh-CN" sz="2400" dirty="0" err="1">
                <a:latin typeface="Tw Cen MT" pitchFamily="34" charset="0"/>
                <a:ea typeface="华文仿宋" pitchFamily="2" charset="-122"/>
              </a:rPr>
              <a:t>Uart_Printf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("The main is running\n");</a:t>
            </a:r>
          </a:p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Delay(50);</a:t>
            </a:r>
          </a:p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}</a:t>
            </a:r>
          </a:p>
          <a:p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}</a:t>
            </a:r>
          </a:p>
          <a:p>
            <a:endParaRPr lang="en-US" altLang="zh-CN" sz="2400" dirty="0">
              <a:latin typeface="Tw Cen MT" pitchFamily="34" charset="0"/>
              <a:ea typeface="华文仿宋" pitchFamily="2" charset="-12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标题 1"/>
          <p:cNvSpPr>
            <a:spLocks noGrp="1"/>
          </p:cNvSpPr>
          <p:nvPr>
            <p:ph type="title"/>
          </p:nvPr>
        </p:nvSpPr>
        <p:spPr>
          <a:xfrm>
            <a:off x="660400" y="0"/>
            <a:ext cx="10871200" cy="1219200"/>
          </a:xfrm>
        </p:spPr>
        <p:txBody>
          <a:bodyPr/>
          <a:lstStyle/>
          <a:p>
            <a:pPr eaLnBrk="1" hangingPunct="1"/>
            <a:r>
              <a:rPr lang="zh-CN" altLang="en-US" sz="4923" dirty="0"/>
              <a:t>思考题与习题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35360" y="1510825"/>
            <a:ext cx="11856640" cy="551857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．嵌入式系统的硬件有哪几部分组成？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．说明分级存储器系统的结构。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．标准串行通信接口有哪几类？各有何特点？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．在嵌入式系统中实现以太网接口的方法有哪些？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/>
              <a:t>5</a:t>
            </a:r>
            <a:r>
              <a:rPr lang="zh-CN" altLang="en-US" sz="2800" dirty="0"/>
              <a:t>．</a:t>
            </a:r>
            <a:r>
              <a:rPr lang="en-US" altLang="zh-CN" sz="2800" dirty="0"/>
              <a:t>S3C2410X</a:t>
            </a:r>
            <a:r>
              <a:rPr lang="zh-CN" altLang="en-US" sz="2800" dirty="0"/>
              <a:t>的结构分哪几部分？每一部分主要由哪些部件构成？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/>
              <a:t>6</a:t>
            </a:r>
            <a:r>
              <a:rPr lang="zh-CN" altLang="en-US" sz="2800" dirty="0"/>
              <a:t>．</a:t>
            </a:r>
            <a:r>
              <a:rPr lang="en-US" altLang="zh-CN" sz="2800" dirty="0"/>
              <a:t>NAND Flash</a:t>
            </a:r>
            <a:r>
              <a:rPr lang="zh-CN" altLang="en-US" sz="2800" dirty="0"/>
              <a:t>与</a:t>
            </a:r>
            <a:r>
              <a:rPr lang="en-US" altLang="zh-CN" sz="2800" dirty="0"/>
              <a:t>NOR Flash</a:t>
            </a:r>
            <a:r>
              <a:rPr lang="zh-CN" altLang="en-US" sz="2800" dirty="0"/>
              <a:t>有哪些不同？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/>
              <a:t>7</a:t>
            </a:r>
            <a:r>
              <a:rPr lang="zh-CN" altLang="en-US" sz="2800" dirty="0"/>
              <a:t>．</a:t>
            </a:r>
            <a:r>
              <a:rPr lang="en-US" altLang="zh-CN" sz="2800" dirty="0"/>
              <a:t>S3C2410x NAND Flash</a:t>
            </a:r>
            <a:r>
              <a:rPr lang="zh-CN" altLang="en-US" sz="2800" dirty="0"/>
              <a:t>自动导入模式的工作步骤？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/>
              <a:t>8</a:t>
            </a:r>
            <a:r>
              <a:rPr lang="zh-CN" altLang="en-US" sz="2800" dirty="0"/>
              <a:t>．</a:t>
            </a:r>
            <a:r>
              <a:rPr lang="en-US" altLang="zh-CN" sz="2800" dirty="0"/>
              <a:t>S3C2410x</a:t>
            </a:r>
            <a:r>
              <a:rPr lang="zh-CN" altLang="en-US" sz="2800" dirty="0"/>
              <a:t>的时钟产生模块能产生哪些时钟，用于何处？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/>
              <a:t>9</a:t>
            </a:r>
            <a:r>
              <a:rPr lang="zh-CN" altLang="en-US" sz="2800" dirty="0"/>
              <a:t>．掌握</a:t>
            </a:r>
            <a:r>
              <a:rPr lang="en-US" altLang="zh-CN" sz="2800" dirty="0"/>
              <a:t>GPIO</a:t>
            </a:r>
            <a:r>
              <a:rPr lang="zh-CN" altLang="en-US" sz="2800" dirty="0"/>
              <a:t>的使用。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/>
              <a:t>10</a:t>
            </a:r>
            <a:r>
              <a:rPr lang="zh-CN" altLang="en-US" sz="2800" dirty="0"/>
              <a:t>．用定时器产生一周期信号时，信号的周期如何确定？信号的占空比如何确定？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/>
              <a:t>11</a:t>
            </a:r>
            <a:r>
              <a:rPr lang="zh-CN" altLang="en-US" sz="2800" dirty="0"/>
              <a:t>．例题</a:t>
            </a:r>
            <a:r>
              <a:rPr lang="en-US" altLang="zh-CN" sz="2800" dirty="0"/>
              <a:t>4-2</a:t>
            </a:r>
            <a:r>
              <a:rPr lang="zh-CN" altLang="en-US" sz="2800" dirty="0"/>
              <a:t>中</a:t>
            </a:r>
            <a:r>
              <a:rPr lang="en-US" altLang="zh-CN" sz="2800" dirty="0"/>
              <a:t>LED</a:t>
            </a:r>
            <a:r>
              <a:rPr lang="zh-CN" altLang="en-US" sz="2800" dirty="0"/>
              <a:t>灯的闪烁频率如果用定时器来控制，程序应该如何修改？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dirty="0"/>
              <a:t>12</a:t>
            </a:r>
            <a:r>
              <a:rPr lang="zh-CN" altLang="en-US" sz="2800" dirty="0"/>
              <a:t>．利用</a:t>
            </a:r>
            <a:r>
              <a:rPr lang="en-US" altLang="zh-CN" sz="2800" dirty="0"/>
              <a:t>ARM9</a:t>
            </a:r>
            <a:r>
              <a:rPr lang="zh-CN" altLang="en-US" sz="2800" dirty="0"/>
              <a:t>的外部中断</a:t>
            </a:r>
            <a:r>
              <a:rPr lang="en-US" altLang="zh-CN" sz="2800" dirty="0"/>
              <a:t>0</a:t>
            </a:r>
            <a:r>
              <a:rPr lang="zh-CN" altLang="en-US" sz="2800" dirty="0"/>
              <a:t>作为报警信号输入，编写中断初始化程序？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内容占位符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415480" y="30712"/>
            <a:ext cx="8801502" cy="6828282"/>
          </a:xfrm>
        </p:spPr>
      </p:pic>
      <p:sp>
        <p:nvSpPr>
          <p:cNvPr id="25602" name="矩形 4"/>
          <p:cNvSpPr>
            <a:spLocks noChangeArrowheads="1"/>
          </p:cNvSpPr>
          <p:nvPr/>
        </p:nvSpPr>
        <p:spPr bwMode="auto">
          <a:xfrm>
            <a:off x="3698632" y="7194063"/>
            <a:ext cx="5367175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6-2  S3C2410X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复位后的存储器映射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"/>
          <p:cNvSpPr>
            <a:spLocks noChangeArrowheads="1"/>
          </p:cNvSpPr>
          <p:nvPr/>
        </p:nvSpPr>
        <p:spPr bwMode="auto">
          <a:xfrm>
            <a:off x="3942205" y="1539289"/>
            <a:ext cx="4307589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表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6-1  bank6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和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bank7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地址范围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36062" y="2010508"/>
          <a:ext cx="11609904" cy="389951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51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1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1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1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7073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地址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2MB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4MB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8MB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16MB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32MB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64MB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128MB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073">
                <a:tc gridSpan="4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Bank6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07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起始地址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0x30000000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0x30000000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0x30000000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0x30000000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0x30000000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0x30000000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0x30000000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07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终止地址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0x301fffff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0x303fffff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0x307fffff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0x30ffffff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0x31ffffff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0x33ffffff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0x37ffffff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073">
                <a:tc gridSpan="4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Bank7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07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起始地址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0x30200000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0x30400000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0x30800000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0x31000000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0x32000000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0x34000000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0x38000000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07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终止地址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0x303fffff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0x307fffff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0x30ffffff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0x31ffffff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0x33ffffff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0x37ffffff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0x3ffffff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B319D244-01F5-4E8A-8AD6-AAC4A899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31" y="5455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6.2  S3C2410X</a:t>
            </a:r>
            <a:r>
              <a:rPr lang="zh-CN" altLang="en-US" sz="4923" dirty="0"/>
              <a:t>的存储器及其控制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2"/>
          <p:cNvSpPr>
            <a:spLocks noGrp="1"/>
          </p:cNvSpPr>
          <p:nvPr>
            <p:ph sz="quarter" idx="1"/>
          </p:nvPr>
        </p:nvSpPr>
        <p:spPr>
          <a:xfrm>
            <a:off x="767408" y="1700808"/>
            <a:ext cx="10441160" cy="3096344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S3C2410X</a:t>
            </a:r>
            <a:r>
              <a:rPr lang="zh-CN" altLang="en-US" sz="3600" dirty="0"/>
              <a:t>存储器控制器内设有</a:t>
            </a:r>
            <a:r>
              <a:rPr lang="en-US" altLang="zh-CN" sz="3600" dirty="0"/>
              <a:t>13</a:t>
            </a:r>
            <a:r>
              <a:rPr lang="zh-CN" altLang="en-US" sz="3600" dirty="0"/>
              <a:t>个寄存器，如表</a:t>
            </a:r>
            <a:r>
              <a:rPr lang="en-US" altLang="zh-CN" sz="3600" dirty="0"/>
              <a:t>6-2</a:t>
            </a:r>
            <a:r>
              <a:rPr lang="zh-CN" altLang="en-US" sz="3600" dirty="0"/>
              <a:t>所示。它们为访问外部存储空间</a:t>
            </a:r>
            <a:r>
              <a:rPr lang="zh-CN" altLang="en-US" sz="3600" dirty="0">
                <a:solidFill>
                  <a:srgbClr val="FF0000"/>
                </a:solidFill>
              </a:rPr>
              <a:t>提供控制信号</a:t>
            </a:r>
            <a:r>
              <a:rPr lang="zh-CN" altLang="en-US" sz="3600" dirty="0"/>
              <a:t>。如</a:t>
            </a:r>
            <a:r>
              <a:rPr lang="en-US" altLang="zh-CN" sz="3600" dirty="0"/>
              <a:t>BWSCON</a:t>
            </a:r>
            <a:r>
              <a:rPr lang="zh-CN" altLang="en-US" sz="3600" dirty="0"/>
              <a:t>寄存器用于控制总线宽度和等待时间，</a:t>
            </a:r>
            <a:r>
              <a:rPr lang="en-US" altLang="zh-CN" sz="3600" dirty="0"/>
              <a:t>REFRESH</a:t>
            </a:r>
            <a:r>
              <a:rPr lang="zh-CN" altLang="en-US" sz="3600" dirty="0"/>
              <a:t>寄存器用于控制</a:t>
            </a:r>
            <a:r>
              <a:rPr lang="en-US" altLang="zh-CN" sz="3600" dirty="0"/>
              <a:t>SDRAM</a:t>
            </a:r>
            <a:r>
              <a:rPr lang="zh-CN" altLang="en-US" sz="3600" dirty="0"/>
              <a:t>的刷新等。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319D244-01F5-4E8A-8AD6-AAC4A899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31" y="5455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6.2  S3C2410X</a:t>
            </a:r>
            <a:r>
              <a:rPr lang="zh-CN" altLang="en-US" sz="4923" dirty="0"/>
              <a:t>的存储器及其控制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21263"/>
              </p:ext>
            </p:extLst>
          </p:nvPr>
        </p:nvGraphicFramePr>
        <p:xfrm>
          <a:off x="689708" y="681893"/>
          <a:ext cx="11022915" cy="613148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06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5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8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963"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复位值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BWSCON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0x48000000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总线宽度和等待控制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BANKCON0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0x48000004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BANK0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0x0700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BANKCON1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0x48000008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BANK1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0x0700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BANKCON2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0x4800000C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BANK2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0x0700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BANKCON3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0x48000010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BANK3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0x0700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BANKCON4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0x48000014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BANK4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0x0700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BANKCON5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0x48000018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BANK5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0x0700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BANKCON6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0x4800001C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BANK6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0x18008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BANKCON7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0x48000020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BANK7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0x18008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REFRESH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0x48000024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SDRAM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刷新控制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0xAC0000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BANKSIZE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0x48000028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尺寸设置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MRSRB6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0x4800002C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BANK6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模式设置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xxx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MRSRB7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0x48000030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</a:t>
                      </a:r>
                      <a:r>
                        <a:rPr lang="en-US" alt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模式设置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xxx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8765" name="矩形 4"/>
          <p:cNvSpPr>
            <a:spLocks noChangeArrowheads="1"/>
          </p:cNvSpPr>
          <p:nvPr/>
        </p:nvSpPr>
        <p:spPr bwMode="auto">
          <a:xfrm>
            <a:off x="4367808" y="176991"/>
            <a:ext cx="3970959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表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6-2  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存储器的控制寄存器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1127448" y="135216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6.2.2  NAND Flash</a:t>
            </a:r>
            <a:r>
              <a:rPr lang="zh-CN" altLang="en-US" sz="4923" dirty="0"/>
              <a:t>控制器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sz="quarter" idx="1"/>
          </p:nvPr>
        </p:nvSpPr>
        <p:spPr>
          <a:xfrm>
            <a:off x="839416" y="1628800"/>
            <a:ext cx="10871200" cy="4843119"/>
          </a:xfrm>
        </p:spPr>
        <p:txBody>
          <a:bodyPr/>
          <a:lstStyle/>
          <a:p>
            <a:pPr algn="just" eaLnBrk="1" hangingPunct="1"/>
            <a:r>
              <a:rPr lang="en-US" altLang="zh-CN" sz="3200" dirty="0"/>
              <a:t>Flash</a:t>
            </a:r>
            <a:r>
              <a:rPr lang="zh-CN" altLang="en-US" sz="3200" dirty="0"/>
              <a:t>存储器是</a:t>
            </a:r>
            <a:r>
              <a:rPr lang="zh-CN" altLang="en-US" sz="3200" dirty="0">
                <a:solidFill>
                  <a:srgbClr val="FF0000"/>
                </a:solidFill>
              </a:rPr>
              <a:t>非易失</a:t>
            </a:r>
            <a:r>
              <a:rPr lang="zh-CN" altLang="en-US" sz="3200" dirty="0"/>
              <a:t>性存储器。它具有容量大、功耗低、擦写速度快、可分块操作等特点，在嵌入式系统中得到了广泛应用。</a:t>
            </a:r>
          </a:p>
          <a:p>
            <a:pPr algn="just" eaLnBrk="1" hangingPunct="1"/>
            <a:r>
              <a:rPr lang="zh-CN" altLang="en-US" sz="3200" dirty="0"/>
              <a:t>市场上主要的</a:t>
            </a:r>
            <a:r>
              <a:rPr lang="en-US" altLang="zh-CN" sz="3200" dirty="0"/>
              <a:t>Flash</a:t>
            </a:r>
            <a:r>
              <a:rPr lang="zh-CN" altLang="en-US" sz="3200" dirty="0"/>
              <a:t>存储器有</a:t>
            </a:r>
            <a:r>
              <a:rPr lang="en-US" altLang="zh-CN" sz="3200" dirty="0"/>
              <a:t>NOR</a:t>
            </a:r>
            <a:r>
              <a:rPr lang="zh-CN" altLang="en-US" sz="3200" dirty="0"/>
              <a:t>和</a:t>
            </a:r>
            <a:r>
              <a:rPr lang="en-US" altLang="zh-CN" sz="3200" dirty="0"/>
              <a:t>NAND</a:t>
            </a:r>
            <a:r>
              <a:rPr lang="zh-CN" altLang="en-US" sz="3200" dirty="0"/>
              <a:t>两种。 </a:t>
            </a:r>
            <a:r>
              <a:rPr lang="en-US" altLang="zh-CN" sz="3200" dirty="0"/>
              <a:t>NOR Flash</a:t>
            </a:r>
            <a:r>
              <a:rPr lang="zh-CN" altLang="en-US" sz="3200" dirty="0"/>
              <a:t>存储器的价格较贵，而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和</a:t>
            </a:r>
            <a:r>
              <a:rPr lang="en-US" altLang="zh-CN" sz="3200" dirty="0"/>
              <a:t>SDRAM</a:t>
            </a:r>
            <a:r>
              <a:rPr lang="zh-CN" altLang="en-US" sz="3200" dirty="0"/>
              <a:t>存储器的价格相对适中，因此很多处理器采用</a:t>
            </a:r>
            <a:r>
              <a:rPr lang="zh-CN" altLang="en-US" sz="3200" dirty="0">
                <a:solidFill>
                  <a:srgbClr val="FF0000"/>
                </a:solidFill>
              </a:rPr>
              <a:t>从</a:t>
            </a:r>
            <a:r>
              <a:rPr lang="en-US" altLang="zh-CN" sz="3200" dirty="0">
                <a:solidFill>
                  <a:srgbClr val="FF0000"/>
                </a:solidFill>
              </a:rPr>
              <a:t>NAND Flash</a:t>
            </a:r>
            <a:r>
              <a:rPr lang="zh-CN" altLang="en-US" sz="3200" dirty="0">
                <a:solidFill>
                  <a:srgbClr val="FF0000"/>
                </a:solidFill>
              </a:rPr>
              <a:t>启动和引导系统</a:t>
            </a:r>
            <a:r>
              <a:rPr lang="zh-CN" altLang="en-US" sz="3200" dirty="0"/>
              <a:t>，而在</a:t>
            </a:r>
            <a:r>
              <a:rPr lang="en-US" altLang="zh-CN" sz="3200" dirty="0"/>
              <a:t>SDRAM</a:t>
            </a:r>
            <a:r>
              <a:rPr lang="zh-CN" altLang="en-US" sz="3200" dirty="0"/>
              <a:t>上执行主程序代码的方法以降低成本。</a:t>
            </a:r>
            <a:endParaRPr lang="en-US" altLang="zh-CN" sz="3200" dirty="0"/>
          </a:p>
          <a:p>
            <a:pPr algn="just" eaLnBrk="1" hangingPunct="1"/>
            <a:r>
              <a:rPr lang="en-US" altLang="zh-CN" sz="3200" dirty="0"/>
              <a:t>S3C2410X</a:t>
            </a:r>
            <a:r>
              <a:rPr lang="zh-CN" altLang="en-US" sz="3200" dirty="0"/>
              <a:t>支持从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启动。</a:t>
            </a:r>
          </a:p>
          <a:p>
            <a:pPr algn="just" eaLnBrk="1" hangingPunct="1"/>
            <a:endParaRPr lang="zh-CN" alt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sz="quarter" idx="1"/>
          </p:nvPr>
        </p:nvSpPr>
        <p:spPr>
          <a:xfrm>
            <a:off x="767408" y="1700808"/>
            <a:ext cx="10953262" cy="4699103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为了支持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的系统引导，</a:t>
            </a:r>
            <a:r>
              <a:rPr lang="en-US" altLang="zh-CN" sz="3200" dirty="0"/>
              <a:t>S3C2410X</a:t>
            </a:r>
            <a:r>
              <a:rPr lang="zh-CN" altLang="en-US" sz="3200" dirty="0"/>
              <a:t>内部设置了大小为</a:t>
            </a:r>
            <a:r>
              <a:rPr lang="en-US" altLang="zh-CN" sz="3200" dirty="0">
                <a:solidFill>
                  <a:srgbClr val="FF0000"/>
                </a:solidFill>
              </a:rPr>
              <a:t>4KB</a:t>
            </a:r>
            <a:r>
              <a:rPr lang="zh-CN" altLang="en-US" sz="3200" dirty="0">
                <a:solidFill>
                  <a:srgbClr val="FF0000"/>
                </a:solidFill>
              </a:rPr>
              <a:t>的</a:t>
            </a:r>
            <a:r>
              <a:rPr lang="en-US" altLang="zh-CN" sz="3200" dirty="0">
                <a:solidFill>
                  <a:srgbClr val="FF0000"/>
                </a:solidFill>
              </a:rPr>
              <a:t>SRAM</a:t>
            </a:r>
            <a:r>
              <a:rPr lang="zh-CN" altLang="en-US" sz="3200" dirty="0">
                <a:solidFill>
                  <a:srgbClr val="FF0000"/>
                </a:solidFill>
              </a:rPr>
              <a:t>缓冲器</a:t>
            </a:r>
            <a:r>
              <a:rPr lang="zh-CN" altLang="en-US" sz="3200" dirty="0"/>
              <a:t>“</a:t>
            </a:r>
            <a:r>
              <a:rPr lang="en-US" altLang="zh-CN" sz="3200" dirty="0"/>
              <a:t>Steppingstone”</a:t>
            </a:r>
            <a:r>
              <a:rPr lang="zh-CN" altLang="en-US" sz="3200" dirty="0"/>
              <a:t> ，起始地址是</a:t>
            </a:r>
            <a:r>
              <a:rPr lang="en-US" altLang="zh-CN" sz="3200" dirty="0"/>
              <a:t>0x00000000</a:t>
            </a:r>
            <a:r>
              <a:rPr lang="zh-CN" altLang="en-US" sz="3200" dirty="0"/>
              <a:t>。当系统启动时，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存储器的前</a:t>
            </a:r>
            <a:r>
              <a:rPr lang="en-US" altLang="zh-CN" sz="3200" dirty="0"/>
              <a:t>4K</a:t>
            </a:r>
            <a:r>
              <a:rPr lang="zh-CN" altLang="en-US" sz="3200" dirty="0"/>
              <a:t>字节在硬件逻辑的控制下被</a:t>
            </a:r>
            <a:r>
              <a:rPr lang="zh-CN" altLang="en-US" sz="3200" dirty="0">
                <a:solidFill>
                  <a:srgbClr val="FF0000"/>
                </a:solidFill>
              </a:rPr>
              <a:t>自动复制到“</a:t>
            </a:r>
            <a:r>
              <a:rPr lang="en-US" altLang="zh-CN" sz="3200" dirty="0">
                <a:solidFill>
                  <a:srgbClr val="FF0000"/>
                </a:solidFill>
              </a:rPr>
              <a:t>Steppingstone”</a:t>
            </a:r>
            <a:r>
              <a:rPr lang="zh-CN" altLang="en-US" sz="3200" dirty="0">
                <a:solidFill>
                  <a:srgbClr val="FF0000"/>
                </a:solidFill>
              </a:rPr>
              <a:t>中</a:t>
            </a:r>
            <a:r>
              <a:rPr lang="zh-CN" altLang="en-US" sz="3200" dirty="0"/>
              <a:t>，然后系统自动执行这些载入的引导代码。一般情况下，这</a:t>
            </a:r>
            <a:r>
              <a:rPr lang="en-US" altLang="zh-CN" sz="3200" dirty="0"/>
              <a:t>4K</a:t>
            </a:r>
            <a:r>
              <a:rPr lang="zh-CN" altLang="en-US" sz="3200" dirty="0"/>
              <a:t>的引导代码需要将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中的程序内容拷贝到</a:t>
            </a:r>
            <a:r>
              <a:rPr lang="en-US" altLang="zh-CN" sz="3200" dirty="0"/>
              <a:t>SDRAM</a:t>
            </a:r>
            <a:r>
              <a:rPr lang="zh-CN" altLang="en-US" sz="3200" dirty="0"/>
              <a:t>中，在引导代码执行完毕后跳转到</a:t>
            </a:r>
            <a:r>
              <a:rPr lang="en-US" altLang="zh-CN" sz="3200" dirty="0"/>
              <a:t>SDRAM</a:t>
            </a:r>
            <a:r>
              <a:rPr lang="zh-CN" altLang="en-US" sz="3200" dirty="0"/>
              <a:t>执行。完成启动后，</a:t>
            </a:r>
            <a:r>
              <a:rPr lang="en-US" altLang="zh-CN" sz="3200" dirty="0"/>
              <a:t>4KB</a:t>
            </a:r>
            <a:r>
              <a:rPr lang="zh-CN" altLang="en-US" sz="3200" dirty="0"/>
              <a:t>的“</a:t>
            </a:r>
            <a:r>
              <a:rPr lang="en-US" altLang="zh-CN" sz="3200" dirty="0"/>
              <a:t>Steppingstone”</a:t>
            </a:r>
            <a:r>
              <a:rPr lang="zh-CN" altLang="en-US" sz="3200" dirty="0"/>
              <a:t>可以用于其它用途。</a:t>
            </a:r>
          </a:p>
          <a:p>
            <a:pPr eaLnBrk="1" hangingPunct="1"/>
            <a:endParaRPr lang="zh-CN" altLang="en-US" sz="32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66763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6.2.2  NAND Flash</a:t>
            </a:r>
            <a:r>
              <a:rPr lang="zh-CN" altLang="en-US" sz="4923" dirty="0"/>
              <a:t>控制器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911424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1</a:t>
            </a:r>
            <a:r>
              <a:rPr lang="zh-CN" altLang="en-US" sz="4923" dirty="0"/>
              <a:t>．</a:t>
            </a:r>
            <a:r>
              <a:rPr lang="en-US" altLang="zh-CN" sz="4923" dirty="0"/>
              <a:t>NAND Flash</a:t>
            </a:r>
            <a:r>
              <a:rPr lang="zh-CN" altLang="en-US" sz="4923" dirty="0"/>
              <a:t>控制器的结构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sz="quarter" idx="1"/>
          </p:nvPr>
        </p:nvSpPr>
        <p:spPr>
          <a:xfrm>
            <a:off x="172870" y="1412776"/>
            <a:ext cx="11609754" cy="832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954" dirty="0"/>
              <a:t>       NAND Flash</a:t>
            </a:r>
            <a:r>
              <a:rPr lang="zh-CN" altLang="en-US" sz="2954" dirty="0"/>
              <a:t>控制器的结构如图</a:t>
            </a:r>
            <a:r>
              <a:rPr lang="en-US" altLang="zh-CN" sz="2954" dirty="0"/>
              <a:t>6-3 </a:t>
            </a:r>
            <a:r>
              <a:rPr lang="zh-CN" altLang="en-US" sz="2954" dirty="0"/>
              <a:t>所示。</a:t>
            </a:r>
          </a:p>
        </p:txBody>
      </p:sp>
      <p:pic>
        <p:nvPicPr>
          <p:cNvPr id="31747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073" y="1916832"/>
            <a:ext cx="815990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矩形 4"/>
          <p:cNvSpPr>
            <a:spLocks noChangeArrowheads="1"/>
          </p:cNvSpPr>
          <p:nvPr/>
        </p:nvSpPr>
        <p:spPr bwMode="auto">
          <a:xfrm>
            <a:off x="3935760" y="6441055"/>
            <a:ext cx="4536819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6-3  NAND Flash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控制器结构图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753209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2</a:t>
            </a:r>
            <a:r>
              <a:rPr lang="zh-CN" altLang="en-US" sz="4923" dirty="0"/>
              <a:t>．</a:t>
            </a:r>
            <a:r>
              <a:rPr lang="en-US" altLang="zh-CN" sz="4923" dirty="0"/>
              <a:t>NAND Flash</a:t>
            </a:r>
            <a:r>
              <a:rPr lang="zh-CN" altLang="en-US" sz="4923" dirty="0"/>
              <a:t>控制寄存器</a:t>
            </a:r>
          </a:p>
        </p:txBody>
      </p:sp>
      <p:sp>
        <p:nvSpPr>
          <p:cNvPr id="32770" name="内容占位符 2"/>
          <p:cNvSpPr>
            <a:spLocks noGrp="1"/>
          </p:cNvSpPr>
          <p:nvPr>
            <p:ph sz="quarter" idx="1"/>
          </p:nvPr>
        </p:nvSpPr>
        <p:spPr>
          <a:xfrm>
            <a:off x="551384" y="1700808"/>
            <a:ext cx="10998199" cy="273630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600" dirty="0"/>
              <a:t>        NAND Flash</a:t>
            </a:r>
            <a:r>
              <a:rPr lang="zh-CN" altLang="en-US" sz="3600" dirty="0"/>
              <a:t>支持读、擦除、编程、自动导入等工作模式，具备硬件</a:t>
            </a:r>
            <a:r>
              <a:rPr lang="en-US" altLang="zh-CN" sz="3600" dirty="0"/>
              <a:t>ECC</a:t>
            </a:r>
            <a:r>
              <a:rPr lang="zh-CN" altLang="en-US" sz="3600" dirty="0"/>
              <a:t>产生模块。如表</a:t>
            </a:r>
            <a:r>
              <a:rPr lang="en-US" altLang="zh-CN" sz="3600" dirty="0"/>
              <a:t>6-3</a:t>
            </a:r>
            <a:r>
              <a:rPr lang="zh-CN" altLang="en-US" sz="3600" dirty="0"/>
              <a:t>所示，</a:t>
            </a:r>
            <a:r>
              <a:rPr lang="en-US" altLang="zh-CN" sz="3600" dirty="0"/>
              <a:t>NAND Flash</a:t>
            </a:r>
            <a:r>
              <a:rPr lang="zh-CN" altLang="en-US" sz="3600" dirty="0"/>
              <a:t>有</a:t>
            </a:r>
            <a:r>
              <a:rPr lang="en-US" altLang="zh-CN" sz="3600" dirty="0"/>
              <a:t>6</a:t>
            </a:r>
            <a:r>
              <a:rPr lang="zh-CN" altLang="en-US" sz="3600" dirty="0"/>
              <a:t>个寄存器：</a:t>
            </a:r>
            <a:r>
              <a:rPr lang="en-US" altLang="zh-CN" sz="3600" dirty="0">
                <a:solidFill>
                  <a:srgbClr val="FF0000"/>
                </a:solidFill>
              </a:rPr>
              <a:t>NAND Flash</a:t>
            </a:r>
            <a:r>
              <a:rPr lang="zh-CN" altLang="en-US" sz="3600" dirty="0">
                <a:solidFill>
                  <a:srgbClr val="FF0000"/>
                </a:solidFill>
              </a:rPr>
              <a:t>控制器</a:t>
            </a:r>
            <a:r>
              <a:rPr lang="zh-CN" altLang="en-US" sz="3600" dirty="0"/>
              <a:t>通过这些寄存器完成对</a:t>
            </a:r>
            <a:r>
              <a:rPr lang="en-US" altLang="zh-CN" sz="3600" dirty="0"/>
              <a:t>NAND Flash</a:t>
            </a:r>
            <a:r>
              <a:rPr lang="zh-CN" altLang="en-US" sz="3600" dirty="0"/>
              <a:t>的配置和控制。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2"/>
          <p:cNvSpPr>
            <a:spLocks noGrp="1"/>
          </p:cNvSpPr>
          <p:nvPr>
            <p:ph sz="quarter" idx="1"/>
          </p:nvPr>
        </p:nvSpPr>
        <p:spPr>
          <a:xfrm>
            <a:off x="494323" y="1628800"/>
            <a:ext cx="11086123" cy="541019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       本书使用的实验教学平台是北京博创科技有限公司的</a:t>
            </a:r>
            <a:r>
              <a:rPr lang="en-US" altLang="zh-CN" dirty="0"/>
              <a:t>UP-NetARM2410-S</a:t>
            </a:r>
            <a:r>
              <a:rPr lang="zh-CN" altLang="en-US" dirty="0"/>
              <a:t>实验教学平台，采用的处理器为</a:t>
            </a:r>
            <a:r>
              <a:rPr lang="en-US" altLang="zh-CN" dirty="0"/>
              <a:t>ARM S3C2410X</a:t>
            </a:r>
            <a:r>
              <a:rPr lang="zh-CN" altLang="en-US" dirty="0"/>
              <a:t>。为了帮助读者理解嵌入式系统的硬件结构与接口应用，本章将以</a:t>
            </a:r>
            <a:r>
              <a:rPr lang="en-US" altLang="zh-CN" dirty="0"/>
              <a:t>ARM S3C2410X</a:t>
            </a:r>
            <a:r>
              <a:rPr lang="zh-CN" altLang="en-US" dirty="0"/>
              <a:t>为例，介绍处理器的</a:t>
            </a:r>
            <a:r>
              <a:rPr lang="zh-CN" altLang="en-US" dirty="0">
                <a:solidFill>
                  <a:srgbClr val="FF0000"/>
                </a:solidFill>
              </a:rPr>
              <a:t>硬件结构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典型片内外设</a:t>
            </a:r>
            <a:r>
              <a:rPr lang="zh-CN" altLang="en-US" dirty="0"/>
              <a:t>及其</a:t>
            </a:r>
            <a:r>
              <a:rPr lang="zh-CN" altLang="en-US" dirty="0">
                <a:solidFill>
                  <a:srgbClr val="FF0000"/>
                </a:solidFill>
              </a:rPr>
              <a:t>编程技术</a:t>
            </a:r>
            <a:r>
              <a:rPr lang="zh-CN" altLang="en-US" dirty="0"/>
              <a:t>。</a:t>
            </a:r>
            <a:endParaRPr lang="zh-CN" altLang="en-US" dirty="0">
              <a:latin typeface="华文仿宋" pitchFamily="2" charset="-122"/>
            </a:endParaRPr>
          </a:p>
        </p:txBody>
      </p:sp>
      <p:sp>
        <p:nvSpPr>
          <p:cNvPr id="16386" name="标题 3"/>
          <p:cNvSpPr>
            <a:spLocks noGrp="1"/>
          </p:cNvSpPr>
          <p:nvPr>
            <p:ph type="title"/>
          </p:nvPr>
        </p:nvSpPr>
        <p:spPr>
          <a:xfrm>
            <a:off x="709246" y="146538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dirty="0"/>
              <a:t>ARM S3C2410X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753209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2</a:t>
            </a:r>
            <a:r>
              <a:rPr lang="zh-CN" altLang="en-US" sz="4923" dirty="0"/>
              <a:t>．</a:t>
            </a:r>
            <a:r>
              <a:rPr lang="en-US" altLang="zh-CN" sz="4923" dirty="0"/>
              <a:t>NAND Flash</a:t>
            </a:r>
            <a:r>
              <a:rPr lang="zh-CN" altLang="en-US" sz="4923" dirty="0"/>
              <a:t>控制寄存器</a:t>
            </a:r>
          </a:p>
        </p:txBody>
      </p:sp>
      <p:pic>
        <p:nvPicPr>
          <p:cNvPr id="32771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424" y="2107540"/>
            <a:ext cx="10683403" cy="4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672" y="1540278"/>
            <a:ext cx="4913924" cy="66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6881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551384" y="13411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b="1" dirty="0"/>
              <a:t>3</a:t>
            </a:r>
            <a:r>
              <a:rPr lang="zh-CN" altLang="zh-CN" sz="4923" b="1" dirty="0"/>
              <a:t>．自动导入模式</a:t>
            </a:r>
            <a:endParaRPr lang="zh-CN" altLang="en-US" sz="4923" dirty="0"/>
          </a:p>
        </p:txBody>
      </p:sp>
      <p:sp>
        <p:nvSpPr>
          <p:cNvPr id="33794" name="内容占位符 2"/>
          <p:cNvSpPr>
            <a:spLocks noGrp="1"/>
          </p:cNvSpPr>
          <p:nvPr>
            <p:ph sz="quarter" idx="1"/>
          </p:nvPr>
        </p:nvSpPr>
        <p:spPr>
          <a:xfrm>
            <a:off x="551384" y="1701534"/>
            <a:ext cx="10871200" cy="4247746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自动导入的步骤如下：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    1</a:t>
            </a:r>
            <a:r>
              <a:rPr lang="zh-CN" altLang="en-US" sz="3200" dirty="0"/>
              <a:t>）完成</a:t>
            </a:r>
            <a:r>
              <a:rPr lang="zh-CN" altLang="en-US" sz="3200" dirty="0">
                <a:solidFill>
                  <a:srgbClr val="FF0000"/>
                </a:solidFill>
              </a:rPr>
              <a:t>复位</a:t>
            </a:r>
            <a:r>
              <a:rPr lang="zh-CN" altLang="en-US" sz="3200" dirty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    2</a:t>
            </a:r>
            <a:r>
              <a:rPr lang="zh-CN" altLang="en-US" sz="3200" dirty="0"/>
              <a:t>）如果自动导入模式使能，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存储器的前面</a:t>
            </a:r>
            <a:r>
              <a:rPr lang="en-US" altLang="zh-CN" sz="3200" dirty="0"/>
              <a:t>4K</a:t>
            </a:r>
            <a:r>
              <a:rPr lang="zh-CN" altLang="en-US" sz="3200" dirty="0"/>
              <a:t>字节被自动</a:t>
            </a:r>
            <a:r>
              <a:rPr lang="zh-CN" altLang="en-US" sz="3200" dirty="0">
                <a:solidFill>
                  <a:srgbClr val="FF0000"/>
                </a:solidFill>
              </a:rPr>
              <a:t>拷贝</a:t>
            </a:r>
            <a:r>
              <a:rPr lang="zh-CN" altLang="en-US" sz="3200" dirty="0"/>
              <a:t>到</a:t>
            </a:r>
            <a:r>
              <a:rPr lang="en-US" altLang="zh-CN" sz="3200" dirty="0"/>
              <a:t>Steppingstone</a:t>
            </a:r>
            <a:r>
              <a:rPr lang="zh-CN" altLang="en-US" sz="3200" dirty="0"/>
              <a:t>内部缓冲器中；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    3</a:t>
            </a:r>
            <a:r>
              <a:rPr lang="zh-CN" altLang="en-US" sz="3200" dirty="0"/>
              <a:t>）</a:t>
            </a:r>
            <a:r>
              <a:rPr lang="en-US" altLang="zh-CN" sz="3200" dirty="0"/>
              <a:t>Steppingstone</a:t>
            </a:r>
            <a:r>
              <a:rPr lang="zh-CN" altLang="en-US" sz="3200" dirty="0"/>
              <a:t>被</a:t>
            </a:r>
            <a:r>
              <a:rPr lang="zh-CN" altLang="en-US" sz="3200" dirty="0">
                <a:solidFill>
                  <a:srgbClr val="FF0000"/>
                </a:solidFill>
              </a:rPr>
              <a:t>映射</a:t>
            </a:r>
            <a:r>
              <a:rPr lang="zh-CN" altLang="en-US" sz="3200" dirty="0"/>
              <a:t>到</a:t>
            </a:r>
            <a:r>
              <a:rPr lang="en-US" altLang="zh-CN" sz="3200" dirty="0"/>
              <a:t>nGCS0</a:t>
            </a:r>
            <a:r>
              <a:rPr lang="zh-CN" altLang="en-US" sz="3200" dirty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    4</a:t>
            </a:r>
            <a:r>
              <a:rPr lang="zh-CN" altLang="en-US" sz="3200" dirty="0"/>
              <a:t>）</a:t>
            </a:r>
            <a:r>
              <a:rPr lang="en-US" altLang="zh-CN" sz="3200" dirty="0"/>
              <a:t>CPU</a:t>
            </a:r>
            <a:r>
              <a:rPr lang="zh-CN" altLang="en-US" sz="3200" dirty="0"/>
              <a:t>在</a:t>
            </a:r>
            <a:r>
              <a:rPr lang="en-US" altLang="zh-CN" sz="3200" dirty="0"/>
              <a:t>Steppingstone</a:t>
            </a:r>
            <a:r>
              <a:rPr lang="zh-CN" altLang="en-US" sz="3200" dirty="0"/>
              <a:t>的</a:t>
            </a:r>
            <a:r>
              <a:rPr lang="en-US" altLang="zh-CN" sz="3200" dirty="0"/>
              <a:t>4-KB</a:t>
            </a:r>
            <a:r>
              <a:rPr lang="zh-CN" altLang="en-US" sz="3200" dirty="0"/>
              <a:t>内部缓冲器中开始</a:t>
            </a:r>
            <a:r>
              <a:rPr lang="zh-CN" altLang="en-US" sz="3200" dirty="0">
                <a:solidFill>
                  <a:srgbClr val="FF0000"/>
                </a:solidFill>
              </a:rPr>
              <a:t>执行</a:t>
            </a:r>
            <a:r>
              <a:rPr lang="zh-CN" altLang="en-US" sz="3200" dirty="0"/>
              <a:t>引导代码。</a:t>
            </a:r>
          </a:p>
          <a:p>
            <a:pPr eaLnBrk="1" hangingPunct="1"/>
            <a:endParaRPr lang="zh-CN" alt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sz="quarter" idx="1"/>
          </p:nvPr>
        </p:nvSpPr>
        <p:spPr>
          <a:xfrm>
            <a:off x="839416" y="1556792"/>
            <a:ext cx="11176000" cy="68757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954" dirty="0"/>
              <a:t>图</a:t>
            </a:r>
            <a:r>
              <a:rPr lang="en-US" altLang="zh-CN" sz="2954" dirty="0"/>
              <a:t>6-4 </a:t>
            </a:r>
            <a:r>
              <a:rPr lang="zh-CN" altLang="en-US" sz="2954" dirty="0"/>
              <a:t>显示了</a:t>
            </a:r>
            <a:r>
              <a:rPr lang="en-US" altLang="zh-CN" sz="2954" dirty="0"/>
              <a:t>NAND Flash</a:t>
            </a:r>
            <a:r>
              <a:rPr lang="zh-CN" altLang="en-US" sz="2954" dirty="0"/>
              <a:t>控制器的工作机制。</a:t>
            </a:r>
          </a:p>
        </p:txBody>
      </p:sp>
      <p:pic>
        <p:nvPicPr>
          <p:cNvPr id="34819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4762" y="2107859"/>
            <a:ext cx="8955594" cy="415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矩形 4"/>
          <p:cNvSpPr>
            <a:spLocks noChangeArrowheads="1"/>
          </p:cNvSpPr>
          <p:nvPr/>
        </p:nvSpPr>
        <p:spPr bwMode="auto">
          <a:xfrm>
            <a:off x="3863752" y="6294844"/>
            <a:ext cx="5168403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6-4  NAND Flash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控制器的工作机制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51384" y="13411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b="1" dirty="0"/>
              <a:t>3</a:t>
            </a:r>
            <a:r>
              <a:rPr lang="zh-CN" altLang="zh-CN" sz="4923" b="1" dirty="0"/>
              <a:t>．自动导入模式</a:t>
            </a:r>
            <a:endParaRPr lang="zh-CN" altLang="en-US" sz="4923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839416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4</a:t>
            </a:r>
            <a:r>
              <a:rPr lang="zh-CN" altLang="en-US" sz="4923" dirty="0"/>
              <a:t>．</a:t>
            </a:r>
            <a:r>
              <a:rPr lang="en-US" altLang="zh-CN" sz="4923" dirty="0"/>
              <a:t>NAND Flash</a:t>
            </a:r>
            <a:r>
              <a:rPr lang="zh-CN" altLang="en-US" sz="4923" dirty="0"/>
              <a:t>模式配置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sz="quarter" idx="1"/>
          </p:nvPr>
        </p:nvSpPr>
        <p:spPr>
          <a:xfrm>
            <a:off x="767408" y="1628800"/>
            <a:ext cx="10871200" cy="410445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）通过</a:t>
            </a:r>
            <a:r>
              <a:rPr lang="en-US" altLang="zh-CN" sz="3200" dirty="0"/>
              <a:t>NFCONF</a:t>
            </a:r>
            <a:r>
              <a:rPr lang="zh-CN" altLang="en-US" sz="3200" dirty="0"/>
              <a:t>寄存器配置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）写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命令到</a:t>
            </a:r>
            <a:r>
              <a:rPr lang="en-US" altLang="zh-CN" sz="3200" dirty="0"/>
              <a:t>NFCMD</a:t>
            </a:r>
            <a:r>
              <a:rPr lang="zh-CN" altLang="en-US" sz="3200" dirty="0"/>
              <a:t>寄存器；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）写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地址到</a:t>
            </a:r>
            <a:r>
              <a:rPr lang="en-US" altLang="zh-CN" sz="3200" dirty="0"/>
              <a:t>NFADDR</a:t>
            </a:r>
            <a:r>
              <a:rPr lang="zh-CN" altLang="en-US" sz="3200" dirty="0"/>
              <a:t>寄存器；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）在读</a:t>
            </a:r>
            <a:r>
              <a:rPr lang="en-US" altLang="zh-CN" sz="3200" dirty="0"/>
              <a:t>/</a:t>
            </a:r>
            <a:r>
              <a:rPr lang="zh-CN" altLang="en-US" sz="3200" dirty="0"/>
              <a:t>写数据时，通过</a:t>
            </a:r>
            <a:r>
              <a:rPr lang="en-US" altLang="zh-CN" sz="3200" dirty="0"/>
              <a:t>NFSTAT</a:t>
            </a:r>
            <a:r>
              <a:rPr lang="zh-CN" altLang="en-US" sz="3200" dirty="0"/>
              <a:t>寄存器来获得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的状态信息。在读操作前或写入之后需要检查</a:t>
            </a:r>
            <a:r>
              <a:rPr lang="en-US" altLang="zh-CN" sz="3200" dirty="0"/>
              <a:t>R/</a:t>
            </a:r>
            <a:r>
              <a:rPr lang="en-US" altLang="zh-CN" sz="3200" dirty="0" err="1"/>
              <a:t>nB</a:t>
            </a:r>
            <a:r>
              <a:rPr lang="zh-CN" altLang="en-US" sz="3200" dirty="0"/>
              <a:t>信号（准备好</a:t>
            </a:r>
            <a:r>
              <a:rPr lang="en-US" altLang="zh-CN" sz="3200" dirty="0"/>
              <a:t>/</a:t>
            </a:r>
            <a:r>
              <a:rPr lang="zh-CN" altLang="en-US" sz="3200" dirty="0"/>
              <a:t>忙信号）。</a:t>
            </a:r>
          </a:p>
          <a:p>
            <a:pPr eaLnBrk="1" hangingPunct="1"/>
            <a:endParaRPr lang="zh-CN" altLang="en-US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623392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5</a:t>
            </a:r>
            <a:r>
              <a:rPr lang="zh-CN" altLang="en-US" sz="4923" dirty="0"/>
              <a:t>．管脚配置</a:t>
            </a:r>
          </a:p>
        </p:txBody>
      </p:sp>
      <p:sp>
        <p:nvSpPr>
          <p:cNvPr id="36866" name="内容占位符 2"/>
          <p:cNvSpPr>
            <a:spLocks noGrp="1"/>
          </p:cNvSpPr>
          <p:nvPr>
            <p:ph sz="quarter" idx="1"/>
          </p:nvPr>
        </p:nvSpPr>
        <p:spPr>
          <a:xfrm>
            <a:off x="695400" y="1556792"/>
            <a:ext cx="11280576" cy="475252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D[7:0]</a:t>
            </a:r>
            <a:r>
              <a:rPr lang="zh-CN" altLang="en-US" sz="3200" dirty="0"/>
              <a:t>：数据</a:t>
            </a:r>
            <a:r>
              <a:rPr lang="en-US" altLang="zh-CN" sz="3200" dirty="0"/>
              <a:t>/</a:t>
            </a:r>
            <a:r>
              <a:rPr lang="zh-CN" altLang="en-US" sz="3200" dirty="0"/>
              <a:t>命令</a:t>
            </a:r>
            <a:r>
              <a:rPr lang="en-US" altLang="zh-CN" sz="3200" dirty="0"/>
              <a:t>/</a:t>
            </a:r>
            <a:r>
              <a:rPr lang="zh-CN" altLang="en-US" sz="3200" dirty="0"/>
              <a:t>地址</a:t>
            </a:r>
            <a:r>
              <a:rPr lang="en-US" altLang="zh-CN" sz="3200" dirty="0"/>
              <a:t>/</a:t>
            </a:r>
            <a:r>
              <a:rPr lang="zh-CN" altLang="en-US" sz="3200" dirty="0"/>
              <a:t>的输入</a:t>
            </a:r>
            <a:r>
              <a:rPr lang="en-US" altLang="zh-CN" sz="3200" dirty="0"/>
              <a:t>/</a:t>
            </a:r>
            <a:r>
              <a:rPr lang="zh-CN" altLang="en-US" sz="3200" dirty="0"/>
              <a:t>输出口（与数据总线共享）；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CLE</a:t>
            </a:r>
            <a:r>
              <a:rPr lang="zh-CN" altLang="en-US" sz="3200" dirty="0"/>
              <a:t>：命令锁存使能（输出）；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ALE</a:t>
            </a:r>
            <a:r>
              <a:rPr lang="zh-CN" altLang="en-US" sz="3200" dirty="0"/>
              <a:t>：地址锁存使能（输出）；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 err="1"/>
              <a:t>nFCE</a:t>
            </a:r>
            <a:r>
              <a:rPr lang="zh-CN" altLang="en-US" sz="3200" dirty="0"/>
              <a:t>：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片选使能（输出）；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 err="1"/>
              <a:t>nFRE</a:t>
            </a:r>
            <a:r>
              <a:rPr lang="zh-CN" altLang="en-US" sz="3200" dirty="0"/>
              <a:t>：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读使能（输出）；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 err="1"/>
              <a:t>nFWE</a:t>
            </a:r>
            <a:r>
              <a:rPr lang="zh-CN" altLang="en-US" sz="3200" dirty="0"/>
              <a:t>：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写使能（输出）；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R/</a:t>
            </a:r>
            <a:r>
              <a:rPr lang="en-US" altLang="zh-CN" sz="3200" dirty="0" err="1"/>
              <a:t>nB</a:t>
            </a:r>
            <a:r>
              <a:rPr lang="zh-CN" altLang="en-US" sz="3200" dirty="0"/>
              <a:t>：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就绪</a:t>
            </a:r>
            <a:r>
              <a:rPr lang="en-US" altLang="zh-CN" sz="3200" dirty="0"/>
              <a:t>/</a:t>
            </a:r>
            <a:r>
              <a:rPr lang="zh-CN" altLang="en-US" sz="3200" dirty="0"/>
              <a:t>忙（输入）。</a:t>
            </a:r>
          </a:p>
          <a:p>
            <a:pPr eaLnBrk="1" hangingPunct="1"/>
            <a:endParaRPr lang="zh-CN" alt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695400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</a:t>
            </a:r>
            <a:r>
              <a:rPr lang="zh-CN" altLang="en-US" sz="4923" dirty="0"/>
              <a:t>．系统引导和 </a:t>
            </a:r>
            <a:r>
              <a:rPr lang="en-US" altLang="zh-CN" sz="4923" dirty="0"/>
              <a:t>NAND Flash</a:t>
            </a:r>
            <a:r>
              <a:rPr lang="zh-CN" altLang="en-US" sz="4923" dirty="0"/>
              <a:t>配置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sz="quarter" idx="1"/>
          </p:nvPr>
        </p:nvSpPr>
        <p:spPr>
          <a:xfrm>
            <a:off x="983432" y="1700808"/>
            <a:ext cx="10297144" cy="417646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）当芯片引脚</a:t>
            </a:r>
            <a:r>
              <a:rPr lang="en-US" altLang="zh-CN" sz="3200" dirty="0"/>
              <a:t>OM[1:0] = 00b</a:t>
            </a:r>
            <a:r>
              <a:rPr lang="zh-CN" altLang="en-US" sz="3200" dirty="0"/>
              <a:t>时，使能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控制器的自动</a:t>
            </a:r>
            <a:r>
              <a:rPr lang="zh-CN" altLang="en-US" sz="3200" dirty="0">
                <a:solidFill>
                  <a:srgbClr val="FF0000"/>
                </a:solidFill>
              </a:rPr>
              <a:t>导入</a:t>
            </a:r>
            <a:r>
              <a:rPr lang="zh-CN" altLang="en-US" sz="3200" dirty="0"/>
              <a:t>模式；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的存储页面大小应该为</a:t>
            </a:r>
            <a:r>
              <a:rPr lang="en-US" altLang="zh-CN" sz="3200" dirty="0">
                <a:solidFill>
                  <a:srgbClr val="FF0000"/>
                </a:solidFill>
              </a:rPr>
              <a:t>512</a:t>
            </a:r>
            <a:r>
              <a:rPr lang="zh-CN" altLang="en-US" sz="3200" dirty="0">
                <a:solidFill>
                  <a:srgbClr val="FF0000"/>
                </a:solidFill>
              </a:rPr>
              <a:t>字节</a:t>
            </a:r>
            <a:r>
              <a:rPr lang="zh-CN" altLang="en-US" sz="3200" dirty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）</a:t>
            </a:r>
            <a:r>
              <a:rPr lang="en-US" altLang="zh-CN" sz="3200" dirty="0"/>
              <a:t>NCON</a:t>
            </a:r>
            <a:r>
              <a:rPr lang="zh-CN" altLang="en-US" sz="3200" dirty="0"/>
              <a:t>：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寻址步数选择，</a:t>
            </a:r>
            <a:r>
              <a:rPr lang="en-US" altLang="zh-CN" sz="3200" dirty="0"/>
              <a:t>0</a:t>
            </a:r>
            <a:r>
              <a:rPr lang="zh-CN" altLang="en-US" sz="3200" dirty="0"/>
              <a:t>为</a:t>
            </a:r>
            <a:r>
              <a:rPr lang="en-US" altLang="zh-CN" sz="3200" dirty="0"/>
              <a:t>3</a:t>
            </a:r>
            <a:r>
              <a:rPr lang="zh-CN" altLang="en-US" sz="3200" dirty="0"/>
              <a:t>步寻址，</a:t>
            </a:r>
            <a:r>
              <a:rPr lang="en-US" altLang="zh-CN" sz="3200" dirty="0"/>
              <a:t>1</a:t>
            </a:r>
            <a:r>
              <a:rPr lang="zh-CN" altLang="en-US" sz="3200" dirty="0"/>
              <a:t>为 </a:t>
            </a:r>
            <a:r>
              <a:rPr lang="en-US" altLang="zh-CN" sz="3200" dirty="0"/>
              <a:t>4</a:t>
            </a:r>
            <a:r>
              <a:rPr lang="zh-CN" altLang="en-US" sz="3200" dirty="0"/>
              <a:t>步寻址。</a:t>
            </a:r>
          </a:p>
          <a:p>
            <a:pPr eaLnBrk="1" hangingPunct="1"/>
            <a:endParaRPr lang="zh-CN" alt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1287064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7</a:t>
            </a:r>
            <a:r>
              <a:rPr lang="zh-CN" altLang="en-US" sz="4923" dirty="0"/>
              <a:t>． </a:t>
            </a:r>
            <a:r>
              <a:rPr lang="en-US" altLang="zh-CN" sz="4923" dirty="0"/>
              <a:t>NAND Flash</a:t>
            </a:r>
            <a:r>
              <a:rPr lang="zh-CN" altLang="en-US" sz="4923" dirty="0"/>
              <a:t>的校验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sz="quarter" idx="1"/>
          </p:nvPr>
        </p:nvSpPr>
        <p:spPr>
          <a:xfrm>
            <a:off x="479376" y="1556792"/>
            <a:ext cx="11231240" cy="504056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S3C2410X</a:t>
            </a:r>
            <a:r>
              <a:rPr lang="zh-CN" altLang="en-US" sz="3200" dirty="0"/>
              <a:t>在写</a:t>
            </a:r>
            <a:r>
              <a:rPr lang="en-US" altLang="zh-CN" sz="3200" dirty="0"/>
              <a:t>/</a:t>
            </a:r>
            <a:r>
              <a:rPr lang="zh-CN" altLang="en-US" sz="3200" dirty="0"/>
              <a:t>读操作时，每</a:t>
            </a:r>
            <a:r>
              <a:rPr lang="en-US" altLang="zh-CN" sz="3200" dirty="0"/>
              <a:t>512</a:t>
            </a:r>
            <a:r>
              <a:rPr lang="zh-CN" altLang="en-US" sz="3200" dirty="0"/>
              <a:t>字节数据自动产生</a:t>
            </a:r>
            <a:r>
              <a:rPr lang="en-US" altLang="zh-CN" sz="3200" dirty="0"/>
              <a:t>3</a:t>
            </a:r>
            <a:r>
              <a:rPr lang="zh-CN" altLang="en-US" sz="3200" dirty="0"/>
              <a:t>字节的</a:t>
            </a:r>
            <a:r>
              <a:rPr lang="en-US" altLang="zh-CN" sz="3200" dirty="0">
                <a:solidFill>
                  <a:srgbClr val="FF0000"/>
                </a:solidFill>
              </a:rPr>
              <a:t>ECC</a:t>
            </a:r>
            <a:r>
              <a:rPr lang="zh-CN" altLang="en-US" sz="3200" dirty="0">
                <a:solidFill>
                  <a:srgbClr val="FF0000"/>
                </a:solidFill>
              </a:rPr>
              <a:t>奇偶代码（</a:t>
            </a:r>
            <a:r>
              <a:rPr lang="en-US" altLang="zh-CN" sz="3200" dirty="0">
                <a:solidFill>
                  <a:srgbClr val="FF0000"/>
                </a:solidFill>
              </a:rPr>
              <a:t>24</a:t>
            </a:r>
            <a:r>
              <a:rPr lang="zh-CN" altLang="en-US" sz="3200" dirty="0">
                <a:solidFill>
                  <a:srgbClr val="FF0000"/>
                </a:solidFill>
              </a:rPr>
              <a:t>位）</a:t>
            </a:r>
            <a:r>
              <a:rPr lang="zh-CN" altLang="en-US" sz="3200" dirty="0"/>
              <a:t>。</a:t>
            </a:r>
            <a:r>
              <a:rPr lang="en-US" altLang="zh-CN" sz="3200" dirty="0"/>
              <a:t>24</a:t>
            </a:r>
            <a:r>
              <a:rPr lang="zh-CN" altLang="en-US" sz="3200" dirty="0"/>
              <a:t>位</a:t>
            </a:r>
            <a:r>
              <a:rPr lang="en-US" altLang="zh-CN" sz="3200" dirty="0"/>
              <a:t>ECC </a:t>
            </a:r>
            <a:r>
              <a:rPr lang="zh-CN" altLang="en-US" sz="3200" dirty="0"/>
              <a:t>奇偶校验码＝</a:t>
            </a:r>
            <a:r>
              <a:rPr lang="en-US" altLang="zh-CN" sz="3200" dirty="0"/>
              <a:t>18</a:t>
            </a:r>
            <a:r>
              <a:rPr lang="zh-CN" altLang="en-US" sz="3200" dirty="0"/>
              <a:t>位行奇偶校验码＋ </a:t>
            </a:r>
            <a:r>
              <a:rPr lang="en-US" altLang="zh-CN" sz="3200" dirty="0"/>
              <a:t>6</a:t>
            </a:r>
            <a:r>
              <a:rPr lang="zh-CN" altLang="en-US" sz="3200" dirty="0"/>
              <a:t>位列奇偶校验码。</a:t>
            </a:r>
          </a:p>
          <a:p>
            <a:pPr eaLnBrk="1" hangingPunct="1"/>
            <a:r>
              <a:rPr lang="en-US" altLang="zh-CN" sz="3200" dirty="0"/>
              <a:t>ECC</a:t>
            </a:r>
            <a:r>
              <a:rPr lang="zh-CN" altLang="en-US" sz="3200" dirty="0"/>
              <a:t>产生模块执行以下步骤：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    1</a:t>
            </a:r>
            <a:r>
              <a:rPr lang="zh-CN" altLang="en-US" sz="3200" dirty="0"/>
              <a:t>）当</a:t>
            </a:r>
            <a:r>
              <a:rPr lang="en-US" altLang="zh-CN" sz="3200" dirty="0">
                <a:solidFill>
                  <a:srgbClr val="FF0000"/>
                </a:solidFill>
              </a:rPr>
              <a:t>MCU</a:t>
            </a:r>
            <a:r>
              <a:rPr lang="zh-CN" altLang="en-US" sz="3200" dirty="0">
                <a:solidFill>
                  <a:srgbClr val="FF0000"/>
                </a:solidFill>
              </a:rPr>
              <a:t>写</a:t>
            </a:r>
            <a:r>
              <a:rPr lang="zh-CN" altLang="en-US" sz="3200" dirty="0"/>
              <a:t>数据到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时，</a:t>
            </a:r>
            <a:r>
              <a:rPr lang="en-US" altLang="zh-CN" sz="3200" dirty="0"/>
              <a:t>ECC</a:t>
            </a:r>
            <a:r>
              <a:rPr lang="zh-CN" altLang="en-US" sz="3200" dirty="0"/>
              <a:t>产生模块生成</a:t>
            </a:r>
            <a:r>
              <a:rPr lang="en-US" altLang="zh-CN" sz="3200" dirty="0"/>
              <a:t>ECC</a:t>
            </a:r>
            <a:r>
              <a:rPr lang="zh-CN" altLang="en-US" sz="3200" dirty="0"/>
              <a:t>码；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    2</a:t>
            </a:r>
            <a:r>
              <a:rPr lang="zh-CN" altLang="en-US" sz="3200" dirty="0"/>
              <a:t>）当</a:t>
            </a:r>
            <a:r>
              <a:rPr lang="en-US" altLang="zh-CN" sz="3200" dirty="0">
                <a:solidFill>
                  <a:srgbClr val="FF0000"/>
                </a:solidFill>
              </a:rPr>
              <a:t>MCU</a:t>
            </a:r>
            <a:r>
              <a:rPr lang="zh-CN" altLang="en-US" sz="3200" dirty="0"/>
              <a:t>从</a:t>
            </a:r>
            <a:r>
              <a:rPr lang="en-US" altLang="zh-CN" sz="3200" dirty="0"/>
              <a:t>NAND Flash</a:t>
            </a:r>
            <a:r>
              <a:rPr lang="zh-CN" altLang="en-US" sz="3200" dirty="0">
                <a:solidFill>
                  <a:srgbClr val="FF0000"/>
                </a:solidFill>
              </a:rPr>
              <a:t>读</a:t>
            </a:r>
            <a:r>
              <a:rPr lang="zh-CN" altLang="en-US" sz="3200" dirty="0"/>
              <a:t>数据时，</a:t>
            </a:r>
            <a:r>
              <a:rPr lang="en-US" altLang="zh-CN" sz="3200" dirty="0"/>
              <a:t>ECC</a:t>
            </a:r>
            <a:r>
              <a:rPr lang="zh-CN" altLang="en-US" sz="3200" dirty="0"/>
              <a:t>产生模块生成</a:t>
            </a:r>
            <a:r>
              <a:rPr lang="en-US" altLang="zh-CN" sz="3200" dirty="0"/>
              <a:t>ECC</a:t>
            </a:r>
            <a:r>
              <a:rPr lang="zh-CN" altLang="en-US" sz="3200" dirty="0"/>
              <a:t>码</a:t>
            </a:r>
            <a:r>
              <a:rPr lang="en-US" altLang="zh-CN" sz="3200" dirty="0"/>
              <a:t>,</a:t>
            </a:r>
            <a:r>
              <a:rPr lang="zh-CN" altLang="en-US" sz="3200" dirty="0"/>
              <a:t>同时用户程序将它与先前写入时产生的</a:t>
            </a:r>
            <a:r>
              <a:rPr lang="en-US" altLang="zh-CN" sz="3200" dirty="0"/>
              <a:t>ECC</a:t>
            </a:r>
            <a:r>
              <a:rPr lang="zh-CN" altLang="en-US" sz="3200" dirty="0"/>
              <a:t>码进行</a:t>
            </a:r>
            <a:r>
              <a:rPr lang="zh-CN" altLang="en-US" sz="3200" dirty="0">
                <a:solidFill>
                  <a:srgbClr val="FF0000"/>
                </a:solidFill>
              </a:rPr>
              <a:t>比较</a:t>
            </a:r>
            <a:r>
              <a:rPr lang="zh-CN" altLang="en-US" sz="3200" dirty="0"/>
              <a:t>。</a:t>
            </a:r>
          </a:p>
          <a:p>
            <a:pPr eaLnBrk="1" hangingPunct="1"/>
            <a:r>
              <a:rPr lang="zh-CN" altLang="en-US" sz="3200" dirty="0"/>
              <a:t>表</a:t>
            </a:r>
            <a:r>
              <a:rPr lang="en-US" altLang="zh-CN" sz="3200" dirty="0"/>
              <a:t>6-4 </a:t>
            </a:r>
            <a:r>
              <a:rPr lang="zh-CN" altLang="en-US" sz="3200" dirty="0"/>
              <a:t>给出了</a:t>
            </a:r>
            <a:r>
              <a:rPr lang="en-US" altLang="zh-CN" sz="3200" dirty="0"/>
              <a:t>512</a:t>
            </a:r>
            <a:r>
              <a:rPr lang="zh-CN" altLang="en-US" sz="3200" dirty="0"/>
              <a:t>字节 </a:t>
            </a:r>
            <a:r>
              <a:rPr lang="en-US" altLang="zh-CN" sz="3200" dirty="0"/>
              <a:t>ECC</a:t>
            </a:r>
            <a:r>
              <a:rPr lang="zh-CN" altLang="en-US" sz="3200" dirty="0"/>
              <a:t>奇偶校验码分配情况。</a:t>
            </a:r>
          </a:p>
          <a:p>
            <a:pPr eaLnBrk="1" hangingPunct="1"/>
            <a:endParaRPr lang="zh-CN" alt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3"/>
          <p:cNvSpPr>
            <a:spLocks noChangeArrowheads="1"/>
          </p:cNvSpPr>
          <p:nvPr/>
        </p:nvSpPr>
        <p:spPr bwMode="auto">
          <a:xfrm>
            <a:off x="2783632" y="1536872"/>
            <a:ext cx="55980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表</a:t>
            </a:r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6-4  512B ECC</a:t>
            </a:r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奇偶校验码分配表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83764"/>
              </p:ext>
            </p:extLst>
          </p:nvPr>
        </p:nvGraphicFramePr>
        <p:xfrm>
          <a:off x="623392" y="2204864"/>
          <a:ext cx="10947522" cy="361194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16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61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61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61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8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02987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 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DATA7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DATA6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DATA5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DATA4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DATA3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DATA2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DATA1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DATA0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98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ECC0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P64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P64’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P32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P32’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P16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P16’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P8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P8’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98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ECC1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P1024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P1024’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P512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P512’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P256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P256’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P128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P128’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98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ECC2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P4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P4’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P1’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P2048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P2048’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287064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7</a:t>
            </a:r>
            <a:r>
              <a:rPr lang="zh-CN" altLang="en-US" sz="4923" dirty="0"/>
              <a:t>． </a:t>
            </a:r>
            <a:r>
              <a:rPr lang="en-US" altLang="zh-CN" sz="4923" dirty="0"/>
              <a:t>NAND Flash</a:t>
            </a:r>
            <a:r>
              <a:rPr lang="zh-CN" altLang="en-US" sz="4923" dirty="0"/>
              <a:t>的校验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767408" y="-11777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6.3	</a:t>
            </a:r>
            <a:r>
              <a:rPr lang="zh-CN" altLang="en-US" sz="4923" dirty="0"/>
              <a:t>时钟和电源管理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35360" y="1484785"/>
            <a:ext cx="11665296" cy="5184576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3939" dirty="0"/>
              <a:t>6.3.1  S3C2410X</a:t>
            </a:r>
            <a:r>
              <a:rPr lang="zh-CN" altLang="en-US" sz="3939" dirty="0"/>
              <a:t>的时钟管理</a:t>
            </a:r>
            <a:endParaRPr lang="en-US" altLang="zh-CN" sz="3939" dirty="0"/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2954" dirty="0"/>
              <a:t>系统时钟是处理器工作的基本条件，处理器执行的每一个动作都是在时钟信号的控制下完成的。了解处理器的时钟管理，对灵活安排处理器的工作速度、存储器控制以及定时器、串行通信、</a:t>
            </a:r>
            <a:r>
              <a:rPr lang="en-US" altLang="zh-CN" sz="2954" dirty="0"/>
              <a:t>ADC</a:t>
            </a:r>
            <a:r>
              <a:rPr lang="zh-CN" altLang="en-US" sz="2954" dirty="0"/>
              <a:t>等片内外设的使用具有重要的作用。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954" dirty="0"/>
              <a:t>S3C2410X</a:t>
            </a:r>
            <a:r>
              <a:rPr lang="zh-CN" altLang="en-US" sz="2954" dirty="0"/>
              <a:t>的时钟控制逻辑能够产生系统所需要的时钟，包括</a:t>
            </a:r>
            <a:r>
              <a:rPr lang="en-US" altLang="zh-CN" sz="2954" dirty="0">
                <a:solidFill>
                  <a:srgbClr val="FF0000"/>
                </a:solidFill>
              </a:rPr>
              <a:t>FCLK</a:t>
            </a:r>
            <a:r>
              <a:rPr lang="zh-CN" altLang="en-US" sz="2954" dirty="0">
                <a:solidFill>
                  <a:srgbClr val="FF0000"/>
                </a:solidFill>
              </a:rPr>
              <a:t>、 </a:t>
            </a:r>
            <a:r>
              <a:rPr lang="en-US" altLang="zh-CN" sz="2954" dirty="0">
                <a:solidFill>
                  <a:srgbClr val="FF0000"/>
                </a:solidFill>
              </a:rPr>
              <a:t>HCLK</a:t>
            </a:r>
            <a:r>
              <a:rPr lang="zh-CN" altLang="en-US" sz="2954" dirty="0">
                <a:solidFill>
                  <a:srgbClr val="FF0000"/>
                </a:solidFill>
              </a:rPr>
              <a:t>、</a:t>
            </a:r>
            <a:r>
              <a:rPr lang="en-US" altLang="zh-CN" sz="2954" dirty="0">
                <a:solidFill>
                  <a:srgbClr val="FF0000"/>
                </a:solidFill>
              </a:rPr>
              <a:t>PCLK</a:t>
            </a:r>
            <a:r>
              <a:rPr lang="zh-CN" altLang="en-US" sz="2954" dirty="0">
                <a:solidFill>
                  <a:srgbClr val="FF0000"/>
                </a:solidFill>
              </a:rPr>
              <a:t>和</a:t>
            </a:r>
            <a:r>
              <a:rPr lang="en-US" altLang="zh-CN" sz="2954" dirty="0">
                <a:solidFill>
                  <a:srgbClr val="FF0000"/>
                </a:solidFill>
              </a:rPr>
              <a:t>UCLK</a:t>
            </a:r>
            <a:r>
              <a:rPr lang="zh-CN" altLang="en-US" sz="2954" dirty="0"/>
              <a:t>。其中，</a:t>
            </a:r>
            <a:r>
              <a:rPr lang="en-US" altLang="zh-CN" sz="2954" dirty="0"/>
              <a:t>FCLK</a:t>
            </a:r>
            <a:r>
              <a:rPr lang="zh-CN" altLang="en-US" sz="2954" dirty="0"/>
              <a:t>用于</a:t>
            </a:r>
            <a:r>
              <a:rPr lang="en-US" altLang="zh-CN" sz="2954" dirty="0"/>
              <a:t>CPU</a:t>
            </a:r>
            <a:r>
              <a:rPr lang="zh-CN" altLang="en-US" sz="2954" dirty="0"/>
              <a:t>核；</a:t>
            </a:r>
            <a:r>
              <a:rPr lang="en-US" altLang="zh-CN" sz="2954" dirty="0"/>
              <a:t>HCLK </a:t>
            </a:r>
            <a:r>
              <a:rPr lang="zh-CN" altLang="en-US" sz="2954" dirty="0"/>
              <a:t>用于与</a:t>
            </a:r>
            <a:r>
              <a:rPr lang="en-US" altLang="zh-CN" sz="2954" dirty="0"/>
              <a:t>AHB</a:t>
            </a:r>
            <a:r>
              <a:rPr lang="zh-CN" altLang="en-US" sz="2954" dirty="0"/>
              <a:t>总线互连的设备（如存储器控制器、中断控制器以及</a:t>
            </a:r>
            <a:r>
              <a:rPr lang="en-US" altLang="zh-CN" sz="2954" dirty="0"/>
              <a:t>DMA</a:t>
            </a:r>
            <a:r>
              <a:rPr lang="zh-CN" altLang="en-US" sz="2954" dirty="0"/>
              <a:t>等）；</a:t>
            </a:r>
            <a:r>
              <a:rPr lang="en-US" altLang="zh-CN" sz="2954" dirty="0"/>
              <a:t>PCLK</a:t>
            </a:r>
            <a:r>
              <a:rPr lang="zh-CN" altLang="en-US" sz="2954" dirty="0"/>
              <a:t>用于与</a:t>
            </a:r>
            <a:r>
              <a:rPr lang="en-US" altLang="zh-CN" sz="2954" dirty="0"/>
              <a:t>APB</a:t>
            </a:r>
            <a:r>
              <a:rPr lang="zh-CN" altLang="en-US" sz="2954" dirty="0"/>
              <a:t>总线互连的设备（如定时器、</a:t>
            </a:r>
            <a:r>
              <a:rPr lang="en-US" altLang="zh-CN" sz="2954" dirty="0"/>
              <a:t>UART</a:t>
            </a:r>
            <a:r>
              <a:rPr lang="zh-CN" altLang="en-US" sz="2954" dirty="0"/>
              <a:t>、</a:t>
            </a:r>
            <a:r>
              <a:rPr lang="en-US" altLang="zh-CN" sz="2954" dirty="0"/>
              <a:t>ADC</a:t>
            </a:r>
            <a:r>
              <a:rPr lang="zh-CN" altLang="en-US" sz="2954" dirty="0"/>
              <a:t>等）；</a:t>
            </a:r>
            <a:r>
              <a:rPr lang="en-US" altLang="zh-CN" sz="2954" dirty="0"/>
              <a:t>UCLK</a:t>
            </a:r>
            <a:r>
              <a:rPr lang="zh-CN" altLang="en-US" sz="2954" dirty="0"/>
              <a:t>用于</a:t>
            </a:r>
            <a:r>
              <a:rPr lang="en-US" altLang="zh-CN" sz="2954" dirty="0"/>
              <a:t>USB</a:t>
            </a:r>
            <a:r>
              <a:rPr lang="zh-CN" altLang="en-US" sz="2954" dirty="0"/>
              <a:t>模块。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sz="quarter" idx="1"/>
          </p:nvPr>
        </p:nvSpPr>
        <p:spPr>
          <a:xfrm>
            <a:off x="623392" y="1628800"/>
            <a:ext cx="10871200" cy="4915127"/>
          </a:xfrm>
        </p:spPr>
        <p:txBody>
          <a:bodyPr/>
          <a:lstStyle/>
          <a:p>
            <a:pPr eaLnBrk="1" hangingPunct="1"/>
            <a:r>
              <a:rPr lang="en-US" altLang="zh-CN" sz="2954" dirty="0"/>
              <a:t>S3C2410X</a:t>
            </a:r>
            <a:r>
              <a:rPr lang="zh-CN" altLang="en-US" sz="2954" dirty="0"/>
              <a:t>有</a:t>
            </a:r>
            <a:r>
              <a:rPr lang="zh-CN" altLang="en-US" sz="2954" dirty="0">
                <a:solidFill>
                  <a:srgbClr val="FF0000"/>
                </a:solidFill>
              </a:rPr>
              <a:t>外部时钟</a:t>
            </a:r>
            <a:r>
              <a:rPr lang="zh-CN" altLang="en-US" sz="2954" dirty="0"/>
              <a:t>输入引脚。芯片内部设有两个锁相环（</a:t>
            </a:r>
            <a:r>
              <a:rPr lang="en-US" altLang="zh-CN" sz="2954" dirty="0"/>
              <a:t>MPLL</a:t>
            </a:r>
            <a:r>
              <a:rPr lang="zh-CN" altLang="en-US" sz="2954" dirty="0"/>
              <a:t>和</a:t>
            </a:r>
            <a:r>
              <a:rPr lang="en-US" altLang="zh-CN" sz="2954" dirty="0"/>
              <a:t>UPLL</a:t>
            </a:r>
            <a:r>
              <a:rPr lang="zh-CN" altLang="en-US" sz="2954" dirty="0"/>
              <a:t>），将外部输入的时钟</a:t>
            </a:r>
            <a:r>
              <a:rPr lang="zh-CN" altLang="en-US" sz="2954" dirty="0">
                <a:solidFill>
                  <a:srgbClr val="FF0000"/>
                </a:solidFill>
              </a:rPr>
              <a:t>倍频</a:t>
            </a:r>
            <a:r>
              <a:rPr lang="zh-CN" altLang="en-US" sz="2954" dirty="0"/>
              <a:t>，以产生各类设备的工作时钟。</a:t>
            </a:r>
            <a:endParaRPr lang="en-US" altLang="zh-CN" sz="2954" dirty="0"/>
          </a:p>
          <a:p>
            <a:pPr eaLnBrk="1" hangingPunct="1"/>
            <a:r>
              <a:rPr lang="zh-CN" altLang="en-US" sz="2954" dirty="0"/>
              <a:t>图</a:t>
            </a:r>
            <a:r>
              <a:rPr lang="en-US" altLang="zh-CN" sz="2954" dirty="0"/>
              <a:t>6-5</a:t>
            </a:r>
            <a:r>
              <a:rPr lang="zh-CN" altLang="en-US" sz="2954" dirty="0"/>
              <a:t>为</a:t>
            </a:r>
            <a:r>
              <a:rPr lang="en-US" altLang="zh-CN" sz="2954" dirty="0"/>
              <a:t>MPLL</a:t>
            </a:r>
            <a:r>
              <a:rPr lang="zh-CN" altLang="en-US" sz="2954" dirty="0"/>
              <a:t>的功能框图。图中</a:t>
            </a:r>
            <a:r>
              <a:rPr lang="en-US" altLang="zh-CN" sz="2954" dirty="0"/>
              <a:t>Fin</a:t>
            </a:r>
            <a:r>
              <a:rPr lang="zh-CN" altLang="en-US" sz="2954" dirty="0"/>
              <a:t>是晶振输入。控制寄存器</a:t>
            </a:r>
            <a:r>
              <a:rPr lang="en-US" altLang="zh-CN" sz="2954" dirty="0"/>
              <a:t>MPLLCON</a:t>
            </a:r>
            <a:r>
              <a:rPr lang="zh-CN" altLang="en-US" sz="2954" dirty="0"/>
              <a:t>控制</a:t>
            </a:r>
            <a:r>
              <a:rPr lang="en-US" altLang="zh-CN" sz="2954" dirty="0"/>
              <a:t>FCLK</a:t>
            </a:r>
            <a:r>
              <a:rPr lang="zh-CN" altLang="en-US" sz="2954" dirty="0"/>
              <a:t>和</a:t>
            </a:r>
            <a:r>
              <a:rPr lang="en-US" altLang="zh-CN" sz="2954" dirty="0"/>
              <a:t>Fin</a:t>
            </a:r>
            <a:r>
              <a:rPr lang="zh-CN" altLang="en-US" sz="2954" dirty="0"/>
              <a:t>的比例关系，</a:t>
            </a:r>
            <a:r>
              <a:rPr lang="en-US" altLang="zh-CN" sz="2954" dirty="0"/>
              <a:t>CLKDIVN</a:t>
            </a:r>
            <a:r>
              <a:rPr lang="zh-CN" altLang="en-US" sz="2954" dirty="0"/>
              <a:t>用于控制</a:t>
            </a:r>
            <a:r>
              <a:rPr lang="en-US" altLang="zh-CN" sz="2954" dirty="0"/>
              <a:t>FCLK</a:t>
            </a:r>
            <a:r>
              <a:rPr lang="zh-CN" altLang="en-US" sz="2954" dirty="0"/>
              <a:t>、</a:t>
            </a:r>
            <a:r>
              <a:rPr lang="en-US" altLang="zh-CN" sz="2954" dirty="0"/>
              <a:t>HCLK</a:t>
            </a:r>
            <a:r>
              <a:rPr lang="zh-CN" altLang="en-US" sz="2954" dirty="0"/>
              <a:t>和</a:t>
            </a:r>
            <a:r>
              <a:rPr lang="en-US" altLang="zh-CN" sz="2954" dirty="0"/>
              <a:t>PCLK</a:t>
            </a:r>
            <a:r>
              <a:rPr lang="zh-CN" altLang="en-US" sz="2954" dirty="0"/>
              <a:t>之间的比例关系。锁相环</a:t>
            </a:r>
            <a:r>
              <a:rPr lang="en-US" altLang="zh-CN" sz="2954" dirty="0">
                <a:solidFill>
                  <a:srgbClr val="FF0000"/>
                </a:solidFill>
              </a:rPr>
              <a:t>UPLL</a:t>
            </a:r>
            <a:r>
              <a:rPr lang="zh-CN" altLang="en-US" sz="2954" dirty="0"/>
              <a:t>用于将外部时钟倍频到</a:t>
            </a:r>
            <a:r>
              <a:rPr lang="en-US" altLang="zh-CN" sz="2954" dirty="0">
                <a:solidFill>
                  <a:srgbClr val="FF0000"/>
                </a:solidFill>
              </a:rPr>
              <a:t>USB</a:t>
            </a:r>
            <a:r>
              <a:rPr lang="zh-CN" altLang="en-US" sz="2954" dirty="0">
                <a:solidFill>
                  <a:srgbClr val="FF0000"/>
                </a:solidFill>
              </a:rPr>
              <a:t>设备</a:t>
            </a:r>
            <a:r>
              <a:rPr lang="zh-CN" altLang="en-US" sz="2954" dirty="0"/>
              <a:t>工作所需的时钟频率，工作原理与</a:t>
            </a:r>
            <a:r>
              <a:rPr lang="en-US" altLang="zh-CN" sz="2954" dirty="0"/>
              <a:t>MPLL</a:t>
            </a:r>
            <a:r>
              <a:rPr lang="zh-CN" altLang="en-US" sz="2954" dirty="0"/>
              <a:t>类似。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67408" y="-11777"/>
            <a:ext cx="10871200" cy="121920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altLang="zh-CN" sz="5400" dirty="0"/>
              <a:t>6.3.1  S3C2410X</a:t>
            </a:r>
            <a:r>
              <a:rPr lang="zh-CN" altLang="en-US" sz="5400" dirty="0"/>
              <a:t>的时钟管理</a:t>
            </a:r>
            <a:endParaRPr lang="en-US" altLang="zh-CN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695400" y="-359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6.1  S3C2410</a:t>
            </a:r>
            <a:r>
              <a:rPr lang="zh-CN" altLang="en-US" sz="4923" dirty="0"/>
              <a:t>简介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sz="quarter" idx="1"/>
          </p:nvPr>
        </p:nvSpPr>
        <p:spPr>
          <a:xfrm>
            <a:off x="695400" y="1684533"/>
            <a:ext cx="10871200" cy="553329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dirty="0"/>
              <a:t>        S3C2410</a:t>
            </a:r>
            <a:r>
              <a:rPr lang="zh-CN" altLang="en-US" sz="3200" dirty="0"/>
              <a:t>是</a:t>
            </a:r>
            <a:r>
              <a:rPr lang="en-US" altLang="zh-CN" sz="3200" dirty="0"/>
              <a:t>Samsung</a:t>
            </a:r>
            <a:r>
              <a:rPr lang="zh-CN" altLang="en-US" sz="3200" dirty="0"/>
              <a:t>公司推出的</a:t>
            </a:r>
            <a:r>
              <a:rPr lang="en-US" altLang="zh-CN" sz="3200" dirty="0"/>
              <a:t>16/32</a:t>
            </a:r>
            <a:r>
              <a:rPr lang="zh-CN" altLang="en-US" sz="3200" dirty="0"/>
              <a:t>位</a:t>
            </a:r>
            <a:r>
              <a:rPr lang="en-US" altLang="zh-CN" sz="3200" dirty="0">
                <a:solidFill>
                  <a:srgbClr val="FF0000"/>
                </a:solidFill>
              </a:rPr>
              <a:t>RISC</a:t>
            </a:r>
            <a:r>
              <a:rPr lang="zh-CN" altLang="en-US" sz="3200" dirty="0"/>
              <a:t>处理器，主要面向</a:t>
            </a:r>
            <a:r>
              <a:rPr lang="zh-CN" altLang="en-US" sz="3200" dirty="0">
                <a:solidFill>
                  <a:srgbClr val="FF0000"/>
                </a:solidFill>
              </a:rPr>
              <a:t>低成本、低功耗和高性能</a:t>
            </a:r>
            <a:r>
              <a:rPr lang="zh-CN" altLang="en-US" sz="3200" dirty="0"/>
              <a:t>手持设备及一般应用的单片微处理器解决方案。</a:t>
            </a:r>
            <a:r>
              <a:rPr lang="en-US" altLang="zh-CN" sz="3200" dirty="0"/>
              <a:t>S3C2410</a:t>
            </a:r>
            <a:r>
              <a:rPr lang="zh-CN" altLang="en-US" sz="3200" dirty="0"/>
              <a:t>有两种型号，即</a:t>
            </a:r>
            <a:r>
              <a:rPr lang="en-US" altLang="zh-CN" sz="3200" dirty="0"/>
              <a:t>S3C2410X</a:t>
            </a:r>
            <a:r>
              <a:rPr lang="zh-CN" altLang="en-US" sz="3200" dirty="0"/>
              <a:t>和</a:t>
            </a:r>
            <a:r>
              <a:rPr lang="en-US" altLang="zh-CN" sz="3200" dirty="0"/>
              <a:t>S3C2410A</a:t>
            </a:r>
            <a:r>
              <a:rPr lang="zh-CN" altLang="en-US" sz="3200" dirty="0"/>
              <a:t>。 </a:t>
            </a:r>
            <a:r>
              <a:rPr lang="en-US" altLang="zh-CN" sz="3200" dirty="0"/>
              <a:t>S3C2410A</a:t>
            </a:r>
            <a:r>
              <a:rPr lang="zh-CN" altLang="en-US" sz="3200" dirty="0"/>
              <a:t>是</a:t>
            </a:r>
            <a:r>
              <a:rPr lang="en-US" altLang="zh-CN" sz="3200" dirty="0"/>
              <a:t>S3C2410X</a:t>
            </a:r>
            <a:r>
              <a:rPr lang="zh-CN" altLang="en-US" sz="3200" dirty="0"/>
              <a:t>的改进型，具有更低的功耗和更好的性能。本书使用的实验教学平台采用了</a:t>
            </a:r>
            <a:r>
              <a:rPr lang="en-US" altLang="zh-CN" sz="3200" dirty="0"/>
              <a:t>S3C2410X</a:t>
            </a:r>
            <a:r>
              <a:rPr lang="zh-CN" altLang="en-US" sz="3200" dirty="0"/>
              <a:t>处理器。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512" y="1340768"/>
            <a:ext cx="8596923" cy="505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矩形 4"/>
          <p:cNvSpPr>
            <a:spLocks noChangeArrowheads="1"/>
          </p:cNvSpPr>
          <p:nvPr/>
        </p:nvSpPr>
        <p:spPr bwMode="auto">
          <a:xfrm>
            <a:off x="4857262" y="6391461"/>
            <a:ext cx="3036409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6-5  MPLL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功能框图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7408" y="-11777"/>
            <a:ext cx="10871200" cy="121920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altLang="zh-CN" sz="5400" dirty="0"/>
              <a:t>6.3.1  S3C2410X</a:t>
            </a:r>
            <a:r>
              <a:rPr lang="zh-CN" altLang="en-US" sz="5400" dirty="0"/>
              <a:t>的时钟管理</a:t>
            </a:r>
            <a:endParaRPr lang="en-US" altLang="zh-CN" sz="5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sz="quarter" idx="4294967295"/>
          </p:nvPr>
        </p:nvSpPr>
        <p:spPr>
          <a:xfrm>
            <a:off x="335360" y="1496597"/>
            <a:ext cx="10871200" cy="185562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954" dirty="0"/>
              <a:t>        S3C2410X</a:t>
            </a:r>
            <a:r>
              <a:rPr lang="zh-CN" altLang="en-US" sz="2954" dirty="0"/>
              <a:t>有两个引脚（</a:t>
            </a:r>
            <a:r>
              <a:rPr lang="en-US" altLang="zh-CN" sz="2954" dirty="0"/>
              <a:t>OM3</a:t>
            </a:r>
            <a:r>
              <a:rPr lang="zh-CN" altLang="en-US" sz="2954" dirty="0"/>
              <a:t>和</a:t>
            </a:r>
            <a:r>
              <a:rPr lang="en-US" altLang="zh-CN" sz="2954" dirty="0"/>
              <a:t>OM2</a:t>
            </a:r>
            <a:r>
              <a:rPr lang="zh-CN" altLang="en-US" sz="2954" dirty="0"/>
              <a:t>）与时钟源的选择有关：可以由</a:t>
            </a:r>
            <a:r>
              <a:rPr lang="zh-CN" altLang="en-US" sz="2954" dirty="0">
                <a:solidFill>
                  <a:srgbClr val="FF0000"/>
                </a:solidFill>
              </a:rPr>
              <a:t>外接晶体</a:t>
            </a:r>
            <a:r>
              <a:rPr lang="zh-CN" altLang="en-US" sz="2954" dirty="0"/>
              <a:t>通过</a:t>
            </a:r>
            <a:r>
              <a:rPr lang="zh-CN" altLang="en-US" sz="2954" dirty="0">
                <a:solidFill>
                  <a:srgbClr val="FF0000"/>
                </a:solidFill>
              </a:rPr>
              <a:t>片内振荡电路</a:t>
            </a:r>
            <a:r>
              <a:rPr lang="zh-CN" altLang="en-US" sz="2954" dirty="0"/>
              <a:t>产生，也可以直接来自</a:t>
            </a:r>
            <a:r>
              <a:rPr lang="zh-CN" altLang="en-US" sz="2954" dirty="0">
                <a:solidFill>
                  <a:srgbClr val="FF0000"/>
                </a:solidFill>
              </a:rPr>
              <a:t>外部时钟信号</a:t>
            </a:r>
            <a:r>
              <a:rPr lang="zh-CN" altLang="en-US" sz="2954" dirty="0"/>
              <a:t>。系统会根据上电时锁存的</a:t>
            </a:r>
            <a:r>
              <a:rPr lang="en-US" altLang="zh-CN" sz="2954" dirty="0"/>
              <a:t>OM3</a:t>
            </a:r>
            <a:r>
              <a:rPr lang="zh-CN" altLang="en-US" sz="2954" dirty="0"/>
              <a:t>和</a:t>
            </a:r>
            <a:r>
              <a:rPr lang="en-US" altLang="zh-CN" sz="2954" dirty="0"/>
              <a:t>OM2</a:t>
            </a:r>
            <a:r>
              <a:rPr lang="zh-CN" altLang="en-US" sz="2954" dirty="0"/>
              <a:t>引脚的电平值来选择时钟源，如表</a:t>
            </a:r>
            <a:r>
              <a:rPr lang="en-US" altLang="zh-CN" sz="2954" dirty="0"/>
              <a:t>6-5</a:t>
            </a:r>
            <a:r>
              <a:rPr lang="zh-CN" altLang="en-US" sz="2954" dirty="0"/>
              <a:t>所示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295800" y="3352219"/>
            <a:ext cx="2707793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表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6-5  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时钟源选择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31031"/>
              </p:ext>
            </p:extLst>
          </p:nvPr>
        </p:nvGraphicFramePr>
        <p:xfrm>
          <a:off x="358113" y="3861048"/>
          <a:ext cx="10871198" cy="283600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122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8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3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533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Mode OM</a:t>
                      </a: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MPLL</a:t>
                      </a: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State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UPLL</a:t>
                      </a: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State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Main</a:t>
                      </a: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Clock</a:t>
                      </a: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source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USB Clock</a:t>
                      </a: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Source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66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Crystal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Crystal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6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Crystal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EXTCLK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66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EXTCLK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Crystal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66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EXTCLK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EXTCLK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767408" y="188640"/>
            <a:ext cx="10871200" cy="1219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416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416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416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416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416">
                <a:solidFill>
                  <a:schemeClr val="tx2"/>
                </a:solidFill>
                <a:latin typeface="Tw Cen MT" pitchFamily="34" charset="0"/>
              </a:defRPr>
            </a:lvl5pPr>
            <a:lvl6pPr marL="562722" algn="l" rtl="0" fontAlgn="base">
              <a:spcBef>
                <a:spcPct val="0"/>
              </a:spcBef>
              <a:spcAft>
                <a:spcPct val="0"/>
              </a:spcAft>
              <a:defRPr sz="5416">
                <a:solidFill>
                  <a:schemeClr val="tx2"/>
                </a:solidFill>
                <a:latin typeface="Tw Cen MT" pitchFamily="34" charset="0"/>
              </a:defRPr>
            </a:lvl6pPr>
            <a:lvl7pPr marL="1125444" algn="l" rtl="0" fontAlgn="base">
              <a:spcBef>
                <a:spcPct val="0"/>
              </a:spcBef>
              <a:spcAft>
                <a:spcPct val="0"/>
              </a:spcAft>
              <a:defRPr sz="5416">
                <a:solidFill>
                  <a:schemeClr val="tx2"/>
                </a:solidFill>
                <a:latin typeface="Tw Cen MT" pitchFamily="34" charset="0"/>
              </a:defRPr>
            </a:lvl7pPr>
            <a:lvl8pPr marL="1688165" algn="l" rtl="0" fontAlgn="base">
              <a:spcBef>
                <a:spcPct val="0"/>
              </a:spcBef>
              <a:spcAft>
                <a:spcPct val="0"/>
              </a:spcAft>
              <a:defRPr sz="5416">
                <a:solidFill>
                  <a:schemeClr val="tx2"/>
                </a:solidFill>
                <a:latin typeface="Tw Cen MT" pitchFamily="34" charset="0"/>
              </a:defRPr>
            </a:lvl8pPr>
            <a:lvl9pPr marL="2250887" algn="l" rtl="0" fontAlgn="base">
              <a:spcBef>
                <a:spcPct val="0"/>
              </a:spcBef>
              <a:spcAft>
                <a:spcPct val="0"/>
              </a:spcAft>
              <a:defRPr sz="5416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5400" dirty="0"/>
              <a:t>6.3.1  S3C2410X</a:t>
            </a:r>
            <a:r>
              <a:rPr lang="zh-CN" altLang="en-US" sz="5400" dirty="0"/>
              <a:t>的时钟管理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2890776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7408" y="-11777"/>
            <a:ext cx="10871200" cy="121920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altLang="zh-CN" sz="5400" dirty="0"/>
              <a:t>6.3.1  S3C2410X</a:t>
            </a:r>
            <a:r>
              <a:rPr lang="zh-CN" altLang="en-US" sz="5400" dirty="0"/>
              <a:t>的时钟管理</a:t>
            </a:r>
            <a:endParaRPr lang="en-US" altLang="zh-CN" sz="5400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79376" y="1772816"/>
            <a:ext cx="10871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       系统上电时，</a:t>
            </a:r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FCLK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等于外部时钟频率。</a:t>
            </a:r>
            <a:r>
              <a:rPr lang="zh-CN" altLang="en-US" sz="36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复位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完成后，锁相环按照寄存器</a:t>
            </a:r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MPLLCON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和</a:t>
            </a:r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CLKDIVN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设定的倍频比例</a:t>
            </a:r>
            <a:r>
              <a:rPr lang="zh-CN" altLang="en-US" sz="36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生成所需要的时钟频率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。系统工作期间可以通过软件</a:t>
            </a:r>
            <a:r>
              <a:rPr lang="zh-CN" altLang="en-US" sz="36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改变系统频率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24416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816708" y="116632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6.3.2  S3C2410X</a:t>
            </a:r>
            <a:r>
              <a:rPr lang="zh-CN" altLang="en-US" sz="4923" dirty="0"/>
              <a:t>的电源管理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1384" y="1556792"/>
            <a:ext cx="10871200" cy="4483078"/>
          </a:xfrm>
        </p:spPr>
        <p:txBody>
          <a:bodyPr>
            <a:normAutofit/>
          </a:bodyPr>
          <a:lstStyle/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S3C2410X</a:t>
            </a:r>
            <a:r>
              <a:rPr lang="zh-CN" altLang="en-US" sz="3200" dirty="0"/>
              <a:t>有各种针对不同任务提供的最佳电源管理策略，电源管理模块能够使系统工作在以下</a:t>
            </a:r>
            <a:r>
              <a:rPr lang="en-US" altLang="zh-CN" sz="3200" dirty="0"/>
              <a:t>4</a:t>
            </a:r>
            <a:r>
              <a:rPr lang="zh-CN" altLang="en-US" sz="3200" dirty="0"/>
              <a:t>种模式：正常模式，低速模式，空闲模式和掉电模式。</a:t>
            </a:r>
            <a:endParaRPr lang="en-US" altLang="zh-CN" sz="3200" dirty="0"/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3200" dirty="0"/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1)</a:t>
            </a:r>
            <a:r>
              <a:rPr lang="zh-CN" altLang="en-US" sz="3200" dirty="0"/>
              <a:t>正常模式：电源管理模块向</a:t>
            </a:r>
            <a:r>
              <a:rPr lang="en-US" altLang="zh-CN" sz="3200" dirty="0">
                <a:solidFill>
                  <a:srgbClr val="FF0000"/>
                </a:solidFill>
              </a:rPr>
              <a:t>CPU</a:t>
            </a:r>
            <a:r>
              <a:rPr lang="zh-CN" altLang="en-US" sz="3200" dirty="0">
                <a:solidFill>
                  <a:srgbClr val="FF0000"/>
                </a:solidFill>
              </a:rPr>
              <a:t>和所有外设</a:t>
            </a:r>
            <a:r>
              <a:rPr lang="zh-CN" altLang="en-US" sz="3200" dirty="0"/>
              <a:t>提供时钟。当所有外设都开启时，系统功耗将达到最大。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2)</a:t>
            </a:r>
            <a:r>
              <a:rPr lang="zh-CN" altLang="en-US" sz="3200" dirty="0"/>
              <a:t>低速模式：系统</a:t>
            </a:r>
            <a:r>
              <a:rPr lang="zh-CN" altLang="en-US" sz="3200" dirty="0">
                <a:solidFill>
                  <a:srgbClr val="FF0000"/>
                </a:solidFill>
              </a:rPr>
              <a:t>使用外部时钟</a:t>
            </a:r>
            <a:r>
              <a:rPr lang="zh-CN" altLang="en-US" sz="3200" dirty="0"/>
              <a:t>（</a:t>
            </a:r>
            <a:r>
              <a:rPr lang="en-US" altLang="zh-CN" sz="3200" dirty="0" err="1"/>
              <a:t>XTIpll</a:t>
            </a:r>
            <a:r>
              <a:rPr lang="zh-CN" altLang="en-US" sz="3200" dirty="0"/>
              <a:t>或者</a:t>
            </a:r>
            <a:r>
              <a:rPr lang="en-US" altLang="zh-CN" sz="3200" dirty="0"/>
              <a:t>EXTCLK</a:t>
            </a:r>
            <a:r>
              <a:rPr lang="zh-CN" altLang="en-US" sz="3200" dirty="0"/>
              <a:t>）作为</a:t>
            </a:r>
            <a:r>
              <a:rPr lang="en-US" altLang="zh-CN" sz="3200" dirty="0">
                <a:solidFill>
                  <a:srgbClr val="FF0000"/>
                </a:solidFill>
              </a:rPr>
              <a:t>FCLK</a:t>
            </a:r>
            <a:r>
              <a:rPr lang="zh-CN" altLang="en-US" sz="3200" dirty="0"/>
              <a:t>，这种模式下，功耗仅由外部时钟频率决定。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816708" y="116632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6.3.2  S3C2410X</a:t>
            </a:r>
            <a:r>
              <a:rPr lang="zh-CN" altLang="en-US" sz="4923" dirty="0"/>
              <a:t>的电源管理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7368" y="1412776"/>
            <a:ext cx="11593288" cy="5301208"/>
          </a:xfrm>
        </p:spPr>
        <p:txBody>
          <a:bodyPr>
            <a:noAutofit/>
          </a:bodyPr>
          <a:lstStyle/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S3C2410X</a:t>
            </a:r>
            <a:r>
              <a:rPr lang="zh-CN" altLang="en-US" sz="3200" dirty="0"/>
              <a:t>有各种针对不同任务提供的最佳电源管理策略，电源管理模块能够使系统工作在以下</a:t>
            </a:r>
            <a:r>
              <a:rPr lang="en-US" altLang="zh-CN" sz="3200" dirty="0"/>
              <a:t>4</a:t>
            </a:r>
            <a:r>
              <a:rPr lang="zh-CN" altLang="en-US" sz="3200" dirty="0"/>
              <a:t>种模式：正常模式，低速模式，空闲模式和掉电模式。</a:t>
            </a:r>
            <a:endParaRPr lang="en-US" altLang="zh-CN" sz="3200" dirty="0"/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3200" dirty="0"/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3)</a:t>
            </a:r>
            <a:r>
              <a:rPr lang="zh-CN" altLang="en-US" sz="3200" dirty="0"/>
              <a:t>空闲模式：电源管理模块</a:t>
            </a:r>
            <a:r>
              <a:rPr lang="zh-CN" altLang="en-US" sz="3200" dirty="0">
                <a:solidFill>
                  <a:srgbClr val="FF0000"/>
                </a:solidFill>
              </a:rPr>
              <a:t>仅关掉</a:t>
            </a:r>
            <a:r>
              <a:rPr lang="en-US" altLang="zh-CN" sz="3200" dirty="0">
                <a:solidFill>
                  <a:srgbClr val="FF0000"/>
                </a:solidFill>
              </a:rPr>
              <a:t>FCLK</a:t>
            </a:r>
            <a:r>
              <a:rPr lang="zh-CN" altLang="en-US" sz="3200" dirty="0"/>
              <a:t>，而继续提供时钟给其它外设。空闲模式可以减少由</a:t>
            </a:r>
            <a:r>
              <a:rPr lang="en-US" altLang="zh-CN" sz="3200" dirty="0"/>
              <a:t>CPU</a:t>
            </a:r>
            <a:r>
              <a:rPr lang="zh-CN" altLang="en-US" sz="3200" dirty="0"/>
              <a:t>内核产生的功耗。任何</a:t>
            </a:r>
            <a:r>
              <a:rPr lang="zh-CN" altLang="en-US" sz="3200" dirty="0">
                <a:solidFill>
                  <a:srgbClr val="FF0000"/>
                </a:solidFill>
              </a:rPr>
              <a:t>中断请求</a:t>
            </a:r>
            <a:r>
              <a:rPr lang="zh-CN" altLang="en-US" sz="3200" dirty="0"/>
              <a:t>都可以将</a:t>
            </a:r>
            <a:r>
              <a:rPr lang="en-US" altLang="zh-CN" sz="3200" dirty="0">
                <a:solidFill>
                  <a:srgbClr val="FF0000"/>
                </a:solidFill>
              </a:rPr>
              <a:t>CPU</a:t>
            </a:r>
            <a:r>
              <a:rPr lang="zh-CN" altLang="en-US" sz="3200" dirty="0">
                <a:solidFill>
                  <a:srgbClr val="FF0000"/>
                </a:solidFill>
              </a:rPr>
              <a:t>唤醒</a:t>
            </a:r>
            <a:r>
              <a:rPr lang="zh-CN" altLang="en-US" sz="3200" dirty="0"/>
              <a:t>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4)</a:t>
            </a:r>
            <a:r>
              <a:rPr lang="zh-CN" altLang="en-US" sz="3200" dirty="0"/>
              <a:t>掉电模式：电源管理模块</a:t>
            </a:r>
            <a:r>
              <a:rPr lang="zh-CN" altLang="en-US" sz="3200" dirty="0">
                <a:solidFill>
                  <a:srgbClr val="FF0000"/>
                </a:solidFill>
              </a:rPr>
              <a:t>断开内部电源</a:t>
            </a:r>
            <a:r>
              <a:rPr lang="zh-CN" altLang="en-US" sz="3200" dirty="0"/>
              <a:t>。因此</a:t>
            </a:r>
            <a:r>
              <a:rPr lang="en-US" altLang="zh-CN" sz="3200" dirty="0"/>
              <a:t>CPU</a:t>
            </a:r>
            <a:r>
              <a:rPr lang="zh-CN" altLang="en-US" sz="3200" dirty="0"/>
              <a:t>和除唤醒逻辑单元以外的外设都不会产生功耗。掉电模式可以由</a:t>
            </a:r>
            <a:r>
              <a:rPr lang="zh-CN" altLang="en-US" sz="3200" dirty="0">
                <a:solidFill>
                  <a:srgbClr val="FF0000"/>
                </a:solidFill>
              </a:rPr>
              <a:t>外部中断</a:t>
            </a:r>
            <a:r>
              <a:rPr lang="en-US" altLang="zh-CN" sz="3200" dirty="0"/>
              <a:t>EINT[15:0]</a:t>
            </a:r>
            <a:r>
              <a:rPr lang="zh-CN" altLang="en-US" sz="3200" dirty="0"/>
              <a:t>或</a:t>
            </a:r>
            <a:r>
              <a:rPr lang="en-US" altLang="zh-CN" sz="3200" dirty="0">
                <a:solidFill>
                  <a:srgbClr val="FF0000"/>
                </a:solidFill>
              </a:rPr>
              <a:t>RTC</a:t>
            </a:r>
            <a:r>
              <a:rPr lang="zh-CN" altLang="en-US" sz="3200" dirty="0">
                <a:solidFill>
                  <a:srgbClr val="FF0000"/>
                </a:solidFill>
              </a:rPr>
              <a:t>报警</a:t>
            </a:r>
            <a:r>
              <a:rPr lang="zh-CN" altLang="en-US" sz="3200" dirty="0"/>
              <a:t>中断</a:t>
            </a:r>
            <a:r>
              <a:rPr lang="zh-CN" altLang="en-US" sz="3200" dirty="0">
                <a:solidFill>
                  <a:srgbClr val="FF0000"/>
                </a:solidFill>
              </a:rPr>
              <a:t>唤醒</a:t>
            </a:r>
            <a:r>
              <a:rPr lang="zh-CN" altLang="en-US" sz="3200" dirty="0"/>
              <a:t>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60406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767408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6.4  </a:t>
            </a:r>
            <a:r>
              <a:rPr lang="zh-CN" altLang="en-US" sz="4923" dirty="0"/>
              <a:t>通用</a:t>
            </a:r>
            <a:r>
              <a:rPr lang="en-US" altLang="zh-CN" sz="4923" dirty="0"/>
              <a:t>I/O</a:t>
            </a:r>
            <a:r>
              <a:rPr lang="zh-CN" altLang="en-US" sz="4923" dirty="0"/>
              <a:t>端口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58C63-B62F-4B6C-8B17-12D4F055BBAF}"/>
              </a:ext>
            </a:extLst>
          </p:cNvPr>
          <p:cNvSpPr/>
          <p:nvPr/>
        </p:nvSpPr>
        <p:spPr>
          <a:xfrm>
            <a:off x="0" y="1178169"/>
            <a:ext cx="12192000" cy="378623"/>
          </a:xfrm>
          <a:prstGeom prst="rect">
            <a:avLst/>
          </a:prstGeom>
          <a:solidFill>
            <a:srgbClr val="E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79376" y="1178169"/>
            <a:ext cx="11593288" cy="5679831"/>
          </a:xfrm>
        </p:spPr>
        <p:txBody>
          <a:bodyPr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3939" dirty="0"/>
              <a:t>6.4.1  S3C2410X</a:t>
            </a:r>
            <a:r>
              <a:rPr lang="zh-CN" altLang="en-US" sz="3939" dirty="0"/>
              <a:t>通用</a:t>
            </a:r>
            <a:r>
              <a:rPr lang="en-US" altLang="zh-CN" sz="3939" dirty="0"/>
              <a:t>I/O</a:t>
            </a:r>
            <a:r>
              <a:rPr lang="zh-CN" altLang="en-US" sz="3939" dirty="0"/>
              <a:t>端口的工作机制</a:t>
            </a:r>
            <a:endParaRPr lang="en-US" altLang="zh-CN" sz="3939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954" dirty="0"/>
              <a:t>        S3C2410X</a:t>
            </a:r>
            <a:r>
              <a:rPr lang="zh-CN" altLang="en-US" sz="2954" dirty="0"/>
              <a:t>有</a:t>
            </a:r>
            <a:r>
              <a:rPr lang="en-US" altLang="zh-CN" sz="2954" dirty="0"/>
              <a:t>117</a:t>
            </a:r>
            <a:r>
              <a:rPr lang="zh-CN" altLang="en-US" sz="2954" dirty="0"/>
              <a:t>个多功能的输入</a:t>
            </a:r>
            <a:r>
              <a:rPr lang="en-US" altLang="zh-CN" sz="2954" dirty="0"/>
              <a:t>/</a:t>
            </a:r>
            <a:r>
              <a:rPr lang="zh-CN" altLang="en-US" sz="2954" dirty="0"/>
              <a:t>输出引脚，它们组成</a:t>
            </a:r>
            <a:r>
              <a:rPr lang="en-US" altLang="zh-CN" sz="2954" dirty="0"/>
              <a:t>8</a:t>
            </a:r>
            <a:r>
              <a:rPr lang="zh-CN" altLang="en-US" sz="2954" dirty="0"/>
              <a:t>个位数不等的</a:t>
            </a:r>
            <a:r>
              <a:rPr lang="en-US" altLang="zh-CN" sz="2954" dirty="0"/>
              <a:t>I/O</a:t>
            </a:r>
            <a:r>
              <a:rPr lang="zh-CN" altLang="en-US" sz="2954" dirty="0"/>
              <a:t>端口：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3500" dirty="0"/>
              <a:t>●  </a:t>
            </a:r>
            <a:r>
              <a:rPr lang="zh-CN" altLang="en-US" sz="3500" dirty="0">
                <a:latin typeface="+mn-ea"/>
              </a:rPr>
              <a:t>端口</a:t>
            </a:r>
            <a:r>
              <a:rPr lang="en-US" altLang="zh-CN" sz="3500" dirty="0">
                <a:latin typeface="+mn-ea"/>
              </a:rPr>
              <a:t>A(GPA)</a:t>
            </a:r>
            <a:r>
              <a:rPr lang="zh-CN" altLang="en-US" sz="3500" dirty="0">
                <a:latin typeface="+mn-ea"/>
              </a:rPr>
              <a:t>：</a:t>
            </a:r>
            <a:r>
              <a:rPr lang="en-US" altLang="zh-CN" sz="3500" dirty="0">
                <a:latin typeface="+mn-ea"/>
              </a:rPr>
              <a:t>23</a:t>
            </a:r>
            <a:r>
              <a:rPr lang="zh-CN" altLang="en-US" sz="3500" dirty="0">
                <a:latin typeface="+mn-ea"/>
              </a:rPr>
              <a:t>个输出口；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3500" dirty="0">
                <a:latin typeface="+mn-ea"/>
              </a:rPr>
              <a:t>●  端口</a:t>
            </a:r>
            <a:r>
              <a:rPr lang="en-US" altLang="zh-CN" sz="3500" dirty="0">
                <a:latin typeface="+mn-ea"/>
              </a:rPr>
              <a:t>B(GPB)</a:t>
            </a:r>
            <a:r>
              <a:rPr lang="zh-CN" altLang="en-US" sz="3500" dirty="0">
                <a:latin typeface="+mn-ea"/>
              </a:rPr>
              <a:t>：</a:t>
            </a:r>
            <a:r>
              <a:rPr lang="en-US" altLang="zh-CN" sz="3500" dirty="0">
                <a:latin typeface="+mn-ea"/>
              </a:rPr>
              <a:t>11</a:t>
            </a:r>
            <a:r>
              <a:rPr lang="zh-CN" altLang="en-US" sz="3500" dirty="0">
                <a:latin typeface="+mn-ea"/>
              </a:rPr>
              <a:t>个输入</a:t>
            </a:r>
            <a:r>
              <a:rPr lang="en-US" altLang="zh-CN" sz="3500" dirty="0">
                <a:latin typeface="+mn-ea"/>
              </a:rPr>
              <a:t>/</a:t>
            </a:r>
            <a:r>
              <a:rPr lang="zh-CN" altLang="en-US" sz="3500" dirty="0">
                <a:latin typeface="+mn-ea"/>
              </a:rPr>
              <a:t>输出口；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3500" dirty="0">
                <a:latin typeface="+mn-ea"/>
              </a:rPr>
              <a:t>●  端口</a:t>
            </a:r>
            <a:r>
              <a:rPr lang="en-US" altLang="zh-CN" sz="3500" dirty="0">
                <a:latin typeface="+mn-ea"/>
              </a:rPr>
              <a:t>C(GPC)</a:t>
            </a:r>
            <a:r>
              <a:rPr lang="zh-CN" altLang="en-US" sz="3500" dirty="0">
                <a:latin typeface="+mn-ea"/>
              </a:rPr>
              <a:t>：</a:t>
            </a:r>
            <a:r>
              <a:rPr lang="en-US" altLang="zh-CN" sz="3500" dirty="0">
                <a:latin typeface="+mn-ea"/>
              </a:rPr>
              <a:t>16</a:t>
            </a:r>
            <a:r>
              <a:rPr lang="zh-CN" altLang="en-US" sz="3500" dirty="0">
                <a:latin typeface="+mn-ea"/>
              </a:rPr>
              <a:t>个输入</a:t>
            </a:r>
            <a:r>
              <a:rPr lang="en-US" altLang="zh-CN" sz="3500" dirty="0">
                <a:latin typeface="+mn-ea"/>
              </a:rPr>
              <a:t>/</a:t>
            </a:r>
            <a:r>
              <a:rPr lang="zh-CN" altLang="en-US" sz="3500" dirty="0">
                <a:latin typeface="+mn-ea"/>
              </a:rPr>
              <a:t>输出口；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3500" dirty="0">
                <a:latin typeface="+mn-ea"/>
              </a:rPr>
              <a:t>●  端口</a:t>
            </a:r>
            <a:r>
              <a:rPr lang="en-US" altLang="zh-CN" sz="3500" dirty="0">
                <a:latin typeface="+mn-ea"/>
              </a:rPr>
              <a:t>D(GPD)</a:t>
            </a:r>
            <a:r>
              <a:rPr lang="zh-CN" altLang="en-US" sz="3500" dirty="0">
                <a:latin typeface="+mn-ea"/>
              </a:rPr>
              <a:t>：</a:t>
            </a:r>
            <a:r>
              <a:rPr lang="en-US" altLang="zh-CN" sz="3500" dirty="0">
                <a:latin typeface="+mn-ea"/>
              </a:rPr>
              <a:t>16</a:t>
            </a:r>
            <a:r>
              <a:rPr lang="zh-CN" altLang="en-US" sz="3500" dirty="0">
                <a:latin typeface="+mn-ea"/>
              </a:rPr>
              <a:t>个输入</a:t>
            </a:r>
            <a:r>
              <a:rPr lang="en-US" altLang="zh-CN" sz="3500" dirty="0">
                <a:latin typeface="+mn-ea"/>
              </a:rPr>
              <a:t>/</a:t>
            </a:r>
            <a:r>
              <a:rPr lang="zh-CN" altLang="en-US" sz="3500" dirty="0">
                <a:latin typeface="+mn-ea"/>
              </a:rPr>
              <a:t>输出口；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3500" dirty="0">
                <a:latin typeface="+mn-ea"/>
              </a:rPr>
              <a:t>●  端口</a:t>
            </a:r>
            <a:r>
              <a:rPr lang="en-US" altLang="zh-CN" sz="3500" dirty="0">
                <a:latin typeface="+mn-ea"/>
              </a:rPr>
              <a:t>E (GPE)</a:t>
            </a:r>
            <a:r>
              <a:rPr lang="zh-CN" altLang="en-US" sz="3500" dirty="0">
                <a:latin typeface="+mn-ea"/>
              </a:rPr>
              <a:t>：</a:t>
            </a:r>
            <a:r>
              <a:rPr lang="en-US" altLang="zh-CN" sz="3500" dirty="0">
                <a:latin typeface="+mn-ea"/>
              </a:rPr>
              <a:t>16</a:t>
            </a:r>
            <a:r>
              <a:rPr lang="zh-CN" altLang="en-US" sz="3500" dirty="0">
                <a:latin typeface="+mn-ea"/>
              </a:rPr>
              <a:t>个输入</a:t>
            </a:r>
            <a:r>
              <a:rPr lang="en-US" altLang="zh-CN" sz="3500" dirty="0">
                <a:latin typeface="+mn-ea"/>
              </a:rPr>
              <a:t>/</a:t>
            </a:r>
            <a:r>
              <a:rPr lang="zh-CN" altLang="en-US" sz="3500" dirty="0">
                <a:latin typeface="+mn-ea"/>
              </a:rPr>
              <a:t>输出口；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3500" dirty="0">
                <a:latin typeface="+mn-ea"/>
              </a:rPr>
              <a:t>●  端口</a:t>
            </a:r>
            <a:r>
              <a:rPr lang="en-US" altLang="zh-CN" sz="3500" dirty="0">
                <a:latin typeface="+mn-ea"/>
              </a:rPr>
              <a:t>F (GPF)</a:t>
            </a:r>
            <a:r>
              <a:rPr lang="zh-CN" altLang="en-US" sz="3500" dirty="0">
                <a:latin typeface="+mn-ea"/>
              </a:rPr>
              <a:t>：  </a:t>
            </a:r>
            <a:r>
              <a:rPr lang="en-US" altLang="zh-CN" sz="3500" dirty="0">
                <a:latin typeface="+mn-ea"/>
              </a:rPr>
              <a:t>8</a:t>
            </a:r>
            <a:r>
              <a:rPr lang="zh-CN" altLang="en-US" sz="3500" dirty="0">
                <a:latin typeface="+mn-ea"/>
              </a:rPr>
              <a:t>个输入</a:t>
            </a:r>
            <a:r>
              <a:rPr lang="en-US" altLang="zh-CN" sz="3500" dirty="0">
                <a:latin typeface="+mn-ea"/>
              </a:rPr>
              <a:t>/</a:t>
            </a:r>
            <a:r>
              <a:rPr lang="zh-CN" altLang="en-US" sz="3500" dirty="0">
                <a:latin typeface="+mn-ea"/>
              </a:rPr>
              <a:t>输出口；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3500" dirty="0">
                <a:latin typeface="+mn-ea"/>
              </a:rPr>
              <a:t>●  端口</a:t>
            </a:r>
            <a:r>
              <a:rPr lang="en-US" altLang="zh-CN" sz="3500" dirty="0">
                <a:latin typeface="+mn-ea"/>
              </a:rPr>
              <a:t>G(GPG)</a:t>
            </a:r>
            <a:r>
              <a:rPr lang="zh-CN" altLang="en-US" sz="3500" dirty="0">
                <a:latin typeface="+mn-ea"/>
              </a:rPr>
              <a:t>：</a:t>
            </a:r>
            <a:r>
              <a:rPr lang="en-US" altLang="zh-CN" sz="3500" dirty="0">
                <a:latin typeface="+mn-ea"/>
              </a:rPr>
              <a:t>16</a:t>
            </a:r>
            <a:r>
              <a:rPr lang="zh-CN" altLang="en-US" sz="3500" dirty="0">
                <a:latin typeface="+mn-ea"/>
              </a:rPr>
              <a:t>个输入</a:t>
            </a:r>
            <a:r>
              <a:rPr lang="en-US" altLang="zh-CN" sz="3500" dirty="0">
                <a:latin typeface="+mn-ea"/>
              </a:rPr>
              <a:t>/</a:t>
            </a:r>
            <a:r>
              <a:rPr lang="zh-CN" altLang="en-US" sz="3500" dirty="0">
                <a:latin typeface="+mn-ea"/>
              </a:rPr>
              <a:t>输出口；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3500" dirty="0">
                <a:latin typeface="+mn-ea"/>
              </a:rPr>
              <a:t>●  端口</a:t>
            </a:r>
            <a:r>
              <a:rPr lang="en-US" altLang="zh-CN" sz="3500" dirty="0">
                <a:latin typeface="+mn-ea"/>
              </a:rPr>
              <a:t>H(GPH)</a:t>
            </a:r>
            <a:r>
              <a:rPr lang="zh-CN" altLang="en-US" sz="3500" dirty="0">
                <a:latin typeface="+mn-ea"/>
              </a:rPr>
              <a:t>：</a:t>
            </a:r>
            <a:r>
              <a:rPr lang="en-US" altLang="zh-CN" sz="3500" dirty="0">
                <a:latin typeface="+mn-ea"/>
              </a:rPr>
              <a:t>11</a:t>
            </a:r>
            <a:r>
              <a:rPr lang="zh-CN" altLang="en-US" sz="3500" dirty="0">
                <a:latin typeface="+mn-ea"/>
              </a:rPr>
              <a:t>个输入</a:t>
            </a:r>
            <a:r>
              <a:rPr lang="en-US" altLang="zh-CN" sz="3500" dirty="0">
                <a:latin typeface="+mn-ea"/>
              </a:rPr>
              <a:t>/</a:t>
            </a:r>
            <a:r>
              <a:rPr lang="zh-CN" altLang="en-US" sz="3500" dirty="0">
                <a:latin typeface="+mn-ea"/>
              </a:rPr>
              <a:t>输出口。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2954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sz="quarter" idx="1"/>
          </p:nvPr>
        </p:nvSpPr>
        <p:spPr>
          <a:xfrm>
            <a:off x="119336" y="1556792"/>
            <a:ext cx="11809312" cy="498713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/>
              <a:t>       每个端口可以根据系统配置和设计需求通过软件配置成相应的功能。在启动主程序之前，必须定义好每个引脚的功能。如果某个引脚不用作</a:t>
            </a:r>
            <a:r>
              <a:rPr lang="zh-CN" altLang="en-US" sz="3200" dirty="0">
                <a:solidFill>
                  <a:srgbClr val="FF0000"/>
                </a:solidFill>
              </a:rPr>
              <a:t>功能引脚</a:t>
            </a:r>
            <a:r>
              <a:rPr lang="zh-CN" altLang="en-US" sz="3200" dirty="0"/>
              <a:t>，则可以将它配置成</a:t>
            </a:r>
            <a:r>
              <a:rPr lang="zh-CN" altLang="en-US" sz="3200" dirty="0">
                <a:solidFill>
                  <a:srgbClr val="FF0000"/>
                </a:solidFill>
              </a:rPr>
              <a:t>通用</a:t>
            </a:r>
            <a:r>
              <a:rPr lang="en-US" altLang="zh-CN" sz="3200" dirty="0">
                <a:solidFill>
                  <a:srgbClr val="FF0000"/>
                </a:solidFill>
              </a:rPr>
              <a:t>I/O</a:t>
            </a:r>
            <a:r>
              <a:rPr lang="zh-CN" altLang="en-US" sz="3200" dirty="0">
                <a:solidFill>
                  <a:srgbClr val="FF0000"/>
                </a:solidFill>
              </a:rPr>
              <a:t>引脚</a:t>
            </a:r>
            <a:r>
              <a:rPr lang="zh-CN" altLang="en-US" sz="3200" dirty="0"/>
              <a:t>。</a:t>
            </a:r>
            <a:r>
              <a:rPr lang="en-US" altLang="zh-CN" sz="3200" dirty="0"/>
              <a:t>S3C2410X</a:t>
            </a:r>
            <a:r>
              <a:rPr lang="zh-CN" altLang="en-US" sz="3200" dirty="0"/>
              <a:t>的</a:t>
            </a:r>
            <a:r>
              <a:rPr lang="en-US" altLang="zh-CN" sz="3200" dirty="0"/>
              <a:t>I/O</a:t>
            </a:r>
            <a:r>
              <a:rPr lang="zh-CN" altLang="en-US" sz="3200" dirty="0"/>
              <a:t>端口配置参见教材表</a:t>
            </a:r>
            <a:r>
              <a:rPr lang="en-US" altLang="zh-CN" sz="3200" dirty="0"/>
              <a:t>6-6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0" indent="0" eaLnBrk="1" hangingPunct="1">
              <a:buNone/>
            </a:pPr>
            <a:r>
              <a:rPr lang="zh-CN" altLang="en-US" sz="3200" dirty="0"/>
              <a:t>       </a:t>
            </a:r>
            <a:endParaRPr lang="en-US" altLang="zh-CN" sz="3200" dirty="0"/>
          </a:p>
          <a:p>
            <a:pPr marL="0" indent="0" eaLnBrk="1" hangingPunct="1">
              <a:buNone/>
            </a:pPr>
            <a:r>
              <a:rPr lang="en-US" altLang="zh-CN" sz="3200" dirty="0"/>
              <a:t>       </a:t>
            </a:r>
            <a:r>
              <a:rPr lang="zh-CN" altLang="en-US" sz="3200" dirty="0"/>
              <a:t>在</a:t>
            </a:r>
            <a:r>
              <a:rPr lang="en-US" altLang="zh-CN" sz="3200" dirty="0"/>
              <a:t>S3C2410X</a:t>
            </a:r>
            <a:r>
              <a:rPr lang="zh-CN" altLang="en-US" sz="3200" dirty="0"/>
              <a:t>中，大部分端口都是功能</a:t>
            </a:r>
            <a:r>
              <a:rPr lang="zh-CN" altLang="en-US" sz="3200" dirty="0">
                <a:solidFill>
                  <a:srgbClr val="FF0000"/>
                </a:solidFill>
              </a:rPr>
              <a:t>复用</a:t>
            </a:r>
            <a:r>
              <a:rPr lang="zh-CN" altLang="en-US" sz="3200" dirty="0"/>
              <a:t>的，因此在使用前需要进行</a:t>
            </a:r>
            <a:r>
              <a:rPr lang="zh-CN" altLang="en-US" sz="3200" dirty="0">
                <a:solidFill>
                  <a:srgbClr val="FF0000"/>
                </a:solidFill>
              </a:rPr>
              <a:t>端口配置</a:t>
            </a:r>
            <a:r>
              <a:rPr lang="zh-CN" altLang="en-US" sz="3200" dirty="0"/>
              <a:t>，以确定每个引脚使用哪种功能。端口的配置和使用通过寄存器完成，相关的寄存器包括：端口配置寄存器、端口数据寄存器、端口上拉电阻寄存器、外部中断控制寄存器以及杂项控制寄存器等。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67408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6.4  </a:t>
            </a:r>
            <a:r>
              <a:rPr lang="zh-CN" altLang="en-US" sz="4923" dirty="0"/>
              <a:t>通用</a:t>
            </a:r>
            <a:r>
              <a:rPr lang="en-US" altLang="zh-CN" sz="4923" dirty="0"/>
              <a:t>I/O</a:t>
            </a:r>
            <a:r>
              <a:rPr lang="zh-CN" altLang="en-US" sz="4923" dirty="0"/>
              <a:t>端口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/>
          <p:cNvSpPr>
            <a:spLocks noGrp="1"/>
          </p:cNvSpPr>
          <p:nvPr>
            <p:ph sz="quarter" idx="1"/>
          </p:nvPr>
        </p:nvSpPr>
        <p:spPr>
          <a:xfrm>
            <a:off x="551384" y="1700808"/>
            <a:ext cx="10871200" cy="495053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端口</a:t>
            </a:r>
            <a:r>
              <a:rPr lang="zh-CN" altLang="en-US" sz="3600" dirty="0">
                <a:solidFill>
                  <a:srgbClr val="FF0000"/>
                </a:solidFill>
              </a:rPr>
              <a:t>控制</a:t>
            </a:r>
            <a:r>
              <a:rPr lang="zh-CN" altLang="en-US" sz="3600" dirty="0"/>
              <a:t>寄存器（</a:t>
            </a:r>
            <a:r>
              <a:rPr lang="en-US" altLang="zh-CN" sz="3600" dirty="0"/>
              <a:t>GPACON-GPHCON</a:t>
            </a:r>
            <a:r>
              <a:rPr lang="zh-CN" altLang="en-US" sz="3600" dirty="0"/>
              <a:t>）：决定每个引脚的功能。</a:t>
            </a:r>
          </a:p>
          <a:p>
            <a:pPr eaLnBrk="1" hangingPunct="1"/>
            <a:r>
              <a:rPr lang="zh-CN" altLang="en-US" sz="3600" dirty="0"/>
              <a:t>端口</a:t>
            </a:r>
            <a:r>
              <a:rPr lang="zh-CN" altLang="en-US" sz="3600" dirty="0">
                <a:solidFill>
                  <a:srgbClr val="FF0000"/>
                </a:solidFill>
              </a:rPr>
              <a:t>数据</a:t>
            </a:r>
            <a:r>
              <a:rPr lang="zh-CN" altLang="en-US" sz="3600" dirty="0"/>
              <a:t>寄存器（</a:t>
            </a:r>
            <a:r>
              <a:rPr lang="en-US" altLang="zh-CN" sz="3600" dirty="0"/>
              <a:t>GPADAT-GPHDAT</a:t>
            </a:r>
            <a:r>
              <a:rPr lang="zh-CN" altLang="en-US" sz="3600" dirty="0"/>
              <a:t>）：如果端口被配置成输出端口，可以向</a:t>
            </a:r>
            <a:r>
              <a:rPr lang="en-US" altLang="zh-CN" sz="3600" dirty="0" err="1"/>
              <a:t>GPnDAT</a:t>
            </a:r>
            <a:r>
              <a:rPr lang="zh-CN" altLang="en-US" sz="3600" dirty="0"/>
              <a:t>中的相关位写入数据；如果端口被配置成输入端口，可以从</a:t>
            </a:r>
            <a:r>
              <a:rPr lang="en-US" altLang="zh-CN" sz="3600" dirty="0" err="1"/>
              <a:t>GPnDAT</a:t>
            </a:r>
            <a:r>
              <a:rPr lang="zh-CN" altLang="en-US" sz="3600" dirty="0"/>
              <a:t>中的相关位读入数据。</a:t>
            </a:r>
          </a:p>
          <a:p>
            <a:pPr eaLnBrk="1" hangingPunct="1"/>
            <a:r>
              <a:rPr lang="zh-CN" altLang="en-US" sz="3600" dirty="0"/>
              <a:t>端口</a:t>
            </a:r>
            <a:r>
              <a:rPr lang="zh-CN" altLang="en-US" sz="3600" dirty="0">
                <a:solidFill>
                  <a:srgbClr val="FF0000"/>
                </a:solidFill>
              </a:rPr>
              <a:t>上拉电阻</a:t>
            </a:r>
            <a:r>
              <a:rPr lang="zh-CN" altLang="en-US" sz="3600" dirty="0"/>
              <a:t>寄存器（</a:t>
            </a:r>
            <a:r>
              <a:rPr lang="en-US" altLang="zh-CN" sz="3600" dirty="0"/>
              <a:t>GPBUP-GPHUP</a:t>
            </a:r>
            <a:r>
              <a:rPr lang="zh-CN" altLang="en-US" sz="3600" dirty="0"/>
              <a:t>）：控制每个端口上拉电阻的使能和禁止。</a:t>
            </a:r>
            <a:endParaRPr lang="en-US" altLang="zh-CN" sz="36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67408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6.4  </a:t>
            </a:r>
            <a:r>
              <a:rPr lang="zh-CN" altLang="en-US" sz="4923" dirty="0"/>
              <a:t>通用</a:t>
            </a:r>
            <a:r>
              <a:rPr lang="en-US" altLang="zh-CN" sz="4923" dirty="0"/>
              <a:t>I/O</a:t>
            </a:r>
            <a:r>
              <a:rPr lang="zh-CN" altLang="en-US" sz="4923" dirty="0"/>
              <a:t>端口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sz="quarter" idx="1"/>
          </p:nvPr>
        </p:nvSpPr>
        <p:spPr>
          <a:xfrm>
            <a:off x="767408" y="1556792"/>
            <a:ext cx="10871200" cy="498713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各端口相关寄存器的配置可参见教材或附录</a:t>
            </a:r>
            <a:r>
              <a:rPr lang="en-US" altLang="zh-CN" sz="3600" dirty="0"/>
              <a:t>A</a:t>
            </a:r>
            <a:r>
              <a:rPr lang="zh-CN" altLang="en-US" sz="3600" dirty="0"/>
              <a:t>。</a:t>
            </a:r>
          </a:p>
          <a:p>
            <a:pPr eaLnBrk="1" hangingPunct="1"/>
            <a:endParaRPr lang="en-US" altLang="zh-CN" sz="3600" dirty="0"/>
          </a:p>
          <a:p>
            <a:pPr eaLnBrk="1" hangingPunct="1"/>
            <a:r>
              <a:rPr lang="zh-CN" altLang="en-US" sz="3600" dirty="0"/>
              <a:t>此外， </a:t>
            </a:r>
            <a:r>
              <a:rPr lang="en-US" altLang="zh-CN" sz="3600" dirty="0"/>
              <a:t>S3C2410X</a:t>
            </a:r>
            <a:r>
              <a:rPr lang="zh-CN" altLang="en-US" sz="3600" dirty="0"/>
              <a:t>还安排有外中断控制寄存器、外中断屏蔽寄存器、杂项控制寄存器、</a:t>
            </a:r>
            <a:r>
              <a:rPr lang="en-US" altLang="zh-CN" sz="3600" dirty="0"/>
              <a:t>DCLK</a:t>
            </a:r>
            <a:r>
              <a:rPr lang="zh-CN" altLang="en-US" sz="3600" dirty="0"/>
              <a:t>控制寄存器等寄存器，实现对外部中断、时钟输出、及软件复位等的控制。详见附录</a:t>
            </a:r>
            <a:r>
              <a:rPr lang="en-US" altLang="zh-CN" sz="3600" dirty="0"/>
              <a:t>A</a:t>
            </a:r>
            <a:r>
              <a:rPr lang="zh-CN" altLang="en-US" sz="3600" dirty="0"/>
              <a:t>。</a:t>
            </a:r>
            <a:endParaRPr lang="en-US" altLang="zh-CN" sz="36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67408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6.4  </a:t>
            </a:r>
            <a:r>
              <a:rPr lang="zh-CN" altLang="en-US" sz="4923" dirty="0"/>
              <a:t>通用</a:t>
            </a:r>
            <a:r>
              <a:rPr lang="en-US" altLang="zh-CN" sz="4923" dirty="0"/>
              <a:t>I/O</a:t>
            </a:r>
            <a:r>
              <a:rPr lang="zh-CN" altLang="en-US" sz="4923" dirty="0"/>
              <a:t>端口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604918" y="-26473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6.4.2</a:t>
            </a:r>
            <a:r>
              <a:rPr lang="zh-CN" altLang="en-US" sz="4923" dirty="0"/>
              <a:t>　</a:t>
            </a:r>
            <a:r>
              <a:rPr lang="en-US" altLang="zh-CN" sz="4923" dirty="0"/>
              <a:t>S3C2410X</a:t>
            </a:r>
            <a:r>
              <a:rPr lang="zh-CN" altLang="en-US" sz="4923" dirty="0"/>
              <a:t>通用</a:t>
            </a:r>
            <a:r>
              <a:rPr lang="en-US" altLang="zh-CN" sz="4923" dirty="0"/>
              <a:t>I/O</a:t>
            </a:r>
            <a:r>
              <a:rPr lang="zh-CN" altLang="en-US" sz="4923" dirty="0"/>
              <a:t>端口编程实例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0B3D05-9F06-4E89-AD18-F9A54160C928}"/>
              </a:ext>
            </a:extLst>
          </p:cNvPr>
          <p:cNvSpPr/>
          <p:nvPr/>
        </p:nvSpPr>
        <p:spPr>
          <a:xfrm>
            <a:off x="0" y="1178169"/>
            <a:ext cx="12192000" cy="378623"/>
          </a:xfrm>
          <a:prstGeom prst="rect">
            <a:avLst/>
          </a:prstGeom>
          <a:solidFill>
            <a:srgbClr val="E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78" name="内容占位符 2"/>
          <p:cNvSpPr>
            <a:spLocks noGrp="1"/>
          </p:cNvSpPr>
          <p:nvPr>
            <p:ph sz="quarter" idx="1"/>
          </p:nvPr>
        </p:nvSpPr>
        <p:spPr>
          <a:xfrm>
            <a:off x="767408" y="980728"/>
            <a:ext cx="10871200" cy="162950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zh-CN" sz="2954" dirty="0"/>
              <a:t>【例</a:t>
            </a:r>
            <a:r>
              <a:rPr lang="en-US" altLang="zh-CN" sz="2954" b="1" dirty="0"/>
              <a:t>4-1</a:t>
            </a:r>
            <a:r>
              <a:rPr lang="zh-CN" altLang="zh-CN" sz="2954" dirty="0"/>
              <a:t>】 参考图</a:t>
            </a:r>
            <a:r>
              <a:rPr lang="en-US" altLang="zh-CN" sz="2954" dirty="0"/>
              <a:t>6-6</a:t>
            </a:r>
            <a:r>
              <a:rPr lang="zh-CN" altLang="zh-CN" sz="2954" dirty="0"/>
              <a:t>所示的硬件连接，</a:t>
            </a:r>
            <a:r>
              <a:rPr lang="en-US" altLang="zh-CN" sz="2954" dirty="0"/>
              <a:t>GPIO </a:t>
            </a:r>
            <a:r>
              <a:rPr lang="zh-CN" altLang="zh-CN" sz="2954" dirty="0"/>
              <a:t>口</a:t>
            </a:r>
            <a:r>
              <a:rPr lang="en-US" altLang="zh-CN" sz="2954" dirty="0"/>
              <a:t>GPF4</a:t>
            </a:r>
            <a:r>
              <a:rPr lang="zh-CN" altLang="zh-CN" sz="2954" dirty="0"/>
              <a:t>～</a:t>
            </a:r>
            <a:r>
              <a:rPr lang="en-US" altLang="zh-CN" sz="2954" dirty="0"/>
              <a:t>GPF7</a:t>
            </a:r>
            <a:r>
              <a:rPr lang="zh-CN" altLang="zh-CN" sz="2954" dirty="0"/>
              <a:t>上分别连接了发光二极管</a:t>
            </a:r>
            <a:r>
              <a:rPr lang="en-US" altLang="zh-CN" sz="2954" dirty="0"/>
              <a:t>LED0</a:t>
            </a:r>
            <a:r>
              <a:rPr lang="zh-CN" altLang="zh-CN" sz="2954" dirty="0"/>
              <a:t>、</a:t>
            </a:r>
            <a:r>
              <a:rPr lang="en-US" altLang="zh-CN" sz="2954" dirty="0"/>
              <a:t>LED1</a:t>
            </a:r>
            <a:r>
              <a:rPr lang="zh-CN" altLang="zh-CN" sz="2954" dirty="0"/>
              <a:t>、</a:t>
            </a:r>
            <a:r>
              <a:rPr lang="en-US" altLang="zh-CN" sz="2954" dirty="0"/>
              <a:t>LED2</a:t>
            </a:r>
            <a:r>
              <a:rPr lang="zh-CN" altLang="zh-CN" sz="2954" dirty="0"/>
              <a:t>、</a:t>
            </a:r>
            <a:r>
              <a:rPr lang="en-US" altLang="zh-CN" sz="2954" dirty="0"/>
              <a:t>LED3 </a:t>
            </a:r>
            <a:r>
              <a:rPr lang="zh-CN" altLang="zh-CN" sz="2954" dirty="0"/>
              <a:t>，编写程序控制发光二极管的亮灭。</a:t>
            </a:r>
            <a:endParaRPr lang="zh-CN" altLang="en-US" sz="2954" dirty="0"/>
          </a:p>
        </p:txBody>
      </p:sp>
      <p:pic>
        <p:nvPicPr>
          <p:cNvPr id="50179" name="图片 3"/>
          <p:cNvPicPr>
            <a:picLocks noChangeAspect="1"/>
          </p:cNvPicPr>
          <p:nvPr/>
        </p:nvPicPr>
        <p:blipFill rotWithShape="1">
          <a:blip r:embed="rId3"/>
          <a:srcRect t="3909" b="3700"/>
          <a:stretch/>
        </p:blipFill>
        <p:spPr bwMode="auto">
          <a:xfrm>
            <a:off x="1343472" y="2397369"/>
            <a:ext cx="9287449" cy="412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矩形 4"/>
          <p:cNvSpPr>
            <a:spLocks noChangeArrowheads="1"/>
          </p:cNvSpPr>
          <p:nvPr/>
        </p:nvSpPr>
        <p:spPr bwMode="auto">
          <a:xfrm>
            <a:off x="4973344" y="6525344"/>
            <a:ext cx="24593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dirty="0">
                <a:latin typeface="Tw Cen MT" pitchFamily="34" charset="0"/>
                <a:ea typeface="华文仿宋" pitchFamily="2" charset="-122"/>
              </a:rPr>
              <a:t>6-6</a:t>
            </a:r>
            <a:r>
              <a:rPr lang="zh-CN" altLang="en-US" dirty="0">
                <a:latin typeface="Tw Cen MT" pitchFamily="34" charset="0"/>
                <a:ea typeface="华文仿宋" pitchFamily="2" charset="-122"/>
              </a:rPr>
              <a:t>　</a:t>
            </a:r>
            <a:r>
              <a:rPr lang="en-US" altLang="zh-CN" dirty="0">
                <a:latin typeface="Tw Cen MT" pitchFamily="34" charset="0"/>
                <a:ea typeface="华文仿宋" pitchFamily="2" charset="-122"/>
              </a:rPr>
              <a:t>LED</a:t>
            </a:r>
            <a:r>
              <a:rPr lang="zh-CN" altLang="en-US" dirty="0">
                <a:latin typeface="Tw Cen MT" pitchFamily="34" charset="0"/>
                <a:ea typeface="华文仿宋" pitchFamily="2" charset="-122"/>
              </a:rPr>
              <a:t>的硬件连接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767408" y="3926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6.1.1  S3C2410X</a:t>
            </a:r>
            <a:r>
              <a:rPr lang="zh-CN" altLang="en-US" sz="4923" dirty="0"/>
              <a:t>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27348" y="1556792"/>
            <a:ext cx="11737304" cy="5533292"/>
          </a:xfrm>
        </p:spPr>
        <p:txBody>
          <a:bodyPr>
            <a:normAutofit lnSpcReduction="10000"/>
          </a:bodyPr>
          <a:lstStyle/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954" dirty="0"/>
              <a:t>S3C2410X</a:t>
            </a:r>
            <a:r>
              <a:rPr lang="zh-CN" altLang="en-US" sz="2954" dirty="0"/>
              <a:t>微处理器采用了</a:t>
            </a:r>
            <a:r>
              <a:rPr lang="en-US" altLang="zh-CN" sz="2954" dirty="0"/>
              <a:t>ARM</a:t>
            </a:r>
            <a:r>
              <a:rPr lang="zh-CN" altLang="en-US" sz="2954" dirty="0"/>
              <a:t>公司设计的</a:t>
            </a:r>
            <a:r>
              <a:rPr lang="en-US" altLang="zh-CN" sz="2954" dirty="0">
                <a:solidFill>
                  <a:srgbClr val="FF0000"/>
                </a:solidFill>
              </a:rPr>
              <a:t>ARM920T </a:t>
            </a:r>
            <a:r>
              <a:rPr lang="zh-CN" altLang="en-US" sz="2954" dirty="0"/>
              <a:t>内核。该内核采用</a:t>
            </a:r>
            <a:r>
              <a:rPr lang="zh-CN" altLang="en-US" sz="2954" dirty="0">
                <a:solidFill>
                  <a:srgbClr val="FF0000"/>
                </a:solidFill>
              </a:rPr>
              <a:t>精简指令集</a:t>
            </a:r>
            <a:r>
              <a:rPr lang="zh-CN" altLang="en-US" sz="2954" dirty="0"/>
              <a:t>，实现了用于虚拟内存管理的 </a:t>
            </a:r>
            <a:r>
              <a:rPr lang="en-US" altLang="zh-CN" sz="2954" dirty="0">
                <a:solidFill>
                  <a:srgbClr val="FF0000"/>
                </a:solidFill>
              </a:rPr>
              <a:t>MMU</a:t>
            </a:r>
            <a:r>
              <a:rPr lang="zh-CN" altLang="en-US" sz="2954" dirty="0"/>
              <a:t>，采用</a:t>
            </a:r>
            <a:r>
              <a:rPr lang="en-US" altLang="zh-CN" sz="2954" dirty="0">
                <a:solidFill>
                  <a:srgbClr val="FF0000"/>
                </a:solidFill>
              </a:rPr>
              <a:t>AMBA</a:t>
            </a:r>
            <a:r>
              <a:rPr lang="zh-CN" altLang="en-US" sz="2954" dirty="0">
                <a:solidFill>
                  <a:srgbClr val="FF0000"/>
                </a:solidFill>
              </a:rPr>
              <a:t>总线</a:t>
            </a:r>
            <a:r>
              <a:rPr lang="zh-CN" altLang="en-US" sz="2954" dirty="0"/>
              <a:t>结构，具有独立的 </a:t>
            </a:r>
            <a:r>
              <a:rPr lang="en-US" altLang="zh-CN" sz="2954" dirty="0"/>
              <a:t>16KB </a:t>
            </a:r>
            <a:r>
              <a:rPr lang="zh-CN" altLang="en-US" sz="2954" dirty="0">
                <a:solidFill>
                  <a:srgbClr val="FF0000"/>
                </a:solidFill>
              </a:rPr>
              <a:t>指令</a:t>
            </a:r>
            <a:r>
              <a:rPr lang="en-US" altLang="zh-CN" sz="2954" dirty="0">
                <a:solidFill>
                  <a:srgbClr val="FF0000"/>
                </a:solidFill>
              </a:rPr>
              <a:t>CACHE</a:t>
            </a:r>
            <a:r>
              <a:rPr lang="zh-CN" altLang="en-US" sz="2954" dirty="0"/>
              <a:t>和 </a:t>
            </a:r>
            <a:r>
              <a:rPr lang="en-US" altLang="zh-CN" sz="2954" dirty="0"/>
              <a:t>16KB </a:t>
            </a:r>
            <a:r>
              <a:rPr lang="zh-CN" altLang="en-US" sz="2954" dirty="0">
                <a:solidFill>
                  <a:srgbClr val="FF0000"/>
                </a:solidFill>
              </a:rPr>
              <a:t>数据</a:t>
            </a:r>
            <a:r>
              <a:rPr lang="en-US" altLang="zh-CN" sz="2954" dirty="0">
                <a:solidFill>
                  <a:srgbClr val="FF0000"/>
                </a:solidFill>
              </a:rPr>
              <a:t>CACHE</a:t>
            </a:r>
            <a:r>
              <a:rPr lang="zh-CN" altLang="en-US" sz="2954" dirty="0"/>
              <a:t>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954" dirty="0"/>
              <a:t>S3C2410X</a:t>
            </a:r>
            <a:r>
              <a:rPr lang="zh-CN" altLang="en-US" sz="2954" dirty="0"/>
              <a:t>提供了全面、通用的片上外设：支持</a:t>
            </a:r>
            <a:r>
              <a:rPr lang="en-US" altLang="zh-CN" sz="2954" dirty="0"/>
              <a:t>NAND Flash </a:t>
            </a:r>
            <a:r>
              <a:rPr lang="zh-CN" altLang="en-US" sz="2954" dirty="0"/>
              <a:t>系统引导，系统管理器（包括片选逻辑和 </a:t>
            </a:r>
            <a:r>
              <a:rPr lang="en-US" altLang="zh-CN" sz="2954" dirty="0"/>
              <a:t>SDRAM </a:t>
            </a:r>
            <a:r>
              <a:rPr lang="zh-CN" altLang="en-US" sz="2954" dirty="0"/>
              <a:t>控制器），</a:t>
            </a:r>
            <a:r>
              <a:rPr lang="en-US" altLang="zh-CN" sz="2954" dirty="0"/>
              <a:t>LCD</a:t>
            </a:r>
            <a:r>
              <a:rPr lang="zh-CN" altLang="en-US" sz="2954" dirty="0"/>
              <a:t>控制器（支持</a:t>
            </a:r>
            <a:r>
              <a:rPr lang="en-US" altLang="zh-CN" sz="2954" dirty="0"/>
              <a:t>STN &amp; TFT)</a:t>
            </a:r>
            <a:r>
              <a:rPr lang="zh-CN" altLang="en-US" sz="2954" dirty="0"/>
              <a:t>，</a:t>
            </a:r>
            <a:r>
              <a:rPr lang="en-US" altLang="zh-CN" sz="2954" dirty="0"/>
              <a:t>3 </a:t>
            </a:r>
            <a:r>
              <a:rPr lang="zh-CN" altLang="en-US" sz="2954" dirty="0"/>
              <a:t>个异步串行口（</a:t>
            </a:r>
            <a:r>
              <a:rPr lang="en-US" altLang="zh-CN" sz="2954" dirty="0"/>
              <a:t>UART</a:t>
            </a:r>
            <a:r>
              <a:rPr lang="zh-CN" altLang="en-US" sz="2954" dirty="0"/>
              <a:t>），</a:t>
            </a:r>
            <a:r>
              <a:rPr lang="en-US" altLang="zh-CN" sz="2954" dirty="0"/>
              <a:t>4 </a:t>
            </a:r>
            <a:r>
              <a:rPr lang="zh-CN" altLang="en-US" sz="2954" dirty="0"/>
              <a:t>个</a:t>
            </a:r>
            <a:r>
              <a:rPr lang="en-US" altLang="zh-CN" sz="2954" dirty="0"/>
              <a:t>DMA</a:t>
            </a:r>
            <a:r>
              <a:rPr lang="zh-CN" altLang="en-US" sz="2954" dirty="0"/>
              <a:t>通道，</a:t>
            </a:r>
            <a:r>
              <a:rPr lang="en-US" altLang="zh-CN" sz="2954" dirty="0"/>
              <a:t>4 </a:t>
            </a:r>
            <a:r>
              <a:rPr lang="zh-CN" altLang="en-US" sz="2954" dirty="0"/>
              <a:t>个带脉宽调制器（</a:t>
            </a:r>
            <a:r>
              <a:rPr lang="en-US" altLang="zh-CN" sz="2954" dirty="0"/>
              <a:t>PWM</a:t>
            </a:r>
            <a:r>
              <a:rPr lang="zh-CN" altLang="en-US" sz="2954" dirty="0"/>
              <a:t>）的定时器，通用输入输出端口，实时时钟单元（</a:t>
            </a:r>
            <a:r>
              <a:rPr lang="en-US" altLang="zh-CN" sz="2954" dirty="0"/>
              <a:t>RTC</a:t>
            </a:r>
            <a:r>
              <a:rPr lang="zh-CN" altLang="en-US" sz="2954" dirty="0"/>
              <a:t>），带有触摸屏接口的 </a:t>
            </a:r>
            <a:r>
              <a:rPr lang="en-US" altLang="zh-CN" sz="2954" dirty="0"/>
              <a:t>8</a:t>
            </a:r>
            <a:r>
              <a:rPr lang="zh-CN" altLang="en-US" sz="2954" dirty="0"/>
              <a:t>通道</a:t>
            </a:r>
            <a:r>
              <a:rPr lang="en-US" altLang="zh-CN" sz="2954" dirty="0"/>
              <a:t>10</a:t>
            </a:r>
            <a:r>
              <a:rPr lang="zh-CN" altLang="en-US" sz="2954" dirty="0"/>
              <a:t>位 </a:t>
            </a:r>
            <a:r>
              <a:rPr lang="en-US" altLang="zh-CN" sz="2954" dirty="0"/>
              <a:t>AD</a:t>
            </a:r>
            <a:r>
              <a:rPr lang="zh-CN" altLang="en-US" sz="2954" dirty="0"/>
              <a:t>转换器，</a:t>
            </a:r>
            <a:r>
              <a:rPr lang="en-US" altLang="zh-CN" sz="2954" dirty="0"/>
              <a:t>IIC </a:t>
            </a:r>
            <a:r>
              <a:rPr lang="zh-CN" altLang="en-US" sz="2954" dirty="0"/>
              <a:t>总线接口，</a:t>
            </a:r>
            <a:r>
              <a:rPr lang="en-US" altLang="zh-CN" sz="2954" dirty="0"/>
              <a:t>IIS </a:t>
            </a:r>
            <a:r>
              <a:rPr lang="zh-CN" altLang="en-US" sz="2954" dirty="0"/>
              <a:t>总线接口，</a:t>
            </a:r>
            <a:r>
              <a:rPr lang="en-US" altLang="zh-CN" sz="2954" dirty="0"/>
              <a:t>USB</a:t>
            </a:r>
            <a:r>
              <a:rPr lang="zh-CN" altLang="en-US" sz="2954" dirty="0"/>
              <a:t>主机（</a:t>
            </a:r>
            <a:r>
              <a:rPr lang="en-US" altLang="zh-CN" sz="2954" dirty="0"/>
              <a:t>Host</a:t>
            </a:r>
            <a:r>
              <a:rPr lang="zh-CN" altLang="en-US" sz="2954" dirty="0"/>
              <a:t>）单元，</a:t>
            </a:r>
            <a:r>
              <a:rPr lang="en-US" altLang="zh-CN" sz="2954" dirty="0"/>
              <a:t>USB </a:t>
            </a:r>
            <a:r>
              <a:rPr lang="zh-CN" altLang="en-US" sz="2954" dirty="0"/>
              <a:t>设备（</a:t>
            </a:r>
            <a:r>
              <a:rPr lang="en-US" altLang="zh-CN" sz="2954" dirty="0"/>
              <a:t>Device</a:t>
            </a:r>
            <a:r>
              <a:rPr lang="zh-CN" altLang="en-US" sz="2954" dirty="0"/>
              <a:t>）接口，</a:t>
            </a:r>
            <a:r>
              <a:rPr lang="en-US" altLang="zh-CN" sz="2954" dirty="0"/>
              <a:t>SD </a:t>
            </a:r>
            <a:r>
              <a:rPr lang="zh-CN" altLang="en-US" sz="2954" dirty="0"/>
              <a:t>卡和 </a:t>
            </a:r>
            <a:r>
              <a:rPr lang="en-US" altLang="zh-CN" sz="2954" dirty="0"/>
              <a:t>MMC</a:t>
            </a:r>
            <a:r>
              <a:rPr lang="zh-CN" altLang="en-US" sz="2954" dirty="0"/>
              <a:t>（</a:t>
            </a:r>
            <a:r>
              <a:rPr lang="en-US" altLang="zh-CN" sz="2954" dirty="0"/>
              <a:t>Multi-Media Card</a:t>
            </a:r>
            <a:r>
              <a:rPr lang="zh-CN" altLang="en-US" sz="2954" dirty="0"/>
              <a:t>）卡接口，</a:t>
            </a:r>
            <a:r>
              <a:rPr lang="en-US" altLang="zh-CN" sz="2954" dirty="0"/>
              <a:t>2 </a:t>
            </a:r>
            <a:r>
              <a:rPr lang="zh-CN" altLang="en-US" sz="2954" dirty="0"/>
              <a:t>通道</a:t>
            </a:r>
            <a:r>
              <a:rPr lang="en-US" altLang="zh-CN" sz="2954" dirty="0"/>
              <a:t>SPI</a:t>
            </a:r>
            <a:r>
              <a:rPr lang="zh-CN" altLang="en-US" sz="2954" dirty="0"/>
              <a:t>接口和锁相环（</a:t>
            </a:r>
            <a:r>
              <a:rPr lang="en-US" altLang="zh-CN" sz="2954" dirty="0"/>
              <a:t>PLL</a:t>
            </a:r>
            <a:r>
              <a:rPr lang="zh-CN" altLang="en-US" sz="2954" dirty="0"/>
              <a:t>）时钟发生器。丰富的片内设备可以使系统的全部成本降到最低。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2954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矩形 3"/>
          <p:cNvSpPr>
            <a:spLocks noChangeArrowheads="1"/>
          </p:cNvSpPr>
          <p:nvPr/>
        </p:nvSpPr>
        <p:spPr bwMode="auto">
          <a:xfrm>
            <a:off x="945662" y="620688"/>
            <a:ext cx="10634785" cy="554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#include "2410addr.h"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#include "2410lib.h"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void main(void)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int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i;</a:t>
            </a:r>
          </a:p>
          <a:p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rGPFCON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= 0x5500;          //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设置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GPF4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～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GPF7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为输出</a:t>
            </a:r>
          </a:p>
          <a:p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rGPFUP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=0xf0;	         //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禁止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GPF4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～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GPF7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端口的上拉电阻</a:t>
            </a:r>
          </a:p>
          <a:p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rGPFDAT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=0;	                    // GPF4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～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GPF7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输出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0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，使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LED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亮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for(i=0;i&lt;100000;i++);      //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延时</a:t>
            </a:r>
          </a:p>
          <a:p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rGPFDAT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=0xF0;      	        // GPF4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～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GPF7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输出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1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，使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LED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灭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for(i=0;i&lt;100000;i++);     //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延时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} </a:t>
            </a:r>
          </a:p>
        </p:txBody>
      </p:sp>
      <p:sp>
        <p:nvSpPr>
          <p:cNvPr id="51202" name="矩形 4"/>
          <p:cNvSpPr>
            <a:spLocks noChangeArrowheads="1"/>
          </p:cNvSpPr>
          <p:nvPr/>
        </p:nvSpPr>
        <p:spPr bwMode="auto">
          <a:xfrm>
            <a:off x="962568" y="158196"/>
            <a:ext cx="2832827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参考程序如下：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79376" y="188640"/>
            <a:ext cx="10871200" cy="1004277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954" dirty="0"/>
              <a:t>【</a:t>
            </a:r>
            <a:r>
              <a:rPr lang="zh-CN" altLang="en-US" sz="2954" dirty="0"/>
              <a:t>例</a:t>
            </a:r>
            <a:r>
              <a:rPr lang="en-US" altLang="zh-CN" sz="2954" dirty="0"/>
              <a:t>4-2】</a:t>
            </a:r>
            <a:r>
              <a:rPr lang="zh-CN" altLang="en-US" sz="2954" dirty="0"/>
              <a:t>如图</a:t>
            </a:r>
            <a:r>
              <a:rPr lang="en-US" altLang="zh-CN" sz="2954" dirty="0"/>
              <a:t>6-7</a:t>
            </a:r>
            <a:r>
              <a:rPr lang="zh-CN" altLang="en-US" sz="2954" dirty="0"/>
              <a:t>所示， </a:t>
            </a:r>
            <a:r>
              <a:rPr lang="en-US" altLang="zh-CN" sz="2954" dirty="0"/>
              <a:t>GPIO </a:t>
            </a:r>
            <a:r>
              <a:rPr lang="zh-CN" altLang="en-US" sz="2954" dirty="0"/>
              <a:t>口</a:t>
            </a:r>
            <a:r>
              <a:rPr lang="en-US" altLang="zh-CN" sz="2954" dirty="0"/>
              <a:t>GPF0</a:t>
            </a:r>
            <a:r>
              <a:rPr lang="zh-CN" altLang="en-US" sz="2954" dirty="0"/>
              <a:t>、</a:t>
            </a:r>
            <a:r>
              <a:rPr lang="en-US" altLang="zh-CN" sz="2954" dirty="0"/>
              <a:t>GPF1</a:t>
            </a:r>
            <a:r>
              <a:rPr lang="zh-CN" altLang="en-US" sz="2954" dirty="0"/>
              <a:t>、</a:t>
            </a:r>
            <a:r>
              <a:rPr lang="en-US" altLang="zh-CN" sz="2954" dirty="0"/>
              <a:t>GPF2</a:t>
            </a:r>
            <a:r>
              <a:rPr lang="zh-CN" altLang="en-US" sz="2954" dirty="0"/>
              <a:t>、</a:t>
            </a:r>
            <a:r>
              <a:rPr lang="en-US" altLang="zh-CN" sz="2954" dirty="0"/>
              <a:t>GPF3</a:t>
            </a:r>
            <a:r>
              <a:rPr lang="zh-CN" altLang="en-US" sz="2954" dirty="0"/>
              <a:t>上分别连接了按键</a:t>
            </a:r>
            <a:r>
              <a:rPr lang="en-US" altLang="zh-CN" sz="2954" dirty="0"/>
              <a:t>S0-S3</a:t>
            </a:r>
            <a:r>
              <a:rPr lang="zh-CN" altLang="en-US" sz="2954" dirty="0"/>
              <a:t>，编写程序读取按键的开关状态。</a:t>
            </a:r>
          </a:p>
        </p:txBody>
      </p:sp>
      <p:sp>
        <p:nvSpPr>
          <p:cNvPr id="52228" name="矩形 7"/>
          <p:cNvSpPr>
            <a:spLocks noChangeArrowheads="1"/>
          </p:cNvSpPr>
          <p:nvPr/>
        </p:nvSpPr>
        <p:spPr bwMode="auto">
          <a:xfrm>
            <a:off x="4367808" y="6381328"/>
            <a:ext cx="2592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dirty="0">
                <a:latin typeface="Tw Cen MT" pitchFamily="34" charset="0"/>
                <a:ea typeface="华文仿宋" pitchFamily="2" charset="-122"/>
              </a:rPr>
              <a:t>6-7</a:t>
            </a:r>
            <a:r>
              <a:rPr lang="zh-CN" altLang="en-US" dirty="0">
                <a:latin typeface="Tw Cen MT" pitchFamily="34" charset="0"/>
                <a:ea typeface="华文仿宋" pitchFamily="2" charset="-122"/>
              </a:rPr>
              <a:t>　按键硬件连接图</a:t>
            </a:r>
          </a:p>
        </p:txBody>
      </p:sp>
      <p:pic>
        <p:nvPicPr>
          <p:cNvPr id="52230" name="Picture 6"/>
          <p:cNvPicPr>
            <a:picLocks noChangeAspect="1" noChangeArrowheads="1"/>
          </p:cNvPicPr>
          <p:nvPr/>
        </p:nvPicPr>
        <p:blipFill rotWithShape="1">
          <a:blip r:embed="rId2"/>
          <a:srcRect t="3844" b="7176"/>
          <a:stretch/>
        </p:blipFill>
        <p:spPr bwMode="auto">
          <a:xfrm>
            <a:off x="1631504" y="1628799"/>
            <a:ext cx="7920880" cy="461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矩形 3"/>
          <p:cNvSpPr>
            <a:spLocks noChangeArrowheads="1"/>
          </p:cNvSpPr>
          <p:nvPr/>
        </p:nvSpPr>
        <p:spPr bwMode="auto">
          <a:xfrm>
            <a:off x="945662" y="859694"/>
            <a:ext cx="10634785" cy="600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#include "2410addr.h"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#include "2410lib.h"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void main(void)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int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k;</a:t>
            </a:r>
          </a:p>
          <a:p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rGPFCON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= 0x0000;      //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设置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GPF0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～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GPF3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为输入</a:t>
            </a:r>
          </a:p>
          <a:p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rGPFUP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=0x00;	     //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使用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GPF0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～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GPF3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端口的上拉电阻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k=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rGPFDAT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;	               // GPF4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～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GPF7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输出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0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，使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LED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亮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k=k &amp; 0x0f;  	               //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获取按键值</a:t>
            </a:r>
          </a:p>
          <a:p>
            <a:r>
              <a:rPr lang="zh-CN" altLang="zh-CN" sz="2954" dirty="0">
                <a:latin typeface="Tw Cen MT" pitchFamily="34" charset="0"/>
                <a:ea typeface="华文仿宋" pitchFamily="2" charset="-122"/>
              </a:rPr>
              <a:t>……</a:t>
            </a:r>
          </a:p>
          <a:p>
            <a:r>
              <a:rPr lang="zh-CN" altLang="zh-CN" sz="2954" dirty="0">
                <a:latin typeface="Tw Cen MT" pitchFamily="34" charset="0"/>
                <a:ea typeface="华文仿宋" pitchFamily="2" charset="-122"/>
              </a:rPr>
              <a:t>……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 </a:t>
            </a:r>
            <a:endParaRPr lang="zh-CN" altLang="zh-CN" sz="2954" dirty="0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}  </a:t>
            </a:r>
          </a:p>
        </p:txBody>
      </p:sp>
      <p:sp>
        <p:nvSpPr>
          <p:cNvPr id="53250" name="矩形 4"/>
          <p:cNvSpPr>
            <a:spLocks noChangeArrowheads="1"/>
          </p:cNvSpPr>
          <p:nvPr/>
        </p:nvSpPr>
        <p:spPr bwMode="auto">
          <a:xfrm>
            <a:off x="931986" y="-115276"/>
            <a:ext cx="2832827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参考程序如下：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767408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6.5  </a:t>
            </a:r>
            <a:r>
              <a:rPr lang="zh-CN" altLang="en-US" sz="4923" dirty="0"/>
              <a:t>定时器</a:t>
            </a:r>
          </a:p>
        </p:txBody>
      </p:sp>
      <p:sp>
        <p:nvSpPr>
          <p:cNvPr id="54274" name="内容占位符 2"/>
          <p:cNvSpPr>
            <a:spLocks noGrp="1"/>
          </p:cNvSpPr>
          <p:nvPr>
            <p:ph sz="quarter" idx="1"/>
          </p:nvPr>
        </p:nvSpPr>
        <p:spPr>
          <a:xfrm>
            <a:off x="695400" y="1628800"/>
            <a:ext cx="10871200" cy="504056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600" dirty="0"/>
              <a:t>6.5.1  S3C2410X</a:t>
            </a:r>
            <a:r>
              <a:rPr lang="zh-CN" altLang="en-US" sz="3600" dirty="0"/>
              <a:t>定时器概述</a:t>
            </a:r>
            <a:endParaRPr lang="en-US" altLang="zh-CN" sz="3600" dirty="0"/>
          </a:p>
          <a:p>
            <a:pPr marL="0" indent="0" eaLnBrk="1" hangingPunct="1">
              <a:buNone/>
            </a:pPr>
            <a:r>
              <a:rPr lang="zh-CN" altLang="en-US" sz="3600" dirty="0"/>
              <a:t>       定时器是处理器的重要片内设备，可用于定时、计数、产生周期性信号等。</a:t>
            </a:r>
            <a:r>
              <a:rPr lang="en-US" altLang="zh-CN" sz="3600" dirty="0"/>
              <a:t>S3C2410X </a:t>
            </a:r>
            <a:r>
              <a:rPr lang="zh-CN" altLang="en-US" sz="3600" dirty="0"/>
              <a:t>有</a:t>
            </a:r>
            <a:r>
              <a:rPr lang="en-US" altLang="zh-CN" sz="3600" dirty="0"/>
              <a:t>5</a:t>
            </a:r>
            <a:r>
              <a:rPr lang="zh-CN" altLang="en-US" sz="3600" dirty="0"/>
              <a:t>个</a:t>
            </a:r>
            <a:r>
              <a:rPr lang="en-US" altLang="zh-CN" sz="3600" dirty="0"/>
              <a:t>16</a:t>
            </a:r>
            <a:r>
              <a:rPr lang="zh-CN" altLang="en-US" sz="3600" dirty="0"/>
              <a:t>位定时器。其中定时器 </a:t>
            </a:r>
            <a:r>
              <a:rPr lang="en-US" altLang="zh-CN" sz="3600" dirty="0"/>
              <a:t>0</a:t>
            </a:r>
            <a:r>
              <a:rPr lang="zh-CN" altLang="en-US" sz="3600" dirty="0"/>
              <a:t>、</a:t>
            </a:r>
            <a:r>
              <a:rPr lang="en-US" altLang="zh-CN" sz="3600" dirty="0"/>
              <a:t>1</a:t>
            </a:r>
            <a:r>
              <a:rPr lang="zh-CN" altLang="en-US" sz="3600" dirty="0"/>
              <a:t>、</a:t>
            </a:r>
            <a:r>
              <a:rPr lang="en-US" altLang="zh-CN" sz="3600" dirty="0"/>
              <a:t>2</a:t>
            </a:r>
            <a:r>
              <a:rPr lang="zh-CN" altLang="en-US" sz="3600" dirty="0"/>
              <a:t>、</a:t>
            </a:r>
            <a:r>
              <a:rPr lang="en-US" altLang="zh-CN" sz="3600" dirty="0"/>
              <a:t>3 </a:t>
            </a:r>
            <a:r>
              <a:rPr lang="zh-CN" altLang="en-US" sz="3600" dirty="0"/>
              <a:t>具有脉宽调制（</a:t>
            </a:r>
            <a:r>
              <a:rPr lang="en-US" altLang="zh-CN" sz="3600" dirty="0"/>
              <a:t>PWM</a:t>
            </a:r>
            <a:r>
              <a:rPr lang="zh-CN" altLang="en-US" sz="3600" dirty="0"/>
              <a:t>）功能，可用于电机控制。定时器</a:t>
            </a:r>
            <a:r>
              <a:rPr lang="en-US" altLang="zh-CN" sz="3600" dirty="0"/>
              <a:t>4</a:t>
            </a:r>
            <a:r>
              <a:rPr lang="zh-CN" altLang="en-US" sz="3600" dirty="0"/>
              <a:t>是一个内部定时器，没有输出管脚，供内部使用。定时器</a:t>
            </a:r>
            <a:r>
              <a:rPr lang="en-US" altLang="zh-CN" sz="3600" dirty="0"/>
              <a:t>0</a:t>
            </a:r>
            <a:r>
              <a:rPr lang="zh-CN" altLang="en-US" sz="3600" dirty="0"/>
              <a:t>有一个死区发生器，用于大电流设备的控制。</a:t>
            </a:r>
            <a:endParaRPr lang="en-US" altLang="zh-CN" sz="3600" dirty="0"/>
          </a:p>
          <a:p>
            <a:pPr marL="0" indent="0" eaLnBrk="1" hangingPunct="1">
              <a:buNone/>
            </a:pPr>
            <a:r>
              <a:rPr lang="en-US" altLang="zh-CN" sz="3600" dirty="0"/>
              <a:t>       S3C2410X</a:t>
            </a:r>
            <a:r>
              <a:rPr lang="zh-CN" altLang="en-US" sz="3600" dirty="0"/>
              <a:t>的</a:t>
            </a:r>
            <a:r>
              <a:rPr lang="en-US" altLang="zh-CN" sz="3600" dirty="0"/>
              <a:t>16</a:t>
            </a:r>
            <a:r>
              <a:rPr lang="zh-CN" altLang="en-US" sz="3600" dirty="0"/>
              <a:t>位</a:t>
            </a:r>
            <a:r>
              <a:rPr lang="en-US" altLang="zh-CN" sz="3600" dirty="0"/>
              <a:t>PWM</a:t>
            </a:r>
            <a:r>
              <a:rPr lang="zh-CN" altLang="en-US" sz="3600" dirty="0"/>
              <a:t>定时器结构如图</a:t>
            </a:r>
            <a:r>
              <a:rPr lang="en-US" altLang="zh-CN" sz="3600" dirty="0"/>
              <a:t>6-8</a:t>
            </a:r>
            <a:r>
              <a:rPr lang="zh-CN" altLang="en-US" sz="3600" dirty="0"/>
              <a:t>所示。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图片 3"/>
          <p:cNvPicPr>
            <a:picLocks noChangeAspect="1"/>
          </p:cNvPicPr>
          <p:nvPr/>
        </p:nvPicPr>
        <p:blipFill rotWithShape="1">
          <a:blip r:embed="rId3"/>
          <a:srcRect t="2954" b="3424"/>
          <a:stretch/>
        </p:blipFill>
        <p:spPr bwMode="auto">
          <a:xfrm>
            <a:off x="2639616" y="0"/>
            <a:ext cx="6580944" cy="649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8" name="矩形 4"/>
          <p:cNvSpPr>
            <a:spLocks noChangeArrowheads="1"/>
          </p:cNvSpPr>
          <p:nvPr/>
        </p:nvSpPr>
        <p:spPr bwMode="auto">
          <a:xfrm>
            <a:off x="4379823" y="6470611"/>
            <a:ext cx="3100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dirty="0">
                <a:latin typeface="Tw Cen MT" pitchFamily="34" charset="0"/>
                <a:ea typeface="华文仿宋" pitchFamily="2" charset="-122"/>
              </a:rPr>
              <a:t>6-8   16</a:t>
            </a:r>
            <a:r>
              <a:rPr lang="zh-CN" altLang="en-US" dirty="0">
                <a:latin typeface="Tw Cen MT" pitchFamily="34" charset="0"/>
                <a:ea typeface="华文仿宋" pitchFamily="2" charset="-122"/>
              </a:rPr>
              <a:t>位</a:t>
            </a:r>
            <a:r>
              <a:rPr lang="en-US" altLang="zh-CN" dirty="0">
                <a:latin typeface="Tw Cen MT" pitchFamily="34" charset="0"/>
                <a:ea typeface="华文仿宋" pitchFamily="2" charset="-122"/>
              </a:rPr>
              <a:t>PWM</a:t>
            </a:r>
            <a:r>
              <a:rPr lang="zh-CN" altLang="en-US" dirty="0">
                <a:latin typeface="Tw Cen MT" pitchFamily="34" charset="0"/>
                <a:ea typeface="华文仿宋" pitchFamily="2" charset="-122"/>
              </a:rPr>
              <a:t>定时器结构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290D79-B23D-45B9-B4B6-FB36E8C9F0CB}"/>
              </a:ext>
            </a:extLst>
          </p:cNvPr>
          <p:cNvSpPr/>
          <p:nvPr/>
        </p:nvSpPr>
        <p:spPr>
          <a:xfrm>
            <a:off x="4439816" y="18057"/>
            <a:ext cx="4765718" cy="1394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FE701E-D015-48F5-AF07-524826C271ED}"/>
              </a:ext>
            </a:extLst>
          </p:cNvPr>
          <p:cNvSpPr/>
          <p:nvPr/>
        </p:nvSpPr>
        <p:spPr>
          <a:xfrm>
            <a:off x="4439816" y="1445115"/>
            <a:ext cx="4765718" cy="1263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282E1C-D831-4926-9C52-EC33EDB20CF1}"/>
              </a:ext>
            </a:extLst>
          </p:cNvPr>
          <p:cNvSpPr/>
          <p:nvPr/>
        </p:nvSpPr>
        <p:spPr>
          <a:xfrm>
            <a:off x="4439816" y="2754362"/>
            <a:ext cx="4765718" cy="1263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546E54-FC27-42FF-9549-1D56E51BD0DF}"/>
              </a:ext>
            </a:extLst>
          </p:cNvPr>
          <p:cNvSpPr/>
          <p:nvPr/>
        </p:nvSpPr>
        <p:spPr>
          <a:xfrm>
            <a:off x="4454842" y="4063609"/>
            <a:ext cx="4765718" cy="1263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D675C8-3F19-458B-9176-D28D1BB9B216}"/>
              </a:ext>
            </a:extLst>
          </p:cNvPr>
          <p:cNvSpPr/>
          <p:nvPr/>
        </p:nvSpPr>
        <p:spPr>
          <a:xfrm>
            <a:off x="4439816" y="5394979"/>
            <a:ext cx="4765718" cy="1130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0500DF-257C-4402-9B8A-5C3D27D12B80}"/>
              </a:ext>
            </a:extLst>
          </p:cNvPr>
          <p:cNvSpPr txBox="1"/>
          <p:nvPr/>
        </p:nvSpPr>
        <p:spPr>
          <a:xfrm>
            <a:off x="2639616" y="27598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T0:</a:t>
            </a:r>
            <a:r>
              <a:rPr lang="zh-CN" altLang="en-US" dirty="0"/>
              <a:t>含</a:t>
            </a:r>
            <a:r>
              <a:rPr lang="en-US" altLang="zh-CN" dirty="0"/>
              <a:t>DZG</a:t>
            </a:r>
          </a:p>
          <a:p>
            <a:pPr algn="ctr"/>
            <a:r>
              <a:rPr lang="zh-CN" altLang="en-US" dirty="0"/>
              <a:t>大电流设备控制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4E8290CC-393E-4BBC-BD7D-1C4A95598235}"/>
              </a:ext>
            </a:extLst>
          </p:cNvPr>
          <p:cNvSpPr/>
          <p:nvPr/>
        </p:nvSpPr>
        <p:spPr>
          <a:xfrm>
            <a:off x="9351689" y="599151"/>
            <a:ext cx="1280815" cy="434201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6988F9-85E7-4578-9DD4-79C535B3E13A}"/>
              </a:ext>
            </a:extLst>
          </p:cNvPr>
          <p:cNvSpPr txBox="1"/>
          <p:nvPr/>
        </p:nvSpPr>
        <p:spPr>
          <a:xfrm>
            <a:off x="10656473" y="253932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PWM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FE3E2E-0FF3-46B9-980A-C059B9A0B5D2}"/>
              </a:ext>
            </a:extLst>
          </p:cNvPr>
          <p:cNvSpPr txBox="1"/>
          <p:nvPr/>
        </p:nvSpPr>
        <p:spPr>
          <a:xfrm>
            <a:off x="2971440" y="5893231"/>
            <a:ext cx="154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T4:</a:t>
            </a:r>
            <a:r>
              <a:rPr lang="zh-CN" altLang="en-US" dirty="0"/>
              <a:t>内部使用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矩形 3"/>
          <p:cNvSpPr>
            <a:spLocks noChangeArrowheads="1"/>
          </p:cNvSpPr>
          <p:nvPr/>
        </p:nvSpPr>
        <p:spPr bwMode="auto">
          <a:xfrm>
            <a:off x="695400" y="156881"/>
            <a:ext cx="10544908" cy="145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每个定时器由时钟产生逻辑、减法计数器、初值寄存器、比较寄存器、观察寄存器、输出控制逻辑等部分构成。其原理框图如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6-9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所示。</a:t>
            </a:r>
          </a:p>
        </p:txBody>
      </p:sp>
      <p:pic>
        <p:nvPicPr>
          <p:cNvPr id="56322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448" y="1642393"/>
            <a:ext cx="9569938" cy="483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矩形 5"/>
          <p:cNvSpPr>
            <a:spLocks noChangeArrowheads="1"/>
          </p:cNvSpPr>
          <p:nvPr/>
        </p:nvSpPr>
        <p:spPr bwMode="auto">
          <a:xfrm>
            <a:off x="4667525" y="6478163"/>
            <a:ext cx="2489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dirty="0">
                <a:latin typeface="Tw Cen MT" pitchFamily="34" charset="0"/>
                <a:ea typeface="华文仿宋" pitchFamily="2" charset="-122"/>
              </a:rPr>
              <a:t>6-9  </a:t>
            </a:r>
            <a:r>
              <a:rPr lang="zh-CN" altLang="en-US" dirty="0">
                <a:latin typeface="Tw Cen MT" pitchFamily="34" charset="0"/>
                <a:ea typeface="华文仿宋" pitchFamily="2" charset="-122"/>
              </a:rPr>
              <a:t>定时器原理框图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xfrm>
            <a:off x="660400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6.5.2  S3C2410X</a:t>
            </a:r>
            <a:r>
              <a:rPr lang="zh-CN" altLang="en-US" sz="4923" dirty="0"/>
              <a:t>定时器的工作原理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4469" y="1484784"/>
            <a:ext cx="10871200" cy="55332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954" dirty="0"/>
              <a:t>1</a:t>
            </a:r>
            <a:r>
              <a:rPr lang="zh-CN" altLang="en-US" sz="2954" dirty="0"/>
              <a:t>．定时器的时钟信号</a:t>
            </a:r>
            <a:endParaRPr lang="en-US" altLang="zh-CN" sz="2954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954" dirty="0"/>
              <a:t>           定时器的</a:t>
            </a:r>
            <a:r>
              <a:rPr lang="zh-CN" altLang="en-US" sz="2954" dirty="0">
                <a:solidFill>
                  <a:srgbClr val="FF0000"/>
                </a:solidFill>
              </a:rPr>
              <a:t>时钟信号源</a:t>
            </a:r>
            <a:r>
              <a:rPr lang="zh-CN" altLang="en-US" sz="2954" dirty="0"/>
              <a:t>是</a:t>
            </a:r>
            <a:r>
              <a:rPr lang="en-US" altLang="zh-CN" sz="2954" dirty="0">
                <a:solidFill>
                  <a:srgbClr val="FF0000"/>
                </a:solidFill>
              </a:rPr>
              <a:t>PCLK</a:t>
            </a:r>
            <a:r>
              <a:rPr lang="zh-CN" altLang="en-US" sz="2954" dirty="0"/>
              <a:t>。</a:t>
            </a:r>
            <a:r>
              <a:rPr lang="en-US" altLang="zh-CN" sz="2954" dirty="0"/>
              <a:t>PCLK</a:t>
            </a:r>
            <a:r>
              <a:rPr lang="zh-CN" altLang="en-US" sz="2954" dirty="0"/>
              <a:t>经过预分频器和分频器</a:t>
            </a:r>
            <a:r>
              <a:rPr lang="zh-CN" altLang="en-US" sz="2954" dirty="0">
                <a:solidFill>
                  <a:srgbClr val="FF0000"/>
                </a:solidFill>
              </a:rPr>
              <a:t>两级分频</a:t>
            </a:r>
            <a:r>
              <a:rPr lang="zh-CN" altLang="en-US" sz="2954" dirty="0"/>
              <a:t>后为定时器提供定时时钟。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954" dirty="0"/>
              <a:t>       定时器模块中有</a:t>
            </a:r>
            <a:r>
              <a:rPr lang="en-US" altLang="zh-CN" sz="2954" dirty="0"/>
              <a:t>2</a:t>
            </a:r>
            <a:r>
              <a:rPr lang="zh-CN" altLang="en-US" sz="2954" dirty="0"/>
              <a:t>个</a:t>
            </a:r>
            <a:r>
              <a:rPr lang="en-US" altLang="zh-CN" sz="2954" dirty="0"/>
              <a:t>8</a:t>
            </a:r>
            <a:r>
              <a:rPr lang="zh-CN" altLang="en-US" sz="2954" dirty="0"/>
              <a:t>位预分频器和</a:t>
            </a:r>
            <a:r>
              <a:rPr lang="en-US" altLang="zh-CN" sz="2954" dirty="0"/>
              <a:t>2</a:t>
            </a:r>
            <a:r>
              <a:rPr lang="zh-CN" altLang="en-US" sz="2954" dirty="0"/>
              <a:t>个分频器。定时器</a:t>
            </a:r>
            <a:r>
              <a:rPr lang="en-US" altLang="zh-CN" sz="2954" dirty="0"/>
              <a:t>0</a:t>
            </a:r>
            <a:r>
              <a:rPr lang="zh-CN" altLang="en-US" sz="2954" dirty="0"/>
              <a:t>和</a:t>
            </a:r>
            <a:r>
              <a:rPr lang="en-US" altLang="zh-CN" sz="2954" dirty="0"/>
              <a:t>1</a:t>
            </a:r>
            <a:r>
              <a:rPr lang="zh-CN" altLang="en-US" sz="2954" dirty="0"/>
              <a:t>共享一个</a:t>
            </a:r>
            <a:r>
              <a:rPr lang="en-US" altLang="zh-CN" sz="2954" dirty="0"/>
              <a:t>8</a:t>
            </a:r>
            <a:r>
              <a:rPr lang="zh-CN" altLang="en-US" sz="2954" dirty="0"/>
              <a:t>位预分频器和分频器，定时器</a:t>
            </a:r>
            <a:r>
              <a:rPr lang="en-US" altLang="zh-CN" sz="2954" dirty="0"/>
              <a:t>2</a:t>
            </a:r>
            <a:r>
              <a:rPr lang="zh-CN" altLang="en-US" sz="2954" dirty="0"/>
              <a:t>、</a:t>
            </a:r>
            <a:r>
              <a:rPr lang="en-US" altLang="zh-CN" sz="2954" dirty="0"/>
              <a:t>3 </a:t>
            </a:r>
            <a:r>
              <a:rPr lang="zh-CN" altLang="en-US" sz="2954" dirty="0"/>
              <a:t>和 </a:t>
            </a:r>
            <a:r>
              <a:rPr lang="en-US" altLang="zh-CN" sz="2954" dirty="0"/>
              <a:t>4</a:t>
            </a:r>
            <a:r>
              <a:rPr lang="zh-CN" altLang="en-US" sz="2954" dirty="0"/>
              <a:t>共享另一个</a:t>
            </a:r>
            <a:r>
              <a:rPr lang="en-US" altLang="zh-CN" sz="2954" dirty="0"/>
              <a:t>8</a:t>
            </a:r>
            <a:r>
              <a:rPr lang="zh-CN" altLang="en-US" sz="2954" dirty="0"/>
              <a:t>位预分频器和对应的分频器。</a:t>
            </a:r>
            <a:r>
              <a:rPr lang="zh-CN" altLang="en-US" sz="2954" dirty="0">
                <a:solidFill>
                  <a:srgbClr val="FF0000"/>
                </a:solidFill>
              </a:rPr>
              <a:t>两个</a:t>
            </a:r>
            <a:r>
              <a:rPr lang="en-US" altLang="zh-CN" sz="2954" dirty="0">
                <a:solidFill>
                  <a:srgbClr val="FF0000"/>
                </a:solidFill>
              </a:rPr>
              <a:t>8</a:t>
            </a:r>
            <a:r>
              <a:rPr lang="zh-CN" altLang="en-US" sz="2954" dirty="0">
                <a:solidFill>
                  <a:srgbClr val="FF0000"/>
                </a:solidFill>
              </a:rPr>
              <a:t>位预分频器</a:t>
            </a:r>
            <a:r>
              <a:rPr lang="zh-CN" altLang="en-US" sz="2954" dirty="0"/>
              <a:t>的值根据寄存器</a:t>
            </a:r>
            <a:r>
              <a:rPr lang="en-US" altLang="zh-CN" sz="2954" dirty="0"/>
              <a:t>TCFG0 </a:t>
            </a:r>
            <a:r>
              <a:rPr lang="zh-CN" altLang="en-US" sz="2954" dirty="0"/>
              <a:t>中相应字段确定，可以将</a:t>
            </a:r>
            <a:r>
              <a:rPr lang="en-US" altLang="zh-CN" sz="2954" dirty="0"/>
              <a:t>PCLK</a:t>
            </a:r>
            <a:r>
              <a:rPr lang="zh-CN" altLang="en-US" sz="2954" dirty="0"/>
              <a:t>进行</a:t>
            </a:r>
            <a:r>
              <a:rPr lang="en-US" altLang="zh-CN" sz="2954" dirty="0"/>
              <a:t>1</a:t>
            </a:r>
            <a:r>
              <a:rPr lang="zh-CN" altLang="en-US" sz="2954" dirty="0"/>
              <a:t>至</a:t>
            </a:r>
            <a:r>
              <a:rPr lang="en-US" altLang="zh-CN" sz="2954" dirty="0"/>
              <a:t>256</a:t>
            </a:r>
            <a:r>
              <a:rPr lang="zh-CN" altLang="en-US" sz="2954" dirty="0"/>
              <a:t>分频，其输出送分频器。</a:t>
            </a:r>
            <a:r>
              <a:rPr lang="zh-CN" altLang="en-US" sz="2954" dirty="0">
                <a:solidFill>
                  <a:srgbClr val="FF0000"/>
                </a:solidFill>
              </a:rPr>
              <a:t>分频器</a:t>
            </a:r>
            <a:r>
              <a:rPr lang="zh-CN" altLang="en-US" sz="2954" dirty="0"/>
              <a:t>能将预分频器送来的时钟信号</a:t>
            </a:r>
            <a:r>
              <a:rPr lang="zh-CN" altLang="en-US" sz="2954" dirty="0">
                <a:solidFill>
                  <a:srgbClr val="FF0000"/>
                </a:solidFill>
              </a:rPr>
              <a:t>进一步分频</a:t>
            </a:r>
            <a:r>
              <a:rPr lang="zh-CN" altLang="en-US" sz="2954" dirty="0"/>
              <a:t>，其分频系数可以是</a:t>
            </a:r>
            <a:r>
              <a:rPr lang="en-US" altLang="zh-CN" sz="2954" dirty="0"/>
              <a:t>1/2</a:t>
            </a:r>
            <a:r>
              <a:rPr lang="zh-CN" altLang="en-US" sz="2954" dirty="0"/>
              <a:t>、</a:t>
            </a:r>
            <a:r>
              <a:rPr lang="en-US" altLang="zh-CN" sz="2954" dirty="0"/>
              <a:t>1/4</a:t>
            </a:r>
            <a:r>
              <a:rPr lang="zh-CN" altLang="en-US" sz="2954" dirty="0"/>
              <a:t>、</a:t>
            </a:r>
            <a:r>
              <a:rPr lang="en-US" altLang="zh-CN" sz="2954" dirty="0"/>
              <a:t>1/8</a:t>
            </a:r>
            <a:r>
              <a:rPr lang="zh-CN" altLang="en-US" sz="2954" dirty="0"/>
              <a:t>或</a:t>
            </a:r>
            <a:r>
              <a:rPr lang="en-US" altLang="zh-CN" sz="2954" dirty="0"/>
              <a:t>1/16</a:t>
            </a:r>
            <a:r>
              <a:rPr lang="zh-CN" altLang="en-US" sz="2954" dirty="0"/>
              <a:t>。此外，定时时钟也可以采用外部时钟</a:t>
            </a:r>
            <a:r>
              <a:rPr lang="en-US" altLang="zh-CN" sz="2954" dirty="0"/>
              <a:t>TCLK0</a:t>
            </a:r>
            <a:r>
              <a:rPr lang="zh-CN" altLang="en-US" sz="2954" dirty="0"/>
              <a:t>或</a:t>
            </a:r>
            <a:r>
              <a:rPr lang="en-US" altLang="zh-CN" sz="2954" dirty="0"/>
              <a:t>TCLK1</a:t>
            </a:r>
            <a:r>
              <a:rPr lang="zh-CN" altLang="en-US" sz="2954" dirty="0"/>
              <a:t>，具体设置通过寄存器</a:t>
            </a:r>
            <a:r>
              <a:rPr lang="en-US" altLang="zh-CN" sz="2954" dirty="0"/>
              <a:t>TCFG1</a:t>
            </a:r>
            <a:r>
              <a:rPr lang="zh-CN" altLang="en-US" sz="2954" dirty="0"/>
              <a:t>完成。</a:t>
            </a:r>
          </a:p>
          <a:p>
            <a:pPr eaLnBrk="1" hangingPunct="1"/>
            <a:endParaRPr lang="en-US" altLang="zh-CN" sz="2954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sz="quarter" idx="1"/>
          </p:nvPr>
        </p:nvSpPr>
        <p:spPr>
          <a:xfrm>
            <a:off x="660400" y="1484784"/>
            <a:ext cx="10871200" cy="5533292"/>
          </a:xfrm>
        </p:spPr>
        <p:txBody>
          <a:bodyPr/>
          <a:lstStyle/>
          <a:p>
            <a:pPr eaLnBrk="1" hangingPunct="1"/>
            <a:r>
              <a:rPr lang="zh-CN" altLang="en-US" sz="2954" dirty="0"/>
              <a:t>定时器的计数时钟频率</a:t>
            </a:r>
            <a:r>
              <a:rPr lang="en-US" altLang="zh-CN" sz="2954" dirty="0" err="1"/>
              <a:t>fTclk</a:t>
            </a:r>
            <a:r>
              <a:rPr lang="zh-CN" altLang="en-US" sz="2954" dirty="0"/>
              <a:t>按下面公式计算：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    </a:t>
            </a:r>
            <a:r>
              <a:rPr lang="en-US" altLang="zh-CN" sz="2954" dirty="0" err="1"/>
              <a:t>fTclk</a:t>
            </a:r>
            <a:r>
              <a:rPr lang="en-US" altLang="zh-CN" sz="2954" dirty="0"/>
              <a:t>=[</a:t>
            </a:r>
            <a:r>
              <a:rPr lang="en-US" altLang="zh-CN" sz="2954" dirty="0" err="1"/>
              <a:t>fpclk</a:t>
            </a:r>
            <a:r>
              <a:rPr lang="en-US" altLang="zh-CN" sz="2954" dirty="0"/>
              <a:t>/(Prescaler+1)] × </a:t>
            </a:r>
            <a:r>
              <a:rPr lang="zh-CN" altLang="en-US" sz="2954" dirty="0"/>
              <a:t>分频值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954" dirty="0"/>
              <a:t>   式中预分频值</a:t>
            </a:r>
            <a:r>
              <a:rPr lang="en-US" altLang="zh-CN" sz="2954" dirty="0" err="1"/>
              <a:t>Prescaler</a:t>
            </a:r>
            <a:r>
              <a:rPr lang="zh-CN" altLang="en-US" sz="2954" dirty="0"/>
              <a:t>的取值范围是</a:t>
            </a:r>
            <a:r>
              <a:rPr lang="en-US" altLang="zh-CN" sz="2954" dirty="0"/>
              <a:t>0</a:t>
            </a:r>
            <a:r>
              <a:rPr lang="zh-CN" altLang="en-US" sz="2954" dirty="0"/>
              <a:t>～</a:t>
            </a:r>
            <a:r>
              <a:rPr lang="en-US" altLang="zh-CN" sz="2954" dirty="0"/>
              <a:t>255</a:t>
            </a:r>
            <a:r>
              <a:rPr lang="zh-CN" altLang="en-US" sz="2954" dirty="0"/>
              <a:t>；分频器的取值为</a:t>
            </a:r>
            <a:r>
              <a:rPr lang="en-US" altLang="zh-CN" sz="2954" dirty="0"/>
              <a:t>1/2</a:t>
            </a:r>
            <a:r>
              <a:rPr lang="zh-CN" altLang="en-US" sz="2954" dirty="0"/>
              <a:t>、</a:t>
            </a:r>
            <a:r>
              <a:rPr lang="en-US" altLang="zh-CN" sz="2954" dirty="0"/>
              <a:t>1/4</a:t>
            </a:r>
            <a:r>
              <a:rPr lang="zh-CN" altLang="en-US" sz="2954" dirty="0"/>
              <a:t>、</a:t>
            </a:r>
            <a:r>
              <a:rPr lang="en-US" altLang="zh-CN" sz="2954" dirty="0"/>
              <a:t>1/8</a:t>
            </a:r>
            <a:r>
              <a:rPr lang="zh-CN" altLang="en-US" sz="2954" dirty="0"/>
              <a:t>或</a:t>
            </a:r>
            <a:r>
              <a:rPr lang="en-US" altLang="zh-CN" sz="2954" dirty="0"/>
              <a:t>1/16</a:t>
            </a:r>
            <a:r>
              <a:rPr lang="zh-CN" altLang="en-US" sz="2954" dirty="0"/>
              <a:t>。</a:t>
            </a:r>
          </a:p>
          <a:p>
            <a:pPr eaLnBrk="1" hangingPunct="1"/>
            <a:r>
              <a:rPr lang="en-US" altLang="zh-CN" sz="2954" dirty="0"/>
              <a:t>S3C2410X</a:t>
            </a:r>
            <a:r>
              <a:rPr lang="zh-CN" altLang="en-US" sz="2954" dirty="0"/>
              <a:t>的定时器是</a:t>
            </a:r>
            <a:r>
              <a:rPr lang="zh-CN" altLang="en-US" sz="2954" dirty="0">
                <a:solidFill>
                  <a:srgbClr val="FF0000"/>
                </a:solidFill>
              </a:rPr>
              <a:t>减</a:t>
            </a:r>
            <a:r>
              <a:rPr lang="en-US" altLang="zh-CN" sz="2954" dirty="0">
                <a:solidFill>
                  <a:srgbClr val="FF0000"/>
                </a:solidFill>
              </a:rPr>
              <a:t>1</a:t>
            </a:r>
            <a:r>
              <a:rPr lang="zh-CN" altLang="en-US" sz="2954" dirty="0">
                <a:solidFill>
                  <a:srgbClr val="FF0000"/>
                </a:solidFill>
              </a:rPr>
              <a:t>计数器</a:t>
            </a:r>
            <a:r>
              <a:rPr lang="zh-CN" altLang="en-US" sz="2954" dirty="0"/>
              <a:t>，定时器设置初值后，对输入时钟进行减</a:t>
            </a:r>
            <a:r>
              <a:rPr lang="en-US" altLang="zh-CN" sz="2954" dirty="0"/>
              <a:t>1</a:t>
            </a:r>
            <a:r>
              <a:rPr lang="zh-CN" altLang="en-US" sz="2954" dirty="0"/>
              <a:t>计数。</a:t>
            </a:r>
            <a:r>
              <a:rPr lang="zh-CN" altLang="en-US" sz="2954" dirty="0">
                <a:solidFill>
                  <a:srgbClr val="FF0000"/>
                </a:solidFill>
              </a:rPr>
              <a:t>溢出时</a:t>
            </a:r>
            <a:r>
              <a:rPr lang="zh-CN" altLang="en-US" sz="2954" dirty="0"/>
              <a:t>，一方面会在定时器输出引脚上产生</a:t>
            </a:r>
            <a:r>
              <a:rPr lang="zh-CN" altLang="en-US" sz="2954" dirty="0">
                <a:solidFill>
                  <a:srgbClr val="FF0000"/>
                </a:solidFill>
              </a:rPr>
              <a:t>电平的变化</a:t>
            </a:r>
            <a:r>
              <a:rPr lang="zh-CN" altLang="en-US" sz="2954" dirty="0"/>
              <a:t>，另一方面会向</a:t>
            </a:r>
            <a:r>
              <a:rPr lang="en-US" altLang="zh-CN" sz="2954" dirty="0"/>
              <a:t>CPU</a:t>
            </a:r>
            <a:r>
              <a:rPr lang="zh-CN" altLang="en-US" sz="2954" dirty="0"/>
              <a:t>发出</a:t>
            </a:r>
            <a:r>
              <a:rPr lang="zh-CN" altLang="en-US" sz="2954" dirty="0">
                <a:solidFill>
                  <a:srgbClr val="FF0000"/>
                </a:solidFill>
              </a:rPr>
              <a:t>中断</a:t>
            </a:r>
            <a:r>
              <a:rPr lang="zh-CN" altLang="en-US" sz="2954" dirty="0"/>
              <a:t>信号。如果定时器的初值</a:t>
            </a:r>
            <a:r>
              <a:rPr lang="en-US" altLang="zh-CN" sz="2954" dirty="0" err="1"/>
              <a:t>TCNTBn</a:t>
            </a:r>
            <a:r>
              <a:rPr lang="zh-CN" altLang="en-US" sz="2954" dirty="0"/>
              <a:t>不变，则可以在输出引脚上获得周期性信号。</a:t>
            </a:r>
          </a:p>
          <a:p>
            <a:pPr eaLnBrk="1" hangingPunct="1"/>
            <a:r>
              <a:rPr lang="zh-CN" altLang="en-US" sz="2954" dirty="0"/>
              <a:t>设</a:t>
            </a:r>
            <a:r>
              <a:rPr lang="en-US" altLang="zh-CN" sz="2954" dirty="0"/>
              <a:t>PCLK</a:t>
            </a:r>
            <a:r>
              <a:rPr lang="zh-CN" altLang="en-US" sz="2954" dirty="0"/>
              <a:t>的频率为</a:t>
            </a:r>
            <a:r>
              <a:rPr lang="en-US" altLang="zh-CN" sz="2954" dirty="0"/>
              <a:t>50MHz</a:t>
            </a:r>
            <a:r>
              <a:rPr lang="zh-CN" altLang="en-US" sz="2954" dirty="0"/>
              <a:t>，经过两次分频后，定时器的最大、最小输出周期参见表</a:t>
            </a:r>
            <a:r>
              <a:rPr lang="en-US" altLang="zh-CN" sz="2954" dirty="0"/>
              <a:t>6-11</a:t>
            </a:r>
            <a:r>
              <a:rPr lang="zh-CN" altLang="en-US" sz="2954" dirty="0"/>
              <a:t>。</a:t>
            </a:r>
          </a:p>
          <a:p>
            <a:pPr eaLnBrk="1" hangingPunct="1"/>
            <a:endParaRPr lang="en-US" altLang="zh-CN" sz="2954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矩形 4"/>
          <p:cNvSpPr>
            <a:spLocks noChangeArrowheads="1"/>
          </p:cNvSpPr>
          <p:nvPr/>
        </p:nvSpPr>
        <p:spPr bwMode="auto">
          <a:xfrm>
            <a:off x="2999656" y="620688"/>
            <a:ext cx="6561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表</a:t>
            </a:r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6-11  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定时器最大、最小输出周期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0676"/>
              </p:ext>
            </p:extLst>
          </p:nvPr>
        </p:nvGraphicFramePr>
        <p:xfrm>
          <a:off x="119336" y="1340768"/>
          <a:ext cx="11953328" cy="50405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35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5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7524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分频值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 spc="-2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最小输出周期（</a:t>
                      </a:r>
                      <a:r>
                        <a:rPr lang="en-US" sz="2500" kern="100" spc="-20" dirty="0" err="1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prescaler</a:t>
                      </a:r>
                      <a:r>
                        <a:rPr lang="en-US" sz="2500" kern="100" spc="-2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 = 0</a:t>
                      </a:r>
                      <a:r>
                        <a:rPr lang="zh-CN" sz="2500" kern="100" spc="-2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）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最大输出周期（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prescaler = 255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）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 spc="-4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最大输出周期（</a:t>
                      </a:r>
                      <a:r>
                        <a:rPr lang="en-US" sz="2500" kern="100" spc="-4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TCNTBn = 65535</a:t>
                      </a:r>
                      <a:r>
                        <a:rPr lang="zh-CN" sz="2500" kern="100" spc="-4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）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75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1/2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0.0400us (25.0000 MHz)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10.2400us (97.6562 kHz)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0.6710sec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1/4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0.0800us (12.5000 MHz)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20.4800us (48.8281 kHz)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1.3421sec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75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1/8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0.1600us (6.25000 MHz)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40.9601us (24.4140 kHz)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2.6843sec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75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1/16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0.3200us (3.12500 MHz)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81.9188us (12.2070 kHz)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5.3686sec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/>
          <p:cNvSpPr>
            <a:spLocks noGrp="1"/>
          </p:cNvSpPr>
          <p:nvPr>
            <p:ph sz="quarter" idx="1"/>
          </p:nvPr>
        </p:nvSpPr>
        <p:spPr>
          <a:xfrm>
            <a:off x="582246" y="1628800"/>
            <a:ext cx="11027508" cy="5533292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T0-T3</a:t>
            </a:r>
            <a:r>
              <a:rPr lang="zh-CN" altLang="en-US" sz="3600" dirty="0"/>
              <a:t>四个定时器支持产生</a:t>
            </a:r>
            <a:r>
              <a:rPr lang="en-US" altLang="zh-CN" sz="3600" dirty="0"/>
              <a:t>PWM</a:t>
            </a:r>
            <a:r>
              <a:rPr lang="zh-CN" altLang="en-US" sz="3600" dirty="0"/>
              <a:t>信号，其中</a:t>
            </a:r>
            <a:r>
              <a:rPr lang="zh-CN" altLang="en-US" sz="3600" dirty="0">
                <a:solidFill>
                  <a:srgbClr val="FF0000"/>
                </a:solidFill>
              </a:rPr>
              <a:t>信号周期</a:t>
            </a:r>
            <a:r>
              <a:rPr lang="zh-CN" altLang="en-US" sz="3600" dirty="0"/>
              <a:t>由计数器的周期即</a:t>
            </a:r>
            <a:r>
              <a:rPr lang="en-US" altLang="zh-CN" sz="3600" dirty="0" err="1">
                <a:solidFill>
                  <a:srgbClr val="FF0000"/>
                </a:solidFill>
              </a:rPr>
              <a:t>TCNTBn</a:t>
            </a:r>
            <a:r>
              <a:rPr lang="zh-CN" altLang="en-US" sz="3600" dirty="0"/>
              <a:t>的值确定，信号的</a:t>
            </a:r>
            <a:r>
              <a:rPr lang="zh-CN" altLang="en-US" sz="3600" dirty="0">
                <a:solidFill>
                  <a:srgbClr val="00B0F0"/>
                </a:solidFill>
              </a:rPr>
              <a:t>占空比</a:t>
            </a:r>
            <a:r>
              <a:rPr lang="zh-CN" altLang="en-US" sz="3600" dirty="0"/>
              <a:t>由比较寄存器</a:t>
            </a:r>
            <a:r>
              <a:rPr lang="en-US" altLang="zh-CN" sz="3600" dirty="0" err="1">
                <a:solidFill>
                  <a:srgbClr val="00B0F0"/>
                </a:solidFill>
              </a:rPr>
              <a:t>TCMPBn</a:t>
            </a:r>
            <a:r>
              <a:rPr lang="zh-CN" altLang="en-US" sz="3600" dirty="0"/>
              <a:t>的值决定。所以，</a:t>
            </a:r>
            <a:r>
              <a:rPr lang="en-US" altLang="zh-CN" sz="3600" dirty="0"/>
              <a:t>PWM</a:t>
            </a:r>
            <a:r>
              <a:rPr lang="zh-CN" altLang="en-US" sz="3600" dirty="0"/>
              <a:t>的输出时钟频率和</a:t>
            </a:r>
            <a:r>
              <a:rPr lang="en-US" altLang="zh-CN" sz="3600" dirty="0"/>
              <a:t>PWM</a:t>
            </a:r>
            <a:r>
              <a:rPr lang="zh-CN" altLang="en-US" sz="3600" dirty="0"/>
              <a:t>输出信号占空比可以用下式表示</a:t>
            </a:r>
            <a:r>
              <a:rPr lang="en-US" altLang="zh-CN" sz="3600" dirty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dirty="0"/>
              <a:t>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dirty="0"/>
              <a:t>	 PWM</a:t>
            </a:r>
            <a:r>
              <a:rPr lang="zh-CN" altLang="en-US" sz="3600" dirty="0"/>
              <a:t>输出时钟频率 </a:t>
            </a:r>
            <a:r>
              <a:rPr lang="en-US" altLang="zh-CN" sz="3600" dirty="0"/>
              <a:t>= </a:t>
            </a:r>
            <a:r>
              <a:rPr lang="en-US" altLang="zh-CN" sz="3600" dirty="0" err="1"/>
              <a:t>fTclk</a:t>
            </a:r>
            <a:r>
              <a:rPr lang="en-US" altLang="zh-CN" sz="3600" dirty="0"/>
              <a:t>/</a:t>
            </a:r>
            <a:r>
              <a:rPr lang="en-US" altLang="zh-CN" sz="3600" dirty="0" err="1"/>
              <a:t>TCNTBn</a:t>
            </a:r>
            <a:endParaRPr lang="en-US" altLang="zh-CN" sz="36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dirty="0"/>
              <a:t>    PWM</a:t>
            </a:r>
            <a:r>
              <a:rPr lang="zh-CN" altLang="en-US" sz="3600" dirty="0"/>
              <a:t>输出信号占空比 </a:t>
            </a:r>
            <a:r>
              <a:rPr lang="en-US" altLang="zh-CN" sz="3600" dirty="0"/>
              <a:t>= </a:t>
            </a:r>
            <a:r>
              <a:rPr lang="en-US" altLang="zh-CN" sz="3600" dirty="0" err="1"/>
              <a:t>TCMPBn</a:t>
            </a:r>
            <a:r>
              <a:rPr lang="en-US" altLang="zh-CN" sz="3600" dirty="0"/>
              <a:t>/</a:t>
            </a:r>
            <a:r>
              <a:rPr lang="en-US" altLang="zh-CN" sz="3600" dirty="0" err="1"/>
              <a:t>TCNTBn</a:t>
            </a:r>
            <a:endParaRPr lang="en-US" altLang="zh-CN" sz="3600" dirty="0"/>
          </a:p>
          <a:p>
            <a:pPr eaLnBrk="1" hangingPunct="1"/>
            <a:endParaRPr lang="en-US" altLang="zh-CN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79376" y="44624"/>
            <a:ext cx="10854401" cy="5877272"/>
          </a:xfrm>
        </p:spPr>
      </p:pic>
      <p:sp>
        <p:nvSpPr>
          <p:cNvPr id="19458" name="矩形 4"/>
          <p:cNvSpPr>
            <a:spLocks noChangeArrowheads="1"/>
          </p:cNvSpPr>
          <p:nvPr/>
        </p:nvSpPr>
        <p:spPr bwMode="auto">
          <a:xfrm>
            <a:off x="3482944" y="6093296"/>
            <a:ext cx="5226111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6-1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（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a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）  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S3C2410X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内核结构框图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内容占位符 2"/>
          <p:cNvSpPr txBox="1">
            <a:spLocks/>
          </p:cNvSpPr>
          <p:nvPr/>
        </p:nvSpPr>
        <p:spPr bwMode="auto">
          <a:xfrm>
            <a:off x="479376" y="908720"/>
            <a:ext cx="11712624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2734" indent="-392734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除定时器</a:t>
            </a:r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4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外，每一个定时器都包含 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TCNTBn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、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、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TCMPBn</a:t>
            </a:r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 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、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TCMPn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和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TCNTOn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等寄存器。</a:t>
            </a:r>
          </a:p>
          <a:p>
            <a:pPr marL="392734" indent="-392734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TCNTBn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是定时器</a:t>
            </a:r>
            <a:r>
              <a:rPr lang="zh-CN" altLang="en-US" sz="36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计数缓冲寄存器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，用于存放计数初始值，这个值会通过手动方式或自动重装方式被装载到递减计数器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中，它决定着定时器的</a:t>
            </a:r>
            <a:r>
              <a:rPr lang="zh-CN" altLang="en-US" sz="36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溢出周期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。当 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的值减 到 </a:t>
            </a:r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0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， 且定时器中断使能时，定时器将产生中断请求。</a:t>
            </a:r>
          </a:p>
          <a:p>
            <a:pPr marL="392734" indent="-392734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定时器</a:t>
            </a:r>
            <a:r>
              <a:rPr lang="zh-CN" altLang="en-US" sz="3600" dirty="0">
                <a:solidFill>
                  <a:srgbClr val="00B0F0"/>
                </a:solidFill>
                <a:latin typeface="Tw Cen MT" pitchFamily="34" charset="0"/>
                <a:ea typeface="华文仿宋" pitchFamily="2" charset="-122"/>
              </a:rPr>
              <a:t>比较缓冲寄存器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TCMPBn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用于存放比较初值，这一值被装载到比较寄存器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TCMPn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中，用来与递减计数器值进行比较，并据此确定</a:t>
            </a:r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Tout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输出信号的</a:t>
            </a:r>
            <a:r>
              <a:rPr lang="zh-CN" altLang="en-US" sz="3600" dirty="0">
                <a:solidFill>
                  <a:srgbClr val="00B0F0"/>
                </a:solidFill>
                <a:latin typeface="Tw Cen MT" pitchFamily="34" charset="0"/>
                <a:ea typeface="华文仿宋" pitchFamily="2" charset="-122"/>
              </a:rPr>
              <a:t>占空比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。</a:t>
            </a:r>
          </a:p>
          <a:p>
            <a:pPr marL="392734" indent="-392734">
              <a:spcBef>
                <a:spcPts val="862"/>
              </a:spcBef>
              <a:buClr>
                <a:schemeClr val="accent2"/>
              </a:buClr>
              <a:buSzPct val="60000"/>
            </a:pPr>
            <a:endParaRPr lang="en-US" altLang="zh-CN" sz="3600" dirty="0">
              <a:latin typeface="Tw Cen MT" pitchFamily="34" charset="0"/>
              <a:ea typeface="华文仿宋" pitchFamily="2" charset="-122"/>
            </a:endParaRPr>
          </a:p>
        </p:txBody>
      </p:sp>
      <p:sp>
        <p:nvSpPr>
          <p:cNvPr id="61442" name="矩形 4"/>
          <p:cNvSpPr>
            <a:spLocks noChangeArrowheads="1"/>
          </p:cNvSpPr>
          <p:nvPr/>
        </p:nvSpPr>
        <p:spPr bwMode="auto">
          <a:xfrm>
            <a:off x="660400" y="201429"/>
            <a:ext cx="50561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2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．定时器的双缓冲功能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内容占位符 2"/>
          <p:cNvSpPr txBox="1">
            <a:spLocks/>
          </p:cNvSpPr>
          <p:nvPr/>
        </p:nvSpPr>
        <p:spPr bwMode="auto">
          <a:xfrm>
            <a:off x="479376" y="58627"/>
            <a:ext cx="11086123" cy="244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2734" indent="-392734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定时器的周期值写入定时器计数缓冲寄存器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TCNTBn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中，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当前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计数器的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值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可以通过读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定时器计数值观测寄存器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TCNTOn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得到。当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的值减到 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0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时，自动加载操作复制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TCNTBn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的值到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中。如果自动加载模式没有使能，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将不进行任何操作。此时的工作时序参见图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6-10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双缓冲功能时序图。</a:t>
            </a:r>
          </a:p>
        </p:txBody>
      </p:sp>
      <p:pic>
        <p:nvPicPr>
          <p:cNvPr id="62466" name="图片 1"/>
          <p:cNvPicPr>
            <a:picLocks noChangeAspect="1"/>
          </p:cNvPicPr>
          <p:nvPr/>
        </p:nvPicPr>
        <p:blipFill rotWithShape="1">
          <a:blip r:embed="rId2"/>
          <a:srcRect t="12384" b="13162"/>
          <a:stretch/>
        </p:blipFill>
        <p:spPr bwMode="auto">
          <a:xfrm>
            <a:off x="1445430" y="2502889"/>
            <a:ext cx="9341360" cy="3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矩形 2"/>
          <p:cNvSpPr>
            <a:spLocks noChangeArrowheads="1"/>
          </p:cNvSpPr>
          <p:nvPr/>
        </p:nvSpPr>
        <p:spPr bwMode="auto">
          <a:xfrm>
            <a:off x="4151784" y="6214598"/>
            <a:ext cx="48061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6-10 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双缓冲功能时序图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660400" y="551754"/>
            <a:ext cx="10871200" cy="62710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当递减计数器的值减到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0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时，自动加载操作才能进行。所以，用户必须预先对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定义一个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初始值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，该值必须由手动更新方式载入。</a:t>
            </a:r>
          </a:p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起动定时器的步骤：</a:t>
            </a:r>
          </a:p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1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）将初始值写入到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TCNTBn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和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TCMPBn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寄存器中；</a:t>
            </a:r>
          </a:p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2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）通过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定时器控制寄存器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TCON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设置相应定时器的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手动更新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位，    设置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TOUT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反相器控制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位开或关；</a:t>
            </a:r>
          </a:p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3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）通过定时器控制寄存器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使能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相应定时器的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起始位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，从而启动定时器工作，同时清除手动更新位。</a:t>
            </a:r>
            <a:endParaRPr lang="en-US" altLang="zh-CN" sz="2954" dirty="0">
              <a:latin typeface="Tw Cen MT" pitchFamily="34" charset="0"/>
              <a:ea typeface="华文仿宋" pitchFamily="2" charset="-122"/>
            </a:endParaRPr>
          </a:p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如果定时器被迫停止，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将保留计数器的值且不重载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TCNTBn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。如果用户需要设置一个新值，必须执行手动更新。</a:t>
            </a:r>
          </a:p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US" altLang="zh-CN" sz="2954" dirty="0">
              <a:latin typeface="Tw Cen MT" pitchFamily="34" charset="0"/>
              <a:ea typeface="华文仿宋" pitchFamily="2" charset="-122"/>
            </a:endParaRPr>
          </a:p>
        </p:txBody>
      </p:sp>
      <p:sp>
        <p:nvSpPr>
          <p:cNvPr id="63490" name="矩形 4"/>
          <p:cNvSpPr>
            <a:spLocks noChangeArrowheads="1"/>
          </p:cNvSpPr>
          <p:nvPr/>
        </p:nvSpPr>
        <p:spPr bwMode="auto">
          <a:xfrm>
            <a:off x="660400" y="29761"/>
            <a:ext cx="7292830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3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．手动加载定时器初值和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TOUT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状态初始化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07368" y="727632"/>
            <a:ext cx="11231240" cy="338611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954" dirty="0"/>
              <a:t>以下是一个定时器操作的示例，每个步骤的结果如图</a:t>
            </a:r>
            <a:r>
              <a:rPr lang="en-US" altLang="zh-CN" sz="2954" dirty="0"/>
              <a:t>6-11</a:t>
            </a:r>
            <a:r>
              <a:rPr lang="zh-CN" altLang="en-US" sz="2954" dirty="0"/>
              <a:t>所示。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1</a:t>
            </a:r>
            <a:r>
              <a:rPr lang="zh-CN" altLang="en-US" sz="2954" dirty="0"/>
              <a:t>）设置</a:t>
            </a:r>
            <a:r>
              <a:rPr lang="en-US" altLang="zh-CN" sz="2954" dirty="0" err="1"/>
              <a:t>TCNTBn</a:t>
            </a:r>
            <a:r>
              <a:rPr lang="zh-CN" altLang="en-US" sz="2954" dirty="0"/>
              <a:t>为</a:t>
            </a:r>
            <a:r>
              <a:rPr lang="en-US" altLang="zh-CN" sz="2954" dirty="0"/>
              <a:t>160</a:t>
            </a:r>
            <a:r>
              <a:rPr lang="zh-CN" altLang="en-US" sz="2954" dirty="0"/>
              <a:t>，</a:t>
            </a:r>
            <a:r>
              <a:rPr lang="en-US" altLang="zh-CN" sz="2954" dirty="0" err="1"/>
              <a:t>TCMPBn</a:t>
            </a:r>
            <a:r>
              <a:rPr lang="zh-CN" altLang="en-US" sz="2954" dirty="0"/>
              <a:t>为</a:t>
            </a:r>
            <a:r>
              <a:rPr lang="en-US" altLang="zh-CN" sz="2954" dirty="0"/>
              <a:t>110</a:t>
            </a:r>
            <a:r>
              <a:rPr lang="zh-CN" altLang="en-US" sz="2954" dirty="0"/>
              <a:t>，设置手动更新位并配置输出反相器控制位。手动更新设置 </a:t>
            </a:r>
            <a:r>
              <a:rPr lang="en-US" altLang="zh-CN" sz="2954" dirty="0" err="1"/>
              <a:t>TCNTn</a:t>
            </a:r>
            <a:r>
              <a:rPr lang="en-US" altLang="zh-CN" sz="2954" dirty="0"/>
              <a:t> </a:t>
            </a:r>
            <a:r>
              <a:rPr lang="zh-CN" altLang="en-US" sz="2954" dirty="0"/>
              <a:t>和 </a:t>
            </a:r>
            <a:r>
              <a:rPr lang="en-US" altLang="zh-CN" sz="2954" dirty="0" err="1"/>
              <a:t>TCMPn</a:t>
            </a:r>
            <a:r>
              <a:rPr lang="en-US" altLang="zh-CN" sz="2954" dirty="0"/>
              <a:t> </a:t>
            </a:r>
            <a:r>
              <a:rPr lang="zh-CN" altLang="en-US" sz="2954" dirty="0"/>
              <a:t>的值与 </a:t>
            </a:r>
            <a:r>
              <a:rPr lang="en-US" altLang="zh-CN" sz="2954" dirty="0" err="1"/>
              <a:t>TCNTBn</a:t>
            </a:r>
            <a:r>
              <a:rPr lang="en-US" altLang="zh-CN" sz="2954" dirty="0"/>
              <a:t> </a:t>
            </a:r>
            <a:r>
              <a:rPr lang="zh-CN" altLang="en-US" sz="2954" dirty="0"/>
              <a:t>和</a:t>
            </a:r>
            <a:r>
              <a:rPr lang="en-US" altLang="zh-CN" sz="2954" dirty="0" err="1"/>
              <a:t>TCMPBn</a:t>
            </a:r>
            <a:r>
              <a:rPr lang="en-US" altLang="zh-CN" sz="2954" dirty="0"/>
              <a:t> </a:t>
            </a:r>
            <a:r>
              <a:rPr lang="zh-CN" altLang="en-US" sz="2954" dirty="0"/>
              <a:t>相同。然后设置</a:t>
            </a:r>
            <a:r>
              <a:rPr lang="en-US" altLang="zh-CN" sz="2954" dirty="0" err="1"/>
              <a:t>TCNTBn</a:t>
            </a:r>
            <a:r>
              <a:rPr lang="zh-CN" altLang="en-US" sz="2954" dirty="0"/>
              <a:t>和</a:t>
            </a:r>
            <a:r>
              <a:rPr lang="en-US" altLang="zh-CN" sz="2954" dirty="0" err="1"/>
              <a:t>TCMPBn</a:t>
            </a:r>
            <a:r>
              <a:rPr lang="en-US" altLang="zh-CN" sz="2954" dirty="0"/>
              <a:t> </a:t>
            </a:r>
            <a:r>
              <a:rPr lang="zh-CN" altLang="en-US" sz="2954" dirty="0"/>
              <a:t>的值分别为</a:t>
            </a:r>
            <a:r>
              <a:rPr lang="en-US" altLang="zh-CN" sz="2954" dirty="0"/>
              <a:t>80</a:t>
            </a:r>
            <a:r>
              <a:rPr lang="zh-CN" altLang="en-US" sz="2954" dirty="0"/>
              <a:t>和</a:t>
            </a:r>
            <a:r>
              <a:rPr lang="en-US" altLang="zh-CN" sz="2954" dirty="0"/>
              <a:t>40</a:t>
            </a:r>
            <a:r>
              <a:rPr lang="zh-CN" altLang="en-US" sz="2954" dirty="0"/>
              <a:t>，确定下一个周期的值。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2</a:t>
            </a:r>
            <a:r>
              <a:rPr lang="zh-CN" altLang="en-US" sz="2954" dirty="0"/>
              <a:t>）如果手动更新位为 </a:t>
            </a:r>
            <a:r>
              <a:rPr lang="en-US" altLang="zh-CN" sz="2954" dirty="0"/>
              <a:t>0</a:t>
            </a:r>
            <a:r>
              <a:rPr lang="zh-CN" altLang="en-US" sz="2954" dirty="0"/>
              <a:t>、输出反相器关且自动加载开，则设置定时器启动位，在定时器的延迟时间后定时器开始递减计数。</a:t>
            </a:r>
          </a:p>
        </p:txBody>
      </p:sp>
      <p:sp>
        <p:nvSpPr>
          <p:cNvPr id="64514" name="矩形 4"/>
          <p:cNvSpPr>
            <a:spLocks noChangeArrowheads="1"/>
          </p:cNvSpPr>
          <p:nvPr/>
        </p:nvSpPr>
        <p:spPr bwMode="auto">
          <a:xfrm>
            <a:off x="654158" y="44624"/>
            <a:ext cx="43617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4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．定时器操作步骤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D2D8D0C3-F6FF-4CBE-B713-3CB415B17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9" t="12816" r="15967" b="15333"/>
          <a:stretch/>
        </p:blipFill>
        <p:spPr bwMode="auto">
          <a:xfrm>
            <a:off x="2495600" y="3789040"/>
            <a:ext cx="6624736" cy="27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2">
            <a:extLst>
              <a:ext uri="{FF2B5EF4-FFF2-40B4-BE49-F238E27FC236}">
                <a16:creationId xmlns:a16="http://schemas.microsoft.com/office/drawing/2014/main" id="{740C48AE-EF08-44C3-B22A-F8525E477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776" y="6453336"/>
            <a:ext cx="37369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6-11  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定时器操作示意图</a:t>
            </a:r>
          </a:p>
        </p:txBody>
      </p:sp>
    </p:spTree>
    <p:extLst>
      <p:ext uri="{BB962C8B-B14F-4D97-AF65-F5344CB8AC3E}">
        <p14:creationId xmlns:p14="http://schemas.microsoft.com/office/powerpoint/2010/main" val="700199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07368" y="836713"/>
            <a:ext cx="11231240" cy="29523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954" dirty="0"/>
              <a:t>以下是一个定时器操作的示例，每个步骤的结果如图</a:t>
            </a:r>
            <a:r>
              <a:rPr lang="en-US" altLang="zh-CN" sz="2954" dirty="0"/>
              <a:t>6-11</a:t>
            </a:r>
            <a:r>
              <a:rPr lang="zh-CN" altLang="en-US" sz="2954" dirty="0"/>
              <a:t>所示。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3</a:t>
            </a:r>
            <a:r>
              <a:rPr lang="zh-CN" altLang="en-US" sz="2954" dirty="0"/>
              <a:t>）当 </a:t>
            </a:r>
            <a:r>
              <a:rPr lang="en-US" altLang="zh-CN" sz="2954" dirty="0" err="1"/>
              <a:t>TCNTn</a:t>
            </a:r>
            <a:r>
              <a:rPr lang="en-US" altLang="zh-CN" sz="2954" dirty="0"/>
              <a:t> </a:t>
            </a:r>
            <a:r>
              <a:rPr lang="zh-CN" altLang="en-US" sz="2954" dirty="0"/>
              <a:t>的值和</a:t>
            </a:r>
            <a:r>
              <a:rPr lang="en-US" altLang="zh-CN" sz="2954" dirty="0" err="1"/>
              <a:t>TCMPn</a:t>
            </a:r>
            <a:r>
              <a:rPr lang="zh-CN" altLang="en-US" sz="2954" dirty="0"/>
              <a:t>相等时，</a:t>
            </a:r>
            <a:r>
              <a:rPr lang="en-US" altLang="zh-CN" sz="2954" dirty="0" err="1"/>
              <a:t>TOUTn</a:t>
            </a:r>
            <a:r>
              <a:rPr lang="zh-CN" altLang="en-US" sz="2954" dirty="0"/>
              <a:t>的逻辑电平将发生改变，由低到高。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4</a:t>
            </a:r>
            <a:r>
              <a:rPr lang="zh-CN" altLang="en-US" sz="2954" dirty="0"/>
              <a:t>）当</a:t>
            </a:r>
            <a:r>
              <a:rPr lang="en-US" altLang="zh-CN" sz="2954" dirty="0" err="1"/>
              <a:t>TCNTn</a:t>
            </a:r>
            <a:r>
              <a:rPr lang="en-US" altLang="zh-CN" sz="2954" dirty="0"/>
              <a:t> </a:t>
            </a:r>
            <a:r>
              <a:rPr lang="zh-CN" altLang="en-US" sz="2954" dirty="0"/>
              <a:t>的值减到</a:t>
            </a:r>
            <a:r>
              <a:rPr lang="en-US" altLang="zh-CN" sz="2954" dirty="0"/>
              <a:t>0</a:t>
            </a:r>
            <a:r>
              <a:rPr lang="zh-CN" altLang="en-US" sz="2954" dirty="0"/>
              <a:t>时，产生一个中断并且将</a:t>
            </a:r>
            <a:r>
              <a:rPr lang="en-US" altLang="zh-CN" sz="2954" dirty="0" err="1"/>
              <a:t>TCNTBn</a:t>
            </a:r>
            <a:r>
              <a:rPr lang="en-US" altLang="zh-CN" sz="2954" dirty="0"/>
              <a:t> </a:t>
            </a:r>
            <a:r>
              <a:rPr lang="zh-CN" altLang="en-US" sz="2954" dirty="0"/>
              <a:t>的值加载到一个临时寄存器。在下一个时钟周期，</a:t>
            </a:r>
            <a:r>
              <a:rPr lang="en-US" altLang="zh-CN" sz="2954" dirty="0" err="1"/>
              <a:t>TCNTn</a:t>
            </a:r>
            <a:r>
              <a:rPr lang="en-US" altLang="zh-CN" sz="2954" dirty="0"/>
              <a:t> </a:t>
            </a:r>
            <a:r>
              <a:rPr lang="zh-CN" altLang="en-US" sz="2954" dirty="0"/>
              <a:t>由临时寄存器加载到</a:t>
            </a:r>
            <a:r>
              <a:rPr lang="en-US" altLang="zh-CN" sz="2954" dirty="0" err="1"/>
              <a:t>TCNTn</a:t>
            </a:r>
            <a:r>
              <a:rPr lang="zh-CN" altLang="en-US" sz="2954" dirty="0"/>
              <a:t>中。</a:t>
            </a:r>
          </a:p>
        </p:txBody>
      </p:sp>
      <p:sp>
        <p:nvSpPr>
          <p:cNvPr id="64514" name="矩形 4"/>
          <p:cNvSpPr>
            <a:spLocks noChangeArrowheads="1"/>
          </p:cNvSpPr>
          <p:nvPr/>
        </p:nvSpPr>
        <p:spPr bwMode="auto">
          <a:xfrm>
            <a:off x="654158" y="44624"/>
            <a:ext cx="43617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4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．定时器操作步骤</a:t>
            </a:r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E92C915E-78A1-4A0C-8C29-CF4B63267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9" t="12816" r="15967" b="15333"/>
          <a:stretch/>
        </p:blipFill>
        <p:spPr bwMode="auto">
          <a:xfrm>
            <a:off x="2495600" y="3789040"/>
            <a:ext cx="6624736" cy="27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2">
            <a:extLst>
              <a:ext uri="{FF2B5EF4-FFF2-40B4-BE49-F238E27FC236}">
                <a16:creationId xmlns:a16="http://schemas.microsoft.com/office/drawing/2014/main" id="{5CBC639B-D489-44EA-801A-D8DD1C5B4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776" y="6453336"/>
            <a:ext cx="37369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6-11  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定时器操作示意图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79376" y="836712"/>
            <a:ext cx="11161240" cy="30243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5</a:t>
            </a:r>
            <a:r>
              <a:rPr lang="zh-CN" altLang="en-US" sz="2954" dirty="0"/>
              <a:t>）在中断服务程序中，</a:t>
            </a:r>
            <a:r>
              <a:rPr lang="en-US" altLang="zh-CN" sz="2954" dirty="0" err="1"/>
              <a:t>TCNTBn</a:t>
            </a:r>
            <a:r>
              <a:rPr lang="en-US" altLang="zh-CN" sz="2954" dirty="0"/>
              <a:t> </a:t>
            </a:r>
            <a:r>
              <a:rPr lang="zh-CN" altLang="en-US" sz="2954" dirty="0"/>
              <a:t>和 </a:t>
            </a:r>
            <a:r>
              <a:rPr lang="en-US" altLang="zh-CN" sz="2954" dirty="0" err="1"/>
              <a:t>TCMPBn</a:t>
            </a:r>
            <a:r>
              <a:rPr lang="en-US" altLang="zh-CN" sz="2954" dirty="0"/>
              <a:t> </a:t>
            </a:r>
            <a:r>
              <a:rPr lang="zh-CN" altLang="en-US" sz="2954" dirty="0"/>
              <a:t>分别设置成 </a:t>
            </a:r>
            <a:r>
              <a:rPr lang="en-US" altLang="zh-CN" sz="2954" dirty="0"/>
              <a:t>80 </a:t>
            </a:r>
            <a:r>
              <a:rPr lang="zh-CN" altLang="en-US" sz="2954" dirty="0"/>
              <a:t>和 </a:t>
            </a:r>
            <a:r>
              <a:rPr lang="en-US" altLang="zh-CN" sz="2954" dirty="0"/>
              <a:t>60</a:t>
            </a:r>
            <a:r>
              <a:rPr lang="zh-CN" altLang="en-US" sz="2954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6</a:t>
            </a:r>
            <a:r>
              <a:rPr lang="zh-CN" altLang="en-US" sz="2954" dirty="0"/>
              <a:t>）当</a:t>
            </a:r>
            <a:r>
              <a:rPr lang="en-US" altLang="zh-CN" sz="2954" dirty="0" err="1"/>
              <a:t>TCNTn</a:t>
            </a:r>
            <a:r>
              <a:rPr lang="zh-CN" altLang="en-US" sz="2954" dirty="0"/>
              <a:t>的值和</a:t>
            </a:r>
            <a:r>
              <a:rPr lang="en-US" altLang="zh-CN" sz="2954" dirty="0" err="1"/>
              <a:t>TCMPn</a:t>
            </a:r>
            <a:r>
              <a:rPr lang="en-US" altLang="zh-CN" sz="2954" dirty="0"/>
              <a:t> </a:t>
            </a:r>
            <a:r>
              <a:rPr lang="zh-CN" altLang="en-US" sz="2954" dirty="0"/>
              <a:t>相等时，</a:t>
            </a:r>
            <a:r>
              <a:rPr lang="en-US" altLang="zh-CN" sz="2954" dirty="0" err="1"/>
              <a:t>TOUTn</a:t>
            </a:r>
            <a:r>
              <a:rPr lang="zh-CN" altLang="en-US" sz="2954" dirty="0"/>
              <a:t>的逻辑电平将发生改变，由低到高。</a:t>
            </a:r>
            <a:endParaRPr lang="en-US" altLang="zh-CN" sz="2954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7</a:t>
            </a:r>
            <a:r>
              <a:rPr lang="zh-CN" altLang="en-US" sz="2954" dirty="0"/>
              <a:t>）当</a:t>
            </a:r>
            <a:r>
              <a:rPr lang="en-US" altLang="zh-CN" sz="2954" dirty="0" err="1"/>
              <a:t>TCNTn</a:t>
            </a:r>
            <a:r>
              <a:rPr lang="zh-CN" altLang="en-US" sz="2954" dirty="0"/>
              <a:t>到</a:t>
            </a:r>
            <a:r>
              <a:rPr lang="en-US" altLang="zh-CN" sz="2954" dirty="0"/>
              <a:t>0</a:t>
            </a:r>
            <a:r>
              <a:rPr lang="zh-CN" altLang="en-US" sz="2954" dirty="0"/>
              <a:t>时，</a:t>
            </a:r>
            <a:r>
              <a:rPr lang="en-US" altLang="zh-CN" sz="2954" dirty="0" err="1"/>
              <a:t>TCNTn</a:t>
            </a:r>
            <a:r>
              <a:rPr lang="en-US" altLang="zh-CN" sz="2954" dirty="0"/>
              <a:t> </a:t>
            </a:r>
            <a:r>
              <a:rPr lang="zh-CN" altLang="en-US" sz="2954" dirty="0"/>
              <a:t>自动重新加载，并出发一个中断请求。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8</a:t>
            </a:r>
            <a:r>
              <a:rPr lang="zh-CN" altLang="en-US" sz="2954" dirty="0"/>
              <a:t>）在中断服务子程序，自动加载和中断请求都被禁止，从而将停止定时器。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zh-CN" sz="2954" dirty="0"/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5608A2C0-74A9-475D-986C-A5789BFB5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9" t="12816" r="15967" b="15333"/>
          <a:stretch/>
        </p:blipFill>
        <p:spPr bwMode="auto">
          <a:xfrm>
            <a:off x="2495600" y="3789040"/>
            <a:ext cx="6624736" cy="27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B654D36B-4DF9-4222-96F0-1914AFD9C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776" y="6453336"/>
            <a:ext cx="37369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6-11  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定时器操作示意图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79376" y="836712"/>
            <a:ext cx="11161240" cy="2751155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9</a:t>
            </a:r>
            <a:r>
              <a:rPr lang="zh-CN" altLang="en-US" sz="2954" dirty="0"/>
              <a:t>）当 </a:t>
            </a:r>
            <a:r>
              <a:rPr lang="en-US" altLang="zh-CN" sz="2954" dirty="0" err="1"/>
              <a:t>TCNTn</a:t>
            </a:r>
            <a:r>
              <a:rPr lang="en-US" altLang="zh-CN" sz="2954" dirty="0"/>
              <a:t> </a:t>
            </a:r>
            <a:r>
              <a:rPr lang="zh-CN" altLang="en-US" sz="2954" dirty="0"/>
              <a:t>的值和</a:t>
            </a:r>
            <a:r>
              <a:rPr lang="en-US" altLang="zh-CN" sz="2954" dirty="0" err="1"/>
              <a:t>TCMPn</a:t>
            </a:r>
            <a:r>
              <a:rPr lang="en-US" altLang="zh-CN" sz="2954" dirty="0"/>
              <a:t> </a:t>
            </a:r>
            <a:r>
              <a:rPr lang="zh-CN" altLang="en-US" sz="2954" dirty="0"/>
              <a:t>相等时，</a:t>
            </a:r>
            <a:r>
              <a:rPr lang="en-US" altLang="zh-CN" sz="2954" dirty="0" err="1"/>
              <a:t>TOUTn</a:t>
            </a:r>
            <a:r>
              <a:rPr lang="zh-CN" altLang="en-US" sz="2954" dirty="0"/>
              <a:t>的逻辑电平将发生改变，由低到高。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10</a:t>
            </a:r>
            <a:r>
              <a:rPr lang="zh-CN" altLang="en-US" sz="2954" dirty="0"/>
              <a:t>）当 </a:t>
            </a:r>
            <a:r>
              <a:rPr lang="en-US" altLang="zh-CN" sz="2954" dirty="0" err="1"/>
              <a:t>TCNTn</a:t>
            </a:r>
            <a:r>
              <a:rPr lang="en-US" altLang="zh-CN" sz="2954" dirty="0"/>
              <a:t> </a:t>
            </a:r>
            <a:r>
              <a:rPr lang="zh-CN" altLang="en-US" sz="2954" dirty="0"/>
              <a:t>的值为 </a:t>
            </a:r>
            <a:r>
              <a:rPr lang="en-US" altLang="zh-CN" sz="2954" dirty="0"/>
              <a:t>0 </a:t>
            </a:r>
            <a:r>
              <a:rPr lang="zh-CN" altLang="en-US" sz="2954" dirty="0"/>
              <a:t>时，</a:t>
            </a:r>
            <a:r>
              <a:rPr lang="en-US" altLang="zh-CN" sz="2954" dirty="0" err="1"/>
              <a:t>TCNTn</a:t>
            </a:r>
            <a:r>
              <a:rPr lang="en-US" altLang="zh-CN" sz="2954" dirty="0"/>
              <a:t> </a:t>
            </a:r>
            <a:r>
              <a:rPr lang="zh-CN" altLang="en-US" sz="2954" dirty="0"/>
              <a:t>将不再重新加载新的值，从而定时器停止工作。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11</a:t>
            </a:r>
            <a:r>
              <a:rPr lang="zh-CN" altLang="en-US" sz="2954" dirty="0"/>
              <a:t>）由于中断请求被禁止，不再产生中断请求。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954" dirty="0"/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BF3D358C-A92F-4440-87D0-F32578EB4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9" t="12816" r="15967" b="15333"/>
          <a:stretch/>
        </p:blipFill>
        <p:spPr bwMode="auto">
          <a:xfrm>
            <a:off x="2495600" y="3789040"/>
            <a:ext cx="6624736" cy="27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A3B5D705-8BB8-4B7D-B426-0CF21F964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776" y="6453336"/>
            <a:ext cx="37369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6-11  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定时器操作示意图</a:t>
            </a:r>
          </a:p>
        </p:txBody>
      </p:sp>
    </p:spTree>
    <p:extLst>
      <p:ext uri="{BB962C8B-B14F-4D97-AF65-F5344CB8AC3E}">
        <p14:creationId xmlns:p14="http://schemas.microsoft.com/office/powerpoint/2010/main" val="12668137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内容占位符 2"/>
          <p:cNvSpPr txBox="1">
            <a:spLocks/>
          </p:cNvSpPr>
          <p:nvPr/>
        </p:nvSpPr>
        <p:spPr bwMode="auto">
          <a:xfrm>
            <a:off x="552938" y="631187"/>
            <a:ext cx="11086123" cy="21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2734" indent="-392734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脉宽调制功能可以通过改变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TCMPBn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的值实现。当计数器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中的值减到与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TCMPBn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的值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相同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时，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TOUT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输出值取反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。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PWM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</a:t>
            </a:r>
            <a:r>
              <a:rPr lang="zh-CN" altLang="en-US" sz="2954" dirty="0">
                <a:solidFill>
                  <a:srgbClr val="00B0F0"/>
                </a:solidFill>
                <a:latin typeface="Tw Cen MT" pitchFamily="34" charset="0"/>
                <a:ea typeface="华文仿宋" pitchFamily="2" charset="-122"/>
              </a:rPr>
              <a:t>频率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由</a:t>
            </a:r>
            <a:r>
              <a:rPr lang="en-US" altLang="zh-CN" sz="2954" dirty="0" err="1">
                <a:solidFill>
                  <a:srgbClr val="00B0F0"/>
                </a:solidFill>
                <a:latin typeface="Tw Cen MT" pitchFamily="34" charset="0"/>
                <a:ea typeface="华文仿宋" pitchFamily="2" charset="-122"/>
              </a:rPr>
              <a:t>TCNTBn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决定，改变</a:t>
            </a:r>
            <a:r>
              <a:rPr lang="en-US" altLang="zh-CN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TCMPB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的值，即可改变输出方波的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占空比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。图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6-12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所示为一个通过改变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TCMPBn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的值实现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PWM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的例子。</a:t>
            </a:r>
          </a:p>
        </p:txBody>
      </p:sp>
      <p:sp>
        <p:nvSpPr>
          <p:cNvPr id="67586" name="矩形 2"/>
          <p:cNvSpPr>
            <a:spLocks noChangeArrowheads="1"/>
          </p:cNvSpPr>
          <p:nvPr/>
        </p:nvSpPr>
        <p:spPr bwMode="auto">
          <a:xfrm>
            <a:off x="4653136" y="6424425"/>
            <a:ext cx="34291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6-12  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脉宽调制示意图</a:t>
            </a:r>
          </a:p>
        </p:txBody>
      </p:sp>
      <p:pic>
        <p:nvPicPr>
          <p:cNvPr id="67587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408" y="2724761"/>
            <a:ext cx="10585176" cy="370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8" name="矩形 6"/>
          <p:cNvSpPr>
            <a:spLocks noChangeArrowheads="1"/>
          </p:cNvSpPr>
          <p:nvPr/>
        </p:nvSpPr>
        <p:spPr bwMode="auto">
          <a:xfrm>
            <a:off x="680636" y="15697"/>
            <a:ext cx="2284600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5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．脉宽调制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36062" y="468733"/>
            <a:ext cx="11855938" cy="3352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zh-CN" altLang="en-US" sz="2708" dirty="0">
                <a:latin typeface="Tw Cen MT" pitchFamily="34" charset="0"/>
                <a:ea typeface="华文仿宋" pitchFamily="2" charset="-122"/>
              </a:rPr>
              <a:t>       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以下操作可以改变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TOUTn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值的电平高低：</a:t>
            </a:r>
          </a:p>
          <a:p>
            <a:pPr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① 关闭自动加载位，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TOUTn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的值变高且在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为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0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后定时器停止运行。</a:t>
            </a:r>
          </a:p>
          <a:p>
            <a:pPr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② 定时器开始位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清零则停止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定时器运行。如果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en-US" altLang="zh-CN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&lt;=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TCMPn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，输出为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高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，如果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en-US" altLang="zh-CN" sz="2954" dirty="0">
                <a:solidFill>
                  <a:srgbClr val="00B0F0"/>
                </a:solidFill>
                <a:latin typeface="Tw Cen MT" pitchFamily="34" charset="0"/>
                <a:ea typeface="华文仿宋" pitchFamily="2" charset="-122"/>
              </a:rPr>
              <a:t>&gt;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TCMPn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，输出为</a:t>
            </a:r>
            <a:r>
              <a:rPr lang="zh-CN" altLang="en-US" sz="2954" dirty="0">
                <a:solidFill>
                  <a:srgbClr val="00B0F0"/>
                </a:solidFill>
                <a:latin typeface="Tw Cen MT" pitchFamily="34" charset="0"/>
                <a:ea typeface="华文仿宋" pitchFamily="2" charset="-122"/>
              </a:rPr>
              <a:t>低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。</a:t>
            </a:r>
          </a:p>
          <a:p>
            <a:pPr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③ 改变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TCON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中的输出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反相器开关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位可使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TOUTn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为高或为低。</a:t>
            </a:r>
          </a:p>
          <a:p>
            <a:pPr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 输出反相器开与关时的输出波形如图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6-13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所示。</a:t>
            </a:r>
          </a:p>
        </p:txBody>
      </p:sp>
      <p:sp>
        <p:nvSpPr>
          <p:cNvPr id="68610" name="矩形 2"/>
          <p:cNvSpPr>
            <a:spLocks noChangeArrowheads="1"/>
          </p:cNvSpPr>
          <p:nvPr/>
        </p:nvSpPr>
        <p:spPr bwMode="auto">
          <a:xfrm>
            <a:off x="3401709" y="6386781"/>
            <a:ext cx="5724644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6-13  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输出反相器开与关时的输出波形</a:t>
            </a:r>
          </a:p>
        </p:txBody>
      </p:sp>
      <p:sp>
        <p:nvSpPr>
          <p:cNvPr id="68611" name="矩形 6"/>
          <p:cNvSpPr>
            <a:spLocks noChangeArrowheads="1"/>
          </p:cNvSpPr>
          <p:nvPr/>
        </p:nvSpPr>
        <p:spPr bwMode="auto">
          <a:xfrm>
            <a:off x="551384" y="-44295"/>
            <a:ext cx="3041217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6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．输出电平控制</a:t>
            </a:r>
          </a:p>
        </p:txBody>
      </p:sp>
      <p:pic>
        <p:nvPicPr>
          <p:cNvPr id="68612" name="图片 1"/>
          <p:cNvPicPr>
            <a:picLocks noChangeAspect="1"/>
          </p:cNvPicPr>
          <p:nvPr/>
        </p:nvPicPr>
        <p:blipFill rotWithShape="1">
          <a:blip r:embed="rId2"/>
          <a:srcRect t="15862"/>
          <a:stretch/>
        </p:blipFill>
        <p:spPr bwMode="auto">
          <a:xfrm>
            <a:off x="689709" y="3790212"/>
            <a:ext cx="10796954" cy="259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内容占位符 2"/>
          <p:cNvSpPr txBox="1">
            <a:spLocks/>
          </p:cNvSpPr>
          <p:nvPr/>
        </p:nvSpPr>
        <p:spPr bwMode="auto">
          <a:xfrm>
            <a:off x="482485" y="785447"/>
            <a:ext cx="11086123" cy="2355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死区是用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PWM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的输出控制功率设备时采用的一种技术。它的作用是在输出电平翻转时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插入一段小的时间间隔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，在这个时间间隔内，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禁止两个开关同时处于开启状态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，避免两个设备同时开启造成损坏。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S3C2410X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</a:t>
            </a:r>
            <a:r>
              <a:rPr lang="en-US" altLang="zh-CN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Timer0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具有死区发生器功能，可用于控制大功率设备。图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6-14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是死区波形图。</a:t>
            </a:r>
          </a:p>
        </p:txBody>
      </p:sp>
      <p:sp>
        <p:nvSpPr>
          <p:cNvPr id="69635" name="矩形 6"/>
          <p:cNvSpPr>
            <a:spLocks noChangeArrowheads="1"/>
          </p:cNvSpPr>
          <p:nvPr/>
        </p:nvSpPr>
        <p:spPr bwMode="auto">
          <a:xfrm>
            <a:off x="623392" y="111864"/>
            <a:ext cx="2662908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7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．死区发生器</a:t>
            </a:r>
          </a:p>
        </p:txBody>
      </p:sp>
      <p:pic>
        <p:nvPicPr>
          <p:cNvPr id="69638" name="图片 4"/>
          <p:cNvPicPr>
            <a:picLocks noChangeAspect="1"/>
          </p:cNvPicPr>
          <p:nvPr/>
        </p:nvPicPr>
        <p:blipFill rotWithShape="1">
          <a:blip r:embed="rId2"/>
          <a:srcRect l="2801" t="10925" r="2652" b="9516"/>
          <a:stretch/>
        </p:blipFill>
        <p:spPr bwMode="auto">
          <a:xfrm>
            <a:off x="623392" y="3140968"/>
            <a:ext cx="9973932" cy="318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9" name="矩形 2"/>
          <p:cNvSpPr>
            <a:spLocks noChangeArrowheads="1"/>
          </p:cNvSpPr>
          <p:nvPr/>
        </p:nvSpPr>
        <p:spPr bwMode="auto">
          <a:xfrm>
            <a:off x="4511824" y="6324544"/>
            <a:ext cx="23727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000" dirty="0">
                <a:latin typeface="Tw Cen MT" pitchFamily="34" charset="0"/>
                <a:ea typeface="华文仿宋" pitchFamily="2" charset="-122"/>
              </a:rPr>
              <a:t>6-14  </a:t>
            </a:r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死区波形图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504" y="0"/>
            <a:ext cx="8241323" cy="567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矩形 4"/>
          <p:cNvSpPr>
            <a:spLocks noChangeArrowheads="1"/>
          </p:cNvSpPr>
          <p:nvPr/>
        </p:nvSpPr>
        <p:spPr bwMode="auto">
          <a:xfrm>
            <a:off x="3968262" y="6973277"/>
            <a:ext cx="5857694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6-1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（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b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）  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S3C2410X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片内外设结构框图</a:t>
            </a: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B6B81A24-D9B6-4B42-BF9B-77363C78B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44" y="6093296"/>
            <a:ext cx="5226111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6-1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（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b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）  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S3C2410X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外设结构框图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内容占位符 2"/>
          <p:cNvSpPr txBox="1">
            <a:spLocks/>
          </p:cNvSpPr>
          <p:nvPr/>
        </p:nvSpPr>
        <p:spPr bwMode="auto">
          <a:xfrm>
            <a:off x="335360" y="1052736"/>
            <a:ext cx="11086123" cy="415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PWM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定时器能在</a:t>
            </a:r>
            <a:r>
              <a:rPr lang="zh-CN" altLang="en-US" sz="32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任何时间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产生一个</a:t>
            </a:r>
            <a:r>
              <a:rPr lang="en-US" altLang="zh-CN" sz="32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DMA</a:t>
            </a:r>
            <a:r>
              <a:rPr lang="zh-CN" altLang="en-US" sz="32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请求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。定时器保持</a:t>
            </a:r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DMA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请求信号（</a:t>
            </a:r>
            <a:r>
              <a:rPr lang="en-US" altLang="zh-CN" sz="3200" dirty="0" err="1">
                <a:latin typeface="Tw Cen MT" pitchFamily="34" charset="0"/>
                <a:ea typeface="华文仿宋" pitchFamily="2" charset="-122"/>
              </a:rPr>
              <a:t>nDMA_REQ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）为低，直到定时器接收到</a:t>
            </a:r>
            <a:r>
              <a:rPr lang="en-US" altLang="zh-CN" sz="32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ACK</a:t>
            </a:r>
            <a:r>
              <a:rPr lang="zh-CN" altLang="en-US" sz="32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信号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。当定时器接收到</a:t>
            </a:r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ACK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信号时，定时器将使</a:t>
            </a:r>
            <a:r>
              <a:rPr lang="zh-CN" altLang="en-US" sz="32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请求信号无效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。产生</a:t>
            </a:r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DMA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请求的定时器由设置</a:t>
            </a:r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DMA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模式位（在</a:t>
            </a:r>
            <a:r>
              <a:rPr lang="en-US" altLang="zh-CN" sz="32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TCFG1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寄存器中）决定。</a:t>
            </a:r>
          </a:p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如果一个定时器配置成</a:t>
            </a:r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DMA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请求模式，则此定时器将不能产生中断请求，而其它定时器将正常产生中断请求。具体使用方法详见芯片手册。</a:t>
            </a:r>
          </a:p>
        </p:txBody>
      </p:sp>
      <p:sp>
        <p:nvSpPr>
          <p:cNvPr id="71682" name="矩形 6"/>
          <p:cNvSpPr>
            <a:spLocks noChangeArrowheads="1"/>
          </p:cNvSpPr>
          <p:nvPr/>
        </p:nvSpPr>
        <p:spPr bwMode="auto">
          <a:xfrm>
            <a:off x="513161" y="198907"/>
            <a:ext cx="3034805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8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．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DMA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请求模式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内容占位符 2"/>
          <p:cNvSpPr txBox="1">
            <a:spLocks/>
          </p:cNvSpPr>
          <p:nvPr/>
        </p:nvSpPr>
        <p:spPr bwMode="auto">
          <a:xfrm>
            <a:off x="552938" y="620688"/>
            <a:ext cx="11086123" cy="122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2734" indent="-392734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定时器的所有操作均借助于专用寄存器完成。定时器专用寄存器共有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6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种、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17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个寄存器，如表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6-12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所示。</a:t>
            </a:r>
          </a:p>
        </p:txBody>
      </p:sp>
      <p:sp>
        <p:nvSpPr>
          <p:cNvPr id="72706" name="矩形 6"/>
          <p:cNvSpPr>
            <a:spLocks noChangeArrowheads="1"/>
          </p:cNvSpPr>
          <p:nvPr/>
        </p:nvSpPr>
        <p:spPr bwMode="auto">
          <a:xfrm>
            <a:off x="669559" y="55904"/>
            <a:ext cx="3797835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9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．定时器专用寄存器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72314"/>
              </p:ext>
            </p:extLst>
          </p:nvPr>
        </p:nvGraphicFramePr>
        <p:xfrm>
          <a:off x="669559" y="2780928"/>
          <a:ext cx="10969501" cy="402117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31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0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1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4453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寄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  </a:t>
                      </a: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存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  </a:t>
                      </a: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器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地　　址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读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/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描　　述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复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  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位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  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值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45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TCFG0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0x51000000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配置寄存器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0x00000000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5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TCFG1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0x51000004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配置寄存器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0x00000000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45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TCON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0x51000008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控制寄存器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0x00000000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45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TCNTBn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0x510000xx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计数初值寄存器（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个）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0x0000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45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TCMPBn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0x510000xx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比较寄存器（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个）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0x0000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45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TCNTOn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0x510000xx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观察寄存器（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个）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0x0000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755" name="矩形 2"/>
          <p:cNvSpPr>
            <a:spLocks noChangeArrowheads="1"/>
          </p:cNvSpPr>
          <p:nvPr/>
        </p:nvSpPr>
        <p:spPr bwMode="auto">
          <a:xfrm>
            <a:off x="4007768" y="2276872"/>
            <a:ext cx="43316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表</a:t>
            </a:r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6-12  </a:t>
            </a:r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定时器专用寄存器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2"/>
          <p:cNvSpPr>
            <a:spLocks noGrp="1"/>
          </p:cNvSpPr>
          <p:nvPr>
            <p:ph sz="quarter" idx="1"/>
          </p:nvPr>
        </p:nvSpPr>
        <p:spPr>
          <a:xfrm>
            <a:off x="669559" y="1556792"/>
            <a:ext cx="10871200" cy="4752528"/>
          </a:xfrm>
        </p:spPr>
        <p:txBody>
          <a:bodyPr/>
          <a:lstStyle/>
          <a:p>
            <a:pPr eaLnBrk="1" hangingPunct="1"/>
            <a:r>
              <a:rPr lang="en-US" altLang="zh-CN" sz="2954" dirty="0" err="1"/>
              <a:t>TCNTBn</a:t>
            </a:r>
            <a:r>
              <a:rPr lang="zh-CN" altLang="en-US" sz="2954" dirty="0"/>
              <a:t>为</a:t>
            </a:r>
            <a:r>
              <a:rPr lang="en-US" altLang="zh-CN" sz="2954" dirty="0" err="1"/>
              <a:t>Timern</a:t>
            </a:r>
            <a:r>
              <a:rPr lang="zh-CN" altLang="en-US" sz="2954" dirty="0"/>
              <a:t>计数</a:t>
            </a:r>
            <a:r>
              <a:rPr lang="zh-CN" altLang="en-US" sz="2954" dirty="0">
                <a:solidFill>
                  <a:srgbClr val="FF0000"/>
                </a:solidFill>
              </a:rPr>
              <a:t>初值</a:t>
            </a:r>
            <a:r>
              <a:rPr lang="zh-CN" altLang="en-US" sz="2954" dirty="0"/>
              <a:t>寄存器（计数缓冲寄存器，</a:t>
            </a:r>
            <a:r>
              <a:rPr lang="en-US" altLang="zh-CN" sz="2954" dirty="0"/>
              <a:t>16</a:t>
            </a:r>
            <a:r>
              <a:rPr lang="zh-CN" altLang="en-US" sz="2954" dirty="0"/>
              <a:t>位）；</a:t>
            </a:r>
            <a:endParaRPr lang="en-US" altLang="zh-CN" sz="2954" dirty="0"/>
          </a:p>
          <a:p>
            <a:pPr eaLnBrk="1" hangingPunct="1"/>
            <a:r>
              <a:rPr lang="en-US" altLang="zh-CN" sz="2954" dirty="0" err="1"/>
              <a:t>TCMPBn</a:t>
            </a:r>
            <a:r>
              <a:rPr lang="zh-CN" altLang="en-US" sz="2954" dirty="0"/>
              <a:t>为</a:t>
            </a:r>
            <a:r>
              <a:rPr lang="en-US" altLang="zh-CN" sz="2954" dirty="0"/>
              <a:t>Timer n</a:t>
            </a:r>
            <a:r>
              <a:rPr lang="zh-CN" altLang="en-US" sz="2954" dirty="0">
                <a:solidFill>
                  <a:srgbClr val="FF0000"/>
                </a:solidFill>
              </a:rPr>
              <a:t>比较</a:t>
            </a:r>
            <a:r>
              <a:rPr lang="zh-CN" altLang="en-US" sz="2954" dirty="0"/>
              <a:t>寄存器（比较缓冲寄存器，</a:t>
            </a:r>
            <a:r>
              <a:rPr lang="en-US" altLang="zh-CN" sz="2954" dirty="0"/>
              <a:t>16</a:t>
            </a:r>
            <a:r>
              <a:rPr lang="zh-CN" altLang="en-US" sz="2954" dirty="0"/>
              <a:t>位）；</a:t>
            </a:r>
          </a:p>
          <a:p>
            <a:pPr eaLnBrk="1" hangingPunct="1"/>
            <a:r>
              <a:rPr lang="en-US" altLang="zh-CN" sz="2954" dirty="0" err="1"/>
              <a:t>TCNTOn</a:t>
            </a:r>
            <a:r>
              <a:rPr lang="zh-CN" altLang="en-US" sz="2954" dirty="0"/>
              <a:t>为</a:t>
            </a:r>
            <a:r>
              <a:rPr lang="en-US" altLang="zh-CN" sz="2954" dirty="0"/>
              <a:t>Timer n</a:t>
            </a:r>
            <a:r>
              <a:rPr lang="zh-CN" altLang="en-US" sz="2954" dirty="0">
                <a:solidFill>
                  <a:srgbClr val="FF0000"/>
                </a:solidFill>
              </a:rPr>
              <a:t>计数读出</a:t>
            </a:r>
            <a:r>
              <a:rPr lang="zh-CN" altLang="en-US" sz="2954" dirty="0"/>
              <a:t>寄存器（</a:t>
            </a:r>
            <a:r>
              <a:rPr lang="en-US" altLang="zh-CN" sz="2954" dirty="0"/>
              <a:t>16</a:t>
            </a:r>
            <a:r>
              <a:rPr lang="zh-CN" altLang="en-US" sz="2954" dirty="0"/>
              <a:t>位）；</a:t>
            </a:r>
            <a:endParaRPr lang="en-US" altLang="zh-CN" sz="2954" dirty="0"/>
          </a:p>
          <a:p>
            <a:pPr eaLnBrk="1" hangingPunct="1"/>
            <a:r>
              <a:rPr lang="en-US" altLang="zh-CN" sz="2954" dirty="0"/>
              <a:t>TCFG0</a:t>
            </a:r>
            <a:r>
              <a:rPr lang="zh-CN" altLang="en-US" sz="2954" dirty="0"/>
              <a:t>用于设定定时器两个</a:t>
            </a:r>
            <a:r>
              <a:rPr lang="zh-CN" altLang="zh-CN" sz="2954" dirty="0">
                <a:solidFill>
                  <a:srgbClr val="FF0000"/>
                </a:solidFill>
              </a:rPr>
              <a:t>预分频器</a:t>
            </a:r>
            <a:r>
              <a:rPr lang="zh-CN" altLang="zh-CN" sz="2954" dirty="0"/>
              <a:t>的取值</a:t>
            </a:r>
            <a:r>
              <a:rPr lang="zh-CN" altLang="en-US" sz="2954" dirty="0"/>
              <a:t>；</a:t>
            </a:r>
            <a:endParaRPr lang="en-US" altLang="zh-CN" sz="2954" dirty="0"/>
          </a:p>
          <a:p>
            <a:pPr eaLnBrk="1" hangingPunct="1"/>
            <a:r>
              <a:rPr lang="en-US" altLang="zh-CN" sz="2954" dirty="0"/>
              <a:t>TCFG1</a:t>
            </a:r>
            <a:r>
              <a:rPr lang="zh-CN" altLang="en-US" sz="2954" dirty="0"/>
              <a:t>用于设定定时器</a:t>
            </a:r>
            <a:r>
              <a:rPr lang="en-US" altLang="zh-CN" sz="2954" dirty="0"/>
              <a:t>Timer0~Timer4</a:t>
            </a:r>
            <a:r>
              <a:rPr lang="zh-CN" altLang="en-US" sz="2954" dirty="0"/>
              <a:t>的</a:t>
            </a:r>
            <a:r>
              <a:rPr lang="zh-CN" altLang="en-US" sz="2954" dirty="0">
                <a:solidFill>
                  <a:srgbClr val="FF0000"/>
                </a:solidFill>
              </a:rPr>
              <a:t>分频值</a:t>
            </a:r>
            <a:r>
              <a:rPr lang="zh-CN" altLang="en-US" sz="2954" dirty="0"/>
              <a:t>；</a:t>
            </a:r>
            <a:endParaRPr lang="en-US" altLang="zh-CN" sz="2954" dirty="0"/>
          </a:p>
          <a:p>
            <a:pPr eaLnBrk="1" hangingPunct="1"/>
            <a:r>
              <a:rPr lang="en-US" altLang="zh-CN" sz="2954" dirty="0"/>
              <a:t>TCON</a:t>
            </a:r>
            <a:r>
              <a:rPr lang="zh-CN" altLang="en-US" sz="2954" dirty="0"/>
              <a:t>为</a:t>
            </a:r>
            <a:r>
              <a:rPr lang="zh-CN" altLang="en-US" sz="2954" dirty="0">
                <a:solidFill>
                  <a:srgbClr val="FF0000"/>
                </a:solidFill>
              </a:rPr>
              <a:t>定时器控制</a:t>
            </a:r>
            <a:r>
              <a:rPr lang="zh-CN" altLang="en-US" sz="2954" dirty="0"/>
              <a:t>寄存器。</a:t>
            </a:r>
            <a:endParaRPr lang="en-US" altLang="zh-CN" sz="2954" dirty="0"/>
          </a:p>
          <a:p>
            <a:pPr eaLnBrk="1" hangingPunct="1"/>
            <a:endParaRPr lang="en-US" altLang="zh-CN" sz="2954" dirty="0"/>
          </a:p>
          <a:p>
            <a:pPr eaLnBrk="1" hangingPunct="1"/>
            <a:r>
              <a:rPr lang="zh-CN" altLang="en-US" sz="2954" dirty="0"/>
              <a:t>各寄存器的地址及位定义参见教材相关表格。</a:t>
            </a:r>
            <a:endParaRPr lang="en-US" altLang="zh-CN" sz="2954" dirty="0"/>
          </a:p>
          <a:p>
            <a:pPr eaLnBrk="1" hangingPunct="1"/>
            <a:endParaRPr lang="zh-CN" altLang="en-US" sz="2954" dirty="0"/>
          </a:p>
          <a:p>
            <a:pPr eaLnBrk="1" hangingPunct="1"/>
            <a:endParaRPr lang="en-US" altLang="zh-CN" sz="2954" dirty="0"/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4EA42312-EA6F-4B41-A03D-D86312BA9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59" y="55904"/>
            <a:ext cx="41040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9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．定时器专用寄存器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92" y="24372"/>
            <a:ext cx="10871200" cy="1219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923" dirty="0"/>
              <a:t>6.5.3  PWM</a:t>
            </a:r>
            <a:r>
              <a:rPr lang="zh-CN" altLang="en-US" sz="4923" dirty="0"/>
              <a:t>输出控制直流电动机应用实例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4092" y="1556792"/>
            <a:ext cx="10871200" cy="3600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3939" dirty="0"/>
              <a:t>1</a:t>
            </a:r>
            <a:r>
              <a:rPr lang="zh-CN" altLang="en-US" sz="3939" dirty="0"/>
              <a:t>．直流电动机的</a:t>
            </a:r>
            <a:r>
              <a:rPr lang="en-US" altLang="zh-CN" sz="3939" dirty="0"/>
              <a:t>PWM</a:t>
            </a:r>
            <a:r>
              <a:rPr lang="zh-CN" altLang="en-US" sz="3939" dirty="0"/>
              <a:t>电路原理</a:t>
            </a:r>
            <a:endParaRPr lang="en-US" altLang="zh-CN" sz="3939" dirty="0"/>
          </a:p>
          <a:p>
            <a:pPr marL="0" indent="0" algn="just" eaLnBrk="1" hangingPunct="1">
              <a:buNone/>
            </a:pPr>
            <a:r>
              <a:rPr lang="zh-CN" altLang="en-US" sz="2954" dirty="0"/>
              <a:t>       晶体管的</a:t>
            </a:r>
            <a:r>
              <a:rPr lang="zh-CN" altLang="en-US" sz="2954" dirty="0">
                <a:solidFill>
                  <a:srgbClr val="FF0000"/>
                </a:solidFill>
              </a:rPr>
              <a:t>导通时间</a:t>
            </a:r>
            <a:r>
              <a:rPr lang="zh-CN" altLang="en-US" sz="2954" dirty="0"/>
              <a:t>也被称为导</a:t>
            </a:r>
            <a:r>
              <a:rPr lang="zh-CN" altLang="en-US" sz="2954" dirty="0">
                <a:solidFill>
                  <a:srgbClr val="FF0000"/>
                </a:solidFill>
              </a:rPr>
              <a:t>通角</a:t>
            </a:r>
            <a:r>
              <a:rPr lang="en-US" altLang="zh-CN" sz="2954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zh-CN" altLang="en-US" sz="2954" dirty="0"/>
              <a:t>，若改变调制晶体管的开关时间，即通过改变导通角</a:t>
            </a:r>
            <a:r>
              <a:rPr lang="en-US" altLang="zh-CN" sz="2954" i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</a:t>
            </a:r>
            <a:r>
              <a:rPr lang="zh-CN" altLang="en-US" sz="2954" dirty="0"/>
              <a:t>的大小（见图</a:t>
            </a:r>
            <a:r>
              <a:rPr lang="en-US" altLang="zh-CN" sz="2954" dirty="0"/>
              <a:t>6-15</a:t>
            </a:r>
            <a:r>
              <a:rPr lang="zh-CN" altLang="en-US" sz="2954" dirty="0"/>
              <a:t>）来改变加在负载上的</a:t>
            </a:r>
            <a:r>
              <a:rPr lang="zh-CN" altLang="en-US" sz="2954" dirty="0">
                <a:solidFill>
                  <a:srgbClr val="FF0000"/>
                </a:solidFill>
              </a:rPr>
              <a:t>平均电压的大小</a:t>
            </a:r>
            <a:r>
              <a:rPr lang="zh-CN" altLang="en-US" sz="2954" dirty="0"/>
              <a:t>，以实现对电动机的变速控制，称为脉宽调制（</a:t>
            </a:r>
            <a:r>
              <a:rPr lang="en-US" altLang="zh-CN" sz="2954" dirty="0"/>
              <a:t>PWM</a:t>
            </a:r>
            <a:r>
              <a:rPr lang="zh-CN" altLang="en-US" sz="2954" dirty="0"/>
              <a:t>）变速控制。在</a:t>
            </a:r>
            <a:r>
              <a:rPr lang="en-US" altLang="zh-CN" sz="2954" dirty="0"/>
              <a:t>PWM</a:t>
            </a:r>
            <a:r>
              <a:rPr lang="zh-CN" altLang="en-US" sz="2954" dirty="0"/>
              <a:t>变速控制中，系统采用直流电源，放大器的频率是固定的，</a:t>
            </a:r>
            <a:r>
              <a:rPr lang="zh-CN" altLang="en-US" sz="2954" dirty="0">
                <a:solidFill>
                  <a:srgbClr val="FF0000"/>
                </a:solidFill>
              </a:rPr>
              <a:t>变速控制通过调节脉宽</a:t>
            </a:r>
            <a:r>
              <a:rPr lang="zh-CN" altLang="en-US" sz="2954" dirty="0"/>
              <a:t>来实现。</a:t>
            </a:r>
            <a:endParaRPr lang="en-US" altLang="zh-CN" sz="2954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矩形 3"/>
          <p:cNvSpPr>
            <a:spLocks noChangeArrowheads="1"/>
          </p:cNvSpPr>
          <p:nvPr/>
        </p:nvSpPr>
        <p:spPr bwMode="auto">
          <a:xfrm>
            <a:off x="867508" y="238370"/>
            <a:ext cx="10546862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6-16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给出了一个直流电动机的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PWM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控制电路的等效电路。</a:t>
            </a:r>
          </a:p>
        </p:txBody>
      </p:sp>
      <p:pic>
        <p:nvPicPr>
          <p:cNvPr id="75778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524" y="1447709"/>
            <a:ext cx="5130302" cy="363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0016" y="1434552"/>
            <a:ext cx="5317418" cy="363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0" name="矩形 6"/>
          <p:cNvSpPr>
            <a:spLocks noChangeArrowheads="1"/>
          </p:cNvSpPr>
          <p:nvPr/>
        </p:nvSpPr>
        <p:spPr bwMode="auto">
          <a:xfrm>
            <a:off x="1127448" y="5151092"/>
            <a:ext cx="43075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 图</a:t>
            </a:r>
            <a:r>
              <a:rPr lang="en-US" altLang="zh-CN" sz="2000" dirty="0">
                <a:latin typeface="Tw Cen MT" pitchFamily="34" charset="0"/>
                <a:ea typeface="华文仿宋" pitchFamily="2" charset="-122"/>
              </a:rPr>
              <a:t>6-15  </a:t>
            </a:r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脉宽调制（</a:t>
            </a:r>
            <a:r>
              <a:rPr lang="en-US" altLang="zh-CN" sz="2000" dirty="0">
                <a:latin typeface="Tw Cen MT" pitchFamily="34" charset="0"/>
                <a:ea typeface="华文仿宋" pitchFamily="2" charset="-122"/>
              </a:rPr>
              <a:t>PWM</a:t>
            </a:r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）变速原理</a:t>
            </a:r>
          </a:p>
        </p:txBody>
      </p:sp>
      <p:sp>
        <p:nvSpPr>
          <p:cNvPr id="75781" name="矩形 7"/>
          <p:cNvSpPr>
            <a:spLocks noChangeArrowheads="1"/>
          </p:cNvSpPr>
          <p:nvPr/>
        </p:nvSpPr>
        <p:spPr bwMode="auto">
          <a:xfrm>
            <a:off x="8184232" y="5151092"/>
            <a:ext cx="21162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000" dirty="0">
                <a:latin typeface="Tw Cen MT" pitchFamily="34" charset="0"/>
                <a:ea typeface="华文仿宋" pitchFamily="2" charset="-122"/>
              </a:rPr>
              <a:t>6-16  </a:t>
            </a:r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等效电路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60400" y="1556792"/>
            <a:ext cx="10871200" cy="4104456"/>
          </a:xfrm>
        </p:spPr>
        <p:txBody>
          <a:bodyPr>
            <a:normAutofit/>
          </a:bodyPr>
          <a:lstStyle/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954" dirty="0"/>
              <a:t>2</a:t>
            </a:r>
            <a:r>
              <a:rPr lang="zh-CN" altLang="en-US" sz="2954" dirty="0"/>
              <a:t>．实验平台中直流电动机驱动的实现</a:t>
            </a:r>
            <a:endParaRPr lang="en-US" altLang="zh-CN" sz="2954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       对于实验平台中的直流电动机的驱动，由于</a:t>
            </a:r>
            <a:r>
              <a:rPr lang="en-US" altLang="zh-CN" sz="2954" dirty="0"/>
              <a:t>S3C2410X</a:t>
            </a:r>
            <a:r>
              <a:rPr lang="zh-CN" altLang="en-US" sz="2954" dirty="0"/>
              <a:t>芯片自带</a:t>
            </a:r>
            <a:r>
              <a:rPr lang="en-US" altLang="zh-CN" sz="2954" dirty="0"/>
              <a:t>PWM</a:t>
            </a:r>
            <a:r>
              <a:rPr lang="zh-CN" altLang="en-US" sz="2954" dirty="0"/>
              <a:t>定时器，所以控制部分省去了三角波产生电路、脉冲调制电路和</a:t>
            </a:r>
            <a:r>
              <a:rPr lang="en-US" altLang="zh-CN" sz="2954" dirty="0"/>
              <a:t>PWM</a:t>
            </a:r>
            <a:r>
              <a:rPr lang="zh-CN" altLang="en-US" sz="2954" dirty="0"/>
              <a:t>信号延迟及信号分配电路，取而代之的是</a:t>
            </a:r>
            <a:r>
              <a:rPr lang="en-US" altLang="zh-CN" sz="2954" dirty="0"/>
              <a:t>S3C2410X</a:t>
            </a:r>
            <a:r>
              <a:rPr lang="zh-CN" altLang="en-US" sz="2954" dirty="0"/>
              <a:t>芯片的定时器</a:t>
            </a:r>
            <a:r>
              <a:rPr lang="en-US" altLang="zh-CN" sz="2954" dirty="0"/>
              <a:t>0</a:t>
            </a:r>
            <a:r>
              <a:rPr lang="zh-CN" altLang="en-US" sz="2954" dirty="0"/>
              <a:t>、</a:t>
            </a:r>
            <a:r>
              <a:rPr lang="en-US" altLang="zh-CN" sz="2954" dirty="0"/>
              <a:t>1</a:t>
            </a:r>
            <a:r>
              <a:rPr lang="zh-CN" altLang="en-US" sz="2954" dirty="0"/>
              <a:t>组成的</a:t>
            </a:r>
            <a:r>
              <a:rPr lang="zh-CN" altLang="en-US" sz="2954" dirty="0">
                <a:solidFill>
                  <a:srgbClr val="FF0000"/>
                </a:solidFill>
              </a:rPr>
              <a:t>双极性</a:t>
            </a:r>
            <a:r>
              <a:rPr lang="en-US" altLang="zh-CN" sz="2954" dirty="0">
                <a:solidFill>
                  <a:srgbClr val="FF0000"/>
                </a:solidFill>
              </a:rPr>
              <a:t>PWM</a:t>
            </a:r>
            <a:r>
              <a:rPr lang="zh-CN" altLang="en-US" sz="2954" dirty="0">
                <a:solidFill>
                  <a:srgbClr val="FF0000"/>
                </a:solidFill>
              </a:rPr>
              <a:t>发生器</a:t>
            </a:r>
            <a:r>
              <a:rPr lang="zh-CN" altLang="en-US" sz="2954" dirty="0"/>
              <a:t>。</a:t>
            </a:r>
            <a:endParaRPr lang="en-US" altLang="zh-CN" sz="2954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矩形 3"/>
          <p:cNvSpPr>
            <a:spLocks noChangeArrowheads="1"/>
          </p:cNvSpPr>
          <p:nvPr/>
        </p:nvSpPr>
        <p:spPr bwMode="auto">
          <a:xfrm>
            <a:off x="325839" y="212260"/>
            <a:ext cx="6713697" cy="100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【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例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4-3】  PWM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直流电动机控制程序。</a:t>
            </a:r>
            <a:endParaRPr lang="en-US" altLang="zh-CN" sz="2954">
              <a:latin typeface="Tw Cen MT" pitchFamily="34" charset="0"/>
              <a:ea typeface="华文仿宋" pitchFamily="2" charset="-122"/>
            </a:endParaRPr>
          </a:p>
          <a:p>
            <a:r>
              <a:rPr lang="zh-CN" altLang="zh-CN" sz="2954">
                <a:latin typeface="Tw Cen MT" pitchFamily="34" charset="0"/>
                <a:ea typeface="华文仿宋" pitchFamily="2" charset="-122"/>
              </a:rPr>
              <a:t>主要程序参考代码如下：</a:t>
            </a:r>
            <a:endParaRPr lang="zh-CN" altLang="en-US" sz="2954">
              <a:latin typeface="Tw Cen MT" pitchFamily="34" charset="0"/>
              <a:ea typeface="华文仿宋" pitchFamily="2" charset="-122"/>
            </a:endParaRPr>
          </a:p>
        </p:txBody>
      </p:sp>
      <p:sp>
        <p:nvSpPr>
          <p:cNvPr id="77826" name="矩形 4"/>
          <p:cNvSpPr>
            <a:spLocks noChangeArrowheads="1"/>
          </p:cNvSpPr>
          <p:nvPr/>
        </p:nvSpPr>
        <p:spPr bwMode="auto">
          <a:xfrm>
            <a:off x="767408" y="1628800"/>
            <a:ext cx="10990385" cy="463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主程序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int main(void)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int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i,</a:t>
            </a:r>
            <a:r>
              <a:rPr lang="en-US" altLang="zh-CN" sz="2954" dirty="0" err="1">
                <a:latin typeface="Times New Roman" panose="02020603050405020304" pitchFamily="18" charset="0"/>
                <a:ea typeface="华文仿宋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,ADData,lastADData,count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=0;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ARMTargetInit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();	          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开发板初始化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init_MotorPort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init_ADdevice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Uart_Printf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(0,"\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nBegin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control DC motor.\t\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tPress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any key to 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              stop DC motor.\n");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for(;;)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矩形 4"/>
          <p:cNvSpPr>
            <a:spLocks noChangeArrowheads="1"/>
          </p:cNvSpPr>
          <p:nvPr/>
        </p:nvSpPr>
        <p:spPr bwMode="auto">
          <a:xfrm>
            <a:off x="407368" y="-99391"/>
            <a:ext cx="10945216" cy="6911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{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for(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i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=0;i&lt;2;i++)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ADData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GetADresult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(0);       	 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取采样值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Uart_Printf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(0,"addata=%d",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ADData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hudelay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(10);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SetPWM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((ADData-512)*MOTOR_CONT/1024);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hudelay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(10);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     if((rUTRSTAT0 &amp; 0x1))	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有输入，则跳出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        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          *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Revdata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=RdURXH0();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          break;}}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SetPWM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(0);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hudelay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(10);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return 0;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矩形 2"/>
          <p:cNvSpPr>
            <a:spLocks noChangeArrowheads="1"/>
          </p:cNvSpPr>
          <p:nvPr/>
        </p:nvSpPr>
        <p:spPr bwMode="auto">
          <a:xfrm>
            <a:off x="511909" y="-37122"/>
            <a:ext cx="10015415" cy="57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void 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init_ADdevice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()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{		//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初始化</a:t>
            </a:r>
          </a:p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rADCCON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=(PRSCVL|ADCCON_ENABLE_START|STDBM|PRSCEN);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}</a:t>
            </a:r>
          </a:p>
          <a:p>
            <a:endParaRPr lang="en-US" altLang="zh-CN" sz="2462" dirty="0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void 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init_MotorPort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()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{   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rGPBCON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=rGPBCON&amp;0x3ffff0|0xa;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                                      //Dead Zone=24, PreScalero1=2;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rTCFG0=(0&lt;&lt;16)|2;      //divider timer0=1/2;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rTCFG1=0;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rTCNTB0= MOTOR_CONT;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rTCMPB0= MOTOR_MID;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rTCON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=0x2;	               //update mode for TCNTB0 and TCMPB0.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rTCON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=0x19;	//timer0 = auto reload, start. Dead Zone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矩形 1"/>
          <p:cNvSpPr>
            <a:spLocks noChangeArrowheads="1"/>
          </p:cNvSpPr>
          <p:nvPr/>
        </p:nvSpPr>
        <p:spPr bwMode="auto">
          <a:xfrm>
            <a:off x="479376" y="260648"/>
            <a:ext cx="11521830" cy="645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void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SetPWM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(int value)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rTCMPB0=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MOTOR_MID+value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}</a:t>
            </a:r>
          </a:p>
          <a:p>
            <a:endParaRPr lang="en-US" altLang="zh-CN" sz="2954" dirty="0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int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GetADresult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(int channel)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{   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rADCCON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=ADCCON_ENABLE_START_BYREAD|(channel&lt;&lt;3)|PRSCEN|PRSCVL;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hudelay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(10);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while(!(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rADCCON&amp;ADCCON_FLAG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));	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转换结束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return (0x3ff&amp;rADCDAT0);	          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返回采样值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0"/>
            <a:ext cx="10871200" cy="1219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923" dirty="0"/>
              <a:t>6.1.2  S3C2410X</a:t>
            </a:r>
            <a:r>
              <a:rPr lang="zh-CN" altLang="en-US" sz="4923" dirty="0"/>
              <a:t>的特点及主要片上功能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sz="quarter" idx="1"/>
          </p:nvPr>
        </p:nvSpPr>
        <p:spPr>
          <a:xfrm>
            <a:off x="551384" y="1708677"/>
            <a:ext cx="6552728" cy="4193661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1</a:t>
            </a:r>
            <a:r>
              <a:rPr lang="zh-CN" altLang="en-US" sz="3200" dirty="0"/>
              <a:t>．体系结构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2</a:t>
            </a:r>
            <a:r>
              <a:rPr lang="zh-CN" altLang="zh-CN" sz="3200" dirty="0"/>
              <a:t>．系统管理器</a:t>
            </a:r>
          </a:p>
          <a:p>
            <a:pPr eaLnBrk="1" hangingPunct="1"/>
            <a:r>
              <a:rPr lang="en-US" altLang="zh-CN" sz="3200" dirty="0"/>
              <a:t>3</a:t>
            </a:r>
            <a:r>
              <a:rPr lang="zh-CN" altLang="zh-CN" sz="3200" dirty="0"/>
              <a:t>．</a:t>
            </a:r>
            <a:r>
              <a:rPr lang="en-US" altLang="zh-CN" sz="3200" dirty="0"/>
              <a:t>NAND Flash </a:t>
            </a:r>
            <a:r>
              <a:rPr lang="zh-CN" altLang="zh-CN" sz="3200" dirty="0"/>
              <a:t>引导装载器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4</a:t>
            </a:r>
            <a:r>
              <a:rPr lang="zh-CN" altLang="zh-CN" sz="3200" dirty="0"/>
              <a:t>．缓冲存储器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5</a:t>
            </a:r>
            <a:r>
              <a:rPr lang="zh-CN" altLang="zh-CN" sz="3200" dirty="0"/>
              <a:t>．时钟和电源管理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6</a:t>
            </a:r>
            <a:r>
              <a:rPr lang="zh-CN" altLang="zh-CN" sz="3200" dirty="0"/>
              <a:t>．中断控制</a:t>
            </a:r>
            <a:endParaRPr lang="en-US" altLang="zh-CN" sz="3200" dirty="0"/>
          </a:p>
          <a:p>
            <a:pPr eaLnBrk="1" hangingPunct="1"/>
            <a:endParaRPr lang="zh-CN" altLang="en-US" sz="32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4A5F844-1303-4872-9CD5-9EEC33B670BE}"/>
              </a:ext>
            </a:extLst>
          </p:cNvPr>
          <p:cNvSpPr txBox="1">
            <a:spLocks/>
          </p:cNvSpPr>
          <p:nvPr/>
        </p:nvSpPr>
        <p:spPr bwMode="auto">
          <a:xfrm>
            <a:off x="6226744" y="1704645"/>
            <a:ext cx="5760640" cy="380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92734" indent="-392734" algn="l" rtl="0" eaLnBrk="0" fontAlgn="base" hangingPunct="0">
              <a:spcBef>
                <a:spcPts val="862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35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7420" indent="-336070" algn="l" rtl="0" eaLnBrk="0" fontAlgn="base" hangingPunct="0">
              <a:spcBef>
                <a:spcPts val="677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444" indent="-281361" algn="l" rtl="0" eaLnBrk="0" fontAlgn="base" hangingPunct="0">
              <a:spcBef>
                <a:spcPts val="61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8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8165" indent="-281361" algn="l" rtl="0" eaLnBrk="0" fontAlgn="base" hangingPunct="0">
              <a:spcBef>
                <a:spcPts val="492"/>
              </a:spcBef>
              <a:spcAft>
                <a:spcPct val="0"/>
              </a:spcAft>
              <a:buClr>
                <a:srgbClr val="C32D2E"/>
              </a:buClr>
              <a:buSzPct val="75000"/>
              <a:buFont typeface="Wingdings" pitchFamily="2" charset="2"/>
              <a:buChar char="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50887" indent="-281361" algn="l" rtl="0" eaLnBrk="0" fontAlgn="base" hangingPunct="0">
              <a:spcBef>
                <a:spcPts val="492"/>
              </a:spcBef>
              <a:spcAft>
                <a:spcPct val="0"/>
              </a:spcAft>
              <a:buClr>
                <a:srgbClr val="84AA33"/>
              </a:buClr>
              <a:buSzPct val="65000"/>
              <a:buFont typeface="Wingdings" pitchFamily="2" charset="2"/>
              <a:buChar char="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88520" indent="-281361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53" indent="-281361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86" indent="-281361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1419" indent="-281361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dirty="0"/>
              <a:t>7</a:t>
            </a:r>
            <a:r>
              <a:rPr lang="zh-CN" altLang="zh-CN" sz="3200" dirty="0"/>
              <a:t>．带脉冲宽度调制器（</a:t>
            </a:r>
            <a:r>
              <a:rPr lang="en-US" altLang="zh-CN" sz="3200" dirty="0"/>
              <a:t>PWM</a:t>
            </a:r>
            <a:r>
              <a:rPr lang="zh-CN" altLang="zh-CN" sz="3200" dirty="0"/>
              <a:t>）的定时器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8</a:t>
            </a:r>
            <a:r>
              <a:rPr lang="zh-CN" altLang="zh-CN" sz="3200" dirty="0"/>
              <a:t>．</a:t>
            </a:r>
            <a:r>
              <a:rPr lang="en-US" altLang="zh-CN" sz="3200" dirty="0"/>
              <a:t>RTC</a:t>
            </a:r>
            <a:r>
              <a:rPr lang="zh-CN" altLang="zh-CN" sz="3200" dirty="0"/>
              <a:t>（实时时钟）</a:t>
            </a:r>
          </a:p>
          <a:p>
            <a:pPr eaLnBrk="1" hangingPunct="1"/>
            <a:r>
              <a:rPr lang="en-US" altLang="zh-CN" sz="3200" dirty="0"/>
              <a:t>9</a:t>
            </a:r>
            <a:r>
              <a:rPr lang="zh-CN" altLang="zh-CN" sz="3200" dirty="0"/>
              <a:t>．通用输入</a:t>
            </a:r>
            <a:r>
              <a:rPr lang="en-US" altLang="zh-CN" sz="3200" dirty="0"/>
              <a:t>/</a:t>
            </a:r>
            <a:r>
              <a:rPr lang="zh-CN" altLang="zh-CN" sz="3200" dirty="0"/>
              <a:t>输出口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10</a:t>
            </a:r>
            <a:r>
              <a:rPr lang="zh-CN" altLang="zh-CN" sz="3200" dirty="0"/>
              <a:t>．通用异步串行通信口（</a:t>
            </a:r>
            <a:r>
              <a:rPr lang="en-US" altLang="zh-CN" sz="3200" dirty="0"/>
              <a:t>UART</a:t>
            </a:r>
            <a:r>
              <a:rPr lang="zh-CN" altLang="zh-CN" sz="3200" dirty="0"/>
              <a:t>）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11</a:t>
            </a:r>
            <a:r>
              <a:rPr lang="zh-CN" altLang="zh-CN" sz="3200" dirty="0"/>
              <a:t>．</a:t>
            </a:r>
            <a:r>
              <a:rPr lang="en-US" altLang="zh-CN" sz="3200" dirty="0"/>
              <a:t>DMA </a:t>
            </a:r>
            <a:r>
              <a:rPr lang="zh-CN" altLang="zh-CN" sz="3200" dirty="0"/>
              <a:t>控制器</a:t>
            </a:r>
          </a:p>
          <a:p>
            <a:pPr eaLnBrk="1" hangingPunct="1"/>
            <a:endParaRPr lang="zh-CN" altLang="en-US" sz="32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xfrm>
            <a:off x="784842" y="-65802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6.6  </a:t>
            </a:r>
            <a:r>
              <a:rPr lang="zh-CN" altLang="en-US" sz="4923" dirty="0"/>
              <a:t>异步串口通信接口</a:t>
            </a:r>
          </a:p>
        </p:txBody>
      </p:sp>
      <p:sp>
        <p:nvSpPr>
          <p:cNvPr id="81922" name="内容占位符 2"/>
          <p:cNvSpPr>
            <a:spLocks noGrp="1"/>
          </p:cNvSpPr>
          <p:nvPr>
            <p:ph sz="quarter" idx="1"/>
          </p:nvPr>
        </p:nvSpPr>
        <p:spPr>
          <a:xfrm>
            <a:off x="479376" y="1628800"/>
            <a:ext cx="10871200" cy="489654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6.6.1  S3C2410X</a:t>
            </a:r>
            <a:r>
              <a:rPr lang="zh-CN" altLang="en-US" sz="3200" dirty="0"/>
              <a:t>的异步串行口简介</a:t>
            </a:r>
            <a:endParaRPr lang="en-US" altLang="zh-CN" sz="3200" dirty="0"/>
          </a:p>
          <a:p>
            <a:pPr algn="just" eaLnBrk="1" hangingPunct="1"/>
            <a:r>
              <a:rPr lang="en-US" altLang="zh-CN" sz="3200" dirty="0"/>
              <a:t>S3C2410X</a:t>
            </a:r>
            <a:r>
              <a:rPr lang="zh-CN" altLang="en-US" sz="3200" dirty="0"/>
              <a:t>提供</a:t>
            </a:r>
            <a:r>
              <a:rPr lang="en-US" altLang="zh-CN" sz="3200" dirty="0"/>
              <a:t>3</a:t>
            </a:r>
            <a:r>
              <a:rPr lang="zh-CN" altLang="en-US" sz="3200" dirty="0"/>
              <a:t>个独立的异步串行通信端口（</a:t>
            </a:r>
            <a:r>
              <a:rPr lang="en-US" altLang="zh-CN" sz="3200" dirty="0"/>
              <a:t>UART</a:t>
            </a:r>
            <a:r>
              <a:rPr lang="zh-CN" altLang="en-US" sz="3200" dirty="0"/>
              <a:t>），每个端口可以基于</a:t>
            </a:r>
            <a:r>
              <a:rPr lang="zh-CN" altLang="en-US" sz="3200" dirty="0">
                <a:solidFill>
                  <a:srgbClr val="FF0000"/>
                </a:solidFill>
              </a:rPr>
              <a:t>中断或者</a:t>
            </a:r>
            <a:r>
              <a:rPr lang="en-US" altLang="zh-CN" sz="3200" dirty="0">
                <a:solidFill>
                  <a:srgbClr val="FF0000"/>
                </a:solidFill>
              </a:rPr>
              <a:t>DMA</a:t>
            </a:r>
            <a:r>
              <a:rPr lang="zh-CN" altLang="en-US" sz="3200" dirty="0"/>
              <a:t>进行操作。</a:t>
            </a:r>
            <a:r>
              <a:rPr lang="en-US" altLang="zh-CN" sz="3200" dirty="0"/>
              <a:t>UART</a:t>
            </a:r>
            <a:r>
              <a:rPr lang="zh-CN" altLang="en-US" sz="3200" dirty="0"/>
              <a:t>在系统时钟下运行可支持高达</a:t>
            </a:r>
            <a:r>
              <a:rPr lang="en-US" altLang="zh-CN" sz="3200" dirty="0"/>
              <a:t>230.4K</a:t>
            </a:r>
            <a:r>
              <a:rPr lang="zh-CN" altLang="en-US" sz="3200" dirty="0"/>
              <a:t>的波特率，如果使用外部设备提供的</a:t>
            </a:r>
            <a:r>
              <a:rPr lang="en-US" altLang="zh-CN" sz="3200" dirty="0"/>
              <a:t>UEXTCLK</a:t>
            </a:r>
            <a:r>
              <a:rPr lang="zh-CN" altLang="en-US" sz="3200" dirty="0"/>
              <a:t>，</a:t>
            </a:r>
            <a:r>
              <a:rPr lang="en-US" altLang="zh-CN" sz="3200" dirty="0"/>
              <a:t>UART</a:t>
            </a:r>
            <a:r>
              <a:rPr lang="zh-CN" altLang="en-US" sz="3200" dirty="0"/>
              <a:t>的速度还可以更高。每个</a:t>
            </a:r>
            <a:r>
              <a:rPr lang="en-US" altLang="zh-CN" sz="3200" dirty="0"/>
              <a:t>UART</a:t>
            </a:r>
            <a:r>
              <a:rPr lang="zh-CN" altLang="en-US" sz="3200" dirty="0"/>
              <a:t>通道各含有两个</a:t>
            </a:r>
            <a:r>
              <a:rPr lang="en-US" altLang="zh-CN" sz="3200" dirty="0"/>
              <a:t>16</a:t>
            </a:r>
            <a:r>
              <a:rPr lang="zh-CN" altLang="en-US" sz="3200" dirty="0"/>
              <a:t>位的接收</a:t>
            </a:r>
            <a:r>
              <a:rPr lang="en-US" altLang="zh-CN" sz="3200" dirty="0"/>
              <a:t>FIFO</a:t>
            </a:r>
            <a:r>
              <a:rPr lang="zh-CN" altLang="en-US" sz="3200" dirty="0"/>
              <a:t>和发送</a:t>
            </a:r>
            <a:r>
              <a:rPr lang="en-US" altLang="zh-CN" sz="3200" dirty="0"/>
              <a:t>FIFO</a:t>
            </a:r>
            <a:r>
              <a:rPr lang="zh-CN" altLang="en-US" sz="3200" dirty="0"/>
              <a:t>。</a:t>
            </a:r>
          </a:p>
          <a:p>
            <a:pPr algn="just" eaLnBrk="1" hangingPunct="1"/>
            <a:r>
              <a:rPr lang="en-US" altLang="zh-CN" sz="3200" dirty="0"/>
              <a:t>S3C2410X</a:t>
            </a:r>
            <a:r>
              <a:rPr lang="zh-CN" altLang="en-US" sz="3200" dirty="0"/>
              <a:t>的每个</a:t>
            </a:r>
            <a:r>
              <a:rPr lang="en-US" altLang="zh-CN" sz="3200" dirty="0"/>
              <a:t>UART</a:t>
            </a:r>
            <a:r>
              <a:rPr lang="zh-CN" altLang="en-US" sz="3200" dirty="0"/>
              <a:t>包含一个</a:t>
            </a:r>
            <a:r>
              <a:rPr lang="zh-CN" altLang="en-US" sz="3200" dirty="0">
                <a:solidFill>
                  <a:srgbClr val="FF0000"/>
                </a:solidFill>
              </a:rPr>
              <a:t>发送器</a:t>
            </a:r>
            <a:r>
              <a:rPr lang="zh-CN" altLang="en-US" sz="3200" dirty="0"/>
              <a:t>、一个</a:t>
            </a:r>
            <a:r>
              <a:rPr lang="zh-CN" altLang="en-US" sz="3200" dirty="0">
                <a:solidFill>
                  <a:srgbClr val="FF0000"/>
                </a:solidFill>
              </a:rPr>
              <a:t>接收器</a:t>
            </a:r>
            <a:r>
              <a:rPr lang="zh-CN" altLang="en-US" sz="3200" dirty="0"/>
              <a:t>、一个</a:t>
            </a:r>
            <a:r>
              <a:rPr lang="zh-CN" altLang="en-US" sz="3200" dirty="0">
                <a:solidFill>
                  <a:srgbClr val="FF0000"/>
                </a:solidFill>
              </a:rPr>
              <a:t>波特率发生器</a:t>
            </a:r>
            <a:r>
              <a:rPr lang="zh-CN" altLang="en-US" sz="3200" dirty="0"/>
              <a:t>和一个</a:t>
            </a:r>
            <a:r>
              <a:rPr lang="zh-CN" altLang="en-US" sz="3200" dirty="0">
                <a:solidFill>
                  <a:srgbClr val="FF0000"/>
                </a:solidFill>
              </a:rPr>
              <a:t>控制单元</a:t>
            </a:r>
            <a:r>
              <a:rPr lang="zh-CN" altLang="en-US" sz="3200" dirty="0"/>
              <a:t>，其结构参见图</a:t>
            </a:r>
            <a:r>
              <a:rPr lang="en-US" altLang="zh-CN" sz="3200" dirty="0"/>
              <a:t>6-17 </a:t>
            </a:r>
            <a:r>
              <a:rPr lang="zh-CN" altLang="en-US" sz="3200" dirty="0"/>
              <a:t>所示。</a:t>
            </a:r>
          </a:p>
          <a:p>
            <a:pPr eaLnBrk="1" hangingPunct="1"/>
            <a:endParaRPr lang="en-US" altLang="zh-CN" sz="32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147" y="5862"/>
            <a:ext cx="6830982" cy="642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6" name="矩形 4"/>
          <p:cNvSpPr>
            <a:spLocks noChangeArrowheads="1"/>
          </p:cNvSpPr>
          <p:nvPr/>
        </p:nvSpPr>
        <p:spPr bwMode="auto">
          <a:xfrm>
            <a:off x="2524427" y="6433619"/>
            <a:ext cx="26164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dirty="0">
                <a:latin typeface="Tw Cen MT" pitchFamily="34" charset="0"/>
                <a:ea typeface="华文仿宋" pitchFamily="2" charset="-122"/>
              </a:rPr>
              <a:t>6-17  </a:t>
            </a:r>
            <a:r>
              <a:rPr lang="zh-CN" altLang="en-US" dirty="0">
                <a:latin typeface="Tw Cen MT" pitchFamily="34" charset="0"/>
                <a:ea typeface="华文仿宋" pitchFamily="2" charset="-122"/>
              </a:rPr>
              <a:t>串行口结构框图</a:t>
            </a:r>
          </a:p>
        </p:txBody>
      </p:sp>
      <p:sp>
        <p:nvSpPr>
          <p:cNvPr id="82947" name="矩形 5"/>
          <p:cNvSpPr>
            <a:spLocks noChangeArrowheads="1"/>
          </p:cNvSpPr>
          <p:nvPr/>
        </p:nvSpPr>
        <p:spPr bwMode="auto">
          <a:xfrm>
            <a:off x="8133862" y="150447"/>
            <a:ext cx="3811953" cy="600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波特率发生器的输入可以是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PCLK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或者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UEXTCLK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。发送器和接收器包含</a:t>
            </a:r>
            <a:r>
              <a:rPr lang="en-US" altLang="zh-CN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16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位的</a:t>
            </a:r>
            <a:r>
              <a:rPr lang="en-US" altLang="zh-CN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FIFO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和移位寄存器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。发送时，数据被送入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FIFO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，然后被复制到发送移位寄存器按位从发送数据引脚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TxDn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输出。接收时，接收数据从接收数据引脚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RxDn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按位移入接收移位寄存器，并复制到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FIFO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>
          <a:xfrm>
            <a:off x="479376" y="22376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6.6.2  S3C2410X UART</a:t>
            </a:r>
            <a:r>
              <a:rPr lang="zh-CN" altLang="en-US" sz="4923" dirty="0"/>
              <a:t>工作原理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79376" y="1710499"/>
            <a:ext cx="10871200" cy="4382797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．</a:t>
            </a:r>
            <a:r>
              <a:rPr lang="en-US" altLang="zh-CN" sz="3200" dirty="0"/>
              <a:t>UART</a:t>
            </a:r>
            <a:r>
              <a:rPr lang="zh-CN" altLang="en-US" sz="3200" dirty="0"/>
              <a:t>的工作机制</a:t>
            </a:r>
            <a:endParaRPr lang="en-US" altLang="zh-CN" sz="3200" dirty="0"/>
          </a:p>
          <a:p>
            <a:pPr marL="0" indent="0" eaLnBrk="1" hangingPunct="1"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）数据发送</a:t>
            </a:r>
          </a:p>
          <a:p>
            <a:pPr marL="0" indent="0" eaLnBrk="1" hangingPunct="1">
              <a:buNone/>
            </a:pPr>
            <a:r>
              <a:rPr lang="zh-CN" altLang="en-US" sz="3200" dirty="0"/>
              <a:t>        发送数据的</a:t>
            </a:r>
            <a:r>
              <a:rPr lang="zh-CN" altLang="en-US" sz="3200" dirty="0">
                <a:solidFill>
                  <a:srgbClr val="FF0000"/>
                </a:solidFill>
              </a:rPr>
              <a:t>帧结构可编程</a:t>
            </a:r>
            <a:r>
              <a:rPr lang="zh-CN" altLang="en-US" sz="3200" dirty="0"/>
              <a:t>，由</a:t>
            </a:r>
            <a:r>
              <a:rPr lang="en-US" altLang="zh-CN" sz="3200" dirty="0"/>
              <a:t>1</a:t>
            </a:r>
            <a:r>
              <a:rPr lang="zh-CN" altLang="en-US" sz="3200" dirty="0"/>
              <a:t>个</a:t>
            </a:r>
            <a:r>
              <a:rPr lang="zh-CN" altLang="en-US" sz="3200" dirty="0">
                <a:solidFill>
                  <a:srgbClr val="FF0000"/>
                </a:solidFill>
              </a:rPr>
              <a:t>起始位</a:t>
            </a:r>
            <a:r>
              <a:rPr lang="zh-CN" altLang="en-US" sz="3200" dirty="0"/>
              <a:t>、</a:t>
            </a:r>
            <a:r>
              <a:rPr lang="en-US" altLang="zh-CN" sz="3200" dirty="0"/>
              <a:t>5</a:t>
            </a:r>
            <a:r>
              <a:rPr lang="zh-CN" altLang="en-US" sz="3200" dirty="0"/>
              <a:t>～</a:t>
            </a:r>
            <a:r>
              <a:rPr lang="en-US" altLang="zh-CN" sz="3200" dirty="0"/>
              <a:t>8</a:t>
            </a:r>
            <a:r>
              <a:rPr lang="zh-CN" altLang="en-US" sz="3200" dirty="0"/>
              <a:t>个</a:t>
            </a:r>
            <a:r>
              <a:rPr lang="zh-CN" altLang="en-US" sz="3200" dirty="0">
                <a:solidFill>
                  <a:srgbClr val="FF0000"/>
                </a:solidFill>
              </a:rPr>
              <a:t>数据位</a:t>
            </a:r>
            <a:r>
              <a:rPr lang="zh-CN" altLang="en-US" sz="3200" dirty="0"/>
              <a:t>、</a:t>
            </a:r>
            <a:r>
              <a:rPr lang="en-US" altLang="zh-CN" sz="3200" dirty="0"/>
              <a:t>1</a:t>
            </a:r>
            <a:r>
              <a:rPr lang="zh-CN" altLang="en-US" sz="3200" dirty="0"/>
              <a:t>个可选的</a:t>
            </a:r>
            <a:r>
              <a:rPr lang="zh-CN" altLang="en-US" sz="3200" dirty="0">
                <a:solidFill>
                  <a:srgbClr val="FF0000"/>
                </a:solidFill>
              </a:rPr>
              <a:t>奇偶位</a:t>
            </a:r>
            <a:r>
              <a:rPr lang="zh-CN" altLang="en-US" sz="3200" dirty="0"/>
              <a:t>和</a:t>
            </a:r>
            <a:r>
              <a:rPr lang="en-US" altLang="zh-CN" sz="3200" dirty="0"/>
              <a:t>1</a:t>
            </a:r>
            <a:r>
              <a:rPr lang="zh-CN" altLang="en-US" sz="3200" dirty="0"/>
              <a:t>～</a:t>
            </a:r>
            <a:r>
              <a:rPr lang="en-US" altLang="zh-CN" sz="3200" dirty="0"/>
              <a:t>2</a:t>
            </a:r>
            <a:r>
              <a:rPr lang="zh-CN" altLang="en-US" sz="3200" dirty="0"/>
              <a:t>个</a:t>
            </a:r>
            <a:r>
              <a:rPr lang="zh-CN" altLang="en-US" sz="3200" dirty="0">
                <a:solidFill>
                  <a:srgbClr val="FF0000"/>
                </a:solidFill>
              </a:rPr>
              <a:t>停止位</a:t>
            </a:r>
            <a:r>
              <a:rPr lang="zh-CN" altLang="en-US" sz="3200" dirty="0"/>
              <a:t>组成，这些可以在线控制寄存器</a:t>
            </a:r>
            <a:r>
              <a:rPr lang="en-US" altLang="zh-CN" sz="3200" dirty="0" err="1"/>
              <a:t>ULCONn</a:t>
            </a:r>
            <a:r>
              <a:rPr lang="zh-CN" altLang="en-US" sz="3200" dirty="0"/>
              <a:t>中设定。</a:t>
            </a:r>
            <a:endParaRPr lang="en-US" altLang="zh-CN" sz="3200" dirty="0"/>
          </a:p>
          <a:p>
            <a:pPr marL="0" indent="0" eaLnBrk="1" hangingPunct="1">
              <a:buNone/>
            </a:pPr>
            <a:r>
              <a:rPr lang="zh-CN" altLang="en-US" sz="3200" dirty="0"/>
              <a:t>        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35360" y="476672"/>
            <a:ext cx="11665296" cy="619268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．</a:t>
            </a:r>
            <a:r>
              <a:rPr lang="en-US" altLang="zh-CN" sz="3200" dirty="0"/>
              <a:t>UART</a:t>
            </a:r>
            <a:r>
              <a:rPr lang="zh-CN" altLang="en-US" sz="3200" dirty="0"/>
              <a:t>的工作机制</a:t>
            </a:r>
            <a:endParaRPr lang="en-US" altLang="zh-CN" sz="32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3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）数据接收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200" dirty="0"/>
              <a:t>       接收数据的</a:t>
            </a:r>
            <a:r>
              <a:rPr lang="zh-CN" altLang="en-US" sz="3200" dirty="0">
                <a:solidFill>
                  <a:srgbClr val="FF0000"/>
                </a:solidFill>
              </a:rPr>
              <a:t>帧格式也可编程</a:t>
            </a:r>
            <a:r>
              <a:rPr lang="zh-CN" altLang="en-US" sz="3200" dirty="0"/>
              <a:t>。由</a:t>
            </a:r>
            <a:r>
              <a:rPr lang="en-US" altLang="zh-CN" sz="3200" dirty="0"/>
              <a:t>1</a:t>
            </a:r>
            <a:r>
              <a:rPr lang="zh-CN" altLang="en-US" sz="3200" dirty="0"/>
              <a:t>个起始位、</a:t>
            </a:r>
            <a:r>
              <a:rPr lang="en-US" altLang="zh-CN" sz="3200" dirty="0"/>
              <a:t>5</a:t>
            </a:r>
            <a:r>
              <a:rPr lang="zh-CN" altLang="en-US" sz="3200" dirty="0"/>
              <a:t>～</a:t>
            </a:r>
            <a:r>
              <a:rPr lang="en-US" altLang="zh-CN" sz="3200" dirty="0"/>
              <a:t>8</a:t>
            </a:r>
            <a:r>
              <a:rPr lang="zh-CN" altLang="en-US" sz="3200" dirty="0"/>
              <a:t>个数据位、</a:t>
            </a:r>
            <a:r>
              <a:rPr lang="en-US" altLang="zh-CN" sz="3200" dirty="0"/>
              <a:t>1</a:t>
            </a:r>
            <a:r>
              <a:rPr lang="zh-CN" altLang="en-US" sz="3200" dirty="0"/>
              <a:t>个可选的奇偶位和</a:t>
            </a:r>
            <a:r>
              <a:rPr lang="en-US" altLang="zh-CN" sz="3200" dirty="0"/>
              <a:t>1</a:t>
            </a:r>
            <a:r>
              <a:rPr lang="zh-CN" altLang="en-US" sz="3200" dirty="0"/>
              <a:t>～</a:t>
            </a:r>
            <a:r>
              <a:rPr lang="en-US" altLang="zh-CN" sz="3200" dirty="0"/>
              <a:t>2</a:t>
            </a:r>
            <a:r>
              <a:rPr lang="zh-CN" altLang="en-US" sz="3200" dirty="0"/>
              <a:t>个停止位组成。接收器可以检测到溢出错误、奇偶校验错误、帧错误和间断条件，每一种情况都可以设置</a:t>
            </a:r>
            <a:r>
              <a:rPr lang="zh-CN" altLang="en-US" sz="3200" dirty="0">
                <a:solidFill>
                  <a:srgbClr val="FF0000"/>
                </a:solidFill>
              </a:rPr>
              <a:t>错误标志</a:t>
            </a:r>
            <a:r>
              <a:rPr lang="zh-CN" altLang="en-US" sz="3200" dirty="0"/>
              <a:t>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3200" dirty="0"/>
              <a:t>－ 溢出错误：在旧数据被读出来之前新的数据覆盖了旧的数据。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3200" dirty="0"/>
              <a:t>－ 奇偶校验错误：接收数据的奇偶值与预期不符。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3200" dirty="0"/>
              <a:t>－ 帧错误：接收数据没有有效的停止位。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3200" dirty="0"/>
              <a:t>－ 间断条件错误：</a:t>
            </a:r>
            <a:r>
              <a:rPr lang="en-US" altLang="zh-CN" sz="3200" dirty="0" err="1"/>
              <a:t>RxDn</a:t>
            </a:r>
            <a:r>
              <a:rPr lang="zh-CN" altLang="en-US" sz="3200" dirty="0"/>
              <a:t>输入处于逻辑</a:t>
            </a:r>
            <a:r>
              <a:rPr lang="en-US" altLang="zh-CN" sz="3200" dirty="0"/>
              <a:t>0</a:t>
            </a:r>
            <a:r>
              <a:rPr lang="zh-CN" altLang="en-US" sz="3200" dirty="0"/>
              <a:t>状态的持续时间长于一帧时间。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60400" y="548680"/>
            <a:ext cx="10871200" cy="597666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．</a:t>
            </a:r>
            <a:r>
              <a:rPr lang="en-US" altLang="zh-CN" sz="3200" dirty="0"/>
              <a:t>UART</a:t>
            </a:r>
            <a:r>
              <a:rPr lang="zh-CN" altLang="en-US" sz="3200" dirty="0"/>
              <a:t>的工作机制</a:t>
            </a:r>
            <a:endParaRPr lang="en-US" altLang="zh-CN" sz="3200" dirty="0"/>
          </a:p>
          <a:p>
            <a:pPr marL="0" indent="0" eaLnBrk="1" hangingPunct="1">
              <a:buNone/>
            </a:pPr>
            <a:endParaRPr lang="en-US" altLang="zh-CN" sz="3200" dirty="0"/>
          </a:p>
          <a:p>
            <a:pPr marL="0" indent="0" eaLnBrk="1" hangingPunct="1"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）自动流控制（</a:t>
            </a:r>
            <a:r>
              <a:rPr lang="en-US" altLang="zh-CN" sz="3200" dirty="0"/>
              <a:t>AFC</a:t>
            </a:r>
            <a:r>
              <a:rPr lang="zh-CN" altLang="en-US" sz="3200" dirty="0"/>
              <a:t>）</a:t>
            </a:r>
          </a:p>
          <a:p>
            <a:pPr marL="0" indent="0" algn="just" eaLnBrk="1" hangingPunct="1">
              <a:buNone/>
            </a:pPr>
            <a:r>
              <a:rPr lang="en-US" altLang="zh-CN" sz="3200" dirty="0"/>
              <a:t>        S3C2410X</a:t>
            </a:r>
            <a:r>
              <a:rPr lang="zh-CN" altLang="en-US" sz="3200" dirty="0"/>
              <a:t>的</a:t>
            </a:r>
            <a:r>
              <a:rPr lang="en-US" altLang="zh-CN" sz="3200" dirty="0"/>
              <a:t>UART0</a:t>
            </a:r>
            <a:r>
              <a:rPr lang="zh-CN" altLang="en-US" sz="3200" dirty="0"/>
              <a:t>和</a:t>
            </a:r>
            <a:r>
              <a:rPr lang="en-US" altLang="zh-CN" sz="3200" dirty="0"/>
              <a:t>UART1</a:t>
            </a:r>
            <a:r>
              <a:rPr lang="zh-CN" altLang="en-US" sz="3200" dirty="0"/>
              <a:t>通过</a:t>
            </a:r>
            <a:r>
              <a:rPr lang="en-US" altLang="zh-CN" sz="3200" dirty="0" err="1">
                <a:solidFill>
                  <a:srgbClr val="FF0000"/>
                </a:solidFill>
              </a:rPr>
              <a:t>nRTS</a:t>
            </a:r>
            <a:r>
              <a:rPr lang="en-US" altLang="zh-CN" sz="3200" dirty="0"/>
              <a:t> </a:t>
            </a:r>
            <a:r>
              <a:rPr lang="zh-CN" altLang="en-US" sz="3200" dirty="0"/>
              <a:t>和 </a:t>
            </a:r>
            <a:r>
              <a:rPr lang="en-US" altLang="zh-CN" sz="3200" dirty="0" err="1">
                <a:solidFill>
                  <a:srgbClr val="FF0000"/>
                </a:solidFill>
              </a:rPr>
              <a:t>nCTS</a:t>
            </a:r>
            <a:r>
              <a:rPr lang="zh-CN" altLang="en-US" sz="3200" dirty="0"/>
              <a:t>信号支持自动流控制。如果用户希望将</a:t>
            </a:r>
            <a:r>
              <a:rPr lang="en-US" altLang="zh-CN" sz="3200" dirty="0"/>
              <a:t>UART</a:t>
            </a:r>
            <a:r>
              <a:rPr lang="zh-CN" altLang="en-US" sz="3200" dirty="0"/>
              <a:t>连接到一个</a:t>
            </a:r>
            <a:r>
              <a:rPr lang="en-US" altLang="zh-CN" sz="3200" dirty="0"/>
              <a:t>MODEM</a:t>
            </a:r>
            <a:r>
              <a:rPr lang="zh-CN" altLang="en-US" sz="3200" dirty="0"/>
              <a:t>，可以在</a:t>
            </a:r>
            <a:r>
              <a:rPr lang="en-US" altLang="zh-CN" sz="3200" dirty="0" err="1"/>
              <a:t>UMCONn</a:t>
            </a:r>
            <a:r>
              <a:rPr lang="zh-CN" altLang="en-US" sz="3200" dirty="0"/>
              <a:t>寄存器中禁止自动流控制位，并通过软件控制</a:t>
            </a:r>
            <a:r>
              <a:rPr lang="en-US" altLang="zh-CN" sz="3200" dirty="0" err="1"/>
              <a:t>nRTS</a:t>
            </a:r>
            <a:r>
              <a:rPr lang="zh-CN" altLang="en-US" sz="3200" dirty="0"/>
              <a:t>信号。</a:t>
            </a:r>
          </a:p>
          <a:p>
            <a:pPr marL="0" indent="0" eaLnBrk="1" hangingPunct="1">
              <a:buNone/>
            </a:pPr>
            <a:r>
              <a:rPr lang="zh-CN" altLang="en-US" sz="3200" dirty="0"/>
              <a:t>       如果希望将</a:t>
            </a:r>
            <a:r>
              <a:rPr lang="en-US" altLang="zh-CN" sz="3200" dirty="0"/>
              <a:t>UART</a:t>
            </a:r>
            <a:r>
              <a:rPr lang="zh-CN" altLang="en-US" sz="3200" dirty="0"/>
              <a:t>连接到</a:t>
            </a:r>
            <a:r>
              <a:rPr lang="en-US" altLang="zh-CN" sz="3200" dirty="0"/>
              <a:t>MODEM</a:t>
            </a:r>
            <a:r>
              <a:rPr lang="zh-CN" altLang="en-US" sz="3200" dirty="0"/>
              <a:t>，则</a:t>
            </a:r>
            <a:r>
              <a:rPr lang="en-US" altLang="zh-CN" sz="3200" dirty="0" err="1"/>
              <a:t>nRTS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nCTS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nDSR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nDTR</a:t>
            </a:r>
            <a:r>
              <a:rPr lang="zh-CN" altLang="en-US" sz="3200" dirty="0"/>
              <a:t>、</a:t>
            </a:r>
            <a:r>
              <a:rPr lang="en-US" altLang="zh-CN" sz="3200" dirty="0"/>
              <a:t>DCD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nRI</a:t>
            </a:r>
            <a:r>
              <a:rPr lang="zh-CN" altLang="en-US" sz="3200" dirty="0"/>
              <a:t>信号是必须使用。这种情况下，用户可以</a:t>
            </a:r>
            <a:r>
              <a:rPr lang="zh-CN" altLang="en-US" sz="3200" dirty="0">
                <a:solidFill>
                  <a:srgbClr val="FF0000"/>
                </a:solidFill>
              </a:rPr>
              <a:t>通过</a:t>
            </a:r>
            <a:r>
              <a:rPr lang="en-US" altLang="zh-CN" sz="3200" dirty="0">
                <a:solidFill>
                  <a:srgbClr val="FF0000"/>
                </a:solidFill>
              </a:rPr>
              <a:t>GPIO</a:t>
            </a:r>
            <a:r>
              <a:rPr lang="zh-CN" altLang="en-US" sz="3200" dirty="0">
                <a:solidFill>
                  <a:srgbClr val="FF0000"/>
                </a:solidFill>
              </a:rPr>
              <a:t>控制</a:t>
            </a:r>
            <a:r>
              <a:rPr lang="zh-CN" altLang="en-US" sz="3200" dirty="0"/>
              <a:t>这些信号，因为</a:t>
            </a:r>
            <a:r>
              <a:rPr lang="en-US" altLang="zh-CN" sz="3200" dirty="0"/>
              <a:t>AFC</a:t>
            </a:r>
            <a:r>
              <a:rPr lang="zh-CN" altLang="en-US" sz="3200" dirty="0"/>
              <a:t>不支持</a:t>
            </a:r>
            <a:r>
              <a:rPr lang="en-US" altLang="zh-CN" sz="3200" dirty="0"/>
              <a:t>RS-232C</a:t>
            </a:r>
            <a:r>
              <a:rPr lang="zh-CN" altLang="en-US" sz="3200" dirty="0"/>
              <a:t>接口。</a:t>
            </a:r>
          </a:p>
          <a:p>
            <a:pPr marL="0" indent="0" eaLnBrk="1" hangingPunct="1"/>
            <a:endParaRPr lang="zh-CN" altLang="en-US" sz="3200" dirty="0"/>
          </a:p>
          <a:p>
            <a:pPr marL="0" indent="0" eaLnBrk="1" hangingPunct="1"/>
            <a:endParaRPr lang="en-US" altLang="zh-CN" sz="32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内容占位符 2"/>
          <p:cNvSpPr>
            <a:spLocks noGrp="1"/>
          </p:cNvSpPr>
          <p:nvPr>
            <p:ph sz="quarter" idx="1"/>
          </p:nvPr>
        </p:nvSpPr>
        <p:spPr>
          <a:xfrm>
            <a:off x="83332" y="332656"/>
            <a:ext cx="12025336" cy="648072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．</a:t>
            </a:r>
            <a:r>
              <a:rPr lang="en-US" altLang="zh-CN" sz="3200" dirty="0"/>
              <a:t>UART</a:t>
            </a:r>
            <a:r>
              <a:rPr lang="zh-CN" altLang="en-US" sz="3200" dirty="0"/>
              <a:t>的工作机制</a:t>
            </a:r>
            <a:endParaRPr lang="en-US" altLang="zh-CN" sz="3200" dirty="0"/>
          </a:p>
          <a:p>
            <a:pPr eaLnBrk="1" hangingPunct="1">
              <a:buFont typeface="Wingdings" pitchFamily="2" charset="2"/>
              <a:buNone/>
            </a:pPr>
            <a:endParaRPr lang="en-US" altLang="zh-CN" sz="32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4</a:t>
            </a:r>
            <a:r>
              <a:rPr lang="zh-CN" altLang="en-US" sz="3200" dirty="0"/>
              <a:t>）中断</a:t>
            </a:r>
            <a:r>
              <a:rPr lang="en-US" altLang="zh-CN" sz="3200" dirty="0"/>
              <a:t>/DMA</a:t>
            </a:r>
            <a:r>
              <a:rPr lang="zh-CN" altLang="en-US" sz="3200" dirty="0"/>
              <a:t>请求的产生</a:t>
            </a:r>
            <a:endParaRPr lang="en-US" altLang="zh-CN" sz="3200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dirty="0"/>
              <a:t>           S3C2410X</a:t>
            </a:r>
            <a:r>
              <a:rPr lang="zh-CN" altLang="en-US" sz="3200" dirty="0"/>
              <a:t>的每个</a:t>
            </a:r>
            <a:r>
              <a:rPr lang="en-US" altLang="zh-CN" sz="3200" dirty="0"/>
              <a:t>UART</a:t>
            </a:r>
            <a:r>
              <a:rPr lang="zh-CN" altLang="en-US" sz="3200" dirty="0"/>
              <a:t>有</a:t>
            </a:r>
            <a:r>
              <a:rPr lang="en-US" altLang="zh-CN" sz="3200" dirty="0"/>
              <a:t>7</a:t>
            </a:r>
            <a:r>
              <a:rPr lang="zh-CN" altLang="en-US" sz="3200" dirty="0"/>
              <a:t>个状态信号：溢出错误、奇偶错、帧错误、接收缓冲器满、发送缓冲器空和发送移位寄存器空。这些状态信号体现在</a:t>
            </a:r>
            <a:r>
              <a:rPr lang="en-US" altLang="zh-CN" sz="3200" dirty="0"/>
              <a:t>UART</a:t>
            </a:r>
            <a:r>
              <a:rPr lang="zh-CN" altLang="en-US" sz="3200" dirty="0"/>
              <a:t>状态寄存器（</a:t>
            </a:r>
            <a:r>
              <a:rPr lang="en-US" altLang="zh-CN" sz="3200" dirty="0" err="1"/>
              <a:t>UTRSTATn</a:t>
            </a:r>
            <a:r>
              <a:rPr lang="en-US" altLang="zh-CN" sz="3200" dirty="0"/>
              <a:t>/</a:t>
            </a:r>
            <a:r>
              <a:rPr lang="en-US" altLang="zh-CN" sz="3200" dirty="0" err="1"/>
              <a:t>UERSTATn</a:t>
            </a:r>
            <a:r>
              <a:rPr lang="zh-CN" altLang="en-US" sz="3200" dirty="0"/>
              <a:t>）中的相关位上。</a:t>
            </a:r>
            <a:endParaRPr lang="en-US" altLang="zh-CN" sz="3200" dirty="0"/>
          </a:p>
          <a:p>
            <a:pPr eaLnBrk="1" hangingPunct="1"/>
            <a:r>
              <a:rPr lang="zh-CN" altLang="en-US" sz="3200" dirty="0"/>
              <a:t>溢出错、奇偶错、帧错误和间断都与接收错误状态相关。如果控制寄存器</a:t>
            </a:r>
            <a:r>
              <a:rPr lang="en-US" altLang="zh-CN" sz="3200" dirty="0" err="1"/>
              <a:t>UCONn</a:t>
            </a:r>
            <a:r>
              <a:rPr lang="zh-CN" altLang="en-US" sz="3200" dirty="0"/>
              <a:t>中的接收错误状态中断使能位被置</a:t>
            </a:r>
            <a:r>
              <a:rPr lang="en-US" altLang="zh-CN" sz="3200" dirty="0"/>
              <a:t>1</a:t>
            </a:r>
            <a:r>
              <a:rPr lang="zh-CN" altLang="en-US" sz="3200" dirty="0"/>
              <a:t>的话，每个错误可以产生一个接收错误状态中断请求。</a:t>
            </a:r>
            <a:endParaRPr lang="en-US" altLang="zh-CN" sz="3200" dirty="0"/>
          </a:p>
          <a:p>
            <a:pPr eaLnBrk="1" hangingPunct="1"/>
            <a:r>
              <a:rPr lang="zh-CN" altLang="en-US" sz="3200" dirty="0"/>
              <a:t>如果控制寄存器的接收和发送模式选择为</a:t>
            </a:r>
            <a:r>
              <a:rPr lang="en-US" altLang="zh-CN" sz="3200" dirty="0" err="1"/>
              <a:t>DMAn</a:t>
            </a:r>
            <a:r>
              <a:rPr lang="zh-CN" altLang="en-US" sz="3200" dirty="0"/>
              <a:t>请求模式，在上述情况下将产生</a:t>
            </a:r>
            <a:r>
              <a:rPr lang="en-US" altLang="zh-CN" sz="3200" dirty="0" err="1"/>
              <a:t>DMAn</a:t>
            </a:r>
            <a:r>
              <a:rPr lang="zh-CN" altLang="en-US" sz="3200" dirty="0"/>
              <a:t>请求而不是</a:t>
            </a:r>
            <a:r>
              <a:rPr lang="en-US" altLang="zh-CN" sz="3200" dirty="0"/>
              <a:t>RX/Tx</a:t>
            </a:r>
            <a:r>
              <a:rPr lang="zh-CN" altLang="en-US" sz="3200" dirty="0"/>
              <a:t>中断请求。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1384" y="404664"/>
            <a:ext cx="10871200" cy="5533292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．</a:t>
            </a:r>
            <a:r>
              <a:rPr lang="en-US" altLang="zh-CN" sz="3200" dirty="0"/>
              <a:t>UART</a:t>
            </a:r>
            <a:r>
              <a:rPr lang="zh-CN" altLang="en-US" sz="3200" dirty="0"/>
              <a:t>的工作机制</a:t>
            </a:r>
            <a:endParaRPr lang="en-US" altLang="zh-CN" sz="3200" dirty="0"/>
          </a:p>
          <a:p>
            <a:pPr marL="0" indent="0" eaLnBrk="1" hangingPunct="1">
              <a:buNone/>
            </a:pPr>
            <a:endParaRPr lang="en-US" altLang="zh-CN" sz="3200" dirty="0"/>
          </a:p>
          <a:p>
            <a:pPr marL="0" indent="0" eaLnBrk="1" hangingPunct="1"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5</a:t>
            </a:r>
            <a:r>
              <a:rPr lang="zh-CN" altLang="en-US" sz="3200" dirty="0"/>
              <a:t>）</a:t>
            </a:r>
            <a:r>
              <a:rPr lang="en-US" altLang="zh-CN" sz="3200" dirty="0"/>
              <a:t>UART</a:t>
            </a:r>
            <a:r>
              <a:rPr lang="zh-CN" altLang="en-US" sz="3200" dirty="0"/>
              <a:t>错误状态</a:t>
            </a:r>
            <a:r>
              <a:rPr lang="en-US" altLang="zh-CN" sz="3200" dirty="0"/>
              <a:t>FIFO</a:t>
            </a:r>
          </a:p>
          <a:p>
            <a:pPr marL="0" indent="0" eaLnBrk="1" hangingPunct="1">
              <a:buNone/>
            </a:pPr>
            <a:r>
              <a:rPr lang="en-US" altLang="zh-CN" sz="3200" dirty="0"/>
              <a:t>        UART</a:t>
            </a:r>
            <a:r>
              <a:rPr lang="zh-CN" altLang="en-US" sz="3200" dirty="0"/>
              <a:t>除了</a:t>
            </a:r>
            <a:r>
              <a:rPr lang="en-US" altLang="zh-CN" sz="3200" dirty="0"/>
              <a:t>Rx FIFO</a:t>
            </a:r>
            <a:r>
              <a:rPr lang="zh-CN" altLang="en-US" sz="3200" dirty="0"/>
              <a:t>外还有错误状态</a:t>
            </a:r>
            <a:r>
              <a:rPr lang="en-US" altLang="zh-CN" sz="3200" dirty="0"/>
              <a:t>FIFO</a:t>
            </a:r>
            <a:r>
              <a:rPr lang="zh-CN" altLang="en-US" sz="3200" dirty="0"/>
              <a:t>。错误状态</a:t>
            </a:r>
            <a:r>
              <a:rPr lang="en-US" altLang="zh-CN" sz="3200" dirty="0"/>
              <a:t>FIFO</a:t>
            </a:r>
            <a:r>
              <a:rPr lang="zh-CN" altLang="en-US" sz="3200" dirty="0"/>
              <a:t>指示接收到的哪个数据有错误。只有当有</a:t>
            </a:r>
            <a:r>
              <a:rPr lang="zh-CN" altLang="en-US" sz="3200" dirty="0">
                <a:solidFill>
                  <a:srgbClr val="FF0000"/>
                </a:solidFill>
              </a:rPr>
              <a:t>错误的数据准备读出</a:t>
            </a:r>
            <a:r>
              <a:rPr lang="zh-CN" altLang="en-US" sz="3200" dirty="0"/>
              <a:t>的时候才会产生</a:t>
            </a:r>
            <a:r>
              <a:rPr lang="zh-CN" altLang="en-US" sz="3200" dirty="0">
                <a:solidFill>
                  <a:srgbClr val="FF0000"/>
                </a:solidFill>
              </a:rPr>
              <a:t>错误中断</a:t>
            </a:r>
            <a:r>
              <a:rPr lang="zh-CN" altLang="en-US" sz="3200" dirty="0"/>
              <a:t>。</a:t>
            </a:r>
          </a:p>
          <a:p>
            <a:pPr marL="0" indent="0" eaLnBrk="1" hangingPunct="1">
              <a:buNone/>
            </a:pPr>
            <a:r>
              <a:rPr lang="zh-CN" altLang="en-US" sz="3200" dirty="0"/>
              <a:t>       例如：假设</a:t>
            </a:r>
            <a:r>
              <a:rPr lang="en-US" altLang="zh-CN" sz="3200" dirty="0"/>
              <a:t>UART Rx FIFO</a:t>
            </a:r>
            <a:r>
              <a:rPr lang="zh-CN" altLang="en-US" sz="3200" dirty="0"/>
              <a:t>顺序接收到</a:t>
            </a:r>
            <a:r>
              <a:rPr lang="en-US" altLang="zh-CN" sz="3200" dirty="0"/>
              <a:t>ABCD 4</a:t>
            </a:r>
            <a:r>
              <a:rPr lang="zh-CN" altLang="en-US" sz="3200" dirty="0"/>
              <a:t>个字符，在接收</a:t>
            </a:r>
            <a:r>
              <a:rPr lang="en-US" altLang="zh-CN" sz="3200" dirty="0"/>
              <a:t>B</a:t>
            </a:r>
            <a:r>
              <a:rPr lang="zh-CN" altLang="en-US" sz="3200" dirty="0"/>
              <a:t>的时候发生了帧错误。事实上</a:t>
            </a:r>
            <a:r>
              <a:rPr lang="en-US" altLang="zh-CN" sz="3200" dirty="0"/>
              <a:t>UART</a:t>
            </a:r>
            <a:r>
              <a:rPr lang="zh-CN" altLang="en-US" sz="3200" dirty="0"/>
              <a:t>接收错误并未产生任何错误中断，因为错误的数据</a:t>
            </a:r>
            <a:r>
              <a:rPr lang="en-US" altLang="zh-CN" sz="3200" dirty="0"/>
              <a:t>B</a:t>
            </a:r>
            <a:r>
              <a:rPr lang="zh-CN" altLang="en-US" sz="3200" dirty="0"/>
              <a:t>还没有被读出，只有当读</a:t>
            </a:r>
            <a:r>
              <a:rPr lang="en-US" altLang="zh-CN" sz="3200" dirty="0"/>
              <a:t>B</a:t>
            </a:r>
            <a:r>
              <a:rPr lang="zh-CN" altLang="en-US" sz="3200" dirty="0"/>
              <a:t>字符的时候才会发生错误中断。</a:t>
            </a:r>
          </a:p>
          <a:p>
            <a:pPr marL="0" indent="0" eaLnBrk="1" hangingPunct="1"/>
            <a:endParaRPr lang="en-US" altLang="zh-CN" sz="32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511908" y="-509954"/>
            <a:ext cx="11176000" cy="1219200"/>
          </a:xfrm>
        </p:spPr>
        <p:txBody>
          <a:bodyPr/>
          <a:lstStyle/>
          <a:p>
            <a:pPr eaLnBrk="1" hangingPunct="1"/>
            <a:r>
              <a:rPr lang="zh-CN" altLang="en-US" sz="4923"/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0346C7-378C-45B7-8D82-A5EA4AD74A8D}"/>
              </a:ext>
            </a:extLst>
          </p:cNvPr>
          <p:cNvSpPr/>
          <p:nvPr/>
        </p:nvSpPr>
        <p:spPr>
          <a:xfrm>
            <a:off x="0" y="1196752"/>
            <a:ext cx="12192000" cy="360040"/>
          </a:xfrm>
          <a:prstGeom prst="rect">
            <a:avLst/>
          </a:prstGeom>
          <a:solidFill>
            <a:srgbClr val="E9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67680" y="18020"/>
            <a:ext cx="11856640" cy="6741368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．</a:t>
            </a:r>
            <a:r>
              <a:rPr lang="en-US" altLang="zh-CN" sz="2800" dirty="0"/>
              <a:t>UART</a:t>
            </a:r>
            <a:r>
              <a:rPr lang="zh-CN" altLang="en-US" sz="2800" dirty="0"/>
              <a:t>的工作机制</a:t>
            </a:r>
            <a:endParaRPr lang="en-US" altLang="zh-CN" sz="28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）波特率发生器</a:t>
            </a:r>
            <a:endParaRPr lang="en-US" altLang="zh-CN" sz="28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800" dirty="0"/>
              <a:t>       每个</a:t>
            </a:r>
            <a:r>
              <a:rPr lang="en-US" altLang="zh-CN" sz="2800" dirty="0"/>
              <a:t>UART</a:t>
            </a:r>
            <a:r>
              <a:rPr lang="zh-CN" altLang="en-US" sz="2800" dirty="0"/>
              <a:t>口的波特率发生器为发送器和接收器</a:t>
            </a:r>
            <a:r>
              <a:rPr lang="zh-CN" altLang="en-US" sz="2800" dirty="0">
                <a:solidFill>
                  <a:srgbClr val="FF0000"/>
                </a:solidFill>
              </a:rPr>
              <a:t>提供串行时钟</a:t>
            </a:r>
            <a:r>
              <a:rPr lang="zh-CN" altLang="en-US" sz="2800" dirty="0"/>
              <a:t>。波特率发生器的时钟源可以选择内部系统时钟或者</a:t>
            </a:r>
            <a:r>
              <a:rPr lang="en-US" altLang="zh-CN" sz="2800" dirty="0"/>
              <a:t>UEXTCLK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800" dirty="0"/>
              <a:t>       波特率时钟通过对时钟源（</a:t>
            </a:r>
            <a:r>
              <a:rPr lang="en-US" altLang="zh-CN" sz="2800" dirty="0"/>
              <a:t>PCLK OR UEXTCLK</a:t>
            </a:r>
            <a:r>
              <a:rPr lang="zh-CN" altLang="en-US" sz="2800" dirty="0"/>
              <a:t>）进行分频得到，用户需要通过波特率因子寄存器</a:t>
            </a:r>
            <a:r>
              <a:rPr lang="en-US" altLang="zh-CN" sz="2800" dirty="0" err="1">
                <a:solidFill>
                  <a:srgbClr val="FF0000"/>
                </a:solidFill>
              </a:rPr>
              <a:t>UBRDIVn</a:t>
            </a:r>
            <a:r>
              <a:rPr lang="zh-CN" altLang="en-US" sz="2800" dirty="0"/>
              <a:t>设定一个</a:t>
            </a:r>
            <a:r>
              <a:rPr lang="en-US" altLang="zh-CN" sz="2800" dirty="0">
                <a:solidFill>
                  <a:srgbClr val="FF0000"/>
                </a:solidFill>
              </a:rPr>
              <a:t>16</a:t>
            </a:r>
            <a:r>
              <a:rPr lang="zh-CN" altLang="en-US" sz="2800" dirty="0">
                <a:solidFill>
                  <a:srgbClr val="FF0000"/>
                </a:solidFill>
              </a:rPr>
              <a:t>位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分频数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UBRDIVn</a:t>
            </a:r>
            <a:r>
              <a:rPr lang="zh-CN" altLang="en-US" sz="2800" dirty="0"/>
              <a:t>可由下式得出：</a:t>
            </a:r>
            <a:endParaRPr lang="en-US" altLang="zh-CN" sz="28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UBRDIVn</a:t>
            </a:r>
            <a:r>
              <a:rPr lang="en-US" altLang="zh-CN" sz="2800" dirty="0"/>
              <a:t> =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)(PCLK / (bps ×16) ) −1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UBRDIVn</a:t>
            </a:r>
            <a:r>
              <a:rPr lang="en-US" altLang="zh-CN" sz="2800" dirty="0"/>
              <a:t> =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)(UEXTCLK / (bps×16) ) –1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800" dirty="0"/>
              <a:t>例如，如果波特率为</a:t>
            </a:r>
            <a:r>
              <a:rPr lang="en-US" altLang="zh-CN" sz="2800" dirty="0"/>
              <a:t>115200bit/s</a:t>
            </a:r>
            <a:r>
              <a:rPr lang="zh-CN" altLang="en-US" sz="2800" dirty="0"/>
              <a:t>，而</a:t>
            </a:r>
            <a:r>
              <a:rPr lang="en-US" altLang="zh-CN" sz="2800" dirty="0"/>
              <a:t>PCLK</a:t>
            </a:r>
            <a:r>
              <a:rPr lang="zh-CN" altLang="en-US" sz="2800" dirty="0"/>
              <a:t>或</a:t>
            </a:r>
            <a:r>
              <a:rPr lang="en-US" altLang="zh-CN" sz="2800" dirty="0"/>
              <a:t>UEXTCLK</a:t>
            </a:r>
            <a:r>
              <a:rPr lang="zh-CN" altLang="en-US" sz="2800" dirty="0"/>
              <a:t>为</a:t>
            </a:r>
            <a:r>
              <a:rPr lang="en-US" altLang="zh-CN" sz="2800" dirty="0"/>
              <a:t>40MHz</a:t>
            </a:r>
            <a:r>
              <a:rPr lang="zh-CN" altLang="en-US" sz="2800" dirty="0"/>
              <a:t>，则</a:t>
            </a:r>
            <a:r>
              <a:rPr lang="en-US" altLang="zh-CN" sz="2800" dirty="0" err="1"/>
              <a:t>UBRDIVn</a:t>
            </a:r>
            <a:r>
              <a:rPr lang="en-US" altLang="zh-CN" sz="2800" dirty="0"/>
              <a:t> =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)(40×10</a:t>
            </a:r>
            <a:r>
              <a:rPr lang="en-US" altLang="zh-CN" sz="2800" baseline="30000" dirty="0"/>
              <a:t>6</a:t>
            </a:r>
            <a:r>
              <a:rPr lang="en-US" altLang="zh-CN" sz="2800" dirty="0"/>
              <a:t>/(115200×16)) –1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800" dirty="0"/>
              <a:t>              =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)(21.7) –1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800" dirty="0"/>
              <a:t>              = 20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79376" y="476672"/>
            <a:ext cx="11089232" cy="612068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．</a:t>
            </a:r>
            <a:r>
              <a:rPr lang="en-US" altLang="zh-CN" sz="3200" dirty="0"/>
              <a:t>UART</a:t>
            </a:r>
            <a:r>
              <a:rPr lang="zh-CN" altLang="en-US" sz="3200" dirty="0"/>
              <a:t>的工作机制</a:t>
            </a:r>
            <a:endParaRPr lang="en-US" altLang="zh-CN" sz="3200" dirty="0"/>
          </a:p>
          <a:p>
            <a:pPr marL="0" indent="0" eaLnBrk="1" hangingPunct="1">
              <a:buNone/>
            </a:pPr>
            <a:endParaRPr lang="en-US" altLang="zh-CN" sz="3200" dirty="0"/>
          </a:p>
          <a:p>
            <a:pPr marL="0" indent="0" eaLnBrk="1" hangingPunct="1"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7</a:t>
            </a:r>
            <a:r>
              <a:rPr lang="zh-CN" altLang="en-US" sz="3200" dirty="0"/>
              <a:t>）</a:t>
            </a:r>
            <a:r>
              <a:rPr lang="zh-CN" altLang="en-US" sz="3200" dirty="0">
                <a:solidFill>
                  <a:srgbClr val="FF0000"/>
                </a:solidFill>
              </a:rPr>
              <a:t>回送</a:t>
            </a:r>
            <a:r>
              <a:rPr lang="zh-CN" altLang="en-US" sz="3200" dirty="0"/>
              <a:t>（</a:t>
            </a:r>
            <a:r>
              <a:rPr lang="en-US" altLang="zh-CN" sz="3200" dirty="0"/>
              <a:t>loop-back</a:t>
            </a:r>
            <a:r>
              <a:rPr lang="zh-CN" altLang="en-US" sz="3200" dirty="0"/>
              <a:t>）模式</a:t>
            </a:r>
          </a:p>
          <a:p>
            <a:pPr marL="0" indent="0" algn="just" eaLnBrk="1" hangingPunct="1">
              <a:buNone/>
            </a:pPr>
            <a:r>
              <a:rPr lang="zh-CN" altLang="en-US" sz="3200" dirty="0"/>
              <a:t>       为了识别通信连接中的故障，</a:t>
            </a:r>
            <a:r>
              <a:rPr lang="en-US" altLang="zh-CN" sz="3200" dirty="0"/>
              <a:t>UART</a:t>
            </a:r>
            <a:r>
              <a:rPr lang="zh-CN" altLang="en-US" sz="3200" dirty="0"/>
              <a:t>提供了一种叫做</a:t>
            </a:r>
            <a:r>
              <a:rPr lang="en-US" altLang="zh-CN" sz="3200" dirty="0"/>
              <a:t>loop-back</a:t>
            </a:r>
            <a:r>
              <a:rPr lang="zh-CN" altLang="en-US" sz="3200" dirty="0"/>
              <a:t>模式的测试模式。这种模式从内部将</a:t>
            </a:r>
            <a:r>
              <a:rPr lang="en-US" altLang="zh-CN" sz="3200" dirty="0"/>
              <a:t>UART</a:t>
            </a:r>
            <a:r>
              <a:rPr lang="zh-CN" altLang="en-US" sz="3200" dirty="0"/>
              <a:t>的</a:t>
            </a:r>
            <a:r>
              <a:rPr lang="en-US" altLang="zh-CN" sz="3200" dirty="0"/>
              <a:t>TXD</a:t>
            </a:r>
            <a:r>
              <a:rPr lang="zh-CN" altLang="en-US" sz="3200" dirty="0"/>
              <a:t>和</a:t>
            </a:r>
            <a:r>
              <a:rPr lang="en-US" altLang="zh-CN" sz="3200" dirty="0"/>
              <a:t>RXD</a:t>
            </a:r>
            <a:r>
              <a:rPr lang="zh-CN" altLang="en-US" sz="3200" dirty="0"/>
              <a:t>连接起来，因此发送数据可通过</a:t>
            </a:r>
            <a:r>
              <a:rPr lang="en-US" altLang="zh-CN" sz="3200" dirty="0"/>
              <a:t>RXD</a:t>
            </a:r>
            <a:r>
              <a:rPr lang="zh-CN" altLang="en-US" sz="3200" dirty="0"/>
              <a:t>接收。该模式允许处理器检查每个</a:t>
            </a:r>
            <a:r>
              <a:rPr lang="en-US" altLang="zh-CN" sz="3200" dirty="0"/>
              <a:t>SIO</a:t>
            </a:r>
            <a:r>
              <a:rPr lang="zh-CN" altLang="en-US" sz="3200" dirty="0"/>
              <a:t>通道内部的收发数据路径。可以通过设置</a:t>
            </a:r>
            <a:r>
              <a:rPr lang="en-US" altLang="zh-CN" sz="3200" dirty="0"/>
              <a:t>UART</a:t>
            </a:r>
            <a:r>
              <a:rPr lang="zh-CN" altLang="en-US" sz="3200" dirty="0">
                <a:solidFill>
                  <a:srgbClr val="FF0000"/>
                </a:solidFill>
              </a:rPr>
              <a:t>控制寄存器</a:t>
            </a:r>
            <a:r>
              <a:rPr lang="en-US" altLang="zh-CN" sz="3200" dirty="0" err="1">
                <a:solidFill>
                  <a:srgbClr val="FF0000"/>
                </a:solidFill>
              </a:rPr>
              <a:t>UCONn</a:t>
            </a:r>
            <a:r>
              <a:rPr lang="zh-CN" altLang="en-US" sz="3200" dirty="0"/>
              <a:t>中的</a:t>
            </a:r>
            <a:r>
              <a:rPr lang="en-US" altLang="zh-CN" sz="3200" dirty="0"/>
              <a:t>loopback</a:t>
            </a:r>
            <a:r>
              <a:rPr lang="zh-CN" altLang="en-US" sz="3200" dirty="0"/>
              <a:t>位选择这一模式。</a:t>
            </a:r>
            <a:endParaRPr lang="en-US" altLang="zh-CN" sz="3200" dirty="0"/>
          </a:p>
          <a:p>
            <a:pPr marL="0" indent="0" eaLnBrk="1" hangingPunct="1"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8</a:t>
            </a:r>
            <a:r>
              <a:rPr lang="zh-CN" altLang="en-US" sz="3200" dirty="0"/>
              <a:t>）红外（</a:t>
            </a:r>
            <a:r>
              <a:rPr lang="en-US" altLang="zh-CN" sz="3200" dirty="0"/>
              <a:t>IR</a:t>
            </a:r>
            <a:r>
              <a:rPr lang="zh-CN" altLang="en-US" sz="3200" dirty="0"/>
              <a:t>）模式</a:t>
            </a:r>
          </a:p>
          <a:p>
            <a:pPr marL="0" indent="0" eaLnBrk="1" hangingPunct="1">
              <a:buNone/>
            </a:pPr>
            <a:r>
              <a:rPr lang="en-US" altLang="zh-CN" sz="3200" dirty="0"/>
              <a:t>        UART</a:t>
            </a:r>
            <a:r>
              <a:rPr lang="zh-CN" altLang="en-US" sz="3200" dirty="0"/>
              <a:t>支持</a:t>
            </a:r>
            <a:r>
              <a:rPr lang="en-US" altLang="zh-CN" sz="3200" dirty="0"/>
              <a:t>IR</a:t>
            </a:r>
            <a:r>
              <a:rPr lang="zh-CN" altLang="en-US" sz="3200" dirty="0"/>
              <a:t>接收和发送，可以通过设置</a:t>
            </a:r>
            <a:r>
              <a:rPr lang="en-US" altLang="zh-CN" sz="3200" dirty="0"/>
              <a:t>UART</a:t>
            </a:r>
            <a:r>
              <a:rPr lang="zh-CN" altLang="en-US" sz="3200" dirty="0"/>
              <a:t>线控制寄存器</a:t>
            </a:r>
            <a:r>
              <a:rPr lang="en-US" altLang="zh-CN" sz="3200" dirty="0" err="1"/>
              <a:t>ULCONn</a:t>
            </a:r>
            <a:r>
              <a:rPr lang="zh-CN" altLang="en-US" sz="3200" dirty="0"/>
              <a:t>的</a:t>
            </a:r>
            <a:r>
              <a:rPr lang="en-US" altLang="zh-CN" sz="3200" dirty="0"/>
              <a:t>Infra-red-mode</a:t>
            </a:r>
            <a:r>
              <a:rPr lang="zh-CN" altLang="en-US" sz="3200" dirty="0"/>
              <a:t>位来进入这一模式。</a:t>
            </a:r>
          </a:p>
          <a:p>
            <a:pPr marL="0" indent="0" eaLnBrk="1" hangingPunct="1"/>
            <a:endParaRPr lang="zh-CN" altLang="en-US" sz="32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/>
          </p:cNvSpPr>
          <p:nvPr>
            <p:ph type="title"/>
          </p:nvPr>
        </p:nvSpPr>
        <p:spPr>
          <a:xfrm>
            <a:off x="537011" y="15407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2</a:t>
            </a:r>
            <a:r>
              <a:rPr lang="zh-CN" altLang="en-US" sz="4923" dirty="0"/>
              <a:t>．与</a:t>
            </a:r>
            <a:r>
              <a:rPr lang="en-US" altLang="zh-CN" sz="4923" dirty="0"/>
              <a:t>UART</a:t>
            </a:r>
            <a:r>
              <a:rPr lang="zh-CN" altLang="en-US" sz="4923" dirty="0"/>
              <a:t>相关的寄存器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-1" y="1658017"/>
            <a:ext cx="6562165" cy="4608312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600" dirty="0"/>
              <a:t>与</a:t>
            </a:r>
            <a:r>
              <a:rPr lang="en-US" altLang="zh-CN" sz="2600" dirty="0"/>
              <a:t>UART</a:t>
            </a:r>
            <a:r>
              <a:rPr lang="zh-CN" altLang="en-US" sz="2600" dirty="0"/>
              <a:t>相关的寄存器如下：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600" dirty="0"/>
              <a:t>●  </a:t>
            </a:r>
            <a:r>
              <a:rPr lang="en-US" altLang="zh-CN" sz="2600" dirty="0"/>
              <a:t>UART</a:t>
            </a:r>
            <a:r>
              <a:rPr lang="zh-CN" altLang="en-US" sz="2600" dirty="0"/>
              <a:t>控制寄存器（</a:t>
            </a:r>
            <a:r>
              <a:rPr lang="en-US" altLang="zh-CN" sz="2600" dirty="0" err="1"/>
              <a:t>UCONn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600" dirty="0"/>
              <a:t>●  </a:t>
            </a:r>
            <a:r>
              <a:rPr lang="en-US" altLang="zh-CN" sz="2600" dirty="0"/>
              <a:t>UART</a:t>
            </a:r>
            <a:r>
              <a:rPr lang="zh-CN" altLang="en-US" sz="2600" dirty="0"/>
              <a:t>线控寄存器（</a:t>
            </a:r>
            <a:r>
              <a:rPr lang="en-US" altLang="zh-CN" sz="2600" dirty="0" err="1"/>
              <a:t>ULCONn</a:t>
            </a:r>
            <a:r>
              <a:rPr lang="zh-CN" altLang="en-US" sz="2600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600" dirty="0"/>
              <a:t>●  </a:t>
            </a:r>
            <a:r>
              <a:rPr lang="en-US" altLang="zh-CN" sz="2600" dirty="0"/>
              <a:t>UART FIFO</a:t>
            </a:r>
            <a:r>
              <a:rPr lang="zh-CN" altLang="en-US" sz="2600" dirty="0"/>
              <a:t>控制寄存器（</a:t>
            </a:r>
            <a:r>
              <a:rPr lang="en-US" altLang="zh-CN" sz="2600" dirty="0" err="1"/>
              <a:t>UFCONn</a:t>
            </a:r>
            <a:r>
              <a:rPr lang="zh-CN" altLang="en-US" sz="2600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600" dirty="0"/>
              <a:t>●  </a:t>
            </a:r>
            <a:r>
              <a:rPr lang="en-US" altLang="zh-CN" sz="2600" dirty="0"/>
              <a:t>UART Modem</a:t>
            </a:r>
            <a:r>
              <a:rPr lang="zh-CN" altLang="en-US" sz="2600" dirty="0"/>
              <a:t>控制寄存器（</a:t>
            </a:r>
            <a:r>
              <a:rPr lang="en-US" altLang="zh-CN" sz="2600" dirty="0" err="1"/>
              <a:t>UMCONn</a:t>
            </a:r>
            <a:r>
              <a:rPr lang="zh-CN" altLang="en-US" sz="2600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600" dirty="0"/>
              <a:t>●  </a:t>
            </a:r>
            <a:r>
              <a:rPr lang="en-US" altLang="zh-CN" sz="2600" dirty="0"/>
              <a:t>UART TX/RX</a:t>
            </a:r>
            <a:r>
              <a:rPr lang="zh-CN" altLang="en-US" sz="2600" dirty="0"/>
              <a:t>状态寄存器（</a:t>
            </a:r>
            <a:r>
              <a:rPr lang="en-US" altLang="zh-CN" sz="2600" dirty="0" err="1"/>
              <a:t>UTRSTATn</a:t>
            </a:r>
            <a:r>
              <a:rPr lang="zh-CN" altLang="en-US" sz="2600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600" dirty="0"/>
              <a:t>●  </a:t>
            </a:r>
            <a:r>
              <a:rPr lang="en-US" altLang="zh-CN" sz="2600" dirty="0"/>
              <a:t>UART</a:t>
            </a:r>
            <a:r>
              <a:rPr lang="zh-CN" altLang="en-US" sz="2600" dirty="0"/>
              <a:t>错误状态寄存器（</a:t>
            </a:r>
            <a:r>
              <a:rPr lang="en-US" altLang="zh-CN" sz="2600" dirty="0" err="1"/>
              <a:t>UERSTATn</a:t>
            </a:r>
            <a:r>
              <a:rPr lang="zh-CN" altLang="en-US" sz="2600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zh-CN" altLang="en-US" sz="26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7617E74-B399-47DF-98B9-51A3BF816A8C}"/>
              </a:ext>
            </a:extLst>
          </p:cNvPr>
          <p:cNvSpPr txBox="1">
            <a:spLocks/>
          </p:cNvSpPr>
          <p:nvPr/>
        </p:nvSpPr>
        <p:spPr bwMode="auto">
          <a:xfrm>
            <a:off x="6143328" y="2219472"/>
            <a:ext cx="6048672" cy="345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92734" indent="-392734" algn="l" rtl="0" eaLnBrk="0" fontAlgn="base" hangingPunct="0">
              <a:spcBef>
                <a:spcPts val="862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35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7420" indent="-336070" algn="l" rtl="0" eaLnBrk="0" fontAlgn="base" hangingPunct="0">
              <a:spcBef>
                <a:spcPts val="677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444" indent="-281361" algn="l" rtl="0" eaLnBrk="0" fontAlgn="base" hangingPunct="0">
              <a:spcBef>
                <a:spcPts val="61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8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8165" indent="-281361" algn="l" rtl="0" eaLnBrk="0" fontAlgn="base" hangingPunct="0">
              <a:spcBef>
                <a:spcPts val="492"/>
              </a:spcBef>
              <a:spcAft>
                <a:spcPct val="0"/>
              </a:spcAft>
              <a:buClr>
                <a:srgbClr val="C32D2E"/>
              </a:buClr>
              <a:buSzPct val="75000"/>
              <a:buFont typeface="Wingdings" pitchFamily="2" charset="2"/>
              <a:buChar char="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50887" indent="-281361" algn="l" rtl="0" eaLnBrk="0" fontAlgn="base" hangingPunct="0">
              <a:spcBef>
                <a:spcPts val="492"/>
              </a:spcBef>
              <a:spcAft>
                <a:spcPct val="0"/>
              </a:spcAft>
              <a:buClr>
                <a:srgbClr val="84AA33"/>
              </a:buClr>
              <a:buSzPct val="65000"/>
              <a:buFont typeface="Wingdings" pitchFamily="2" charset="2"/>
              <a:buChar char="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88520" indent="-281361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53" indent="-281361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86" indent="-281361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1419" indent="-281361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600" dirty="0"/>
              <a:t>●  </a:t>
            </a:r>
            <a:r>
              <a:rPr lang="en-US" altLang="zh-CN" sz="2600" dirty="0"/>
              <a:t>UART FIFO</a:t>
            </a:r>
            <a:r>
              <a:rPr lang="zh-CN" altLang="en-US" sz="2600" dirty="0"/>
              <a:t>状态寄存器（</a:t>
            </a:r>
            <a:r>
              <a:rPr lang="en-US" altLang="zh-CN" sz="2600" dirty="0" err="1"/>
              <a:t>UFSTATn</a:t>
            </a:r>
            <a:r>
              <a:rPr lang="zh-CN" altLang="en-US" sz="2600" dirty="0"/>
              <a:t>） 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600" dirty="0"/>
              <a:t>●  </a:t>
            </a:r>
            <a:r>
              <a:rPr lang="en-US" altLang="zh-CN" sz="2600" dirty="0"/>
              <a:t>UART MODEM</a:t>
            </a:r>
            <a:r>
              <a:rPr lang="zh-CN" altLang="en-US" sz="2600" dirty="0"/>
              <a:t>状态寄存器（</a:t>
            </a:r>
            <a:r>
              <a:rPr lang="en-US" altLang="zh-CN" sz="2600" dirty="0" err="1"/>
              <a:t>UMSTATn</a:t>
            </a:r>
            <a:r>
              <a:rPr lang="zh-CN" altLang="en-US" sz="2600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600" dirty="0"/>
              <a:t>●  </a:t>
            </a:r>
            <a:r>
              <a:rPr lang="en-US" altLang="zh-CN" sz="2600" dirty="0"/>
              <a:t>UART</a:t>
            </a:r>
            <a:r>
              <a:rPr lang="zh-CN" altLang="en-US" sz="2600" dirty="0"/>
              <a:t>发送缓冲寄存器（</a:t>
            </a:r>
            <a:r>
              <a:rPr lang="en-US" altLang="zh-CN" sz="2600" dirty="0" err="1"/>
              <a:t>UTXHn</a:t>
            </a:r>
            <a:r>
              <a:rPr lang="zh-CN" altLang="en-US" sz="2600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600" dirty="0"/>
              <a:t>●  </a:t>
            </a:r>
            <a:r>
              <a:rPr lang="en-US" altLang="zh-CN" sz="2600" dirty="0"/>
              <a:t>UART</a:t>
            </a:r>
            <a:r>
              <a:rPr lang="zh-CN" altLang="en-US" sz="2600" dirty="0"/>
              <a:t>接收缓冲寄存器（</a:t>
            </a:r>
            <a:r>
              <a:rPr lang="en-US" altLang="zh-CN" sz="2600" dirty="0" err="1"/>
              <a:t>URXHn</a:t>
            </a:r>
            <a:r>
              <a:rPr lang="zh-CN" altLang="en-US" sz="2600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600" dirty="0"/>
              <a:t>●  </a:t>
            </a:r>
            <a:r>
              <a:rPr lang="en-US" altLang="zh-CN" sz="2600" dirty="0"/>
              <a:t>UART</a:t>
            </a:r>
            <a:r>
              <a:rPr lang="zh-CN" altLang="en-US" sz="2600" dirty="0"/>
              <a:t>波特率因子寄存器（</a:t>
            </a:r>
            <a:r>
              <a:rPr lang="en-US" altLang="zh-CN" sz="2600" dirty="0" err="1"/>
              <a:t>UBRDIVn</a:t>
            </a:r>
            <a:r>
              <a:rPr lang="zh-CN" altLang="en-US" sz="2600" dirty="0"/>
              <a:t>）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2"/>
          <p:cNvSpPr>
            <a:spLocks noGrp="1"/>
          </p:cNvSpPr>
          <p:nvPr>
            <p:ph sz="quarter" idx="1"/>
          </p:nvPr>
        </p:nvSpPr>
        <p:spPr>
          <a:xfrm>
            <a:off x="191344" y="1664804"/>
            <a:ext cx="6314960" cy="46445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12</a:t>
            </a:r>
            <a:r>
              <a:rPr lang="zh-CN" altLang="zh-CN" sz="3200" dirty="0"/>
              <a:t>．带触摸屏接口的</a:t>
            </a:r>
            <a:r>
              <a:rPr lang="en-US" altLang="zh-CN" sz="3200" dirty="0"/>
              <a:t> A/D</a:t>
            </a:r>
            <a:r>
              <a:rPr lang="zh-CN" altLang="zh-CN" sz="3200" dirty="0"/>
              <a:t>转换器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13</a:t>
            </a:r>
            <a:r>
              <a:rPr lang="zh-CN" altLang="zh-CN" sz="3200" dirty="0"/>
              <a:t>．</a:t>
            </a:r>
            <a:r>
              <a:rPr lang="en-US" altLang="zh-CN" sz="3200" dirty="0"/>
              <a:t>LCD</a:t>
            </a:r>
            <a:r>
              <a:rPr lang="zh-CN" altLang="zh-CN" sz="3200" dirty="0"/>
              <a:t>控制器</a:t>
            </a:r>
            <a:r>
              <a:rPr lang="en-US" altLang="zh-CN" sz="3200" dirty="0"/>
              <a:t>STN LCD</a:t>
            </a:r>
            <a:r>
              <a:rPr lang="zh-CN" altLang="zh-CN" sz="3200" dirty="0"/>
              <a:t>显示特性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14</a:t>
            </a:r>
            <a:r>
              <a:rPr lang="zh-CN" altLang="zh-CN" sz="3200" dirty="0"/>
              <a:t>．</a:t>
            </a:r>
            <a:r>
              <a:rPr lang="en-US" altLang="zh-CN" sz="3200" dirty="0"/>
              <a:t>TFT</a:t>
            </a:r>
            <a:r>
              <a:rPr lang="zh-CN" altLang="zh-CN" sz="3200" dirty="0"/>
              <a:t>彩色显示特性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15</a:t>
            </a:r>
            <a:r>
              <a:rPr lang="zh-CN" altLang="zh-CN" sz="3200" dirty="0"/>
              <a:t>．看门狗定时器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16</a:t>
            </a:r>
            <a:r>
              <a:rPr lang="zh-CN" altLang="en-US" sz="3200" dirty="0"/>
              <a:t>．</a:t>
            </a:r>
            <a:r>
              <a:rPr lang="en-US" altLang="zh-CN" sz="3200" dirty="0"/>
              <a:t>I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C</a:t>
            </a:r>
            <a:r>
              <a:rPr lang="zh-CN" altLang="en-US" sz="3200" dirty="0"/>
              <a:t>总线接口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17</a:t>
            </a:r>
            <a:r>
              <a:rPr lang="zh-CN" altLang="zh-CN" sz="3200" dirty="0"/>
              <a:t>．</a:t>
            </a:r>
            <a:r>
              <a:rPr lang="en-US" altLang="zh-CN" sz="3200" dirty="0"/>
              <a:t>I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S</a:t>
            </a:r>
            <a:r>
              <a:rPr lang="zh-CN" altLang="zh-CN" sz="3200" dirty="0"/>
              <a:t>总线接口</a:t>
            </a:r>
            <a:endParaRPr lang="en-US" altLang="zh-CN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18FE6-3524-45AE-8847-05547D2F12A9}"/>
              </a:ext>
            </a:extLst>
          </p:cNvPr>
          <p:cNvSpPr txBox="1">
            <a:spLocks/>
          </p:cNvSpPr>
          <p:nvPr/>
        </p:nvSpPr>
        <p:spPr bwMode="auto">
          <a:xfrm>
            <a:off x="6888088" y="1556792"/>
            <a:ext cx="5760640" cy="405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92734" indent="-392734" algn="l" rtl="0" eaLnBrk="0" fontAlgn="base" hangingPunct="0">
              <a:spcBef>
                <a:spcPts val="862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35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7420" indent="-336070" algn="l" rtl="0" eaLnBrk="0" fontAlgn="base" hangingPunct="0">
              <a:spcBef>
                <a:spcPts val="677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444" indent="-281361" algn="l" rtl="0" eaLnBrk="0" fontAlgn="base" hangingPunct="0">
              <a:spcBef>
                <a:spcPts val="61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8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8165" indent="-281361" algn="l" rtl="0" eaLnBrk="0" fontAlgn="base" hangingPunct="0">
              <a:spcBef>
                <a:spcPts val="492"/>
              </a:spcBef>
              <a:spcAft>
                <a:spcPct val="0"/>
              </a:spcAft>
              <a:buClr>
                <a:srgbClr val="C32D2E"/>
              </a:buClr>
              <a:buSzPct val="75000"/>
              <a:buFont typeface="Wingdings" pitchFamily="2" charset="2"/>
              <a:buChar char="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50887" indent="-281361" algn="l" rtl="0" eaLnBrk="0" fontAlgn="base" hangingPunct="0">
              <a:spcBef>
                <a:spcPts val="492"/>
              </a:spcBef>
              <a:spcAft>
                <a:spcPct val="0"/>
              </a:spcAft>
              <a:buClr>
                <a:srgbClr val="84AA33"/>
              </a:buClr>
              <a:buSzPct val="65000"/>
              <a:buFont typeface="Wingdings" pitchFamily="2" charset="2"/>
              <a:buChar char="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88520" indent="-281361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53" indent="-281361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86" indent="-281361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1419" indent="-281361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18</a:t>
            </a:r>
            <a:r>
              <a:rPr lang="zh-CN" altLang="zh-CN" sz="3200" dirty="0"/>
              <a:t>．</a:t>
            </a:r>
            <a:r>
              <a:rPr lang="en-US" altLang="zh-CN" sz="3200" dirty="0"/>
              <a:t>USB</a:t>
            </a:r>
            <a:r>
              <a:rPr lang="zh-CN" altLang="zh-CN" sz="3200" dirty="0"/>
              <a:t>主设备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19</a:t>
            </a:r>
            <a:r>
              <a:rPr lang="zh-CN" altLang="zh-CN" sz="3200" dirty="0"/>
              <a:t>．</a:t>
            </a:r>
            <a:r>
              <a:rPr lang="en-US" altLang="zh-CN" sz="3200" dirty="0"/>
              <a:t>USB</a:t>
            </a:r>
            <a:r>
              <a:rPr lang="zh-CN" altLang="zh-CN" sz="3200" dirty="0"/>
              <a:t>从设备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20</a:t>
            </a:r>
            <a:r>
              <a:rPr lang="zh-CN" altLang="zh-CN" sz="3200" dirty="0"/>
              <a:t>．</a:t>
            </a:r>
            <a:r>
              <a:rPr lang="en-US" altLang="zh-CN" sz="3200" dirty="0"/>
              <a:t>SD</a:t>
            </a:r>
            <a:r>
              <a:rPr lang="zh-CN" altLang="zh-CN" sz="3200" dirty="0"/>
              <a:t>主接口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21</a:t>
            </a:r>
            <a:r>
              <a:rPr lang="zh-CN" altLang="zh-CN" sz="3200" dirty="0"/>
              <a:t>．</a:t>
            </a:r>
            <a:r>
              <a:rPr lang="en-US" altLang="zh-CN" sz="3200" dirty="0"/>
              <a:t>SPI</a:t>
            </a:r>
            <a:r>
              <a:rPr lang="zh-CN" altLang="zh-CN" sz="3200" dirty="0"/>
              <a:t>接口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22</a:t>
            </a:r>
            <a:r>
              <a:rPr lang="zh-CN" altLang="zh-CN" sz="3200" dirty="0"/>
              <a:t>．工作电压范围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23</a:t>
            </a:r>
            <a:r>
              <a:rPr lang="zh-CN" altLang="zh-CN" sz="3200" dirty="0"/>
              <a:t>．工作频率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24</a:t>
            </a:r>
            <a:r>
              <a:rPr lang="zh-CN" altLang="zh-CN" sz="3200" dirty="0"/>
              <a:t>．封装</a:t>
            </a:r>
            <a:r>
              <a:rPr lang="zh-CN" altLang="en-US" sz="3200" dirty="0"/>
              <a:t>形式</a:t>
            </a:r>
            <a:endParaRPr lang="zh-CN" altLang="zh-CN" sz="3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264B66F-ADF0-45AB-AE9E-52CF24A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0"/>
            <a:ext cx="10871200" cy="1219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923" dirty="0"/>
              <a:t>6.1.2  S3C2410X</a:t>
            </a:r>
            <a:r>
              <a:rPr lang="zh-CN" altLang="en-US" sz="4923" dirty="0"/>
              <a:t>的特点及主要片上功能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660400" y="-13774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/>
              <a:t>6.6.3  S3C2410X UART</a:t>
            </a:r>
            <a:r>
              <a:rPr lang="zh-CN" altLang="en-US" sz="4923"/>
              <a:t>编程实例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60400" y="1674349"/>
            <a:ext cx="10871200" cy="3986899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2954" dirty="0"/>
              <a:t>【</a:t>
            </a:r>
            <a:r>
              <a:rPr lang="zh-CN" altLang="en-US" sz="2954" dirty="0"/>
              <a:t>例</a:t>
            </a:r>
            <a:r>
              <a:rPr lang="en-US" altLang="zh-CN" sz="2954" dirty="0"/>
              <a:t>4-4】  UART</a:t>
            </a:r>
            <a:r>
              <a:rPr lang="zh-CN" altLang="en-US" sz="2954" dirty="0"/>
              <a:t>串口功能测试程序。</a:t>
            </a:r>
          </a:p>
          <a:p>
            <a:pPr marL="0" indent="0" eaLnBrk="1" hangingPunct="1">
              <a:buNone/>
            </a:pPr>
            <a:r>
              <a:rPr lang="zh-CN" altLang="en-US" sz="2954" dirty="0"/>
              <a:t>       程序功能：从串行口</a:t>
            </a:r>
            <a:r>
              <a:rPr lang="en-US" altLang="zh-CN" sz="2954" dirty="0"/>
              <a:t>0</a:t>
            </a:r>
            <a:r>
              <a:rPr lang="zh-CN" altLang="en-US" sz="2954" dirty="0"/>
              <a:t>采集数据并将接收到的数据回送。</a:t>
            </a:r>
            <a:endParaRPr lang="en-US" altLang="zh-CN" sz="2954" dirty="0"/>
          </a:p>
          <a:p>
            <a:pPr marL="0" indent="0" eaLnBrk="1" hangingPunct="1">
              <a:buNone/>
            </a:pPr>
            <a:r>
              <a:rPr lang="zh-CN" altLang="en-US" sz="2954" dirty="0"/>
              <a:t>       主要参考代码如下：</a:t>
            </a:r>
          </a:p>
          <a:p>
            <a:pPr marL="0" indent="0" eaLnBrk="1" hangingPunct="1"/>
            <a:endParaRPr lang="zh-CN" altLang="en-US" sz="2954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矩形 3"/>
          <p:cNvSpPr>
            <a:spLocks noChangeArrowheads="1"/>
          </p:cNvSpPr>
          <p:nvPr/>
        </p:nvSpPr>
        <p:spPr bwMode="auto">
          <a:xfrm>
            <a:off x="191344" y="-1941"/>
            <a:ext cx="10945216" cy="685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主函数：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int main(void)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{   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char c1[1];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char err;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ARMTargetInit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();         	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开发板初始化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Uart_Init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(0,115200)	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串行口初始化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while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（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1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）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Uart_SendByten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(0,0xa);	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换行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Uart_SendByten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(0,0xd);	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回车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 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err=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Uart_Getchn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(c1,0,0);	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从串口采集数据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Uart_SendByten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(0,c1[0]);	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显示采集的数据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}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矩形 3"/>
          <p:cNvSpPr>
            <a:spLocks noChangeArrowheads="1"/>
          </p:cNvSpPr>
          <p:nvPr/>
        </p:nvSpPr>
        <p:spPr bwMode="auto">
          <a:xfrm>
            <a:off x="119336" y="0"/>
            <a:ext cx="12192000" cy="57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串口初始化函数：</a:t>
            </a:r>
          </a:p>
          <a:p>
            <a:endParaRPr lang="zh-CN" altLang="en-US" sz="2462" dirty="0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void 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Uart_Init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(int 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pclk,int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baud)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int 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i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;     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if(pclk == 0) pclk = SYS_PCLK;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rUFCON0 = 0x0;   	//UART 0 FIFO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控制寄存器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, FIFO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禁止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rUMCON0 = 0x0;   	//UART 0 MODEM 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控制寄存器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, AFC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禁止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//UART0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rULCON0 = 0x3;        //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控制寄存器：正常模式，无校验，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1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个停止位，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8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个数据位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rUCON0  = 0x245;   //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控制寄存器</a:t>
            </a:r>
          </a:p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rUBRDIV0=( (int)(pclk/16./baud+0.5) -1 );   //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波特率因子寄存器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0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                                                                 //  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Console_Baud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= baud;	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for(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i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=0;i&lt;100;i++);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矩形 3"/>
          <p:cNvSpPr>
            <a:spLocks noChangeArrowheads="1"/>
          </p:cNvSpPr>
          <p:nvPr/>
        </p:nvSpPr>
        <p:spPr bwMode="auto">
          <a:xfrm>
            <a:off x="263352" y="1"/>
            <a:ext cx="12025336" cy="695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串口发送程序：</a:t>
            </a:r>
            <a:endParaRPr lang="en-US" altLang="zh-CN" sz="2800" dirty="0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void </a:t>
            </a:r>
            <a:r>
              <a:rPr lang="en-US" altLang="zh-CN" sz="2800" dirty="0" err="1">
                <a:latin typeface="Tw Cen MT" pitchFamily="34" charset="0"/>
                <a:ea typeface="华文仿宋" pitchFamily="2" charset="-122"/>
              </a:rPr>
              <a:t>Uart_SendByten</a:t>
            </a:r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(int </a:t>
            </a:r>
            <a:r>
              <a:rPr lang="en-US" altLang="zh-CN" sz="2800" dirty="0" err="1">
                <a:latin typeface="Tw Cen MT" pitchFamily="34" charset="0"/>
                <a:ea typeface="华文仿宋" pitchFamily="2" charset="-122"/>
              </a:rPr>
              <a:t>Uartnum</a:t>
            </a:r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, U8 data)     //</a:t>
            </a:r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发送函数</a:t>
            </a:r>
          </a:p>
          <a:p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{   </a:t>
            </a:r>
          </a:p>
          <a:p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     if(</a:t>
            </a:r>
            <a:r>
              <a:rPr lang="en-US" altLang="zh-CN" sz="2800" dirty="0" err="1">
                <a:latin typeface="Tw Cen MT" pitchFamily="34" charset="0"/>
                <a:ea typeface="华文仿宋" pitchFamily="2" charset="-122"/>
              </a:rPr>
              <a:t>Uartnum</a:t>
            </a:r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==0) 	                      //</a:t>
            </a:r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串口</a:t>
            </a:r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0</a:t>
            </a:r>
          </a:p>
          <a:p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     {</a:t>
            </a:r>
          </a:p>
          <a:p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          while(!(rUTRSTAT0 &amp; 0x4));  	//</a:t>
            </a:r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等到</a:t>
            </a:r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THR</a:t>
            </a:r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为空</a:t>
            </a:r>
          </a:p>
          <a:p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          </a:t>
            </a:r>
            <a:r>
              <a:rPr lang="en-US" altLang="zh-CN" sz="2800" dirty="0" err="1">
                <a:latin typeface="Tw Cen MT" pitchFamily="34" charset="0"/>
                <a:ea typeface="华文仿宋" pitchFamily="2" charset="-122"/>
              </a:rPr>
              <a:t>hudelay</a:t>
            </a:r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(10);</a:t>
            </a:r>
          </a:p>
          <a:p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          WrUTXH0(data);	          //</a:t>
            </a:r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向串口</a:t>
            </a:r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0</a:t>
            </a:r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发送一个字符</a:t>
            </a:r>
          </a:p>
          <a:p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}</a:t>
            </a:r>
          </a:p>
          <a:p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     Else	                                          //</a:t>
            </a:r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串口</a:t>
            </a:r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1</a:t>
            </a:r>
          </a:p>
          <a:p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     {</a:t>
            </a:r>
          </a:p>
          <a:p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          while(!(rUTRSTAT1 &amp; 0x4));   //</a:t>
            </a:r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等到</a:t>
            </a:r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THR</a:t>
            </a:r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为空</a:t>
            </a:r>
          </a:p>
          <a:p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          </a:t>
            </a:r>
            <a:r>
              <a:rPr lang="en-US" altLang="zh-CN" sz="2800" dirty="0" err="1">
                <a:latin typeface="Tw Cen MT" pitchFamily="34" charset="0"/>
                <a:ea typeface="华文仿宋" pitchFamily="2" charset="-122"/>
              </a:rPr>
              <a:t>hudelay</a:t>
            </a:r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(10);</a:t>
            </a:r>
          </a:p>
          <a:p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          WrUTXH1(data);	        //</a:t>
            </a:r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向串口</a:t>
            </a:r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1</a:t>
            </a:r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发送一个字符</a:t>
            </a:r>
          </a:p>
          <a:p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}</a:t>
            </a:r>
          </a:p>
          <a:p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矩形 3"/>
          <p:cNvSpPr>
            <a:spLocks noChangeArrowheads="1"/>
          </p:cNvSpPr>
          <p:nvPr/>
        </p:nvSpPr>
        <p:spPr bwMode="auto">
          <a:xfrm>
            <a:off x="246185" y="304801"/>
            <a:ext cx="11521831" cy="645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串口接收程序：</a:t>
            </a:r>
            <a:endParaRPr lang="en-US" altLang="zh-CN" sz="2954" dirty="0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char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Uart_Getchn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(char*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Revdata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, int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Uartnum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, int timeout)  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接收函数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if(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Uartnum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==0){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while(!(rUTRSTAT0 &amp; 0x1)); 	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重复检查串口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0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直到收到字符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   *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Revdata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=RdURXH0();	           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从串口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0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接收一个字符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   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return TRUE;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}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else{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while(!(rUTRSTAT1 &amp; 0x1));	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重复检查串口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1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直到收到字符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   *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Revdata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=RdURXH1();	          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从串口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1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接收一个字符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   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return TRUE;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}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/>
          <p:cNvSpPr>
            <a:spLocks noGrp="1"/>
          </p:cNvSpPr>
          <p:nvPr>
            <p:ph type="title"/>
          </p:nvPr>
        </p:nvSpPr>
        <p:spPr>
          <a:xfrm>
            <a:off x="407368" y="-22738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/>
              <a:t>6.7  A/D</a:t>
            </a:r>
            <a:r>
              <a:rPr lang="zh-CN" altLang="en-US" sz="4923"/>
              <a:t>转换接口</a:t>
            </a:r>
          </a:p>
        </p:txBody>
      </p:sp>
      <p:sp>
        <p:nvSpPr>
          <p:cNvPr id="97282" name="内容占位符 2"/>
          <p:cNvSpPr>
            <a:spLocks noGrp="1"/>
          </p:cNvSpPr>
          <p:nvPr>
            <p:ph sz="quarter" idx="1"/>
          </p:nvPr>
        </p:nvSpPr>
        <p:spPr>
          <a:xfrm>
            <a:off x="407368" y="1665385"/>
            <a:ext cx="11305256" cy="493196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6.7.1  A/D</a:t>
            </a:r>
            <a:r>
              <a:rPr lang="zh-CN" altLang="en-US" sz="2954" dirty="0"/>
              <a:t>转换器简介</a:t>
            </a:r>
            <a:endParaRPr lang="en-US" altLang="zh-CN" sz="2954" dirty="0"/>
          </a:p>
          <a:p>
            <a:pPr eaLnBrk="1" hangingPunct="1"/>
            <a:r>
              <a:rPr lang="en-US" altLang="zh-CN" sz="2954" dirty="0"/>
              <a:t>A/D</a:t>
            </a:r>
            <a:r>
              <a:rPr lang="zh-CN" altLang="en-US" sz="2954" dirty="0"/>
              <a:t>转换器是模拟信号源和</a:t>
            </a:r>
            <a:r>
              <a:rPr lang="en-US" altLang="zh-CN" sz="2954" dirty="0"/>
              <a:t>CPU</a:t>
            </a:r>
            <a:r>
              <a:rPr lang="zh-CN" altLang="en-US" sz="2954" dirty="0"/>
              <a:t>之间联系的接口，它的任务是将连续变化的</a:t>
            </a:r>
            <a:r>
              <a:rPr lang="zh-CN" altLang="en-US" sz="2954" dirty="0">
                <a:solidFill>
                  <a:srgbClr val="FF0000"/>
                </a:solidFill>
              </a:rPr>
              <a:t>模拟信号转换为数字信号</a:t>
            </a:r>
            <a:r>
              <a:rPr lang="zh-CN" altLang="en-US" sz="2954" dirty="0"/>
              <a:t>，以便计算机和数字系统进行存储、处理、控制和显示。在工业控制、数据采集及许多其它领域中，</a:t>
            </a:r>
            <a:r>
              <a:rPr lang="en-US" altLang="zh-CN" sz="2954" dirty="0"/>
              <a:t>A/D</a:t>
            </a:r>
            <a:r>
              <a:rPr lang="zh-CN" altLang="en-US" sz="2954" dirty="0"/>
              <a:t>转换是不可缺少的</a:t>
            </a:r>
            <a:r>
              <a:rPr lang="zh-CN" altLang="zh-CN" sz="2954" dirty="0"/>
              <a:t>功能部件</a:t>
            </a:r>
            <a:r>
              <a:rPr lang="zh-CN" altLang="en-US" sz="2954" dirty="0"/>
              <a:t>。</a:t>
            </a:r>
          </a:p>
          <a:p>
            <a:pPr eaLnBrk="1" hangingPunct="1"/>
            <a:r>
              <a:rPr lang="en-US" altLang="zh-CN" sz="2954" dirty="0"/>
              <a:t>A/D</a:t>
            </a:r>
            <a:r>
              <a:rPr lang="zh-CN" altLang="en-US" sz="2954" dirty="0"/>
              <a:t>转换器的类型有逐位比较型、积分型、计数型、并行比较型、电压－频率型等。使用时应根据使用场合的具体要求，按照转换速度、精度、价格、功能、接口条件等因素来决定选择何种类型。</a:t>
            </a:r>
          </a:p>
          <a:p>
            <a:pPr eaLnBrk="1" hangingPunct="1"/>
            <a:endParaRPr lang="zh-CN" altLang="en-US" sz="2954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95400" y="353646"/>
            <a:ext cx="10655176" cy="615070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1</a:t>
            </a:r>
            <a:r>
              <a:rPr lang="zh-CN" altLang="en-US" sz="2954" dirty="0"/>
              <a:t>．双积分型的</a:t>
            </a:r>
            <a:r>
              <a:rPr lang="en-US" altLang="zh-CN" sz="2954" dirty="0"/>
              <a:t>A/D</a:t>
            </a:r>
            <a:r>
              <a:rPr lang="zh-CN" altLang="en-US" sz="2954" dirty="0"/>
              <a:t>转换器</a:t>
            </a:r>
            <a:endParaRPr lang="en-US" altLang="zh-CN" sz="2954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954" dirty="0"/>
              <a:t>           </a:t>
            </a:r>
            <a:endParaRPr lang="en-US" altLang="zh-CN" sz="2954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		</a:t>
            </a:r>
            <a:r>
              <a:rPr lang="zh-CN" altLang="en-US" sz="2954" dirty="0"/>
              <a:t>双积分型</a:t>
            </a:r>
            <a:r>
              <a:rPr lang="en-US" altLang="zh-CN" sz="2954" dirty="0"/>
              <a:t>A/D</a:t>
            </a:r>
            <a:r>
              <a:rPr lang="zh-CN" altLang="en-US" sz="2954" dirty="0"/>
              <a:t>转换器工作原理的实质是测量和比较两个</a:t>
            </a:r>
            <a:r>
              <a:rPr lang="zh-CN" altLang="en-US" sz="2954" dirty="0">
                <a:solidFill>
                  <a:srgbClr val="FF0000"/>
                </a:solidFill>
              </a:rPr>
              <a:t>积分的时间</a:t>
            </a:r>
            <a:r>
              <a:rPr lang="zh-CN" altLang="en-US" sz="2954" dirty="0"/>
              <a:t>，一个是对模拟输入电压积分的时间</a:t>
            </a:r>
            <a:r>
              <a:rPr lang="en-US" altLang="zh-CN" sz="2954" dirty="0">
                <a:solidFill>
                  <a:srgbClr val="FF0000"/>
                </a:solidFill>
              </a:rPr>
              <a:t>T0</a:t>
            </a:r>
            <a:r>
              <a:rPr lang="zh-CN" altLang="en-US" sz="2954" dirty="0"/>
              <a:t>，另一个是以</a:t>
            </a:r>
            <a:r>
              <a:rPr lang="zh-CN" altLang="en-US" sz="2954" dirty="0">
                <a:solidFill>
                  <a:srgbClr val="FF0000"/>
                </a:solidFill>
              </a:rPr>
              <a:t>充电</a:t>
            </a:r>
            <a:r>
              <a:rPr lang="zh-CN" altLang="en-US" sz="2954" dirty="0"/>
              <a:t>后的电压为初值，对参考电源</a:t>
            </a:r>
            <a:r>
              <a:rPr lang="en-US" altLang="zh-CN" sz="2954" dirty="0" err="1"/>
              <a:t>VRef</a:t>
            </a:r>
            <a:r>
              <a:rPr lang="zh-CN" altLang="en-US" sz="2954" dirty="0"/>
              <a:t>反向积分，积分电容被</a:t>
            </a:r>
            <a:r>
              <a:rPr lang="zh-CN" altLang="en-US" sz="2954" dirty="0">
                <a:solidFill>
                  <a:srgbClr val="00B0F0"/>
                </a:solidFill>
              </a:rPr>
              <a:t>放电</a:t>
            </a:r>
            <a:r>
              <a:rPr lang="zh-CN" altLang="en-US" sz="2954" dirty="0"/>
              <a:t>至零所需的时间</a:t>
            </a:r>
            <a:r>
              <a:rPr lang="en-US" altLang="zh-CN" sz="2954" dirty="0">
                <a:solidFill>
                  <a:srgbClr val="00B0F0"/>
                </a:solidFill>
              </a:rPr>
              <a:t>T1</a:t>
            </a:r>
            <a:r>
              <a:rPr lang="zh-CN" altLang="en-US" sz="2954" dirty="0"/>
              <a:t>。模拟输入电压</a:t>
            </a:r>
            <a:r>
              <a:rPr lang="en-US" altLang="zh-CN" sz="2954" dirty="0"/>
              <a:t>Vi</a:t>
            </a:r>
            <a:r>
              <a:rPr lang="zh-CN" altLang="en-US" sz="2954" dirty="0"/>
              <a:t>与参考电压</a:t>
            </a:r>
            <a:r>
              <a:rPr lang="en-US" altLang="zh-CN" sz="2954" dirty="0" err="1"/>
              <a:t>VRef</a:t>
            </a:r>
            <a:r>
              <a:rPr lang="zh-CN" altLang="en-US" sz="2954" dirty="0"/>
              <a:t>之比，等于上述两个时间之比。由于</a:t>
            </a:r>
            <a:r>
              <a:rPr lang="en-US" altLang="zh-CN" sz="2954" dirty="0" err="1"/>
              <a:t>VRef</a:t>
            </a:r>
            <a:r>
              <a:rPr lang="zh-CN" altLang="en-US" sz="2954" dirty="0"/>
              <a:t>、</a:t>
            </a:r>
            <a:r>
              <a:rPr lang="en-US" altLang="zh-CN" sz="2954" dirty="0"/>
              <a:t>T0</a:t>
            </a:r>
            <a:r>
              <a:rPr lang="zh-CN" altLang="en-US" sz="2954" dirty="0"/>
              <a:t>固定，而放电时间</a:t>
            </a:r>
            <a:r>
              <a:rPr lang="en-US" altLang="zh-CN" sz="2954" dirty="0"/>
              <a:t>T1</a:t>
            </a:r>
            <a:r>
              <a:rPr lang="zh-CN" altLang="en-US" sz="2954" dirty="0"/>
              <a:t>可以测出，因而可计算出模拟输入电压的大小。</a:t>
            </a:r>
            <a:endParaRPr lang="en-US" altLang="zh-CN" sz="2954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954" dirty="0"/>
              <a:t>           双积分型的</a:t>
            </a:r>
            <a:r>
              <a:rPr lang="en-US" altLang="zh-CN" sz="2954" dirty="0"/>
              <a:t>A/D</a:t>
            </a:r>
            <a:r>
              <a:rPr lang="zh-CN" altLang="en-US" sz="2954" dirty="0"/>
              <a:t>转换器电路简单，抗干扰能力强，精度高，但转换速度比较慢，常用芯片的转换时间为毫秒级。因此，该型转换器适用于模拟信号变化缓慢，采样速率要求较低，而对精度要求较高，或现场干扰较严重的场合。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1384" y="476672"/>
            <a:ext cx="10871200" cy="5533292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954" dirty="0"/>
              <a:t>2</a:t>
            </a:r>
            <a:r>
              <a:rPr lang="zh-CN" altLang="en-US" sz="2954" dirty="0"/>
              <a:t>．逐次逼近型的</a:t>
            </a:r>
            <a:r>
              <a:rPr lang="en-US" altLang="zh-CN" sz="2954" dirty="0"/>
              <a:t>A/D</a:t>
            </a:r>
            <a:r>
              <a:rPr lang="zh-CN" altLang="en-US" sz="2954" dirty="0"/>
              <a:t>转换器</a:t>
            </a:r>
            <a:endParaRPr lang="en-US" altLang="zh-CN" sz="2954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       </a:t>
            </a:r>
            <a:endParaRPr lang="en-US" altLang="zh-CN" sz="2954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954" dirty="0"/>
              <a:t>	</a:t>
            </a:r>
            <a:r>
              <a:rPr lang="zh-CN" altLang="en-US" sz="2954" dirty="0"/>
              <a:t>逐次逼近型（也称逐位比较式）的</a:t>
            </a:r>
            <a:r>
              <a:rPr lang="en-US" altLang="zh-CN" sz="2954" dirty="0"/>
              <a:t>A/D</a:t>
            </a:r>
            <a:r>
              <a:rPr lang="zh-CN" altLang="en-US" sz="2954" dirty="0"/>
              <a:t>转换器的应用比积分型更为广泛。其原理框图如图</a:t>
            </a:r>
            <a:r>
              <a:rPr lang="en-US" altLang="zh-CN" sz="2954" dirty="0"/>
              <a:t>6-18</a:t>
            </a:r>
            <a:r>
              <a:rPr lang="zh-CN" altLang="en-US" sz="2954" dirty="0"/>
              <a:t>（</a:t>
            </a:r>
            <a:r>
              <a:rPr lang="en-US" altLang="zh-CN" sz="2954" dirty="0"/>
              <a:t>a</a:t>
            </a:r>
            <a:r>
              <a:rPr lang="zh-CN" altLang="en-US" sz="2954" dirty="0"/>
              <a:t>）所示，主要由逐次逼近寄存器</a:t>
            </a:r>
            <a:r>
              <a:rPr lang="en-US" altLang="zh-CN" sz="2954" dirty="0"/>
              <a:t>SAR</a:t>
            </a:r>
            <a:r>
              <a:rPr lang="zh-CN" altLang="en-US" sz="2954" dirty="0"/>
              <a:t>、</a:t>
            </a:r>
            <a:r>
              <a:rPr lang="en-US" altLang="zh-CN" sz="2954" dirty="0"/>
              <a:t>D/A</a:t>
            </a:r>
            <a:r>
              <a:rPr lang="zh-CN" altLang="en-US" sz="2954" dirty="0"/>
              <a:t>转换器、比较器以及时序和控制逻辑等部分组成。它的实质是，</a:t>
            </a:r>
            <a:r>
              <a:rPr lang="zh-CN" altLang="en-US" sz="2954" dirty="0">
                <a:solidFill>
                  <a:srgbClr val="FF0000"/>
                </a:solidFill>
              </a:rPr>
              <a:t>逐次</a:t>
            </a:r>
            <a:r>
              <a:rPr lang="zh-CN" altLang="en-US" sz="2954" dirty="0"/>
              <a:t>把设定的</a:t>
            </a:r>
            <a:r>
              <a:rPr lang="en-US" altLang="zh-CN" sz="2954" dirty="0"/>
              <a:t>SAR</a:t>
            </a:r>
            <a:r>
              <a:rPr lang="zh-CN" altLang="en-US" sz="2954" dirty="0"/>
              <a:t>寄存器中的数字量经</a:t>
            </a:r>
            <a:r>
              <a:rPr lang="en-US" altLang="zh-CN" sz="2954" dirty="0"/>
              <a:t>D/A</a:t>
            </a:r>
            <a:r>
              <a:rPr lang="zh-CN" altLang="en-US" sz="2954" dirty="0"/>
              <a:t>转换后得到电压</a:t>
            </a:r>
            <a:r>
              <a:rPr lang="en-US" altLang="zh-CN" sz="2954" dirty="0" err="1"/>
              <a:t>Vc</a:t>
            </a:r>
            <a:r>
              <a:rPr lang="zh-CN" altLang="en-US" sz="2954" dirty="0"/>
              <a:t>与待转换模拟电压</a:t>
            </a:r>
            <a:r>
              <a:rPr lang="en-US" altLang="zh-CN" sz="2954" dirty="0">
                <a:solidFill>
                  <a:srgbClr val="FF0000"/>
                </a:solidFill>
              </a:rPr>
              <a:t>Vo</a:t>
            </a:r>
            <a:r>
              <a:rPr lang="zh-CN" altLang="en-US" sz="2954" dirty="0">
                <a:solidFill>
                  <a:srgbClr val="FF0000"/>
                </a:solidFill>
              </a:rPr>
              <a:t>进行比较</a:t>
            </a:r>
            <a:r>
              <a:rPr lang="zh-CN" altLang="en-US" sz="2954" dirty="0"/>
              <a:t>。</a:t>
            </a:r>
            <a:endParaRPr lang="en-US" altLang="zh-CN" sz="2954" dirty="0"/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2954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3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504" y="19508"/>
            <a:ext cx="8684846" cy="478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4" name="矩形 4"/>
          <p:cNvSpPr>
            <a:spLocks noChangeArrowheads="1"/>
          </p:cNvSpPr>
          <p:nvPr/>
        </p:nvSpPr>
        <p:spPr bwMode="auto">
          <a:xfrm>
            <a:off x="4223792" y="4844519"/>
            <a:ext cx="35814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000" dirty="0">
                <a:latin typeface="Tw Cen MT" pitchFamily="34" charset="0"/>
                <a:ea typeface="华文仿宋" pitchFamily="2" charset="-122"/>
              </a:rPr>
              <a:t>6-18  </a:t>
            </a:r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逐次逼近式</a:t>
            </a:r>
            <a:r>
              <a:rPr lang="en-US" altLang="zh-CN" sz="2000" dirty="0">
                <a:latin typeface="Tw Cen MT" pitchFamily="34" charset="0"/>
                <a:ea typeface="华文仿宋" pitchFamily="2" charset="-122"/>
              </a:rPr>
              <a:t>A/D</a:t>
            </a:r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转换器</a:t>
            </a:r>
          </a:p>
        </p:txBody>
      </p:sp>
      <p:sp>
        <p:nvSpPr>
          <p:cNvPr id="100355" name="矩形 5"/>
          <p:cNvSpPr>
            <a:spLocks noChangeArrowheads="1"/>
          </p:cNvSpPr>
          <p:nvPr/>
        </p:nvSpPr>
        <p:spPr bwMode="auto">
          <a:xfrm>
            <a:off x="119336" y="5253893"/>
            <a:ext cx="12072664" cy="145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 逐次逼近式的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A/D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转换器的主要特点是转换速度较快，在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1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～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100μs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以内，分辨率可达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18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位，特别适用于工业控制系统。其次，转换时间固定，不随输入信号的变化而变化。缺点是抗干扰能力相对积分型的差。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1"/>
          <p:cNvSpPr>
            <a:spLocks noGrp="1"/>
          </p:cNvSpPr>
          <p:nvPr>
            <p:ph type="title"/>
          </p:nvPr>
        </p:nvSpPr>
        <p:spPr>
          <a:xfrm>
            <a:off x="816708" y="2414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6.7.2  A/D</a:t>
            </a:r>
            <a:r>
              <a:rPr lang="zh-CN" altLang="en-US" sz="4923" dirty="0"/>
              <a:t>转换的主要指标</a:t>
            </a:r>
          </a:p>
        </p:txBody>
      </p:sp>
      <p:sp>
        <p:nvSpPr>
          <p:cNvPr id="101378" name="内容占位符 2"/>
          <p:cNvSpPr>
            <a:spLocks noGrp="1"/>
          </p:cNvSpPr>
          <p:nvPr>
            <p:ph sz="quarter" idx="1"/>
          </p:nvPr>
        </p:nvSpPr>
        <p:spPr>
          <a:xfrm>
            <a:off x="792644" y="1700808"/>
            <a:ext cx="10991987" cy="46085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1</a:t>
            </a:r>
            <a:r>
              <a:rPr lang="zh-CN" altLang="en-US" sz="2954" dirty="0"/>
              <a:t>．分辨率</a:t>
            </a:r>
            <a:endParaRPr lang="en-US" altLang="zh-CN" sz="2954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2</a:t>
            </a:r>
            <a:r>
              <a:rPr lang="zh-CN" altLang="en-US" sz="2954" dirty="0"/>
              <a:t>．量程</a:t>
            </a:r>
            <a:endParaRPr lang="en-US" altLang="zh-CN" sz="2954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3</a:t>
            </a:r>
            <a:r>
              <a:rPr lang="zh-CN" altLang="en-US" sz="2954" dirty="0"/>
              <a:t>．精度</a:t>
            </a:r>
            <a:endParaRPr lang="en-US" altLang="zh-CN" sz="2954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4</a:t>
            </a:r>
            <a:r>
              <a:rPr lang="zh-CN" altLang="en-US" sz="2954" dirty="0"/>
              <a:t>．转换时间</a:t>
            </a:r>
            <a:endParaRPr lang="en-US" altLang="zh-CN" sz="2954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5</a:t>
            </a:r>
            <a:r>
              <a:rPr lang="zh-CN" altLang="en-US" sz="2954" dirty="0"/>
              <a:t>．电源灵敏度</a:t>
            </a:r>
            <a:endParaRPr lang="en-US" altLang="zh-CN" sz="2954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6</a:t>
            </a:r>
            <a:r>
              <a:rPr lang="zh-CN" altLang="en-US" sz="2954" dirty="0"/>
              <a:t>．输出逻辑电平</a:t>
            </a:r>
            <a:endParaRPr lang="en-US" altLang="zh-CN" sz="2954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7</a:t>
            </a:r>
            <a:r>
              <a:rPr lang="zh-CN" altLang="en-US" sz="2954" dirty="0"/>
              <a:t>．工作温度范围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14131" y="5455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6.2  S3C2410X</a:t>
            </a:r>
            <a:r>
              <a:rPr lang="zh-CN" altLang="en-US" sz="4923" dirty="0"/>
              <a:t>的存储器及其控制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sz="quarter" idx="1"/>
          </p:nvPr>
        </p:nvSpPr>
        <p:spPr>
          <a:xfrm>
            <a:off x="542037" y="1628800"/>
            <a:ext cx="11070501" cy="48245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4400" dirty="0"/>
              <a:t>6.2.1  S3C2410X</a:t>
            </a:r>
            <a:r>
              <a:rPr lang="zh-CN" altLang="en-US" sz="4400" dirty="0"/>
              <a:t>的存储器控制器</a:t>
            </a:r>
            <a:endParaRPr lang="en-US" altLang="zh-CN" sz="4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600" dirty="0"/>
              <a:t>S3C2410X</a:t>
            </a:r>
            <a:r>
              <a:rPr lang="zh-CN" altLang="en-US" sz="3600" dirty="0"/>
              <a:t>的寻址空间是</a:t>
            </a:r>
            <a:r>
              <a:rPr lang="en-US" altLang="zh-CN" sz="3600" dirty="0"/>
              <a:t>4GB</a:t>
            </a:r>
            <a:r>
              <a:rPr lang="zh-CN" altLang="en-US" sz="3600" dirty="0"/>
              <a:t>，其中有</a:t>
            </a:r>
            <a:r>
              <a:rPr lang="en-US" altLang="zh-CN" sz="3600" dirty="0"/>
              <a:t>3GB</a:t>
            </a:r>
            <a:r>
              <a:rPr lang="zh-CN" altLang="en-US" sz="3600" dirty="0"/>
              <a:t>的空间预留给片内寄存器和其它设备，</a:t>
            </a:r>
            <a:r>
              <a:rPr lang="zh-CN" altLang="en-US" sz="3600" dirty="0">
                <a:solidFill>
                  <a:srgbClr val="FF0000"/>
                </a:solidFill>
              </a:rPr>
              <a:t>外部寻址空间是</a:t>
            </a:r>
            <a:r>
              <a:rPr lang="en-US" altLang="zh-CN" sz="3600" dirty="0">
                <a:solidFill>
                  <a:srgbClr val="FF0000"/>
                </a:solidFill>
              </a:rPr>
              <a:t>1GB</a:t>
            </a:r>
            <a:r>
              <a:rPr lang="zh-CN" altLang="en-US" sz="3600" dirty="0"/>
              <a:t>，地址范围为</a:t>
            </a:r>
            <a:r>
              <a:rPr lang="en-US" altLang="zh-CN" sz="3600" dirty="0"/>
              <a:t>0x00000000</a:t>
            </a:r>
            <a:r>
              <a:rPr lang="zh-CN" altLang="en-US" sz="3600" dirty="0"/>
              <a:t>～</a:t>
            </a:r>
            <a:r>
              <a:rPr lang="en-US" altLang="zh-CN" sz="3600" dirty="0"/>
              <a:t>0x3FFFFFFF</a:t>
            </a:r>
            <a:r>
              <a:rPr lang="zh-CN" altLang="en-US" sz="3600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dirty="0"/>
              <a:t>S3C2410X </a:t>
            </a:r>
            <a:r>
              <a:rPr lang="zh-CN" altLang="en-US" sz="3600" dirty="0"/>
              <a:t>的</a:t>
            </a:r>
            <a:r>
              <a:rPr lang="zh-CN" altLang="en-US" sz="3600" dirty="0">
                <a:solidFill>
                  <a:srgbClr val="FF0000"/>
                </a:solidFill>
              </a:rPr>
              <a:t>存储器控制器</a:t>
            </a:r>
            <a:r>
              <a:rPr lang="zh-CN" altLang="en-US" sz="3600" dirty="0"/>
              <a:t>提供访问外部存储器所需要的所有控制信号，包括</a:t>
            </a:r>
            <a:r>
              <a:rPr lang="en-US" altLang="zh-CN" sz="3600" dirty="0"/>
              <a:t>27</a:t>
            </a:r>
            <a:r>
              <a:rPr lang="zh-CN" altLang="en-US" sz="3600" dirty="0"/>
              <a:t>位</a:t>
            </a:r>
            <a:r>
              <a:rPr lang="zh-CN" altLang="en-US" sz="3600" dirty="0">
                <a:solidFill>
                  <a:srgbClr val="FF0000"/>
                </a:solidFill>
              </a:rPr>
              <a:t>地址</a:t>
            </a:r>
            <a:r>
              <a:rPr lang="zh-CN" altLang="en-US" sz="3600" dirty="0"/>
              <a:t>信号</a:t>
            </a:r>
            <a:r>
              <a:rPr lang="en-US" altLang="zh-CN" sz="3600" dirty="0"/>
              <a:t>A0</a:t>
            </a:r>
            <a:r>
              <a:rPr lang="zh-CN" altLang="en-US" sz="3600" dirty="0"/>
              <a:t>～</a:t>
            </a:r>
            <a:r>
              <a:rPr lang="en-US" altLang="zh-CN" sz="3600" dirty="0"/>
              <a:t>A26</a:t>
            </a:r>
            <a:r>
              <a:rPr lang="zh-CN" altLang="en-US" sz="3600" dirty="0"/>
              <a:t>、</a:t>
            </a:r>
            <a:r>
              <a:rPr lang="en-US" altLang="zh-CN" sz="3600" dirty="0"/>
              <a:t>32</a:t>
            </a:r>
            <a:r>
              <a:rPr lang="zh-CN" altLang="en-US" sz="3600" dirty="0"/>
              <a:t>位</a:t>
            </a:r>
            <a:r>
              <a:rPr lang="zh-CN" altLang="en-US" sz="3600" dirty="0">
                <a:solidFill>
                  <a:srgbClr val="FF0000"/>
                </a:solidFill>
              </a:rPr>
              <a:t>数据</a:t>
            </a:r>
            <a:r>
              <a:rPr lang="zh-CN" altLang="en-US" sz="3600" dirty="0"/>
              <a:t>信号、</a:t>
            </a:r>
            <a:r>
              <a:rPr lang="en-US" altLang="zh-CN" sz="3600" dirty="0"/>
              <a:t>8</a:t>
            </a:r>
            <a:r>
              <a:rPr lang="zh-CN" altLang="en-US" sz="3600" dirty="0"/>
              <a:t>个</a:t>
            </a:r>
            <a:r>
              <a:rPr lang="zh-CN" altLang="en-US" sz="3600" dirty="0">
                <a:solidFill>
                  <a:srgbClr val="FF0000"/>
                </a:solidFill>
              </a:rPr>
              <a:t>片选</a:t>
            </a:r>
            <a:r>
              <a:rPr lang="zh-CN" altLang="en-US" sz="3600" dirty="0"/>
              <a:t>信号</a:t>
            </a:r>
            <a:r>
              <a:rPr lang="en-US" altLang="zh-CN" sz="3600" dirty="0"/>
              <a:t>nGCS7</a:t>
            </a:r>
            <a:r>
              <a:rPr lang="zh-CN" altLang="en-US" sz="3600" dirty="0"/>
              <a:t>～ </a:t>
            </a:r>
            <a:r>
              <a:rPr lang="en-US" altLang="zh-CN" sz="3600" dirty="0"/>
              <a:t>nGCS0</a:t>
            </a:r>
            <a:r>
              <a:rPr lang="zh-CN" altLang="en-US" sz="3600" dirty="0"/>
              <a:t>以及读</a:t>
            </a:r>
            <a:r>
              <a:rPr lang="en-US" altLang="zh-CN" sz="3600" dirty="0"/>
              <a:t>/</a:t>
            </a:r>
            <a:r>
              <a:rPr lang="zh-CN" altLang="en-US" sz="3600" dirty="0"/>
              <a:t>写控制信号等。</a:t>
            </a:r>
          </a:p>
        </p:txBody>
      </p:sp>
    </p:spTree>
    <p:extLst>
      <p:ext uri="{BB962C8B-B14F-4D97-AF65-F5344CB8AC3E}">
        <p14:creationId xmlns:p14="http://schemas.microsoft.com/office/powerpoint/2010/main" val="11427446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/>
          </p:cNvSpPr>
          <p:nvPr>
            <p:ph type="title"/>
          </p:nvPr>
        </p:nvSpPr>
        <p:spPr>
          <a:xfrm>
            <a:off x="660400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6.7.3  S3C2410X A/D</a:t>
            </a:r>
            <a:r>
              <a:rPr lang="zh-CN" altLang="en-US" sz="4923" dirty="0"/>
              <a:t>转换接口</a:t>
            </a:r>
          </a:p>
        </p:txBody>
      </p:sp>
      <p:sp>
        <p:nvSpPr>
          <p:cNvPr id="102402" name="内容占位符 2"/>
          <p:cNvSpPr>
            <a:spLocks noGrp="1"/>
          </p:cNvSpPr>
          <p:nvPr>
            <p:ph sz="quarter" idx="1"/>
          </p:nvPr>
        </p:nvSpPr>
        <p:spPr>
          <a:xfrm>
            <a:off x="767408" y="1484784"/>
            <a:ext cx="10871200" cy="10980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954" dirty="0"/>
              <a:t>       ARM S3C2410X</a:t>
            </a:r>
            <a:r>
              <a:rPr lang="zh-CN" altLang="en-US" sz="2954" dirty="0"/>
              <a:t>芯片自带一个</a:t>
            </a:r>
            <a:r>
              <a:rPr lang="en-US" altLang="zh-CN" sz="2954" dirty="0"/>
              <a:t>8</a:t>
            </a:r>
            <a:r>
              <a:rPr lang="zh-CN" altLang="en-US" sz="2954" dirty="0"/>
              <a:t>路</a:t>
            </a:r>
            <a:r>
              <a:rPr lang="en-US" altLang="zh-CN" sz="2954" dirty="0"/>
              <a:t>10</a:t>
            </a:r>
            <a:r>
              <a:rPr lang="zh-CN" altLang="en-US" sz="2954" dirty="0"/>
              <a:t>位</a:t>
            </a:r>
            <a:r>
              <a:rPr lang="en-US" altLang="zh-CN" sz="2954" dirty="0"/>
              <a:t>A/D</a:t>
            </a:r>
            <a:r>
              <a:rPr lang="zh-CN" altLang="en-US" sz="2954" dirty="0"/>
              <a:t>转换器，并且支持触摸屏功能，其功能框图如图</a:t>
            </a:r>
            <a:r>
              <a:rPr lang="en-US" altLang="zh-CN" sz="2954" dirty="0"/>
              <a:t>6-19</a:t>
            </a:r>
            <a:r>
              <a:rPr lang="zh-CN" altLang="en-US" sz="2954" dirty="0"/>
              <a:t>所示。</a:t>
            </a:r>
          </a:p>
        </p:txBody>
      </p:sp>
      <p:pic>
        <p:nvPicPr>
          <p:cNvPr id="102403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7888" y="2528628"/>
            <a:ext cx="5848533" cy="394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4" name="矩形 4"/>
          <p:cNvSpPr>
            <a:spLocks noChangeArrowheads="1"/>
          </p:cNvSpPr>
          <p:nvPr/>
        </p:nvSpPr>
        <p:spPr bwMode="auto">
          <a:xfrm>
            <a:off x="3359694" y="6478161"/>
            <a:ext cx="4607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000" dirty="0">
                <a:latin typeface="Tw Cen MT" pitchFamily="34" charset="0"/>
                <a:ea typeface="华文仿宋" pitchFamily="2" charset="-122"/>
              </a:rPr>
              <a:t>6-19  A/D</a:t>
            </a:r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转换和触摸屏接口功能框图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2"/>
          <p:cNvSpPr>
            <a:spLocks noGrp="1"/>
          </p:cNvSpPr>
          <p:nvPr>
            <p:ph sz="quarter" idx="1"/>
          </p:nvPr>
        </p:nvSpPr>
        <p:spPr>
          <a:xfrm>
            <a:off x="695400" y="1628800"/>
            <a:ext cx="10729192" cy="39604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dirty="0"/>
              <a:t>         ARM S3C2410X</a:t>
            </a:r>
            <a:r>
              <a:rPr lang="zh-CN" altLang="en-US" sz="3200" dirty="0"/>
              <a:t>片上具有采样保持功能，最大转换率为</a:t>
            </a:r>
            <a:r>
              <a:rPr lang="en-US" altLang="zh-CN" sz="3200" dirty="0"/>
              <a:t>500KSPS</a:t>
            </a:r>
            <a:r>
              <a:rPr lang="zh-CN" altLang="en-US" sz="3200" dirty="0"/>
              <a:t>，输入电压范围为</a:t>
            </a:r>
            <a:r>
              <a:rPr lang="en-US" altLang="zh-CN" sz="3200" dirty="0"/>
              <a:t>0</a:t>
            </a:r>
            <a:r>
              <a:rPr lang="zh-CN" altLang="en-US" sz="3200" dirty="0"/>
              <a:t>～</a:t>
            </a:r>
            <a:r>
              <a:rPr lang="en-US" altLang="zh-CN" sz="3200" dirty="0"/>
              <a:t>3.3V</a:t>
            </a:r>
            <a:r>
              <a:rPr lang="zh-CN" altLang="en-US" sz="3200" dirty="0"/>
              <a:t>，非线性度为</a:t>
            </a:r>
            <a:r>
              <a:rPr lang="en-US" altLang="zh-CN" sz="3200" dirty="0"/>
              <a:t>±1.5LSB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0" indent="0" eaLnBrk="1" hangingPunct="1">
              <a:buNone/>
            </a:pPr>
            <a:r>
              <a:rPr lang="en-US" altLang="zh-CN" sz="3200" dirty="0"/>
              <a:t>    </a:t>
            </a:r>
            <a:r>
              <a:rPr lang="zh-CN" altLang="zh-CN" sz="3200" dirty="0"/>
              <a:t>与</a:t>
            </a:r>
            <a:r>
              <a:rPr lang="en-US" altLang="zh-CN" sz="3200" dirty="0"/>
              <a:t>A/D </a:t>
            </a:r>
            <a:r>
              <a:rPr lang="zh-CN" altLang="zh-CN" sz="3200" dirty="0"/>
              <a:t>转换相关的寄存器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0" indent="0" eaLnBrk="1" hangingPunct="1">
              <a:buNone/>
            </a:pPr>
            <a:r>
              <a:rPr lang="en-US" altLang="zh-CN" sz="3200" dirty="0"/>
              <a:t>    A/D</a:t>
            </a:r>
            <a:r>
              <a:rPr lang="zh-CN" altLang="en-US" sz="3200" dirty="0"/>
              <a:t>采样控制寄存器</a:t>
            </a:r>
            <a:r>
              <a:rPr lang="en-US" altLang="zh-CN" sz="3200" dirty="0">
                <a:solidFill>
                  <a:srgbClr val="FF0000"/>
                </a:solidFill>
              </a:rPr>
              <a:t>ADCCON</a:t>
            </a:r>
          </a:p>
          <a:p>
            <a:pPr marL="0" indent="0" eaLnBrk="1" hangingPunct="1">
              <a:buNone/>
            </a:pPr>
            <a:r>
              <a:rPr lang="en-US" altLang="zh-CN" sz="3200" dirty="0"/>
              <a:t>    A/D</a:t>
            </a:r>
            <a:r>
              <a:rPr lang="zh-CN" altLang="en-US" sz="3200" dirty="0"/>
              <a:t>转换结果数据寄存器</a:t>
            </a:r>
            <a:r>
              <a:rPr lang="en-US" altLang="zh-CN" sz="3200" dirty="0">
                <a:solidFill>
                  <a:srgbClr val="FF0000"/>
                </a:solidFill>
              </a:rPr>
              <a:t>ADCDAT0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1"/>
          <p:cNvSpPr>
            <a:spLocks noGrp="1"/>
          </p:cNvSpPr>
          <p:nvPr>
            <p:ph type="title"/>
          </p:nvPr>
        </p:nvSpPr>
        <p:spPr>
          <a:xfrm>
            <a:off x="835436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6.7.4  A/D</a:t>
            </a:r>
            <a:r>
              <a:rPr lang="zh-CN" altLang="en-US" sz="4923" dirty="0"/>
              <a:t>转换器应用实例</a:t>
            </a:r>
          </a:p>
        </p:txBody>
      </p:sp>
      <p:sp>
        <p:nvSpPr>
          <p:cNvPr id="104450" name="内容占位符 2"/>
          <p:cNvSpPr>
            <a:spLocks noGrp="1"/>
          </p:cNvSpPr>
          <p:nvPr>
            <p:ph sz="quarter" idx="1"/>
          </p:nvPr>
        </p:nvSpPr>
        <p:spPr>
          <a:xfrm>
            <a:off x="767408" y="1484785"/>
            <a:ext cx="10871200" cy="57606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954" dirty="0"/>
              <a:t>【</a:t>
            </a:r>
            <a:r>
              <a:rPr lang="zh-CN" altLang="en-US" sz="2954" dirty="0"/>
              <a:t>例</a:t>
            </a:r>
            <a:r>
              <a:rPr lang="en-US" altLang="zh-CN" sz="2954" dirty="0"/>
              <a:t>4-5】 </a:t>
            </a:r>
            <a:r>
              <a:rPr lang="zh-CN" altLang="en-US" sz="2954" dirty="0"/>
              <a:t>根据图</a:t>
            </a:r>
            <a:r>
              <a:rPr lang="en-US" altLang="zh-CN" sz="2954" dirty="0"/>
              <a:t>6-20</a:t>
            </a:r>
            <a:r>
              <a:rPr lang="zh-CN" altLang="en-US" sz="2954" dirty="0"/>
              <a:t>所示的电原理图，编写</a:t>
            </a:r>
            <a:r>
              <a:rPr lang="en-US" altLang="zh-CN" sz="2954" dirty="0"/>
              <a:t>A/D</a:t>
            </a:r>
            <a:r>
              <a:rPr lang="zh-CN" altLang="en-US" sz="2954" dirty="0"/>
              <a:t>转换测试程序。</a:t>
            </a:r>
          </a:p>
        </p:txBody>
      </p:sp>
      <p:pic>
        <p:nvPicPr>
          <p:cNvPr id="104451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5520" y="2165542"/>
            <a:ext cx="7583759" cy="432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2" name="矩形 4"/>
          <p:cNvSpPr>
            <a:spLocks noChangeArrowheads="1"/>
          </p:cNvSpPr>
          <p:nvPr/>
        </p:nvSpPr>
        <p:spPr bwMode="auto">
          <a:xfrm>
            <a:off x="4007768" y="6488668"/>
            <a:ext cx="3703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dirty="0">
                <a:latin typeface="Tw Cen MT" pitchFamily="34" charset="0"/>
                <a:ea typeface="华文仿宋" pitchFamily="2" charset="-122"/>
              </a:rPr>
              <a:t>6-20  A/D</a:t>
            </a:r>
            <a:r>
              <a:rPr lang="zh-CN" altLang="en-US" dirty="0">
                <a:latin typeface="Tw Cen MT" pitchFamily="34" charset="0"/>
                <a:ea typeface="华文仿宋" pitchFamily="2" charset="-122"/>
              </a:rPr>
              <a:t>转换器在扩展板的接法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矩形 3"/>
          <p:cNvSpPr>
            <a:spLocks noChangeArrowheads="1"/>
          </p:cNvSpPr>
          <p:nvPr/>
        </p:nvSpPr>
        <p:spPr bwMode="auto">
          <a:xfrm>
            <a:off x="423984" y="-8121"/>
            <a:ext cx="11344031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主程序参考代码如下：</a:t>
            </a:r>
            <a:endParaRPr lang="en-US" altLang="zh-CN" sz="2000" dirty="0">
              <a:latin typeface="Arial" panose="020B0604020202020204" pitchFamily="34" charset="0"/>
              <a:ea typeface="华文仿宋" pitchFamily="2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int main(void)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int 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i,j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; 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float d;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ARMTargetInit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(); 			//</a:t>
            </a:r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开发板初始化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init_ADdevice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();           			//A/D</a:t>
            </a:r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初始化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Uart_Printf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(0,"\n");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While (1)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{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    for(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=0; 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&lt;=2; 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++)                	//</a:t>
            </a:r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采样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0</a:t>
            </a:r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～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3</a:t>
            </a:r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路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A/D</a:t>
            </a:r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值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{                               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        for(j=0;j&lt;=1;j++)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        {d=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GetADresult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)*3.3/1023; 	//</a:t>
            </a:r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数据采集，处理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        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        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Uart_Printf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(0, "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a%d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=%f\t",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i,d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        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hudelay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(1000);                		//</a:t>
            </a:r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延时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}    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Uart_Printf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(0, "\r");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}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return 0;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矩形 3"/>
          <p:cNvSpPr>
            <a:spLocks noChangeArrowheads="1"/>
          </p:cNvSpPr>
          <p:nvPr/>
        </p:nvSpPr>
        <p:spPr bwMode="auto">
          <a:xfrm>
            <a:off x="479376" y="188640"/>
            <a:ext cx="11433908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寄存器定义和相关函数参考代码如下：</a:t>
            </a:r>
            <a:endParaRPr lang="en-US" altLang="zh-CN" sz="2000" dirty="0">
              <a:latin typeface="Arial" panose="020B0604020202020204" pitchFamily="34" charset="0"/>
              <a:ea typeface="华文仿宋" pitchFamily="2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华文仿宋" pitchFamily="2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#define ADCCON_FLAG    (0x1&lt;&lt;15)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#define ADCCON_ENABLE_START_BYREAD    (0x1&lt;&lt;1)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#define 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rADCCON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    (*(volatile unsigned *)0x58000000)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#define rADCDAT0       (*(volatile unsigned *)0x5800000C)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#define PRSCVL (49&lt;&lt;6)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#define ADCCON_ENABLE_START (0x1)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#define STDBM (0x0&lt;&lt;2)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#define PRSCEN (0x1&lt;&lt;14)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void  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ARMTargetInit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(void); 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void 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init_ADdevice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()          		             //</a:t>
            </a:r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初始化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AD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{    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rADCCON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=(PRSCVL|ADCCON_ENABLE_START|STDBM|PRSCEN);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int 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GetADresult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(int channel) 		//</a:t>
            </a:r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取采样值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{   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rADCCON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=ADCCON_ENABLE_START_BYREAD|(channel&lt;&lt;3)|PRSCEN|PRSCVL;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hudelay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(10);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while(!(</a:t>
            </a:r>
            <a:r>
              <a:rPr lang="en-US" altLang="zh-CN" sz="2000" dirty="0" err="1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rADCCON&amp;ADCCON_FLAG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)); 	//</a:t>
            </a:r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转换结束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return (0x3ff&amp;rADCDAT0);   		//</a:t>
            </a:r>
            <a:r>
              <a:rPr lang="zh-CN" altLang="en-US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返回采样值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华文仿宋" pitchFamily="2" charset="-122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"/>
          <p:cNvSpPr>
            <a:spLocks noGrp="1"/>
          </p:cNvSpPr>
          <p:nvPr>
            <p:ph type="title"/>
          </p:nvPr>
        </p:nvSpPr>
        <p:spPr>
          <a:xfrm>
            <a:off x="783390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6.8</a:t>
            </a:r>
            <a:r>
              <a:rPr lang="zh-CN" altLang="en-US" sz="4923" dirty="0"/>
              <a:t>中断控制器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63352" y="1484784"/>
            <a:ext cx="11391238" cy="549119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6.8.1 S3C2410X</a:t>
            </a:r>
            <a:r>
              <a:rPr lang="zh-CN" altLang="en-US" sz="2800" dirty="0"/>
              <a:t>中断概述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S3C2410X</a:t>
            </a:r>
            <a:r>
              <a:rPr lang="zh-CN" altLang="en-US" sz="2800" dirty="0"/>
              <a:t>中断控制器可以接收来自</a:t>
            </a:r>
            <a:r>
              <a:rPr lang="en-US" altLang="zh-CN" sz="2800" dirty="0">
                <a:solidFill>
                  <a:srgbClr val="FF0000"/>
                </a:solidFill>
              </a:rPr>
              <a:t>56</a:t>
            </a:r>
            <a:r>
              <a:rPr lang="zh-CN" altLang="en-US" sz="2800" dirty="0">
                <a:solidFill>
                  <a:srgbClr val="FF0000"/>
                </a:solidFill>
              </a:rPr>
              <a:t>个中断源</a:t>
            </a:r>
            <a:r>
              <a:rPr lang="zh-CN" altLang="en-US" sz="2800" dirty="0"/>
              <a:t>的中断请求。这些中断请求可以是</a:t>
            </a:r>
            <a:r>
              <a:rPr lang="zh-CN" altLang="en-US" sz="2800" dirty="0">
                <a:solidFill>
                  <a:srgbClr val="FF0000"/>
                </a:solidFill>
              </a:rPr>
              <a:t>外部中断</a:t>
            </a:r>
            <a:r>
              <a:rPr lang="zh-CN" altLang="en-US" sz="2800" dirty="0"/>
              <a:t>，也可以是由</a:t>
            </a:r>
            <a:r>
              <a:rPr lang="en-US" altLang="zh-CN" sz="2800" dirty="0"/>
              <a:t>DMA</a:t>
            </a:r>
            <a:r>
              <a:rPr lang="zh-CN" altLang="en-US" sz="2800" dirty="0"/>
              <a:t>、</a:t>
            </a:r>
            <a:r>
              <a:rPr lang="en-US" altLang="zh-CN" sz="2800" dirty="0"/>
              <a:t>UART</a:t>
            </a:r>
            <a:r>
              <a:rPr lang="zh-CN" altLang="en-US" sz="2800" dirty="0"/>
              <a:t>、</a:t>
            </a:r>
            <a:r>
              <a:rPr lang="en-US" altLang="zh-CN" sz="2800" dirty="0"/>
              <a:t>I2C</a:t>
            </a:r>
            <a:r>
              <a:rPr lang="zh-CN" altLang="en-US" sz="2800" dirty="0"/>
              <a:t>、</a:t>
            </a:r>
            <a:r>
              <a:rPr lang="en-US" altLang="zh-CN" sz="2800" dirty="0"/>
              <a:t>Timer</a:t>
            </a:r>
            <a:r>
              <a:rPr lang="zh-CN" altLang="en-US" sz="2800" dirty="0"/>
              <a:t>等</a:t>
            </a:r>
            <a:r>
              <a:rPr lang="zh-CN" altLang="en-US" sz="2800" dirty="0">
                <a:solidFill>
                  <a:srgbClr val="FF0000"/>
                </a:solidFill>
              </a:rPr>
              <a:t>片内外设产生的中断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ARM920T</a:t>
            </a:r>
            <a:r>
              <a:rPr lang="zh-CN" altLang="en-US" sz="2800" dirty="0"/>
              <a:t>有</a:t>
            </a:r>
            <a:r>
              <a:rPr lang="en-US" altLang="zh-CN" sz="2800" dirty="0">
                <a:solidFill>
                  <a:srgbClr val="FF0000"/>
                </a:solidFill>
              </a:rPr>
              <a:t>FIQ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IRQ</a:t>
            </a:r>
            <a:r>
              <a:rPr lang="zh-CN" altLang="en-US" sz="2800" dirty="0"/>
              <a:t>两种中断模式，每个中断源在请求中断时要通过设置中断模式（</a:t>
            </a:r>
            <a:r>
              <a:rPr lang="en-US" altLang="zh-CN" sz="2800" dirty="0"/>
              <a:t>INTMOD</a:t>
            </a:r>
            <a:r>
              <a:rPr lang="zh-CN" altLang="en-US" sz="2800" dirty="0"/>
              <a:t>）明确使用的是哪种模式。而</a:t>
            </a:r>
            <a:r>
              <a:rPr lang="en-US" altLang="zh-CN" sz="2800" dirty="0"/>
              <a:t>CPU</a:t>
            </a:r>
            <a:r>
              <a:rPr lang="zh-CN" altLang="en-US" sz="2800" dirty="0"/>
              <a:t>可以通过程序状态寄存器</a:t>
            </a:r>
            <a:r>
              <a:rPr lang="en-US" altLang="zh-CN" sz="2800" dirty="0"/>
              <a:t>PSR</a:t>
            </a:r>
            <a:r>
              <a:rPr lang="zh-CN" altLang="en-US" sz="2800" dirty="0"/>
              <a:t>中的中断控制位</a:t>
            </a:r>
            <a:r>
              <a:rPr lang="en-US" altLang="zh-CN" sz="2800" dirty="0"/>
              <a:t>F</a:t>
            </a:r>
            <a:r>
              <a:rPr lang="zh-CN" altLang="en-US" sz="2800" dirty="0"/>
              <a:t>和</a:t>
            </a:r>
            <a:r>
              <a:rPr lang="en-US" altLang="zh-CN" sz="2800" dirty="0"/>
              <a:t>I</a:t>
            </a:r>
            <a:r>
              <a:rPr lang="zh-CN" altLang="en-US" sz="2800" dirty="0"/>
              <a:t>决定是否接收</a:t>
            </a:r>
            <a:r>
              <a:rPr lang="en-US" altLang="zh-CN" sz="2800" dirty="0"/>
              <a:t>FIQ</a:t>
            </a:r>
            <a:r>
              <a:rPr lang="zh-CN" altLang="en-US" sz="2800" dirty="0"/>
              <a:t>和</a:t>
            </a:r>
            <a:r>
              <a:rPr lang="en-US" altLang="zh-CN" sz="2800" dirty="0"/>
              <a:t>IRQ</a:t>
            </a:r>
            <a:r>
              <a:rPr lang="zh-CN" altLang="en-US" sz="2800" dirty="0"/>
              <a:t>中断。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当中断源请求中断服务时，中断请求记录在源请求寄存器（</a:t>
            </a:r>
            <a:r>
              <a:rPr lang="en-US" altLang="zh-CN" sz="2800" dirty="0"/>
              <a:t>SRCPND</a:t>
            </a:r>
            <a:r>
              <a:rPr lang="zh-CN" altLang="en-US" sz="2800" dirty="0"/>
              <a:t>）中。用户可以通过</a:t>
            </a:r>
            <a:r>
              <a:rPr lang="zh-CN" altLang="en-US" sz="2800" dirty="0">
                <a:solidFill>
                  <a:srgbClr val="FF0000"/>
                </a:solidFill>
              </a:rPr>
              <a:t>中断屏蔽寄存器</a:t>
            </a:r>
            <a:r>
              <a:rPr lang="zh-CN" altLang="en-US" sz="2800" dirty="0"/>
              <a:t>（</a:t>
            </a:r>
            <a:r>
              <a:rPr lang="en-US" altLang="zh-CN" sz="2800" dirty="0"/>
              <a:t>INTMSK</a:t>
            </a:r>
            <a:r>
              <a:rPr lang="zh-CN" altLang="en-US" sz="2800" dirty="0"/>
              <a:t>）设定哪些中断源允许响应，哪些中断源禁止响应。如果有多个中断源同时发出中断请求，则中断控制器需要根据分配给各</a:t>
            </a:r>
            <a:r>
              <a:rPr lang="zh-CN" altLang="en-US" sz="2800" dirty="0">
                <a:solidFill>
                  <a:srgbClr val="FF0000"/>
                </a:solidFill>
              </a:rPr>
              <a:t>中断源的优先级</a:t>
            </a:r>
            <a:r>
              <a:rPr lang="zh-CN" altLang="en-US" sz="2800" dirty="0"/>
              <a:t>，经过仲裁后选择优先级最高的中断源向</a:t>
            </a:r>
            <a:r>
              <a:rPr lang="en-US" altLang="zh-CN" sz="2800" dirty="0"/>
              <a:t>ARM920T</a:t>
            </a:r>
            <a:r>
              <a:rPr lang="zh-CN" altLang="en-US" sz="2800" dirty="0"/>
              <a:t>请求</a:t>
            </a:r>
            <a:r>
              <a:rPr lang="en-US" altLang="zh-CN" sz="2800" dirty="0"/>
              <a:t>FIQ</a:t>
            </a:r>
            <a:r>
              <a:rPr lang="zh-CN" altLang="en-US" sz="2800" dirty="0"/>
              <a:t>或者</a:t>
            </a:r>
            <a:r>
              <a:rPr lang="en-US" altLang="zh-CN" sz="2800" dirty="0"/>
              <a:t>IRQ</a:t>
            </a:r>
            <a:r>
              <a:rPr lang="zh-CN" altLang="en-US" sz="2800" dirty="0"/>
              <a:t>中断。图</a:t>
            </a:r>
            <a:r>
              <a:rPr lang="en-US" altLang="zh-CN" sz="2800" dirty="0"/>
              <a:t>6-21</a:t>
            </a:r>
            <a:r>
              <a:rPr lang="zh-CN" altLang="en-US" sz="2800" dirty="0"/>
              <a:t>给出了中断处理的流程。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2189" y="1628800"/>
            <a:ext cx="10666115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矩形 4"/>
          <p:cNvSpPr>
            <a:spLocks noChangeArrowheads="1"/>
          </p:cNvSpPr>
          <p:nvPr/>
        </p:nvSpPr>
        <p:spPr bwMode="auto">
          <a:xfrm>
            <a:off x="4537736" y="6309320"/>
            <a:ext cx="34291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6-21  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中断处理流程图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内容占位符 2"/>
          <p:cNvSpPr>
            <a:spLocks noGrp="1"/>
          </p:cNvSpPr>
          <p:nvPr>
            <p:ph sz="quarter" idx="1"/>
          </p:nvPr>
        </p:nvSpPr>
        <p:spPr>
          <a:xfrm>
            <a:off x="660400" y="1628800"/>
            <a:ext cx="10871200" cy="468052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1</a:t>
            </a:r>
            <a:r>
              <a:rPr lang="zh-CN" altLang="en-US" sz="2954" dirty="0"/>
              <a:t>．中断模式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     ARM920T</a:t>
            </a:r>
            <a:r>
              <a:rPr lang="zh-CN" altLang="en-US" sz="2954" dirty="0"/>
              <a:t>有两种中断模式（</a:t>
            </a:r>
            <a:r>
              <a:rPr lang="en-US" altLang="zh-CN" sz="2954" dirty="0"/>
              <a:t>INTMOD</a:t>
            </a:r>
            <a:r>
              <a:rPr lang="zh-CN" altLang="en-US" sz="2954" dirty="0"/>
              <a:t>）：</a:t>
            </a:r>
            <a:r>
              <a:rPr lang="en-US" altLang="zh-CN" sz="2954" dirty="0"/>
              <a:t>FIQ</a:t>
            </a:r>
            <a:r>
              <a:rPr lang="zh-CN" altLang="en-US" sz="2954" dirty="0"/>
              <a:t>和</a:t>
            </a:r>
            <a:r>
              <a:rPr lang="en-US" altLang="zh-CN" sz="2954" dirty="0"/>
              <a:t>IRQ</a:t>
            </a:r>
            <a:r>
              <a:rPr lang="zh-CN" altLang="en-US" sz="2954" dirty="0"/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954" dirty="0"/>
              <a:t>    在中断请求时所有的中断源要明确使用哪种模式。从</a:t>
            </a:r>
            <a:r>
              <a:rPr lang="en-US" altLang="zh-CN" sz="2954" dirty="0">
                <a:solidFill>
                  <a:srgbClr val="FF0000"/>
                </a:solidFill>
              </a:rPr>
              <a:t>CPU</a:t>
            </a:r>
            <a:r>
              <a:rPr lang="zh-CN" altLang="en-US" sz="2954" dirty="0"/>
              <a:t>角度来说，它可以通过程序状态寄存器</a:t>
            </a:r>
            <a:r>
              <a:rPr lang="en-US" altLang="zh-CN" sz="2954" dirty="0"/>
              <a:t>PSR</a:t>
            </a:r>
            <a:r>
              <a:rPr lang="zh-CN" altLang="en-US" sz="2954" dirty="0"/>
              <a:t>中的中断控制位</a:t>
            </a:r>
            <a:r>
              <a:rPr lang="en-US" altLang="zh-CN" sz="2954" dirty="0"/>
              <a:t>F</a:t>
            </a:r>
            <a:r>
              <a:rPr lang="zh-CN" altLang="en-US" sz="2954" dirty="0"/>
              <a:t>和</a:t>
            </a:r>
            <a:r>
              <a:rPr lang="en-US" altLang="zh-CN" sz="2954" dirty="0"/>
              <a:t>I</a:t>
            </a:r>
            <a:r>
              <a:rPr lang="zh-CN" altLang="en-US" sz="2954" dirty="0"/>
              <a:t>来</a:t>
            </a:r>
            <a:r>
              <a:rPr lang="zh-CN" altLang="en-US" sz="2954" dirty="0">
                <a:solidFill>
                  <a:srgbClr val="FF0000"/>
                </a:solidFill>
              </a:rPr>
              <a:t>决定是否接收</a:t>
            </a:r>
            <a:r>
              <a:rPr lang="en-US" altLang="zh-CN" sz="2954" dirty="0">
                <a:solidFill>
                  <a:srgbClr val="FF0000"/>
                </a:solidFill>
              </a:rPr>
              <a:t>FIQ</a:t>
            </a:r>
            <a:r>
              <a:rPr lang="zh-CN" altLang="en-US" sz="2954" dirty="0">
                <a:solidFill>
                  <a:srgbClr val="FF0000"/>
                </a:solidFill>
              </a:rPr>
              <a:t>和</a:t>
            </a:r>
            <a:r>
              <a:rPr lang="en-US" altLang="zh-CN" sz="2954" dirty="0">
                <a:solidFill>
                  <a:srgbClr val="FF0000"/>
                </a:solidFill>
              </a:rPr>
              <a:t>IRQ</a:t>
            </a:r>
            <a:r>
              <a:rPr lang="zh-CN" altLang="en-US" sz="2954" dirty="0">
                <a:solidFill>
                  <a:srgbClr val="FF0000"/>
                </a:solidFill>
              </a:rPr>
              <a:t>中断</a:t>
            </a:r>
            <a:r>
              <a:rPr lang="zh-CN" altLang="en-US" sz="2954" dirty="0"/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2</a:t>
            </a:r>
            <a:r>
              <a:rPr lang="zh-CN" altLang="en-US" sz="2954" dirty="0"/>
              <a:t>．中断请求寄存器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1384" y="1628800"/>
            <a:ext cx="11161240" cy="4464496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1</a:t>
            </a:r>
            <a:r>
              <a:rPr lang="zh-CN" altLang="en-US" sz="2954" dirty="0"/>
              <a:t>．中断源</a:t>
            </a:r>
            <a:endParaRPr lang="en-US" altLang="zh-CN" sz="2954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954" dirty="0"/>
              <a:t>      中断控制器支持的</a:t>
            </a:r>
            <a:r>
              <a:rPr lang="en-US" altLang="zh-CN" sz="2954" dirty="0"/>
              <a:t>56</a:t>
            </a:r>
            <a:r>
              <a:rPr lang="zh-CN" altLang="en-US" sz="2954" dirty="0"/>
              <a:t>个中断源可参见教材表</a:t>
            </a:r>
            <a:r>
              <a:rPr lang="en-US" altLang="zh-CN" sz="2954" dirty="0"/>
              <a:t>6-52</a:t>
            </a:r>
            <a:r>
              <a:rPr lang="zh-CN" altLang="en-US" sz="2954" dirty="0"/>
              <a:t>。</a:t>
            </a:r>
            <a:endParaRPr lang="en-US" altLang="zh-CN" sz="2954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2</a:t>
            </a:r>
            <a:r>
              <a:rPr lang="zh-CN" altLang="en-US" sz="2954" dirty="0"/>
              <a:t>．中断优先级产生模块</a:t>
            </a:r>
            <a:endParaRPr lang="en-US" altLang="zh-CN" sz="2954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      S3C2410X</a:t>
            </a:r>
            <a:r>
              <a:rPr lang="zh-CN" altLang="en-US" sz="2954" dirty="0"/>
              <a:t>的中断源通过</a:t>
            </a:r>
            <a:r>
              <a:rPr lang="en-US" altLang="zh-CN" sz="2954" dirty="0"/>
              <a:t>32</a:t>
            </a:r>
            <a:r>
              <a:rPr lang="zh-CN" altLang="en-US" sz="2954" dirty="0"/>
              <a:t>个中断请求（部分请求被多个中断源复用）向</a:t>
            </a:r>
            <a:r>
              <a:rPr lang="en-US" altLang="zh-CN" sz="2954" dirty="0"/>
              <a:t>CPU</a:t>
            </a:r>
            <a:r>
              <a:rPr lang="zh-CN" altLang="en-US" sz="2954" dirty="0"/>
              <a:t>发出中断申请。中断控制器采用</a:t>
            </a:r>
            <a:r>
              <a:rPr lang="zh-CN" altLang="en-US" sz="2954" dirty="0">
                <a:solidFill>
                  <a:srgbClr val="FF0000"/>
                </a:solidFill>
              </a:rPr>
              <a:t>优先级产生逻辑</a:t>
            </a:r>
            <a:r>
              <a:rPr lang="zh-CN" altLang="en-US" sz="2954" dirty="0"/>
              <a:t>来管理中断请求。优先级产生逻辑分两级仲裁，包含有</a:t>
            </a:r>
            <a:r>
              <a:rPr lang="en-US" altLang="zh-CN" sz="2954" dirty="0"/>
              <a:t>6</a:t>
            </a:r>
            <a:r>
              <a:rPr lang="zh-CN" altLang="en-US" sz="2954" dirty="0"/>
              <a:t>个一级仲裁和一个二级仲裁。经过仲裁后，只有一个中断请求会获得响应。仲裁逻辑参见图</a:t>
            </a:r>
            <a:r>
              <a:rPr lang="en-US" altLang="zh-CN" sz="2954" dirty="0"/>
              <a:t>6-22</a:t>
            </a:r>
            <a:r>
              <a:rPr lang="zh-CN" altLang="en-US" sz="2954" dirty="0"/>
              <a:t>。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504" y="25859"/>
            <a:ext cx="8424936" cy="6339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18" name="矩形 4"/>
          <p:cNvSpPr>
            <a:spLocks noChangeArrowheads="1"/>
          </p:cNvSpPr>
          <p:nvPr/>
        </p:nvSpPr>
        <p:spPr bwMode="auto">
          <a:xfrm>
            <a:off x="4799856" y="6432031"/>
            <a:ext cx="2885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000" dirty="0">
                <a:latin typeface="Tw Cen MT" pitchFamily="34" charset="0"/>
                <a:ea typeface="华文仿宋" pitchFamily="2" charset="-122"/>
              </a:rPr>
              <a:t>6-22  </a:t>
            </a:r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优先级产生模块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用于大学课程的学术演示文稿（纸张和铅笔设计）</Template>
  <TotalTime>0</TotalTime>
  <Words>9930</Words>
  <Application>Microsoft Office PowerPoint</Application>
  <PresentationFormat>宽屏</PresentationFormat>
  <Paragraphs>887</Paragraphs>
  <Slides>112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112</vt:i4>
      </vt:variant>
    </vt:vector>
  </HeadingPairs>
  <TitlesOfParts>
    <vt:vector size="121" baseType="lpstr">
      <vt:lpstr>华文仿宋</vt:lpstr>
      <vt:lpstr>宋体</vt:lpstr>
      <vt:lpstr>Arial</vt:lpstr>
      <vt:lpstr>Calibri</vt:lpstr>
      <vt:lpstr>Times New Roman</vt:lpstr>
      <vt:lpstr>Tw Cen MT</vt:lpstr>
      <vt:lpstr>Wingdings</vt:lpstr>
      <vt:lpstr>Wingdings 2</vt:lpstr>
      <vt:lpstr>AcademicPresentation1_TP10352479</vt:lpstr>
      <vt:lpstr>第6章 基于S3C2410的     硬件结构与接口编程</vt:lpstr>
      <vt:lpstr>ARM S3C2410X</vt:lpstr>
      <vt:lpstr>6.1  S3C2410简介</vt:lpstr>
      <vt:lpstr>6.1.1  S3C2410X的组成</vt:lpstr>
      <vt:lpstr>PowerPoint 演示文稿</vt:lpstr>
      <vt:lpstr>PowerPoint 演示文稿</vt:lpstr>
      <vt:lpstr>6.1.2  S3C2410X的特点及主要片上功能</vt:lpstr>
      <vt:lpstr>6.1.2  S3C2410X的特点及主要片上功能</vt:lpstr>
      <vt:lpstr>6.2  S3C2410X的存储器及其控制</vt:lpstr>
      <vt:lpstr>6.2  S3C2410X的存储器及其控制</vt:lpstr>
      <vt:lpstr>6.2  S3C2410X的存储器及其控制</vt:lpstr>
      <vt:lpstr>PowerPoint 演示文稿</vt:lpstr>
      <vt:lpstr>6.2  S3C2410X的存储器及其控制</vt:lpstr>
      <vt:lpstr>6.2  S3C2410X的存储器及其控制</vt:lpstr>
      <vt:lpstr>PowerPoint 演示文稿</vt:lpstr>
      <vt:lpstr>6.2.2  NAND Flash控制器</vt:lpstr>
      <vt:lpstr>6.2.2  NAND Flash控制器</vt:lpstr>
      <vt:lpstr>1．NAND Flash控制器的结构</vt:lpstr>
      <vt:lpstr>2．NAND Flash控制寄存器</vt:lpstr>
      <vt:lpstr>2．NAND Flash控制寄存器</vt:lpstr>
      <vt:lpstr>3．自动导入模式</vt:lpstr>
      <vt:lpstr>3．自动导入模式</vt:lpstr>
      <vt:lpstr>4．NAND Flash模式配置</vt:lpstr>
      <vt:lpstr>5．管脚配置</vt:lpstr>
      <vt:lpstr>6．系统引导和 NAND Flash配置</vt:lpstr>
      <vt:lpstr>7． NAND Flash的校验</vt:lpstr>
      <vt:lpstr>7． NAND Flash的校验</vt:lpstr>
      <vt:lpstr>6.3 时钟和电源管理</vt:lpstr>
      <vt:lpstr>6.3.1  S3C2410X的时钟管理</vt:lpstr>
      <vt:lpstr>6.3.1  S3C2410X的时钟管理</vt:lpstr>
      <vt:lpstr>PowerPoint 演示文稿</vt:lpstr>
      <vt:lpstr>6.3.1  S3C2410X的时钟管理</vt:lpstr>
      <vt:lpstr>6.3.2  S3C2410X的电源管理</vt:lpstr>
      <vt:lpstr>6.3.2  S3C2410X的电源管理</vt:lpstr>
      <vt:lpstr>6.4  通用I/O端口</vt:lpstr>
      <vt:lpstr>6.4  通用I/O端口</vt:lpstr>
      <vt:lpstr>6.4  通用I/O端口</vt:lpstr>
      <vt:lpstr>6.4  通用I/O端口</vt:lpstr>
      <vt:lpstr>6.4.2　S3C2410X通用I/O端口编程实例</vt:lpstr>
      <vt:lpstr>PowerPoint 演示文稿</vt:lpstr>
      <vt:lpstr>PowerPoint 演示文稿</vt:lpstr>
      <vt:lpstr>PowerPoint 演示文稿</vt:lpstr>
      <vt:lpstr>6.5  定时器</vt:lpstr>
      <vt:lpstr>PowerPoint 演示文稿</vt:lpstr>
      <vt:lpstr>PowerPoint 演示文稿</vt:lpstr>
      <vt:lpstr>6.5.2  S3C2410X定时器的工作原理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6.5.3  PWM输出控制直流电动机应用实例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6.6  异步串口通信接口</vt:lpstr>
      <vt:lpstr>PowerPoint 演示文稿</vt:lpstr>
      <vt:lpstr>6.6.2  S3C2410X UART工作原理 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2．与UART相关的寄存器</vt:lpstr>
      <vt:lpstr>6.6.3  S3C2410X UART编程实例 </vt:lpstr>
      <vt:lpstr>PowerPoint 演示文稿</vt:lpstr>
      <vt:lpstr>PowerPoint 演示文稿</vt:lpstr>
      <vt:lpstr>PowerPoint 演示文稿</vt:lpstr>
      <vt:lpstr>PowerPoint 演示文稿</vt:lpstr>
      <vt:lpstr>6.7  A/D转换接口</vt:lpstr>
      <vt:lpstr>PowerPoint 演示文稿</vt:lpstr>
      <vt:lpstr>PowerPoint 演示文稿</vt:lpstr>
      <vt:lpstr>PowerPoint 演示文稿</vt:lpstr>
      <vt:lpstr>6.7.2  A/D转换的主要指标</vt:lpstr>
      <vt:lpstr>6.7.3  S3C2410X A/D转换接口</vt:lpstr>
      <vt:lpstr>PowerPoint 演示文稿</vt:lpstr>
      <vt:lpstr>6.7.4  A/D转换器应用实例</vt:lpstr>
      <vt:lpstr>PowerPoint 演示文稿</vt:lpstr>
      <vt:lpstr>PowerPoint 演示文稿</vt:lpstr>
      <vt:lpstr>6.8中断控制器</vt:lpstr>
      <vt:lpstr>PowerPoint 演示文稿</vt:lpstr>
      <vt:lpstr>PowerPoint 演示文稿</vt:lpstr>
      <vt:lpstr>PowerPoint 演示文稿</vt:lpstr>
      <vt:lpstr>PowerPoint 演示文稿</vt:lpstr>
      <vt:lpstr>6.8.2中断控制相关寄存器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6.8.3 S3C2410X中断响应与返回</vt:lpstr>
      <vt:lpstr>PowerPoint 演示文稿</vt:lpstr>
      <vt:lpstr>6.8.4中断编程举例</vt:lpstr>
      <vt:lpstr>PowerPoint 演示文稿</vt:lpstr>
      <vt:lpstr>PowerPoint 演示文稿</vt:lpstr>
      <vt:lpstr>PowerPoint 演示文稿</vt:lpstr>
      <vt:lpstr>思考题与习题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基于S3C2410的     硬件结构与接口编程</dc:title>
  <dc:creator/>
  <cp:keywords/>
  <cp:lastModifiedBy/>
  <cp:revision>10</cp:revision>
  <dcterms:created xsi:type="dcterms:W3CDTF">2017-07-08T02:18:28Z</dcterms:created>
  <dcterms:modified xsi:type="dcterms:W3CDTF">2021-05-11T07:18:49Z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</Properties>
</file>