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6">
  <p:sldMasterIdLst>
    <p:sldMasterId id="2147483694" r:id="rId2"/>
  </p:sldMasterIdLst>
  <p:notesMasterIdLst>
    <p:notesMasterId r:id="rId79"/>
  </p:notesMasterIdLst>
  <p:sldIdLst>
    <p:sldId id="399" r:id="rId3"/>
    <p:sldId id="400" r:id="rId4"/>
    <p:sldId id="401" r:id="rId5"/>
    <p:sldId id="402" r:id="rId6"/>
    <p:sldId id="403" r:id="rId7"/>
    <p:sldId id="404" r:id="rId8"/>
    <p:sldId id="405" r:id="rId9"/>
    <p:sldId id="406" r:id="rId10"/>
    <p:sldId id="407" r:id="rId11"/>
    <p:sldId id="408" r:id="rId12"/>
    <p:sldId id="409" r:id="rId13"/>
    <p:sldId id="410" r:id="rId14"/>
    <p:sldId id="411" r:id="rId15"/>
    <p:sldId id="412" r:id="rId16"/>
    <p:sldId id="413" r:id="rId17"/>
    <p:sldId id="414" r:id="rId18"/>
    <p:sldId id="415" r:id="rId19"/>
    <p:sldId id="416" r:id="rId20"/>
    <p:sldId id="417" r:id="rId21"/>
    <p:sldId id="418" r:id="rId22"/>
    <p:sldId id="419" r:id="rId23"/>
    <p:sldId id="420" r:id="rId24"/>
    <p:sldId id="421" r:id="rId25"/>
    <p:sldId id="458" r:id="rId26"/>
    <p:sldId id="422" r:id="rId27"/>
    <p:sldId id="423" r:id="rId28"/>
    <p:sldId id="451" r:id="rId29"/>
    <p:sldId id="452" r:id="rId30"/>
    <p:sldId id="462" r:id="rId31"/>
    <p:sldId id="463" r:id="rId32"/>
    <p:sldId id="464" r:id="rId33"/>
    <p:sldId id="465" r:id="rId34"/>
    <p:sldId id="466" r:id="rId35"/>
    <p:sldId id="460" r:id="rId36"/>
    <p:sldId id="459" r:id="rId37"/>
    <p:sldId id="453" r:id="rId38"/>
    <p:sldId id="454" r:id="rId39"/>
    <p:sldId id="455" r:id="rId40"/>
    <p:sldId id="456" r:id="rId41"/>
    <p:sldId id="457" r:id="rId42"/>
    <p:sldId id="424" r:id="rId43"/>
    <p:sldId id="425" r:id="rId44"/>
    <p:sldId id="426" r:id="rId45"/>
    <p:sldId id="427" r:id="rId46"/>
    <p:sldId id="428" r:id="rId47"/>
    <p:sldId id="429" r:id="rId48"/>
    <p:sldId id="430" r:id="rId49"/>
    <p:sldId id="432" r:id="rId50"/>
    <p:sldId id="433" r:id="rId51"/>
    <p:sldId id="468" r:id="rId52"/>
    <p:sldId id="470" r:id="rId53"/>
    <p:sldId id="472" r:id="rId54"/>
    <p:sldId id="479" r:id="rId55"/>
    <p:sldId id="480" r:id="rId56"/>
    <p:sldId id="481" r:id="rId57"/>
    <p:sldId id="482" r:id="rId58"/>
    <p:sldId id="484" r:id="rId59"/>
    <p:sldId id="483" r:id="rId60"/>
    <p:sldId id="485" r:id="rId61"/>
    <p:sldId id="473" r:id="rId62"/>
    <p:sldId id="474" r:id="rId63"/>
    <p:sldId id="540" r:id="rId64"/>
    <p:sldId id="487" r:id="rId65"/>
    <p:sldId id="488" r:id="rId66"/>
    <p:sldId id="489" r:id="rId67"/>
    <p:sldId id="490" r:id="rId68"/>
    <p:sldId id="491" r:id="rId69"/>
    <p:sldId id="492" r:id="rId70"/>
    <p:sldId id="493" r:id="rId71"/>
    <p:sldId id="494" r:id="rId72"/>
    <p:sldId id="495" r:id="rId73"/>
    <p:sldId id="496" r:id="rId74"/>
    <p:sldId id="497" r:id="rId75"/>
    <p:sldId id="498" r:id="rId76"/>
    <p:sldId id="499" r:id="rId77"/>
    <p:sldId id="500" r:id="rId78"/>
  </p:sldIdLst>
  <p:sldSz cx="9906000" cy="6858000" type="A4"/>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DFC6"/>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3500" autoAdjust="0"/>
  </p:normalViewPr>
  <p:slideViewPr>
    <p:cSldViewPr>
      <p:cViewPr varScale="1">
        <p:scale>
          <a:sx n="107" d="100"/>
          <a:sy n="107" d="100"/>
        </p:scale>
        <p:origin x="1518" y="102"/>
      </p:cViewPr>
      <p:guideLst>
        <p:guide orient="horz" pos="2160"/>
        <p:guide pos="3120"/>
      </p:guideLst>
    </p:cSldViewPr>
  </p:slideViewPr>
  <p:notesTextViewPr>
    <p:cViewPr>
      <p:scale>
        <a:sx n="100" d="100"/>
        <a:sy n="100" d="100"/>
      </p:scale>
      <p:origin x="0" y="0"/>
    </p:cViewPr>
  </p:notesTextViewPr>
  <p:notesViewPr>
    <p:cSldViewPr>
      <p:cViewPr varScale="1">
        <p:scale>
          <a:sx n="80" d="100"/>
          <a:sy n="80" d="100"/>
        </p:scale>
        <p:origin x="-19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3/30/2021</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120056373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Pc</a:t>
            </a:r>
            <a:r>
              <a:rPr lang="zh-CN" altLang="en-US" dirty="0"/>
              <a:t>指向正在取址的指令，当前三级流水正在执行的指令</a:t>
            </a:r>
            <a:r>
              <a:rPr lang="en-US" altLang="zh-CN" dirty="0"/>
              <a:t>pc=pc-8</a:t>
            </a:r>
            <a:r>
              <a:rPr lang="zh-CN" altLang="en-US" dirty="0"/>
              <a:t>，则上一条执行的指令为</a:t>
            </a:r>
            <a:r>
              <a:rPr lang="en-US" altLang="zh-CN" dirty="0"/>
              <a:t>pc-12</a:t>
            </a:r>
            <a:endParaRPr lang="zh-CN" altLang="en-US" dirty="0"/>
          </a:p>
        </p:txBody>
      </p:sp>
      <p:sp>
        <p:nvSpPr>
          <p:cNvPr id="4" name="灯片编号占位符 3"/>
          <p:cNvSpPr>
            <a:spLocks noGrp="1"/>
          </p:cNvSpPr>
          <p:nvPr>
            <p:ph type="sldNum" sz="quarter" idx="5"/>
          </p:nvPr>
        </p:nvSpPr>
        <p:spPr/>
        <p:txBody>
          <a:bodyPr/>
          <a:lstStyle/>
          <a:p>
            <a:fld id="{A5D78FC6-CE17-4259-A63C-DDFC12E048FC}" type="slidenum">
              <a:rPr lang="en-US" smtClean="0"/>
              <a:pPr/>
              <a:t>10</a:t>
            </a:fld>
            <a:endParaRPr lang="en-US"/>
          </a:p>
        </p:txBody>
      </p:sp>
    </p:spTree>
    <p:extLst>
      <p:ext uri="{BB962C8B-B14F-4D97-AF65-F5344CB8AC3E}">
        <p14:creationId xmlns:p14="http://schemas.microsoft.com/office/powerpoint/2010/main" val="1315691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DCD</a:t>
            </a:r>
            <a:r>
              <a:rPr lang="zh-CN" altLang="en-US" dirty="0"/>
              <a:t>：字对齐存储</a:t>
            </a:r>
          </a:p>
        </p:txBody>
      </p:sp>
      <p:sp>
        <p:nvSpPr>
          <p:cNvPr id="4" name="灯片编号占位符 3"/>
          <p:cNvSpPr>
            <a:spLocks noGrp="1"/>
          </p:cNvSpPr>
          <p:nvPr>
            <p:ph type="sldNum" sz="quarter" idx="5"/>
          </p:nvPr>
        </p:nvSpPr>
        <p:spPr/>
        <p:txBody>
          <a:bodyPr/>
          <a:lstStyle/>
          <a:p>
            <a:fld id="{A5D78FC6-CE17-4259-A63C-DDFC12E048FC}" type="slidenum">
              <a:rPr lang="en-US" smtClean="0"/>
              <a:pPr/>
              <a:t>14</a:t>
            </a:fld>
            <a:endParaRPr lang="en-US"/>
          </a:p>
        </p:txBody>
      </p:sp>
    </p:spTree>
    <p:extLst>
      <p:ext uri="{BB962C8B-B14F-4D97-AF65-F5344CB8AC3E}">
        <p14:creationId xmlns:p14="http://schemas.microsoft.com/office/powerpoint/2010/main" val="4043295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bright="42000" contrast="-68000"/>
          </a:blip>
          <a:srcRect/>
          <a:stretch>
            <a:fillRect l="-30000" t="-20000" r="-2000" b="12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906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906" y="6053328"/>
            <a:ext cx="2436876"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555748" y="6044184"/>
            <a:ext cx="73502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559050" y="4038600"/>
            <a:ext cx="7016750" cy="1828800"/>
          </a:xfrm>
        </p:spPr>
        <p:txBody>
          <a:bodyPr anchor="b"/>
          <a:lstStyle>
            <a:lvl1pPr>
              <a:defRPr cap="all" baseline="0"/>
            </a:lvl1pPr>
          </a:lstStyle>
          <a:p>
            <a:r>
              <a:rPr lang="zh-CN" altLang="en-US"/>
              <a:t>单击此处编辑母版标题样式</a:t>
            </a:r>
            <a:endParaRPr lang="en-US" dirty="0"/>
          </a:p>
        </p:txBody>
      </p:sp>
      <p:sp>
        <p:nvSpPr>
          <p:cNvPr id="9" name="Subtitle 8"/>
          <p:cNvSpPr>
            <a:spLocks noGrp="1"/>
          </p:cNvSpPr>
          <p:nvPr>
            <p:ph type="subTitle" idx="1"/>
          </p:nvPr>
        </p:nvSpPr>
        <p:spPr>
          <a:xfrm>
            <a:off x="2559050" y="6050037"/>
            <a:ext cx="72644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dirty="0"/>
          </a:p>
        </p:txBody>
      </p:sp>
      <p:sp>
        <p:nvSpPr>
          <p:cNvPr id="28" name="Date Placeholder 27"/>
          <p:cNvSpPr>
            <a:spLocks noGrp="1"/>
          </p:cNvSpPr>
          <p:nvPr>
            <p:ph type="dt" sz="half" idx="10"/>
          </p:nvPr>
        </p:nvSpPr>
        <p:spPr>
          <a:xfrm>
            <a:off x="82550" y="6068699"/>
            <a:ext cx="2228850" cy="685800"/>
          </a:xfrm>
        </p:spPr>
        <p:txBody>
          <a:bodyPr>
            <a:noAutofit/>
          </a:bodyPr>
          <a:lstStyle>
            <a:lvl1pPr algn="ctr">
              <a:defRPr sz="2000">
                <a:solidFill>
                  <a:srgbClr val="FFFFFF"/>
                </a:solidFill>
              </a:defRPr>
            </a:lvl1pPr>
          </a:lstStyle>
          <a:p>
            <a:pPr algn="ctr"/>
            <a:fld id="{743653DA-8BF4-4869-96FE-9BCF43372D46}" type="datetime8">
              <a:rPr lang="en-US" smtClean="0"/>
              <a:pPr algn="ctr"/>
              <a:t>3/30/2021 8:39 AM</a:t>
            </a:fld>
            <a:endParaRPr lang="en-US" sz="2000" dirty="0">
              <a:solidFill>
                <a:srgbClr val="FFFFFF"/>
              </a:solidFill>
            </a:endParaRPr>
          </a:p>
        </p:txBody>
      </p:sp>
      <p:sp>
        <p:nvSpPr>
          <p:cNvPr id="17" name="Footer Placeholder 16"/>
          <p:cNvSpPr>
            <a:spLocks noGrp="1"/>
          </p:cNvSpPr>
          <p:nvPr>
            <p:ph type="ftr" sz="quarter" idx="11"/>
          </p:nvPr>
        </p:nvSpPr>
        <p:spPr>
          <a:xfrm>
            <a:off x="2259176" y="236541"/>
            <a:ext cx="635635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667750" y="228600"/>
            <a:ext cx="90805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3/30/2021 8:39 AM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9300" y="609602"/>
            <a:ext cx="2228850" cy="551656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95300" y="609600"/>
            <a:ext cx="6026150" cy="551656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099300" y="6248405"/>
            <a:ext cx="2393950" cy="365125"/>
          </a:xfrm>
        </p:spPr>
        <p:txBody>
          <a:bodyPr/>
          <a:lstStyle/>
          <a:p>
            <a:fld id="{8D3816DF-213E-421B-92D3-C068DBB023D6}" type="datetime8">
              <a:rPr lang="en-US" smtClean="0">
                <a:solidFill>
                  <a:schemeClr val="tx2"/>
                </a:solidFill>
              </a:rPr>
              <a:pPr/>
              <a:t>3/30/2021 8:39 AM</a:t>
            </a:fld>
            <a:endParaRPr lang="en-US" dirty="0"/>
          </a:p>
        </p:txBody>
      </p:sp>
      <p:sp>
        <p:nvSpPr>
          <p:cNvPr id="5" name="Footer Placeholder 4"/>
          <p:cNvSpPr>
            <a:spLocks noGrp="1"/>
          </p:cNvSpPr>
          <p:nvPr>
            <p:ph type="ftr" sz="quarter" idx="11"/>
          </p:nvPr>
        </p:nvSpPr>
        <p:spPr>
          <a:xfrm>
            <a:off x="495303" y="6248210"/>
            <a:ext cx="6037940" cy="365125"/>
          </a:xfrm>
        </p:spPr>
        <p:txBody>
          <a:bodyPr/>
          <a:lstStyle/>
          <a:p>
            <a:endParaRPr lang="en-US" dirty="0"/>
          </a:p>
        </p:txBody>
      </p:sp>
      <p:sp>
        <p:nvSpPr>
          <p:cNvPr id="7" name="Rectangle 6"/>
          <p:cNvSpPr/>
          <p:nvPr/>
        </p:nvSpPr>
        <p:spPr bwMode="white">
          <a:xfrm>
            <a:off x="6604345" y="0"/>
            <a:ext cx="34671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653875" y="609600"/>
            <a:ext cx="24765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53875" y="0"/>
            <a:ext cx="24765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6511000" y="134277"/>
            <a:ext cx="533400" cy="264849"/>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1038" y="365125"/>
            <a:ext cx="8543925" cy="58118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357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63702" y="228600"/>
            <a:ext cx="8832850" cy="990600"/>
          </a:xfrm>
        </p:spPr>
        <p:txBody>
          <a:bodyPr/>
          <a:lstStyle/>
          <a:p>
            <a:r>
              <a:rPr lang="zh-CN" altLang="en-US"/>
              <a:t>单击此处编辑母版标题样式</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3/30/2021 8:39 AM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63702" y="1600200"/>
            <a:ext cx="883285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5900" y="2743200"/>
            <a:ext cx="7716706"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7" name="Rectangle 6"/>
          <p:cNvSpPr/>
          <p:nvPr/>
        </p:nvSpPr>
        <p:spPr bwMode="white">
          <a:xfrm>
            <a:off x="0" y="1524000"/>
            <a:ext cx="9906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4033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485900" y="1600200"/>
            <a:ext cx="84201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485900" y="1600200"/>
            <a:ext cx="8255000" cy="990600"/>
          </a:xfrm>
        </p:spPr>
        <p:txBody>
          <a:bodyPr/>
          <a:lstStyle>
            <a:lvl1pPr algn="l">
              <a:buNone/>
              <a:defRPr sz="4400" b="0" cap="none">
                <a:solidFill>
                  <a:srgbClr val="FFFFFF"/>
                </a:solidFill>
              </a:defRPr>
            </a:lvl1pPr>
          </a:lstStyle>
          <a:p>
            <a:r>
              <a:rPr lang="zh-CN" altLang="en-US"/>
              <a:t>单击此处编辑母版标题样式</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3/30/2021 8:39 AM</a:t>
            </a:fld>
            <a:endParaRPr lang="en-US"/>
          </a:p>
        </p:txBody>
      </p:sp>
      <p:sp>
        <p:nvSpPr>
          <p:cNvPr id="13" name="Slide Number Placeholder 12"/>
          <p:cNvSpPr>
            <a:spLocks noGrp="1"/>
          </p:cNvSpPr>
          <p:nvPr>
            <p:ph type="sldNum" sz="quarter" idx="11"/>
          </p:nvPr>
        </p:nvSpPr>
        <p:spPr>
          <a:xfrm>
            <a:off x="0" y="1752600"/>
            <a:ext cx="140335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9" name="Content Placeholder 8"/>
          <p:cNvSpPr>
            <a:spLocks noGrp="1"/>
          </p:cNvSpPr>
          <p:nvPr>
            <p:ph sz="quarter" idx="1"/>
          </p:nvPr>
        </p:nvSpPr>
        <p:spPr>
          <a:xfrm>
            <a:off x="660400" y="1589567"/>
            <a:ext cx="421005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Content Placeholder 10"/>
          <p:cNvSpPr>
            <a:spLocks noGrp="1"/>
          </p:cNvSpPr>
          <p:nvPr>
            <p:ph sz="quarter" idx="2"/>
          </p:nvPr>
        </p:nvSpPr>
        <p:spPr>
          <a:xfrm>
            <a:off x="5248643" y="1589567"/>
            <a:ext cx="421005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3/30/2021 8:39 AM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77850" y="273050"/>
            <a:ext cx="8832850" cy="869950"/>
          </a:xfrm>
        </p:spPr>
        <p:txBody>
          <a:bodyPr anchor="ctr"/>
          <a:lstStyle>
            <a:lvl1pPr>
              <a:defRPr/>
            </a:lvl1pPr>
          </a:lstStyle>
          <a:p>
            <a:r>
              <a:rPr lang="zh-CN" altLang="en-US"/>
              <a:t>单击此处编辑母版标题样式</a:t>
            </a:r>
            <a:endParaRPr lang="en-US" dirty="0"/>
          </a:p>
        </p:txBody>
      </p:sp>
      <p:sp>
        <p:nvSpPr>
          <p:cNvPr id="11" name="Content Placeholder 10"/>
          <p:cNvSpPr>
            <a:spLocks noGrp="1"/>
          </p:cNvSpPr>
          <p:nvPr>
            <p:ph sz="quarter" idx="2"/>
          </p:nvPr>
        </p:nvSpPr>
        <p:spPr>
          <a:xfrm>
            <a:off x="660400" y="2438400"/>
            <a:ext cx="4210050" cy="3581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12"/>
          <p:cNvSpPr>
            <a:spLocks noGrp="1"/>
          </p:cNvSpPr>
          <p:nvPr>
            <p:ph sz="quarter" idx="4"/>
          </p:nvPr>
        </p:nvSpPr>
        <p:spPr>
          <a:xfrm>
            <a:off x="5200650" y="2438400"/>
            <a:ext cx="4210050" cy="3581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3/30/2021 8:39 AM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60400" y="1752600"/>
            <a:ext cx="4210050" cy="640080"/>
          </a:xfrm>
          <a:solidFill>
            <a:schemeClr val="accent2"/>
          </a:solidFill>
        </p:spPr>
        <p:txBody>
          <a:bodyPr rtlCol="0" anchor="ctr"/>
          <a:lstStyle>
            <a:lvl1pPr marL="0" indent="0">
              <a:buFontTx/>
              <a:buNone/>
              <a:defRPr sz="2000" b="1">
                <a:solidFill>
                  <a:srgbClr val="FFFFFF"/>
                </a:solidFill>
              </a:defRPr>
            </a:lvl1pPr>
          </a:lstStyle>
          <a:p>
            <a:pPr lvl="0"/>
            <a:r>
              <a:rPr lang="zh-CN" altLang="en-US"/>
              <a:t>单击此处编辑母版文本样式</a:t>
            </a:r>
          </a:p>
        </p:txBody>
      </p:sp>
      <p:sp>
        <p:nvSpPr>
          <p:cNvPr id="15" name="Text Placeholder 14"/>
          <p:cNvSpPr>
            <a:spLocks noGrp="1"/>
          </p:cNvSpPr>
          <p:nvPr>
            <p:ph type="body" sz="quarter" idx="3"/>
          </p:nvPr>
        </p:nvSpPr>
        <p:spPr>
          <a:xfrm>
            <a:off x="5200650" y="1752600"/>
            <a:ext cx="4210050" cy="640080"/>
          </a:xfrm>
          <a:solidFill>
            <a:schemeClr val="accent4"/>
          </a:solidFill>
        </p:spPr>
        <p:txBody>
          <a:bodyPr rtlCol="0" anchor="ctr"/>
          <a:lstStyle>
            <a:lvl1pPr marL="0" indent="0">
              <a:buFontTx/>
              <a:buNone/>
              <a:defRPr sz="2000" b="1">
                <a:solidFill>
                  <a:srgbClr val="FFFFFF"/>
                </a:solidFill>
              </a:defRPr>
            </a:lvl1pPr>
          </a:lstStyle>
          <a:p>
            <a:pPr lvl="0"/>
            <a:r>
              <a:rPr lang="zh-CN" altLang="en-US"/>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0783C494-2A87-468C-A21B-CB14FB9ABB00}" type="datetime8">
              <a:rPr lang="en-US" smtClean="0"/>
              <a:pPr/>
              <a:t>3/30/2021 8:39 AM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3/30/2021 8:39 AM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7785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60400" y="273050"/>
            <a:ext cx="8750300" cy="869950"/>
          </a:xfrm>
        </p:spPr>
        <p:txBody>
          <a:bodyPr anchor="ctr"/>
          <a:lstStyle>
            <a:lvl1pPr algn="l">
              <a:buNone/>
              <a:defRPr sz="4400" b="0"/>
            </a:lvl1pPr>
          </a:lstStyle>
          <a:p>
            <a:r>
              <a:rPr lang="zh-CN" altLang="en-US"/>
              <a:t>单击此处编辑母版标题样式</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3/30/2021 8:39 AM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559050" y="1752600"/>
            <a:ext cx="6934200" cy="4419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pic>
        <p:nvPicPr>
          <p:cNvPr id="8" name="Picture 7" descr="sm_pencil.png"/>
          <p:cNvPicPr>
            <a:picLocks noChangeAspect="1"/>
          </p:cNvPicPr>
          <p:nvPr userDrawn="1"/>
        </p:nvPicPr>
        <p:blipFill>
          <a:blip r:embed="rId2"/>
          <a:stretch>
            <a:fillRect/>
          </a:stretch>
        </p:blipFill>
        <p:spPr>
          <a:xfrm>
            <a:off x="663702" y="1755650"/>
            <a:ext cx="1749916" cy="2145615"/>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33550" y="5486400"/>
            <a:ext cx="79248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zh-CN" altLang="en-US"/>
              <a:t>单击此处编辑母版文本样式</a:t>
            </a:r>
          </a:p>
        </p:txBody>
      </p:sp>
      <p:sp>
        <p:nvSpPr>
          <p:cNvPr id="8" name="Rectangle 7"/>
          <p:cNvSpPr/>
          <p:nvPr/>
        </p:nvSpPr>
        <p:spPr bwMode="white">
          <a:xfrm>
            <a:off x="-9906" y="4572000"/>
            <a:ext cx="9906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906" y="4663440"/>
            <a:ext cx="158496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674114" y="4654296"/>
            <a:ext cx="8231886"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733550" y="4648200"/>
            <a:ext cx="7924800" cy="685800"/>
          </a:xfrm>
        </p:spPr>
        <p:txBody>
          <a:bodyPr anchor="ctr"/>
          <a:lstStyle>
            <a:lvl1pPr algn="l">
              <a:buNone/>
              <a:defRPr sz="2800" b="0">
                <a:solidFill>
                  <a:srgbClr val="FFFFFF"/>
                </a:solidFill>
              </a:defRPr>
            </a:lvl1pPr>
          </a:lstStyle>
          <a:p>
            <a:r>
              <a:rPr lang="zh-CN" altLang="en-US"/>
              <a:t>单击此处编辑母版标题样式</a:t>
            </a:r>
            <a:endParaRPr lang="en-US" dirty="0"/>
          </a:p>
        </p:txBody>
      </p:sp>
      <p:sp>
        <p:nvSpPr>
          <p:cNvPr id="11" name="Rectangle 10"/>
          <p:cNvSpPr/>
          <p:nvPr/>
        </p:nvSpPr>
        <p:spPr bwMode="white">
          <a:xfrm>
            <a:off x="1568450" y="0"/>
            <a:ext cx="108966"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769100" y="6248403"/>
            <a:ext cx="2889250" cy="365125"/>
          </a:xfrm>
        </p:spPr>
        <p:txBody>
          <a:bodyPr rtlCol="0"/>
          <a:lstStyle/>
          <a:p>
            <a:fld id="{51E20EC5-AC53-4169-941E-EDF10CD23748}" type="datetime8">
              <a:rPr lang="en-US" smtClean="0"/>
              <a:pPr/>
              <a:t>3/30/2021 8:39 AM</a:t>
            </a:fld>
            <a:endParaRPr lang="en-US"/>
          </a:p>
        </p:txBody>
      </p:sp>
      <p:sp>
        <p:nvSpPr>
          <p:cNvPr id="13" name="Slide Number Placeholder 12"/>
          <p:cNvSpPr>
            <a:spLocks noGrp="1"/>
          </p:cNvSpPr>
          <p:nvPr>
            <p:ph type="sldNum" sz="quarter" idx="11"/>
          </p:nvPr>
        </p:nvSpPr>
        <p:spPr>
          <a:xfrm>
            <a:off x="0" y="4667249"/>
            <a:ext cx="156845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733550" y="6248209"/>
            <a:ext cx="4953000" cy="365125"/>
          </a:xfrm>
        </p:spPr>
        <p:txBody>
          <a:bodyPr rtlCol="0"/>
          <a:lstStyle/>
          <a:p>
            <a:endParaRPr lang="en-US" dirty="0"/>
          </a:p>
        </p:txBody>
      </p:sp>
      <p:sp>
        <p:nvSpPr>
          <p:cNvPr id="3" name="Picture Placeholder 2"/>
          <p:cNvSpPr>
            <a:spLocks noGrp="1"/>
          </p:cNvSpPr>
          <p:nvPr>
            <p:ph type="pic" idx="1"/>
          </p:nvPr>
        </p:nvSpPr>
        <p:spPr>
          <a:xfrm>
            <a:off x="1690624" y="0"/>
            <a:ext cx="8215376" cy="4568952"/>
          </a:xfrm>
          <a:solidFill>
            <a:schemeClr val="accent1">
              <a:tint val="40000"/>
            </a:schemeClr>
          </a:solidFill>
          <a:ln>
            <a:noFill/>
          </a:ln>
        </p:spPr>
        <p:txBody>
          <a:bodyPr/>
          <a:lstStyle>
            <a:lvl1pPr marL="0" indent="0">
              <a:buNone/>
              <a:defRPr sz="3200"/>
            </a:lvl1pPr>
          </a:lstStyle>
          <a:p>
            <a:r>
              <a:rPr lang="zh-CN" altLang="en-US"/>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60400" y="228600"/>
            <a:ext cx="8832850" cy="990600"/>
          </a:xfrm>
          <a:prstGeom prst="rect">
            <a:avLst/>
          </a:prstGeom>
        </p:spPr>
        <p:txBody>
          <a:bodyPr vert="horz" anchor="ctr">
            <a:normAutofit/>
          </a:bodyPr>
          <a:lstStyle/>
          <a:p>
            <a:r>
              <a:rPr lang="zh-CN" altLang="en-US"/>
              <a:t>单击此处编辑母版标题样式</a:t>
            </a:r>
            <a:endParaRPr lang="en-US" dirty="0"/>
          </a:p>
        </p:txBody>
      </p:sp>
      <p:sp>
        <p:nvSpPr>
          <p:cNvPr id="13" name="Text Placeholder 12"/>
          <p:cNvSpPr>
            <a:spLocks noGrp="1"/>
          </p:cNvSpPr>
          <p:nvPr>
            <p:ph type="body" idx="1"/>
          </p:nvPr>
        </p:nvSpPr>
        <p:spPr>
          <a:xfrm>
            <a:off x="663702" y="1600200"/>
            <a:ext cx="8832850" cy="4526280"/>
          </a:xfrm>
          <a:prstGeom prst="rect">
            <a:avLst/>
          </a:prstGeom>
        </p:spPr>
        <p:txBody>
          <a:bodyPr vert="horz">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4" name="Date Placeholder 13"/>
          <p:cNvSpPr>
            <a:spLocks noGrp="1"/>
          </p:cNvSpPr>
          <p:nvPr>
            <p:ph type="dt" sz="half" idx="2"/>
          </p:nvPr>
        </p:nvSpPr>
        <p:spPr>
          <a:xfrm>
            <a:off x="6604000" y="6248403"/>
            <a:ext cx="288925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3/30/2021 8:39 AM</a:t>
            </a:fld>
            <a:endParaRPr lang="en-US" sz="1400" dirty="0">
              <a:solidFill>
                <a:schemeClr val="tx2"/>
              </a:solidFill>
            </a:endParaRPr>
          </a:p>
        </p:txBody>
      </p:sp>
      <p:sp>
        <p:nvSpPr>
          <p:cNvPr id="3" name="Footer Placeholder 2"/>
          <p:cNvSpPr>
            <a:spLocks noGrp="1"/>
          </p:cNvSpPr>
          <p:nvPr>
            <p:ph type="ftr" sz="quarter" idx="3"/>
          </p:nvPr>
        </p:nvSpPr>
        <p:spPr>
          <a:xfrm>
            <a:off x="660402" y="6248209"/>
            <a:ext cx="5872840"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906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7785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639762" y="1280160"/>
            <a:ext cx="9266238"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7785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dzsc.com/stock-ic/256K.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742950" y="2362201"/>
            <a:ext cx="8420100" cy="1920875"/>
          </a:xfrm>
        </p:spPr>
        <p:txBody>
          <a:bodyPr/>
          <a:lstStyle/>
          <a:p>
            <a:r>
              <a:rPr lang="zh-CN" altLang="en-US" dirty="0"/>
              <a:t>第</a:t>
            </a:r>
            <a:r>
              <a:rPr lang="en-US" altLang="zh-CN" dirty="0"/>
              <a:t>4</a:t>
            </a:r>
            <a:r>
              <a:rPr lang="zh-CN" altLang="en-US" dirty="0"/>
              <a:t>章 </a:t>
            </a:r>
            <a:r>
              <a:rPr lang="en-US" altLang="zh-CN" dirty="0"/>
              <a:t>ARM</a:t>
            </a:r>
            <a:r>
              <a:rPr lang="zh-CN" altLang="en-US" dirty="0"/>
              <a:t>汇编语言及</a:t>
            </a:r>
            <a:r>
              <a:rPr lang="en-US" altLang="zh-CN" dirty="0"/>
              <a:t>C</a:t>
            </a:r>
            <a:r>
              <a:rPr lang="zh-CN" altLang="en-US" dirty="0"/>
              <a:t>语言程序设计基础</a:t>
            </a:r>
          </a:p>
        </p:txBody>
      </p:sp>
    </p:spTree>
    <p:extLst>
      <p:ext uri="{BB962C8B-B14F-4D97-AF65-F5344CB8AC3E}">
        <p14:creationId xmlns:p14="http://schemas.microsoft.com/office/powerpoint/2010/main" val="3788979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rrowheads="1"/>
          </p:cNvSpPr>
          <p:nvPr>
            <p:ph type="title"/>
          </p:nvPr>
        </p:nvSpPr>
        <p:spPr/>
        <p:txBody>
          <a:bodyPr/>
          <a:lstStyle/>
          <a:p>
            <a:r>
              <a:rPr lang="en-US" altLang="zh-CN" b="0" dirty="0"/>
              <a:t>4.1.3 ARM</a:t>
            </a:r>
            <a:r>
              <a:rPr lang="zh-CN" altLang="en-US" b="0" dirty="0"/>
              <a:t>汇编语言伪指令</a:t>
            </a:r>
          </a:p>
        </p:txBody>
      </p:sp>
      <p:sp>
        <p:nvSpPr>
          <p:cNvPr id="69635" name="Rectangle 3"/>
          <p:cNvSpPr>
            <a:spLocks noGrp="1" noChangeArrowheads="1"/>
          </p:cNvSpPr>
          <p:nvPr>
            <p:ph type="body" idx="1"/>
          </p:nvPr>
        </p:nvSpPr>
        <p:spPr/>
        <p:txBody>
          <a:bodyPr/>
          <a:lstStyle/>
          <a:p>
            <a:pPr>
              <a:lnSpc>
                <a:spcPct val="90000"/>
              </a:lnSpc>
            </a:pPr>
            <a:r>
              <a:rPr lang="zh-CN" altLang="en-US" sz="3600" dirty="0"/>
              <a:t>示例：</a:t>
            </a:r>
          </a:p>
          <a:p>
            <a:pPr>
              <a:lnSpc>
                <a:spcPct val="90000"/>
              </a:lnSpc>
            </a:pPr>
            <a:r>
              <a:rPr lang="en-US" altLang="zh-CN" dirty="0"/>
              <a:t>LOOP  MOV   r0,#10		</a:t>
            </a:r>
          </a:p>
          <a:p>
            <a:pPr>
              <a:lnSpc>
                <a:spcPct val="90000"/>
              </a:lnSpc>
            </a:pPr>
            <a:r>
              <a:rPr lang="en-US" altLang="zh-CN" dirty="0"/>
              <a:t>; LOOP</a:t>
            </a:r>
            <a:r>
              <a:rPr lang="zh-CN" altLang="en-US" dirty="0"/>
              <a:t>为行标，指示某一行代码</a:t>
            </a:r>
          </a:p>
          <a:p>
            <a:pPr>
              <a:lnSpc>
                <a:spcPct val="90000"/>
              </a:lnSpc>
            </a:pPr>
            <a:r>
              <a:rPr lang="en-US" altLang="zh-CN" dirty="0"/>
              <a:t>ADR    r4,LOOP			</a:t>
            </a:r>
          </a:p>
          <a:p>
            <a:pPr>
              <a:lnSpc>
                <a:spcPct val="90000"/>
              </a:lnSpc>
            </a:pPr>
            <a:r>
              <a:rPr lang="en-US" altLang="zh-CN" dirty="0"/>
              <a:t>;   </a:t>
            </a:r>
            <a:r>
              <a:rPr lang="zh-CN" altLang="en-US" dirty="0"/>
              <a:t>将</a:t>
            </a:r>
            <a:r>
              <a:rPr lang="en-US" altLang="zh-CN" dirty="0"/>
              <a:t>LOOP</a:t>
            </a:r>
            <a:r>
              <a:rPr lang="zh-CN" altLang="en-US" dirty="0"/>
              <a:t>地址放入</a:t>
            </a:r>
            <a:r>
              <a:rPr lang="en-US" altLang="zh-CN" dirty="0"/>
              <a:t>r4(</a:t>
            </a:r>
            <a:r>
              <a:rPr lang="zh-CN" altLang="en-US" dirty="0"/>
              <a:t>相对地址</a:t>
            </a:r>
            <a:r>
              <a:rPr lang="en-US" altLang="zh-CN" dirty="0"/>
              <a:t>)      </a:t>
            </a:r>
          </a:p>
          <a:p>
            <a:pPr>
              <a:lnSpc>
                <a:spcPct val="90000"/>
              </a:lnSpc>
            </a:pPr>
            <a:r>
              <a:rPr lang="zh-CN" altLang="en-US" dirty="0"/>
              <a:t>；因为</a:t>
            </a:r>
            <a:r>
              <a:rPr lang="en-US" altLang="zh-CN" dirty="0"/>
              <a:t>pc</a:t>
            </a:r>
            <a:r>
              <a:rPr lang="zh-CN" altLang="en-US" dirty="0"/>
              <a:t>值为当前指令地址值加</a:t>
            </a:r>
            <a:r>
              <a:rPr lang="en-US" altLang="zh-CN" dirty="0"/>
              <a:t>8</a:t>
            </a:r>
            <a:r>
              <a:rPr lang="zh-CN" altLang="en-US" dirty="0"/>
              <a:t>字节替换成本</a:t>
            </a:r>
            <a:r>
              <a:rPr lang="en-US" altLang="zh-CN" dirty="0"/>
              <a:t>ADR</a:t>
            </a:r>
            <a:r>
              <a:rPr lang="zh-CN" altLang="en-US" dirty="0"/>
              <a:t>伪指令将被编译器编译为</a:t>
            </a:r>
          </a:p>
          <a:p>
            <a:pPr>
              <a:lnSpc>
                <a:spcPct val="90000"/>
              </a:lnSpc>
            </a:pPr>
            <a:r>
              <a:rPr lang="zh-CN" altLang="en-US" dirty="0"/>
              <a:t>；</a:t>
            </a:r>
            <a:r>
              <a:rPr lang="en-US" altLang="zh-CN" dirty="0">
                <a:solidFill>
                  <a:srgbClr val="FF0000"/>
                </a:solidFill>
              </a:rPr>
              <a:t>SUB r4,PC,#0xc</a:t>
            </a:r>
          </a:p>
          <a:p>
            <a:pPr>
              <a:lnSpc>
                <a:spcPct val="90000"/>
              </a:lnSpc>
            </a:pPr>
            <a:endParaRPr lang="en-US" altLang="zh-CN" dirty="0"/>
          </a:p>
        </p:txBody>
      </p:sp>
    </p:spTree>
    <p:extLst>
      <p:ext uri="{BB962C8B-B14F-4D97-AF65-F5344CB8AC3E}">
        <p14:creationId xmlns:p14="http://schemas.microsoft.com/office/powerpoint/2010/main" val="1332884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rrowheads="1"/>
          </p:cNvSpPr>
          <p:nvPr>
            <p:ph type="title"/>
          </p:nvPr>
        </p:nvSpPr>
        <p:spPr/>
        <p:txBody>
          <a:bodyPr/>
          <a:lstStyle/>
          <a:p>
            <a:r>
              <a:rPr lang="en-US" altLang="zh-CN" b="0" dirty="0"/>
              <a:t>4.1.3 ARM</a:t>
            </a:r>
            <a:r>
              <a:rPr lang="zh-CN" altLang="en-US" b="0" dirty="0"/>
              <a:t>汇编语言伪指令</a:t>
            </a:r>
          </a:p>
        </p:txBody>
      </p:sp>
      <p:sp>
        <p:nvSpPr>
          <p:cNvPr id="226307" name="Rectangle 3"/>
          <p:cNvSpPr>
            <a:spLocks noGrp="1" noChangeArrowheads="1"/>
          </p:cNvSpPr>
          <p:nvPr>
            <p:ph type="body" idx="1"/>
          </p:nvPr>
        </p:nvSpPr>
        <p:spPr/>
        <p:txBody>
          <a:bodyPr/>
          <a:lstStyle/>
          <a:p>
            <a:pPr algn="just"/>
            <a:r>
              <a:rPr lang="en-US" altLang="zh-CN" dirty="0"/>
              <a:t>2</a:t>
            </a:r>
            <a:r>
              <a:rPr lang="zh-CN" altLang="en-US" dirty="0"/>
              <a:t>、</a:t>
            </a:r>
            <a:r>
              <a:rPr lang="en-US" altLang="zh-CN" dirty="0"/>
              <a:t>ADRL</a:t>
            </a:r>
            <a:r>
              <a:rPr lang="zh-CN" altLang="en-US" dirty="0"/>
              <a:t>伪指令</a:t>
            </a:r>
            <a:r>
              <a:rPr lang="en-US" altLang="zh-CN" dirty="0"/>
              <a:t>----</a:t>
            </a:r>
            <a:r>
              <a:rPr lang="zh-CN" altLang="en-US" dirty="0"/>
              <a:t>中等范围的地址读取</a:t>
            </a:r>
            <a:endParaRPr lang="en-US" altLang="zh-CN" dirty="0"/>
          </a:p>
          <a:p>
            <a:pPr algn="just"/>
            <a:r>
              <a:rPr lang="en-US" altLang="zh-CN" dirty="0"/>
              <a:t>ADRL</a:t>
            </a:r>
            <a:r>
              <a:rPr lang="zh-CN" altLang="en-US" dirty="0"/>
              <a:t>伪指令被编译器替换成</a:t>
            </a:r>
            <a:r>
              <a:rPr lang="zh-CN" altLang="en-US" dirty="0">
                <a:solidFill>
                  <a:srgbClr val="FF0000"/>
                </a:solidFill>
              </a:rPr>
              <a:t>两条</a:t>
            </a:r>
            <a:r>
              <a:rPr lang="zh-CN" altLang="en-US" dirty="0"/>
              <a:t>合适的指令，若不能用两条指令实现，则产生错误，编译失败。</a:t>
            </a:r>
          </a:p>
          <a:p>
            <a:r>
              <a:rPr lang="zh-CN" altLang="en-US" dirty="0"/>
              <a:t>地址表达式</a:t>
            </a:r>
            <a:r>
              <a:rPr lang="en-US" altLang="zh-CN" dirty="0"/>
              <a:t>expr</a:t>
            </a:r>
            <a:r>
              <a:rPr lang="zh-CN" altLang="en-US" dirty="0"/>
              <a:t>的取值范围：</a:t>
            </a:r>
          </a:p>
          <a:p>
            <a:r>
              <a:rPr lang="zh-CN" altLang="en-US" dirty="0"/>
              <a:t>当地址值是</a:t>
            </a:r>
            <a:r>
              <a:rPr lang="zh-CN" altLang="en-US" dirty="0">
                <a:solidFill>
                  <a:srgbClr val="FF0000"/>
                </a:solidFill>
              </a:rPr>
              <a:t>字节对齐</a:t>
            </a:r>
            <a:r>
              <a:rPr lang="zh-CN" altLang="en-US" dirty="0"/>
              <a:t>时，其取指范围为</a:t>
            </a:r>
            <a:r>
              <a:rPr lang="en-US" altLang="zh-CN" dirty="0"/>
              <a:t>: -64K</a:t>
            </a:r>
            <a:r>
              <a:rPr lang="zh-CN" altLang="en-US" dirty="0"/>
              <a:t>～</a:t>
            </a:r>
            <a:r>
              <a:rPr lang="en-US" altLang="zh-CN" dirty="0"/>
              <a:t>64K</a:t>
            </a:r>
            <a:r>
              <a:rPr lang="zh-CN" altLang="en-US" dirty="0"/>
              <a:t>；</a:t>
            </a:r>
          </a:p>
          <a:p>
            <a:r>
              <a:rPr lang="zh-CN" altLang="en-US" dirty="0"/>
              <a:t>当地址值是</a:t>
            </a:r>
            <a:r>
              <a:rPr lang="zh-CN" altLang="en-US" dirty="0">
                <a:solidFill>
                  <a:srgbClr val="FF0000"/>
                </a:solidFill>
              </a:rPr>
              <a:t>字对齐</a:t>
            </a:r>
            <a:r>
              <a:rPr lang="zh-CN" altLang="en-US" dirty="0"/>
              <a:t>时，其取指范围为</a:t>
            </a:r>
            <a:r>
              <a:rPr lang="en-US" altLang="zh-CN" dirty="0"/>
              <a:t>:</a:t>
            </a:r>
            <a:r>
              <a:rPr lang="en-US" altLang="zh-CN" dirty="0">
                <a:latin typeface="Arial"/>
              </a:rPr>
              <a:t>  </a:t>
            </a:r>
            <a:r>
              <a:rPr lang="en-US" altLang="zh-CN" dirty="0"/>
              <a:t> -</a:t>
            </a:r>
            <a:r>
              <a:rPr lang="en-US" altLang="zh-CN" dirty="0">
                <a:hlinkClick r:id="rId2"/>
              </a:rPr>
              <a:t>256K</a:t>
            </a:r>
            <a:r>
              <a:rPr lang="zh-CN" altLang="en-US" dirty="0"/>
              <a:t>～</a:t>
            </a:r>
            <a:r>
              <a:rPr lang="en-US" altLang="zh-CN" dirty="0"/>
              <a:t>256K</a:t>
            </a:r>
            <a:r>
              <a:rPr lang="zh-CN" altLang="en-US" dirty="0"/>
              <a:t>；</a:t>
            </a:r>
          </a:p>
          <a:p>
            <a:pPr algn="just"/>
            <a:endParaRPr lang="en-US" altLang="zh-CN" dirty="0"/>
          </a:p>
        </p:txBody>
      </p:sp>
    </p:spTree>
    <p:extLst>
      <p:ext uri="{BB962C8B-B14F-4D97-AF65-F5344CB8AC3E}">
        <p14:creationId xmlns:p14="http://schemas.microsoft.com/office/powerpoint/2010/main" val="4091464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rrowheads="1"/>
          </p:cNvSpPr>
          <p:nvPr>
            <p:ph type="title"/>
          </p:nvPr>
        </p:nvSpPr>
        <p:spPr/>
        <p:txBody>
          <a:bodyPr/>
          <a:lstStyle/>
          <a:p>
            <a:r>
              <a:rPr lang="en-US" altLang="zh-CN" b="0" dirty="0"/>
              <a:t>4.1.3 ARM</a:t>
            </a:r>
            <a:r>
              <a:rPr lang="zh-CN" altLang="en-US" b="0" dirty="0"/>
              <a:t>汇编语言伪指令</a:t>
            </a:r>
          </a:p>
        </p:txBody>
      </p:sp>
      <p:sp>
        <p:nvSpPr>
          <p:cNvPr id="225283" name="Rectangle 3"/>
          <p:cNvSpPr>
            <a:spLocks noGrp="1" noChangeArrowheads="1"/>
          </p:cNvSpPr>
          <p:nvPr>
            <p:ph type="body" idx="1"/>
          </p:nvPr>
        </p:nvSpPr>
        <p:spPr/>
        <p:txBody>
          <a:bodyPr/>
          <a:lstStyle/>
          <a:p>
            <a:pPr>
              <a:lnSpc>
                <a:spcPct val="90000"/>
              </a:lnSpc>
            </a:pPr>
            <a:r>
              <a:rPr lang="zh-CN" altLang="en-US" sz="2800" dirty="0"/>
              <a:t>示例：</a:t>
            </a:r>
          </a:p>
          <a:p>
            <a:pPr>
              <a:lnSpc>
                <a:spcPct val="90000"/>
              </a:lnSpc>
            </a:pPr>
            <a:r>
              <a:rPr lang="en-US" altLang="zh-CN" dirty="0"/>
              <a:t>LOOP  MOV   r0,#10	</a:t>
            </a:r>
          </a:p>
          <a:p>
            <a:pPr>
              <a:lnSpc>
                <a:spcPct val="90000"/>
              </a:lnSpc>
            </a:pPr>
            <a:r>
              <a:rPr lang="en-US" altLang="zh-CN" sz="2800" dirty="0"/>
              <a:t>;LOOP</a:t>
            </a:r>
            <a:r>
              <a:rPr lang="zh-CN" altLang="en-US" sz="2800" dirty="0"/>
              <a:t>为行标，指示某一行代码</a:t>
            </a:r>
          </a:p>
          <a:p>
            <a:pPr>
              <a:lnSpc>
                <a:spcPct val="90000"/>
              </a:lnSpc>
            </a:pPr>
            <a:r>
              <a:rPr lang="en-US" altLang="zh-CN" dirty="0"/>
              <a:t>ADRL    r4,LOOP	</a:t>
            </a:r>
            <a:r>
              <a:rPr lang="en-US" altLang="zh-CN" sz="2800" dirty="0"/>
              <a:t>	</a:t>
            </a:r>
          </a:p>
          <a:p>
            <a:pPr>
              <a:lnSpc>
                <a:spcPct val="90000"/>
              </a:lnSpc>
            </a:pPr>
            <a:r>
              <a:rPr lang="en-US" altLang="zh-CN" sz="2800" dirty="0"/>
              <a:t>;</a:t>
            </a:r>
            <a:r>
              <a:rPr lang="zh-CN" altLang="en-US" sz="2800" dirty="0"/>
              <a:t>将</a:t>
            </a:r>
            <a:r>
              <a:rPr lang="en-US" altLang="zh-CN" sz="2800" dirty="0"/>
              <a:t>LOOP</a:t>
            </a:r>
            <a:r>
              <a:rPr lang="zh-CN" altLang="en-US" sz="2800" dirty="0"/>
              <a:t>地址放入</a:t>
            </a:r>
            <a:r>
              <a:rPr lang="en-US" altLang="zh-CN" sz="2800" dirty="0"/>
              <a:t>r4(</a:t>
            </a:r>
            <a:r>
              <a:rPr lang="zh-CN" altLang="en-US" sz="2800" dirty="0"/>
              <a:t>相对地址</a:t>
            </a:r>
            <a:r>
              <a:rPr lang="en-US" altLang="zh-CN" sz="2800" dirty="0"/>
              <a:t>)      </a:t>
            </a:r>
          </a:p>
          <a:p>
            <a:pPr>
              <a:lnSpc>
                <a:spcPct val="90000"/>
              </a:lnSpc>
            </a:pPr>
            <a:r>
              <a:rPr lang="en-US" altLang="zh-CN" sz="2800" dirty="0"/>
              <a:t>;</a:t>
            </a:r>
            <a:r>
              <a:rPr lang="zh-CN" altLang="en-US" sz="2800" dirty="0"/>
              <a:t>因为</a:t>
            </a:r>
            <a:r>
              <a:rPr lang="en-US" altLang="zh-CN" sz="2800" dirty="0"/>
              <a:t>pc</a:t>
            </a:r>
            <a:r>
              <a:rPr lang="zh-CN" altLang="en-US" sz="2800" dirty="0"/>
              <a:t>值为当前指令地址值加</a:t>
            </a:r>
            <a:r>
              <a:rPr lang="en-US" altLang="zh-CN" sz="2800" dirty="0"/>
              <a:t>8</a:t>
            </a:r>
            <a:r>
              <a:rPr lang="zh-CN" altLang="en-US" sz="2800" dirty="0"/>
              <a:t>字节替换成本</a:t>
            </a:r>
            <a:r>
              <a:rPr lang="en-US" altLang="zh-CN" sz="2800" dirty="0"/>
              <a:t>ADR</a:t>
            </a:r>
            <a:r>
              <a:rPr lang="zh-CN" altLang="en-US" sz="2800" dirty="0"/>
              <a:t>伪指令将被编译器编译为</a:t>
            </a:r>
          </a:p>
          <a:p>
            <a:pPr>
              <a:lnSpc>
                <a:spcPct val="90000"/>
              </a:lnSpc>
            </a:pPr>
            <a:r>
              <a:rPr lang="en-US" altLang="zh-CN" sz="2800" dirty="0"/>
              <a:t>;SUB r4,PC,#0xc</a:t>
            </a:r>
          </a:p>
          <a:p>
            <a:pPr>
              <a:lnSpc>
                <a:spcPct val="90000"/>
              </a:lnSpc>
            </a:pPr>
            <a:r>
              <a:rPr lang="en-US" altLang="zh-CN" sz="2800" dirty="0"/>
              <a:t>;NOP   (MOV r0,r0)</a:t>
            </a:r>
          </a:p>
        </p:txBody>
      </p:sp>
    </p:spTree>
    <p:extLst>
      <p:ext uri="{BB962C8B-B14F-4D97-AF65-F5344CB8AC3E}">
        <p14:creationId xmlns:p14="http://schemas.microsoft.com/office/powerpoint/2010/main" val="3930794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rrowheads="1"/>
          </p:cNvSpPr>
          <p:nvPr>
            <p:ph type="title"/>
          </p:nvPr>
        </p:nvSpPr>
        <p:spPr/>
        <p:txBody>
          <a:bodyPr/>
          <a:lstStyle/>
          <a:p>
            <a:r>
              <a:rPr lang="en-US" altLang="zh-CN" b="0" dirty="0"/>
              <a:t>4.1.3 ARM</a:t>
            </a:r>
            <a:r>
              <a:rPr lang="zh-CN" altLang="en-US" b="0" dirty="0"/>
              <a:t>汇编语言伪指令</a:t>
            </a:r>
          </a:p>
        </p:txBody>
      </p:sp>
      <p:sp>
        <p:nvSpPr>
          <p:cNvPr id="224259" name="Rectangle 3"/>
          <p:cNvSpPr>
            <a:spLocks noGrp="1" noChangeArrowheads="1"/>
          </p:cNvSpPr>
          <p:nvPr>
            <p:ph type="body" idx="1"/>
          </p:nvPr>
        </p:nvSpPr>
        <p:spPr/>
        <p:txBody>
          <a:bodyPr/>
          <a:lstStyle/>
          <a:p>
            <a:pPr algn="just"/>
            <a:r>
              <a:rPr lang="en-US" altLang="zh-CN" dirty="0"/>
              <a:t>3</a:t>
            </a:r>
            <a:r>
              <a:rPr lang="zh-CN" altLang="en-US" dirty="0"/>
              <a:t>、</a:t>
            </a:r>
            <a:r>
              <a:rPr lang="en-US" altLang="zh-CN" dirty="0"/>
              <a:t>LDR</a:t>
            </a:r>
            <a:r>
              <a:rPr lang="zh-CN" altLang="en-US" dirty="0"/>
              <a:t>伪指令</a:t>
            </a:r>
            <a:r>
              <a:rPr lang="en-US" altLang="zh-CN" dirty="0"/>
              <a:t>-----</a:t>
            </a:r>
            <a:r>
              <a:rPr lang="zh-CN" altLang="en-US" dirty="0"/>
              <a:t>大范围的地址读取</a:t>
            </a:r>
          </a:p>
          <a:p>
            <a:pPr algn="just"/>
            <a:r>
              <a:rPr lang="zh-CN" altLang="en-US" dirty="0"/>
              <a:t>       在汇编编译源程序时，</a:t>
            </a:r>
            <a:r>
              <a:rPr lang="en-US" altLang="zh-CN" dirty="0"/>
              <a:t>LDR</a:t>
            </a:r>
            <a:r>
              <a:rPr lang="zh-CN" altLang="en-US" dirty="0"/>
              <a:t>伪指令被编译器替换成</a:t>
            </a:r>
            <a:r>
              <a:rPr lang="zh-CN" altLang="en-US" dirty="0">
                <a:solidFill>
                  <a:srgbClr val="FF0000"/>
                </a:solidFill>
              </a:rPr>
              <a:t>一条</a:t>
            </a:r>
            <a:r>
              <a:rPr lang="zh-CN" altLang="en-US" dirty="0"/>
              <a:t>合适的指令。</a:t>
            </a:r>
            <a:r>
              <a:rPr lang="en-US" altLang="zh-CN" dirty="0"/>
              <a:t>1)</a:t>
            </a:r>
            <a:r>
              <a:rPr lang="zh-CN" altLang="en-US" dirty="0"/>
              <a:t>若加载的常数未超出</a:t>
            </a:r>
            <a:r>
              <a:rPr lang="en-US" altLang="zh-CN" dirty="0"/>
              <a:t>MOV</a:t>
            </a:r>
            <a:r>
              <a:rPr lang="zh-CN" altLang="en-US" dirty="0"/>
              <a:t>或</a:t>
            </a:r>
            <a:r>
              <a:rPr lang="en-US" altLang="zh-CN" dirty="0"/>
              <a:t>MVN</a:t>
            </a:r>
            <a:r>
              <a:rPr lang="zh-CN" altLang="en-US" dirty="0"/>
              <a:t>的范围，则使用</a:t>
            </a:r>
            <a:r>
              <a:rPr lang="en-US" altLang="zh-CN" dirty="0">
                <a:solidFill>
                  <a:srgbClr val="FF0000"/>
                </a:solidFill>
              </a:rPr>
              <a:t>MOV</a:t>
            </a:r>
            <a:r>
              <a:rPr lang="zh-CN" altLang="en-US" dirty="0">
                <a:solidFill>
                  <a:srgbClr val="FF0000"/>
                </a:solidFill>
              </a:rPr>
              <a:t>或</a:t>
            </a:r>
            <a:r>
              <a:rPr lang="en-US" altLang="zh-CN" dirty="0">
                <a:solidFill>
                  <a:srgbClr val="FF0000"/>
                </a:solidFill>
              </a:rPr>
              <a:t>MVN</a:t>
            </a:r>
            <a:r>
              <a:rPr lang="zh-CN" altLang="en-US" dirty="0"/>
              <a:t>指令代替该</a:t>
            </a:r>
            <a:r>
              <a:rPr lang="en-US" altLang="zh-CN" dirty="0"/>
              <a:t>LDR</a:t>
            </a:r>
            <a:r>
              <a:rPr lang="zh-CN" altLang="en-US" dirty="0"/>
              <a:t>伪指令，</a:t>
            </a:r>
            <a:r>
              <a:rPr lang="en-US" altLang="zh-CN" dirty="0"/>
              <a:t>2)</a:t>
            </a:r>
            <a:r>
              <a:rPr lang="zh-CN" altLang="en-US" dirty="0"/>
              <a:t>否则汇编器将常量放入文字池，并使用一条程序相对偏移的</a:t>
            </a:r>
            <a:r>
              <a:rPr lang="en-US" altLang="zh-CN" dirty="0">
                <a:solidFill>
                  <a:srgbClr val="FF0000"/>
                </a:solidFill>
              </a:rPr>
              <a:t>LDR</a:t>
            </a:r>
            <a:r>
              <a:rPr lang="zh-CN" altLang="en-US" dirty="0"/>
              <a:t>指令从文字池读出常量。 </a:t>
            </a:r>
          </a:p>
        </p:txBody>
      </p:sp>
    </p:spTree>
    <p:extLst>
      <p:ext uri="{BB962C8B-B14F-4D97-AF65-F5344CB8AC3E}">
        <p14:creationId xmlns:p14="http://schemas.microsoft.com/office/powerpoint/2010/main" val="3264192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rrowheads="1"/>
          </p:cNvSpPr>
          <p:nvPr>
            <p:ph type="title"/>
          </p:nvPr>
        </p:nvSpPr>
        <p:spPr/>
        <p:txBody>
          <a:bodyPr/>
          <a:lstStyle/>
          <a:p>
            <a:r>
              <a:rPr lang="en-US" altLang="zh-CN" b="0" dirty="0"/>
              <a:t>4.1.3 ARM</a:t>
            </a:r>
            <a:r>
              <a:rPr lang="zh-CN" altLang="en-US" b="0" dirty="0"/>
              <a:t>汇编语言伪指令</a:t>
            </a:r>
          </a:p>
        </p:txBody>
      </p:sp>
      <p:sp>
        <p:nvSpPr>
          <p:cNvPr id="223235" name="Rectangle 3"/>
          <p:cNvSpPr>
            <a:spLocks noGrp="1" noChangeArrowheads="1"/>
          </p:cNvSpPr>
          <p:nvPr>
            <p:ph type="body" idx="1"/>
          </p:nvPr>
        </p:nvSpPr>
        <p:spPr>
          <a:xfrm>
            <a:off x="344488" y="1512351"/>
            <a:ext cx="9849544" cy="5141167"/>
          </a:xfrm>
        </p:spPr>
        <p:txBody>
          <a:bodyPr>
            <a:noAutofit/>
          </a:bodyPr>
          <a:lstStyle/>
          <a:p>
            <a:pPr marL="0" indent="0">
              <a:lnSpc>
                <a:spcPct val="80000"/>
              </a:lnSpc>
              <a:buNone/>
            </a:pPr>
            <a:r>
              <a:rPr lang="zh-CN" altLang="en-US" sz="3300" dirty="0"/>
              <a:t>示例： </a:t>
            </a:r>
          </a:p>
          <a:p>
            <a:pPr marL="0" indent="0">
              <a:lnSpc>
                <a:spcPct val="80000"/>
              </a:lnSpc>
              <a:buNone/>
            </a:pPr>
            <a:r>
              <a:rPr lang="en-US" altLang="zh-CN" sz="3300" dirty="0"/>
              <a:t>LDR  r1,=0xff		;</a:t>
            </a:r>
            <a:r>
              <a:rPr lang="zh-CN" altLang="en-US" sz="3300" dirty="0"/>
              <a:t>将</a:t>
            </a:r>
            <a:r>
              <a:rPr lang="en-US" altLang="zh-CN" sz="3300" dirty="0"/>
              <a:t>0xff</a:t>
            </a:r>
            <a:r>
              <a:rPr lang="zh-CN" altLang="en-US" sz="3300" dirty="0"/>
              <a:t>读取到</a:t>
            </a:r>
            <a:r>
              <a:rPr lang="en-US" altLang="zh-CN" sz="3300" dirty="0"/>
              <a:t>r1</a:t>
            </a:r>
            <a:r>
              <a:rPr lang="zh-CN" altLang="en-US" sz="3300" dirty="0"/>
              <a:t>中</a:t>
            </a:r>
          </a:p>
          <a:p>
            <a:pPr marL="0" indent="0">
              <a:lnSpc>
                <a:spcPct val="80000"/>
              </a:lnSpc>
              <a:buNone/>
            </a:pPr>
            <a:r>
              <a:rPr lang="en-US" altLang="zh-CN" sz="3300" dirty="0"/>
              <a:t>;</a:t>
            </a:r>
            <a:r>
              <a:rPr lang="zh-CN" altLang="en-US" sz="3300" dirty="0"/>
              <a:t>编译后得到</a:t>
            </a:r>
            <a:r>
              <a:rPr lang="en-US" altLang="zh-CN" sz="3300" dirty="0"/>
              <a:t>MOV  r1,0xff</a:t>
            </a:r>
          </a:p>
          <a:p>
            <a:pPr marL="0" indent="0">
              <a:lnSpc>
                <a:spcPct val="80000"/>
              </a:lnSpc>
              <a:buNone/>
            </a:pPr>
            <a:endParaRPr lang="en-US" altLang="zh-CN" sz="3300" dirty="0"/>
          </a:p>
          <a:p>
            <a:pPr marL="0" indent="0">
              <a:lnSpc>
                <a:spcPct val="80000"/>
              </a:lnSpc>
              <a:buNone/>
            </a:pPr>
            <a:r>
              <a:rPr lang="zh-CN" altLang="en-US" sz="3300" dirty="0"/>
              <a:t>示例： </a:t>
            </a:r>
          </a:p>
          <a:p>
            <a:pPr marL="0" indent="0">
              <a:lnSpc>
                <a:spcPct val="80000"/>
              </a:lnSpc>
              <a:buNone/>
            </a:pPr>
            <a:r>
              <a:rPr lang="en-US" altLang="zh-CN" sz="3300" dirty="0"/>
              <a:t>LDR   r1, =ADDR	;</a:t>
            </a:r>
            <a:r>
              <a:rPr lang="zh-CN" altLang="en-US" sz="3300" dirty="0"/>
              <a:t>将外部地址</a:t>
            </a:r>
            <a:r>
              <a:rPr lang="en-US" altLang="zh-CN" sz="3300" dirty="0"/>
              <a:t>ADDR</a:t>
            </a:r>
            <a:r>
              <a:rPr lang="zh-CN" altLang="en-US" sz="3300" dirty="0"/>
              <a:t>读取到</a:t>
            </a:r>
            <a:r>
              <a:rPr lang="en-US" altLang="zh-CN" sz="3300" dirty="0"/>
              <a:t>R1</a:t>
            </a:r>
            <a:r>
              <a:rPr lang="zh-CN" altLang="en-US" sz="3300" dirty="0"/>
              <a:t>中</a:t>
            </a:r>
          </a:p>
          <a:p>
            <a:pPr marL="0" indent="0">
              <a:lnSpc>
                <a:spcPct val="80000"/>
              </a:lnSpc>
              <a:buNone/>
            </a:pPr>
            <a:r>
              <a:rPr lang="en-US" altLang="zh-CN" sz="3300" dirty="0"/>
              <a:t>;</a:t>
            </a:r>
            <a:r>
              <a:rPr lang="zh-CN" altLang="en-US" sz="3300" dirty="0"/>
              <a:t>汇编后将得到：</a:t>
            </a:r>
          </a:p>
          <a:p>
            <a:pPr marL="0" indent="0">
              <a:lnSpc>
                <a:spcPct val="80000"/>
              </a:lnSpc>
              <a:buNone/>
            </a:pPr>
            <a:r>
              <a:rPr lang="en-US" altLang="zh-CN" sz="3300" dirty="0"/>
              <a:t>;LDR  r1,[PC,OFFSET_TO_LPOOL]</a:t>
            </a:r>
          </a:p>
          <a:p>
            <a:pPr marL="0" indent="0">
              <a:lnSpc>
                <a:spcPct val="80000"/>
              </a:lnSpc>
              <a:buNone/>
            </a:pPr>
            <a:r>
              <a:rPr lang="en-US" altLang="zh-CN" sz="3300" dirty="0"/>
              <a:t>;</a:t>
            </a:r>
            <a:r>
              <a:rPr lang="en-US" altLang="zh-CN" sz="3300" dirty="0">
                <a:latin typeface="Arial"/>
              </a:rPr>
              <a:t>…</a:t>
            </a:r>
            <a:endParaRPr lang="en-US" altLang="zh-CN" sz="3300" dirty="0"/>
          </a:p>
          <a:p>
            <a:pPr marL="0" indent="0">
              <a:lnSpc>
                <a:spcPct val="80000"/>
              </a:lnSpc>
              <a:buNone/>
            </a:pPr>
            <a:r>
              <a:rPr lang="en-US" altLang="zh-CN" sz="3300" dirty="0"/>
              <a:t>;LPOOL   DCD   ADDR</a:t>
            </a:r>
          </a:p>
        </p:txBody>
      </p:sp>
    </p:spTree>
    <p:extLst>
      <p:ext uri="{BB962C8B-B14F-4D97-AF65-F5344CB8AC3E}">
        <p14:creationId xmlns:p14="http://schemas.microsoft.com/office/powerpoint/2010/main" val="3812401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p:nvPr>
        </p:nvSpPr>
        <p:spPr/>
        <p:txBody>
          <a:bodyPr/>
          <a:lstStyle/>
          <a:p>
            <a:pPr marL="838200" indent="-838200"/>
            <a:r>
              <a:rPr lang="en-US" altLang="zh-CN" b="0" dirty="0"/>
              <a:t>4.2  ARM</a:t>
            </a:r>
            <a:r>
              <a:rPr lang="zh-CN" altLang="en-US" b="0" dirty="0"/>
              <a:t>汇编的程序结构</a:t>
            </a:r>
            <a:endParaRPr lang="zh-CN" altLang="en-US" dirty="0"/>
          </a:p>
        </p:txBody>
      </p:sp>
      <p:sp>
        <p:nvSpPr>
          <p:cNvPr id="70659" name="Rectangle 3"/>
          <p:cNvSpPr>
            <a:spLocks noGrp="1" noChangeArrowheads="1"/>
          </p:cNvSpPr>
          <p:nvPr>
            <p:ph type="body" idx="1"/>
          </p:nvPr>
        </p:nvSpPr>
        <p:spPr>
          <a:xfrm>
            <a:off x="344488" y="1600200"/>
            <a:ext cx="9561512" cy="4781128"/>
          </a:xfrm>
        </p:spPr>
        <p:txBody>
          <a:bodyPr/>
          <a:lstStyle/>
          <a:p>
            <a:r>
              <a:rPr lang="en-US" altLang="zh-CN" dirty="0"/>
              <a:t> 	</a:t>
            </a:r>
            <a:r>
              <a:rPr lang="zh-CN" altLang="en-US" dirty="0"/>
              <a:t>在</a:t>
            </a:r>
            <a:r>
              <a:rPr lang="en-US" altLang="zh-CN" dirty="0"/>
              <a:t>ARM</a:t>
            </a:r>
            <a:r>
              <a:rPr lang="zh-CN" altLang="en-US" dirty="0"/>
              <a:t>（</a:t>
            </a:r>
            <a:r>
              <a:rPr lang="en-US" altLang="zh-CN" dirty="0"/>
              <a:t>Thumb</a:t>
            </a:r>
            <a:r>
              <a:rPr lang="zh-CN" altLang="en-US" dirty="0"/>
              <a:t>）汇编语言程序中，以程序段为单位组织代码。段是相对独立的指令或数据序列，具有特定的名称。</a:t>
            </a:r>
          </a:p>
          <a:p>
            <a:r>
              <a:rPr lang="zh-CN" altLang="en-US" dirty="0"/>
              <a:t>	段可以分为代码段和数据段，代码段的内容为执行代码，数据段存放代码运行时需要用到的数据。</a:t>
            </a:r>
          </a:p>
          <a:p>
            <a:r>
              <a:rPr lang="zh-CN" altLang="en-US" dirty="0"/>
              <a:t>	一个汇编程序至少应该有一个代码段，当程序较长时，可以分割为多个代码段和数据段，多个段在程序编译链接时最终形成一个可执行的映象文件。</a:t>
            </a:r>
          </a:p>
        </p:txBody>
      </p:sp>
    </p:spTree>
    <p:extLst>
      <p:ext uri="{BB962C8B-B14F-4D97-AF65-F5344CB8AC3E}">
        <p14:creationId xmlns:p14="http://schemas.microsoft.com/office/powerpoint/2010/main" val="3407314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56456" y="692696"/>
            <a:ext cx="9575800" cy="6400800"/>
          </a:xfrm>
        </p:spPr>
        <p:txBody>
          <a:bodyPr/>
          <a:lstStyle/>
          <a:p>
            <a:r>
              <a:rPr lang="en-US" altLang="zh-CN" sz="1600" dirty="0"/>
              <a:t>	</a:t>
            </a:r>
            <a:r>
              <a:rPr lang="en-US" altLang="zh-CN" sz="3600" dirty="0"/>
              <a:t>【</a:t>
            </a:r>
            <a:r>
              <a:rPr lang="zh-CN" altLang="en-US" sz="3600" dirty="0"/>
              <a:t>例</a:t>
            </a:r>
            <a:r>
              <a:rPr lang="en-US" altLang="zh-CN" sz="3600" dirty="0"/>
              <a:t>4-1】</a:t>
            </a:r>
            <a:r>
              <a:rPr lang="zh-CN" altLang="en-US" sz="3600" dirty="0"/>
              <a:t>汇编语言源程序的基本格式</a:t>
            </a:r>
          </a:p>
          <a:p>
            <a:pPr marL="0" indent="0">
              <a:buNone/>
            </a:pPr>
            <a:r>
              <a:rPr lang="en-US" altLang="zh-CN" sz="3600" dirty="0"/>
              <a:t>AREA EXAMPLE,CODE,READONLY   </a:t>
            </a:r>
          </a:p>
          <a:p>
            <a:pPr marL="0" indent="0">
              <a:buNone/>
            </a:pPr>
            <a:r>
              <a:rPr lang="zh-CN" altLang="en-US" dirty="0"/>
              <a:t>；定义段的名称和属性，表示了一个段的开始</a:t>
            </a:r>
          </a:p>
          <a:p>
            <a:pPr marL="0" indent="0">
              <a:buNone/>
            </a:pPr>
            <a:r>
              <a:rPr lang="zh-CN" altLang="en-US" sz="3600" dirty="0"/>
              <a:t>	</a:t>
            </a:r>
            <a:r>
              <a:rPr lang="en-US" altLang="zh-CN" sz="3600" dirty="0"/>
              <a:t>ENTRY                        </a:t>
            </a:r>
            <a:r>
              <a:rPr lang="zh-CN" altLang="en-US" sz="3600" dirty="0"/>
              <a:t>；标识程序的入口点 </a:t>
            </a:r>
          </a:p>
          <a:p>
            <a:pPr marL="0" indent="0">
              <a:buNone/>
            </a:pPr>
            <a:r>
              <a:rPr lang="en-US" altLang="zh-CN" sz="3600" dirty="0"/>
              <a:t>start                           	  </a:t>
            </a:r>
            <a:r>
              <a:rPr lang="zh-CN" altLang="en-US" sz="3600" dirty="0"/>
              <a:t>；以下为具体指令</a:t>
            </a:r>
          </a:p>
          <a:p>
            <a:pPr marL="0" indent="0">
              <a:buNone/>
            </a:pPr>
            <a:r>
              <a:rPr lang="zh-CN" altLang="en-US" sz="3600" dirty="0"/>
              <a:t>		</a:t>
            </a:r>
            <a:r>
              <a:rPr lang="en-US" altLang="zh-CN" sz="3600" dirty="0"/>
              <a:t>MOV	R0,#10</a:t>
            </a:r>
          </a:p>
          <a:p>
            <a:pPr marL="0" indent="0">
              <a:buNone/>
            </a:pPr>
            <a:r>
              <a:rPr lang="en-US" altLang="zh-CN" sz="3600" dirty="0"/>
              <a:t>		MOV	R1,#3</a:t>
            </a:r>
          </a:p>
          <a:p>
            <a:pPr marL="0" indent="0">
              <a:buNone/>
            </a:pPr>
            <a:r>
              <a:rPr lang="en-US" altLang="zh-CN" sz="3600" dirty="0"/>
              <a:t>		ADD	R0,R0,R1</a:t>
            </a:r>
          </a:p>
          <a:p>
            <a:pPr marL="0" indent="0">
              <a:buNone/>
            </a:pPr>
            <a:r>
              <a:rPr lang="en-US" altLang="zh-CN" sz="3600" dirty="0"/>
              <a:t>	END                          </a:t>
            </a:r>
            <a:r>
              <a:rPr lang="zh-CN" altLang="en-US" sz="3600" dirty="0"/>
              <a:t>；标识源文件的结束</a:t>
            </a:r>
            <a:r>
              <a:rPr lang="zh-CN" altLang="en-US" sz="3600" b="1" dirty="0"/>
              <a:t>。</a:t>
            </a:r>
          </a:p>
        </p:txBody>
      </p:sp>
    </p:spTree>
    <p:extLst>
      <p:ext uri="{BB962C8B-B14F-4D97-AF65-F5344CB8AC3E}">
        <p14:creationId xmlns:p14="http://schemas.microsoft.com/office/powerpoint/2010/main" val="2559408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type="body" idx="1"/>
          </p:nvPr>
        </p:nvSpPr>
        <p:spPr>
          <a:xfrm>
            <a:off x="247650" y="152400"/>
            <a:ext cx="9328150" cy="6477000"/>
          </a:xfrm>
        </p:spPr>
        <p:txBody>
          <a:bodyPr/>
          <a:lstStyle/>
          <a:p>
            <a:pPr marL="0" indent="0">
              <a:buNone/>
            </a:pPr>
            <a:r>
              <a:rPr lang="en-US" altLang="zh-CN" dirty="0"/>
              <a:t>1</a:t>
            </a:r>
            <a:r>
              <a:rPr lang="zh-CN" altLang="en-US" dirty="0"/>
              <a:t>、顺序程序设计</a:t>
            </a:r>
          </a:p>
          <a:p>
            <a:pPr marL="0" indent="0">
              <a:buNone/>
            </a:pPr>
            <a:r>
              <a:rPr lang="en-US" altLang="zh-CN" dirty="0"/>
              <a:t>2</a:t>
            </a:r>
            <a:r>
              <a:rPr lang="zh-CN" altLang="en-US" dirty="0"/>
              <a:t>、分支程序设计</a:t>
            </a:r>
          </a:p>
          <a:p>
            <a:pPr marL="0" indent="0">
              <a:buNone/>
            </a:pPr>
            <a:endParaRPr lang="en-US" altLang="zh-CN" dirty="0"/>
          </a:p>
          <a:p>
            <a:pPr marL="0" indent="0">
              <a:buNone/>
            </a:pPr>
            <a:r>
              <a:rPr lang="zh-CN" altLang="en-US" dirty="0"/>
              <a:t>示例		</a:t>
            </a:r>
            <a:endParaRPr lang="zh-CN" altLang="pt-BR" dirty="0"/>
          </a:p>
          <a:p>
            <a:pPr marL="0" indent="0">
              <a:buNone/>
            </a:pPr>
            <a:r>
              <a:rPr lang="pt-BR" altLang="zh-CN" dirty="0"/>
              <a:t>CMP  	R1,#3	;</a:t>
            </a:r>
            <a:r>
              <a:rPr lang="zh-CN" altLang="pt-BR" dirty="0"/>
              <a:t>比较</a:t>
            </a:r>
            <a:r>
              <a:rPr lang="pt-BR" altLang="zh-CN" dirty="0"/>
              <a:t>R1</a:t>
            </a:r>
            <a:r>
              <a:rPr lang="zh-CN" altLang="pt-BR" dirty="0"/>
              <a:t>和</a:t>
            </a:r>
            <a:r>
              <a:rPr lang="pt-BR" altLang="zh-CN" dirty="0"/>
              <a:t>#3</a:t>
            </a:r>
          </a:p>
          <a:p>
            <a:pPr marL="0" indent="0">
              <a:buNone/>
            </a:pPr>
            <a:r>
              <a:rPr lang="pt-BR" altLang="zh-CN" dirty="0"/>
              <a:t>ADD	HI	R0,R0,R1	;if R1&gt;3 then R0=R0+R1</a:t>
            </a:r>
          </a:p>
          <a:p>
            <a:pPr marL="0" indent="0">
              <a:buNone/>
            </a:pPr>
            <a:r>
              <a:rPr lang="pt-BR" altLang="zh-CN" dirty="0"/>
              <a:t>ADD	LS	R0,R0,#3	;if R1&lt;3 then R0=R0+3</a:t>
            </a:r>
            <a:endParaRPr lang="en-US" altLang="zh-CN" dirty="0"/>
          </a:p>
          <a:p>
            <a:pPr marL="0" indent="0">
              <a:buNone/>
            </a:pPr>
            <a:r>
              <a:rPr lang="zh-CN" altLang="en-US" dirty="0"/>
              <a:t>示例</a:t>
            </a:r>
            <a:endParaRPr lang="zh-CN" altLang="pt-BR" dirty="0"/>
          </a:p>
          <a:p>
            <a:pPr marL="0" indent="0">
              <a:buNone/>
            </a:pPr>
            <a:r>
              <a:rPr lang="pt-BR" altLang="zh-CN" dirty="0"/>
              <a:t>CMP  	R1,#3	;</a:t>
            </a:r>
            <a:r>
              <a:rPr lang="zh-CN" altLang="pt-BR" dirty="0"/>
              <a:t>比较</a:t>
            </a:r>
            <a:r>
              <a:rPr lang="pt-BR" altLang="zh-CN" dirty="0"/>
              <a:t>R1</a:t>
            </a:r>
            <a:r>
              <a:rPr lang="zh-CN" altLang="pt-BR" dirty="0"/>
              <a:t>和</a:t>
            </a:r>
            <a:r>
              <a:rPr lang="pt-BR" altLang="zh-CN" dirty="0"/>
              <a:t>#3</a:t>
            </a:r>
          </a:p>
          <a:p>
            <a:pPr marL="0" indent="0">
              <a:buNone/>
            </a:pPr>
            <a:r>
              <a:rPr lang="pt-BR" altLang="zh-CN" dirty="0"/>
              <a:t>BHI		END		;if R1&gt;3 then END</a:t>
            </a:r>
          </a:p>
          <a:p>
            <a:pPr marL="0" indent="0">
              <a:buNone/>
            </a:pPr>
            <a:r>
              <a:rPr lang="pt-BR" altLang="zh-CN" dirty="0"/>
              <a:t>ADD		R0,R0,#3	;  R0=R0+3</a:t>
            </a:r>
          </a:p>
          <a:p>
            <a:pPr marL="0" indent="0">
              <a:buNone/>
            </a:pPr>
            <a:r>
              <a:rPr lang="pt-BR" altLang="zh-CN" dirty="0"/>
              <a:t>END</a:t>
            </a:r>
            <a:endParaRPr lang="en-US" altLang="zh-CN" dirty="0"/>
          </a:p>
        </p:txBody>
      </p:sp>
    </p:spTree>
    <p:extLst>
      <p:ext uri="{BB962C8B-B14F-4D97-AF65-F5344CB8AC3E}">
        <p14:creationId xmlns:p14="http://schemas.microsoft.com/office/powerpoint/2010/main" val="2871215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Grp="1" noChangeArrowheads="1"/>
          </p:cNvSpPr>
          <p:nvPr>
            <p:ph type="body" idx="1"/>
          </p:nvPr>
        </p:nvSpPr>
        <p:spPr>
          <a:xfrm>
            <a:off x="272480" y="1628800"/>
            <a:ext cx="9080500" cy="4876800"/>
          </a:xfrm>
        </p:spPr>
        <p:txBody>
          <a:bodyPr/>
          <a:lstStyle/>
          <a:p>
            <a:pPr marL="0" indent="0">
              <a:buNone/>
            </a:pPr>
            <a:r>
              <a:rPr lang="zh-CN" altLang="en-US" dirty="0"/>
              <a:t>示例</a:t>
            </a:r>
          </a:p>
          <a:p>
            <a:pPr marL="0" indent="0">
              <a:buNone/>
            </a:pPr>
            <a:r>
              <a:rPr lang="en-US" altLang="zh-CN" dirty="0"/>
              <a:t>LOOP	ADD  	R0,R0,R1	;R0=R0+R1</a:t>
            </a:r>
          </a:p>
          <a:p>
            <a:pPr marL="0" indent="0">
              <a:buNone/>
            </a:pPr>
            <a:r>
              <a:rPr lang="en-US" altLang="zh-CN" dirty="0"/>
              <a:t>CMP  	R0,#3	;</a:t>
            </a:r>
            <a:r>
              <a:rPr lang="zh-CN" altLang="en-US" dirty="0"/>
              <a:t>比较</a:t>
            </a:r>
            <a:r>
              <a:rPr lang="en-US" altLang="zh-CN" dirty="0"/>
              <a:t>R0</a:t>
            </a:r>
            <a:r>
              <a:rPr lang="zh-CN" altLang="en-US" dirty="0"/>
              <a:t>和</a:t>
            </a:r>
            <a:r>
              <a:rPr lang="en-US" altLang="zh-CN" dirty="0"/>
              <a:t>#3</a:t>
            </a:r>
          </a:p>
          <a:p>
            <a:pPr marL="0" indent="0">
              <a:buNone/>
            </a:pPr>
            <a:r>
              <a:rPr lang="en-US" altLang="zh-CN" dirty="0"/>
              <a:t>BLS		LOOP	</a:t>
            </a:r>
            <a:r>
              <a:rPr lang="en-US" altLang="zh-CN" sz="2400" dirty="0"/>
              <a:t>;if R0&lt;3 then </a:t>
            </a:r>
            <a:r>
              <a:rPr lang="zh-CN" altLang="en-US" sz="2400" dirty="0"/>
              <a:t>跳转到</a:t>
            </a:r>
            <a:r>
              <a:rPr lang="en-US" altLang="zh-CN" sz="2400" dirty="0"/>
              <a:t>LOOP </a:t>
            </a:r>
            <a:r>
              <a:rPr lang="zh-CN" altLang="en-US" sz="2400" dirty="0"/>
              <a:t>循环</a:t>
            </a:r>
          </a:p>
          <a:p>
            <a:pPr marL="0" indent="0">
              <a:buNone/>
            </a:pPr>
            <a:r>
              <a:rPr lang="en-US" altLang="zh-CN" dirty="0"/>
              <a:t>END</a:t>
            </a:r>
          </a:p>
        </p:txBody>
      </p:sp>
      <p:sp>
        <p:nvSpPr>
          <p:cNvPr id="2" name="矩形 1"/>
          <p:cNvSpPr/>
          <p:nvPr/>
        </p:nvSpPr>
        <p:spPr>
          <a:xfrm>
            <a:off x="373404" y="584329"/>
            <a:ext cx="7632848" cy="707886"/>
          </a:xfrm>
          <a:prstGeom prst="rect">
            <a:avLst/>
          </a:prstGeom>
        </p:spPr>
        <p:txBody>
          <a:bodyPr wrap="square">
            <a:spAutoFit/>
          </a:bodyPr>
          <a:lstStyle/>
          <a:p>
            <a:pPr lvl="0">
              <a:spcBef>
                <a:spcPts val="700"/>
              </a:spcBef>
              <a:buClr>
                <a:srgbClr val="FEB80A"/>
              </a:buClr>
              <a:buSzPct val="60000"/>
            </a:pPr>
            <a:r>
              <a:rPr lang="en-US" altLang="zh-CN" sz="4000" dirty="0">
                <a:solidFill>
                  <a:prstClr val="black"/>
                </a:solidFill>
              </a:rPr>
              <a:t>3</a:t>
            </a:r>
            <a:r>
              <a:rPr lang="zh-CN" altLang="en-US" sz="4000" dirty="0">
                <a:solidFill>
                  <a:prstClr val="black"/>
                </a:solidFill>
              </a:rPr>
              <a:t>、循环程序设计</a:t>
            </a:r>
          </a:p>
        </p:txBody>
      </p:sp>
    </p:spTree>
    <p:extLst>
      <p:ext uri="{BB962C8B-B14F-4D97-AF65-F5344CB8AC3E}">
        <p14:creationId xmlns:p14="http://schemas.microsoft.com/office/powerpoint/2010/main" val="111917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body" idx="1"/>
          </p:nvPr>
        </p:nvSpPr>
        <p:spPr>
          <a:xfrm>
            <a:off x="247650" y="1371600"/>
            <a:ext cx="9080500" cy="4876800"/>
          </a:xfrm>
        </p:spPr>
        <p:txBody>
          <a:bodyPr/>
          <a:lstStyle/>
          <a:p>
            <a:pPr marL="0" indent="0" algn="just">
              <a:lnSpc>
                <a:spcPct val="80000"/>
              </a:lnSpc>
              <a:buNone/>
            </a:pPr>
            <a:r>
              <a:rPr lang="zh-CN" altLang="en-US" sz="2800" dirty="0"/>
              <a:t>示例</a:t>
            </a:r>
          </a:p>
          <a:p>
            <a:pPr marL="0" indent="0">
              <a:lnSpc>
                <a:spcPct val="80000"/>
              </a:lnSpc>
              <a:buNone/>
            </a:pPr>
            <a:r>
              <a:rPr lang="zh-CN" altLang="en-US" sz="2800" dirty="0"/>
              <a:t>┉┉ </a:t>
            </a:r>
          </a:p>
          <a:p>
            <a:pPr marL="0" indent="0">
              <a:lnSpc>
                <a:spcPct val="80000"/>
              </a:lnSpc>
              <a:buNone/>
            </a:pPr>
            <a:r>
              <a:rPr lang="en-US" altLang="zh-CN" sz="2800" dirty="0"/>
              <a:t>BL PRINT_TEXT 	</a:t>
            </a:r>
          </a:p>
          <a:p>
            <a:pPr marL="0" indent="0">
              <a:lnSpc>
                <a:spcPct val="80000"/>
              </a:lnSpc>
              <a:buNone/>
            </a:pPr>
            <a:r>
              <a:rPr lang="en-US" altLang="zh-CN" sz="2800" dirty="0"/>
              <a:t>;</a:t>
            </a:r>
            <a:r>
              <a:rPr lang="zh-CN" altLang="en-US" sz="2800" dirty="0"/>
              <a:t>跳转到子程序 </a:t>
            </a:r>
            <a:r>
              <a:rPr lang="en-US" altLang="zh-CN" sz="2800" dirty="0"/>
              <a:t>PRINT_TEXT</a:t>
            </a:r>
            <a:r>
              <a:rPr lang="zh-CN" altLang="en-US" sz="2800" dirty="0"/>
              <a:t>，并保存</a:t>
            </a:r>
            <a:r>
              <a:rPr lang="en-US" altLang="zh-CN" sz="2800" dirty="0"/>
              <a:t>PC</a:t>
            </a:r>
            <a:r>
              <a:rPr lang="zh-CN" altLang="en-US" sz="2800" dirty="0"/>
              <a:t>至</a:t>
            </a:r>
            <a:r>
              <a:rPr lang="en-US" altLang="zh-CN" sz="2800" dirty="0"/>
              <a:t>LR</a:t>
            </a:r>
          </a:p>
          <a:p>
            <a:pPr marL="0" indent="0">
              <a:lnSpc>
                <a:spcPct val="80000"/>
              </a:lnSpc>
              <a:buNone/>
            </a:pPr>
            <a:r>
              <a:rPr lang="en-US" altLang="zh-CN" sz="2800" dirty="0"/>
              <a:t>┉┉ </a:t>
            </a:r>
          </a:p>
          <a:p>
            <a:pPr marL="0" indent="0">
              <a:lnSpc>
                <a:spcPct val="80000"/>
              </a:lnSpc>
              <a:buNone/>
            </a:pPr>
            <a:r>
              <a:rPr lang="en-US" altLang="zh-CN" sz="2800" dirty="0"/>
              <a:t>PRINT_TEXT 				;</a:t>
            </a:r>
            <a:r>
              <a:rPr lang="zh-CN" altLang="en-US" sz="2800" dirty="0"/>
              <a:t>子程序入口</a:t>
            </a:r>
          </a:p>
          <a:p>
            <a:pPr marL="0" indent="0">
              <a:lnSpc>
                <a:spcPct val="80000"/>
              </a:lnSpc>
              <a:buNone/>
            </a:pPr>
            <a:r>
              <a:rPr lang="zh-CN" altLang="en-US" sz="2800" dirty="0"/>
              <a:t>┉┉ </a:t>
            </a:r>
          </a:p>
          <a:p>
            <a:pPr marL="0" indent="0">
              <a:lnSpc>
                <a:spcPct val="80000"/>
              </a:lnSpc>
              <a:buNone/>
            </a:pPr>
            <a:r>
              <a:rPr lang="en-US" altLang="zh-CN" sz="2800" dirty="0"/>
              <a:t>MOV PC</a:t>
            </a:r>
            <a:r>
              <a:rPr lang="zh-CN" altLang="en-US" sz="2800" dirty="0"/>
              <a:t>，</a:t>
            </a:r>
            <a:r>
              <a:rPr lang="en-US" altLang="zh-CN" sz="2800" dirty="0"/>
              <a:t>LR 		</a:t>
            </a:r>
          </a:p>
          <a:p>
            <a:pPr marL="0" indent="0">
              <a:lnSpc>
                <a:spcPct val="80000"/>
              </a:lnSpc>
              <a:buNone/>
            </a:pPr>
            <a:r>
              <a:rPr lang="en-US" altLang="zh-CN" sz="2800" dirty="0"/>
              <a:t>;</a:t>
            </a:r>
            <a:r>
              <a:rPr lang="zh-CN" altLang="en-US" sz="2800" dirty="0"/>
              <a:t>子程序运行完毕 将</a:t>
            </a:r>
            <a:r>
              <a:rPr lang="en-US" altLang="zh-CN" sz="2800" dirty="0"/>
              <a:t>PC </a:t>
            </a:r>
            <a:r>
              <a:rPr lang="zh-CN" altLang="en-US" sz="2800" dirty="0"/>
              <a:t>置为</a:t>
            </a:r>
            <a:r>
              <a:rPr lang="en-US" altLang="zh-CN" sz="2800" dirty="0"/>
              <a:t>LR</a:t>
            </a:r>
            <a:r>
              <a:rPr lang="zh-CN" altLang="en-US" sz="2800" dirty="0"/>
              <a:t>，准备返回</a:t>
            </a:r>
          </a:p>
          <a:p>
            <a:pPr marL="0" indent="0">
              <a:lnSpc>
                <a:spcPct val="80000"/>
              </a:lnSpc>
              <a:buNone/>
            </a:pPr>
            <a:r>
              <a:rPr lang="en-US" altLang="zh-CN" sz="2800" dirty="0"/>
              <a:t>END </a:t>
            </a:r>
          </a:p>
        </p:txBody>
      </p:sp>
      <p:sp>
        <p:nvSpPr>
          <p:cNvPr id="2" name="矩形 1"/>
          <p:cNvSpPr/>
          <p:nvPr/>
        </p:nvSpPr>
        <p:spPr>
          <a:xfrm>
            <a:off x="416496" y="362504"/>
            <a:ext cx="6864259" cy="703911"/>
          </a:xfrm>
          <a:prstGeom prst="rect">
            <a:avLst/>
          </a:prstGeom>
        </p:spPr>
        <p:txBody>
          <a:bodyPr wrap="square">
            <a:spAutoFit/>
          </a:bodyPr>
          <a:lstStyle/>
          <a:p>
            <a:pPr lvl="0" algn="just">
              <a:lnSpc>
                <a:spcPct val="80000"/>
              </a:lnSpc>
              <a:spcBef>
                <a:spcPts val="700"/>
              </a:spcBef>
              <a:buClr>
                <a:srgbClr val="FEB80A"/>
              </a:buClr>
              <a:buSzPct val="60000"/>
            </a:pPr>
            <a:r>
              <a:rPr lang="en-US" altLang="zh-CN" sz="4800" dirty="0">
                <a:solidFill>
                  <a:prstClr val="black"/>
                </a:solidFill>
              </a:rPr>
              <a:t>4</a:t>
            </a:r>
            <a:r>
              <a:rPr lang="zh-CN" altLang="en-US" sz="4800" dirty="0">
                <a:solidFill>
                  <a:prstClr val="black"/>
                </a:solidFill>
              </a:rPr>
              <a:t>、子程序</a:t>
            </a:r>
          </a:p>
        </p:txBody>
      </p:sp>
    </p:spTree>
    <p:extLst>
      <p:ext uri="{BB962C8B-B14F-4D97-AF65-F5344CB8AC3E}">
        <p14:creationId xmlns:p14="http://schemas.microsoft.com/office/powerpoint/2010/main" val="585437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lstStyle/>
          <a:p>
            <a:r>
              <a:rPr lang="zh-CN" altLang="en-US"/>
              <a:t>本章内容简介</a:t>
            </a:r>
          </a:p>
        </p:txBody>
      </p:sp>
      <p:sp>
        <p:nvSpPr>
          <p:cNvPr id="7171" name="Rectangle 3"/>
          <p:cNvSpPr>
            <a:spLocks noGrp="1" noChangeArrowheads="1"/>
          </p:cNvSpPr>
          <p:nvPr>
            <p:ph type="body" idx="1"/>
          </p:nvPr>
        </p:nvSpPr>
        <p:spPr>
          <a:xfrm>
            <a:off x="1136576" y="1844824"/>
            <a:ext cx="7264400" cy="4572000"/>
          </a:xfrm>
        </p:spPr>
        <p:txBody>
          <a:bodyPr>
            <a:normAutofit/>
          </a:bodyPr>
          <a:lstStyle/>
          <a:p>
            <a:pPr marL="609600" indent="-609600" algn="just"/>
            <a:r>
              <a:rPr lang="en-US" altLang="zh-CN" sz="3600" b="1" dirty="0">
                <a:effectLst/>
              </a:rPr>
              <a:t>4.1 ARM</a:t>
            </a:r>
            <a:r>
              <a:rPr lang="zh-CN" altLang="en-US" sz="3600" b="1" dirty="0">
                <a:effectLst/>
              </a:rPr>
              <a:t>汇编的语句格式</a:t>
            </a:r>
            <a:endParaRPr lang="zh-CN" altLang="en-US" sz="3600" b="1" dirty="0">
              <a:effectLst/>
              <a:hlinkClick r:id="" action="ppaction://noaction"/>
            </a:endParaRPr>
          </a:p>
          <a:p>
            <a:pPr marL="609600" indent="-609600" algn="just"/>
            <a:r>
              <a:rPr lang="en-US" altLang="zh-CN" sz="3600" b="1" dirty="0">
                <a:effectLst/>
              </a:rPr>
              <a:t>4.2 ARM</a:t>
            </a:r>
            <a:r>
              <a:rPr lang="zh-CN" altLang="en-US" sz="3600" b="1" dirty="0">
                <a:effectLst/>
              </a:rPr>
              <a:t>汇编的程序结构</a:t>
            </a:r>
          </a:p>
          <a:p>
            <a:pPr marL="609600" indent="-609600" algn="just"/>
            <a:r>
              <a:rPr lang="en-US" altLang="zh-CN" sz="3600" b="1" dirty="0">
                <a:effectLst/>
              </a:rPr>
              <a:t>4.3 ARM</a:t>
            </a:r>
            <a:r>
              <a:rPr lang="zh-CN" altLang="en-US" sz="3600" b="1" dirty="0">
                <a:effectLst/>
              </a:rPr>
              <a:t>汇编语言程序设计举例</a:t>
            </a:r>
          </a:p>
          <a:p>
            <a:pPr marL="609600" indent="-609600"/>
            <a:r>
              <a:rPr lang="en-US" altLang="zh-CN" sz="3600" b="1" dirty="0">
                <a:effectLst/>
              </a:rPr>
              <a:t>4.4 </a:t>
            </a:r>
            <a:r>
              <a:rPr lang="en-US" altLang="zh-CN" sz="3600" b="1" dirty="0"/>
              <a:t>ARM C </a:t>
            </a:r>
            <a:r>
              <a:rPr lang="zh-CN" altLang="en-US" sz="3600" b="1" dirty="0"/>
              <a:t>语言基础及混合编程</a:t>
            </a:r>
            <a:endParaRPr lang="en-US" altLang="zh-CN" sz="3600" b="1" dirty="0"/>
          </a:p>
          <a:p>
            <a:pPr marL="609600" indent="-609600"/>
            <a:r>
              <a:rPr lang="en-US" altLang="zh-CN" sz="3600" b="1" dirty="0">
                <a:solidFill>
                  <a:schemeClr val="accent6">
                    <a:lumMod val="40000"/>
                    <a:lumOff val="60000"/>
                  </a:schemeClr>
                </a:solidFill>
              </a:rPr>
              <a:t>4.5 ARM </a:t>
            </a:r>
            <a:r>
              <a:rPr lang="zh-CN" altLang="en-US" sz="3600" b="1" dirty="0">
                <a:solidFill>
                  <a:schemeClr val="accent6">
                    <a:lumMod val="40000"/>
                    <a:lumOff val="60000"/>
                  </a:schemeClr>
                </a:solidFill>
              </a:rPr>
              <a:t>汇编语言实验基础</a:t>
            </a:r>
            <a:endParaRPr lang="zh-CN" altLang="en-US" sz="3600" b="1" dirty="0">
              <a:solidFill>
                <a:schemeClr val="accent6">
                  <a:lumMod val="40000"/>
                  <a:lumOff val="60000"/>
                </a:schemeClr>
              </a:solidFill>
              <a:hlinkClick r:id="" action="ppaction://noaction">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2463410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rrowheads="1"/>
          </p:cNvSpPr>
          <p:nvPr>
            <p:ph type="title"/>
          </p:nvPr>
        </p:nvSpPr>
        <p:spPr/>
        <p:txBody>
          <a:bodyPr/>
          <a:lstStyle/>
          <a:p>
            <a:pPr marL="838200" indent="-838200"/>
            <a:r>
              <a:rPr lang="en-US" altLang="zh-CN" b="0" dirty="0"/>
              <a:t>4.3  ARM</a:t>
            </a:r>
            <a:r>
              <a:rPr lang="zh-CN" altLang="en-US" b="0" dirty="0"/>
              <a:t>汇编语言程序设计举例</a:t>
            </a:r>
            <a:endParaRPr lang="zh-CN" altLang="en-US" dirty="0"/>
          </a:p>
        </p:txBody>
      </p:sp>
      <p:sp>
        <p:nvSpPr>
          <p:cNvPr id="73731" name="Rectangle 3"/>
          <p:cNvSpPr>
            <a:spLocks noGrp="1" noChangeArrowheads="1"/>
          </p:cNvSpPr>
          <p:nvPr>
            <p:ph type="body" idx="1"/>
          </p:nvPr>
        </p:nvSpPr>
        <p:spPr>
          <a:xfrm>
            <a:off x="200472" y="1484784"/>
            <a:ext cx="9575800" cy="5638800"/>
          </a:xfrm>
        </p:spPr>
        <p:txBody>
          <a:bodyPr>
            <a:normAutofit lnSpcReduction="10000"/>
          </a:bodyPr>
          <a:lstStyle/>
          <a:p>
            <a:pPr>
              <a:lnSpc>
                <a:spcPct val="80000"/>
              </a:lnSpc>
            </a:pPr>
            <a:r>
              <a:rPr lang="en-US" altLang="zh-CN" sz="2400" dirty="0"/>
              <a:t>【</a:t>
            </a:r>
            <a:r>
              <a:rPr lang="zh-CN" altLang="en-US" sz="2400" dirty="0"/>
              <a:t>例</a:t>
            </a:r>
            <a:r>
              <a:rPr lang="en-US" altLang="zh-CN" sz="2400" dirty="0"/>
              <a:t>4-2】 </a:t>
            </a:r>
            <a:r>
              <a:rPr lang="zh-CN" altLang="en-US" sz="2400" dirty="0"/>
              <a:t>实现</a:t>
            </a:r>
            <a:r>
              <a:rPr lang="en-US" altLang="zh-CN" sz="2400" dirty="0"/>
              <a:t>1+2+</a:t>
            </a:r>
            <a:r>
              <a:rPr lang="en-US" altLang="zh-CN" sz="2400" dirty="0">
                <a:latin typeface="Arial"/>
              </a:rPr>
              <a:t>……</a:t>
            </a:r>
            <a:r>
              <a:rPr lang="en-US" altLang="zh-CN" sz="2400" dirty="0"/>
              <a:t>+N</a:t>
            </a:r>
          </a:p>
          <a:p>
            <a:pPr marL="0" indent="0">
              <a:lnSpc>
                <a:spcPct val="80000"/>
              </a:lnSpc>
              <a:buNone/>
            </a:pPr>
            <a:r>
              <a:rPr lang="en-US" altLang="zh-CN" sz="2400" dirty="0"/>
              <a:t>N      EQU      5;				</a:t>
            </a:r>
            <a:r>
              <a:rPr lang="zh-CN" altLang="en-US" sz="2400" dirty="0"/>
              <a:t>；常量的定义</a:t>
            </a:r>
          </a:p>
          <a:p>
            <a:pPr marL="0" indent="0">
              <a:lnSpc>
                <a:spcPct val="80000"/>
              </a:lnSpc>
              <a:buNone/>
            </a:pPr>
            <a:r>
              <a:rPr lang="zh-CN" altLang="en-US" sz="2400" dirty="0"/>
              <a:t>      	</a:t>
            </a:r>
            <a:r>
              <a:rPr lang="en-US" altLang="zh-CN" sz="2400" dirty="0"/>
              <a:t>AREA </a:t>
            </a:r>
            <a:r>
              <a:rPr lang="en-US" altLang="zh-CN" sz="2400" dirty="0" err="1"/>
              <a:t>Example,CODE,READONLY</a:t>
            </a:r>
            <a:r>
              <a:rPr lang="en-US" altLang="zh-CN" sz="2400" dirty="0"/>
              <a:t>		</a:t>
            </a:r>
          </a:p>
          <a:p>
            <a:pPr marL="0" indent="0">
              <a:lnSpc>
                <a:spcPct val="80000"/>
              </a:lnSpc>
              <a:buNone/>
            </a:pPr>
            <a:r>
              <a:rPr lang="en-US" altLang="zh-CN" sz="2400" dirty="0"/>
              <a:t>							</a:t>
            </a:r>
            <a:r>
              <a:rPr lang="zh-CN" altLang="en-US" sz="2400" dirty="0"/>
              <a:t>；定义段名属性等</a:t>
            </a:r>
            <a:endParaRPr lang="zh-CN" altLang="pt-BR" sz="2400" dirty="0"/>
          </a:p>
          <a:p>
            <a:pPr marL="0" indent="0">
              <a:lnSpc>
                <a:spcPct val="80000"/>
              </a:lnSpc>
              <a:buNone/>
            </a:pPr>
            <a:r>
              <a:rPr lang="zh-CN" altLang="pt-BR" sz="2400" dirty="0"/>
              <a:t>      	</a:t>
            </a:r>
            <a:r>
              <a:rPr lang="pt-BR" altLang="zh-CN" sz="2400" dirty="0"/>
              <a:t>E</a:t>
            </a:r>
            <a:r>
              <a:rPr lang="en-US" altLang="zh-CN" sz="2400" dirty="0"/>
              <a:t>NTRY				</a:t>
            </a:r>
            <a:r>
              <a:rPr lang="zh-CN" altLang="en-US" sz="2400" dirty="0"/>
              <a:t>；程序入口</a:t>
            </a:r>
          </a:p>
          <a:p>
            <a:pPr marL="0" indent="0">
              <a:lnSpc>
                <a:spcPct val="80000"/>
              </a:lnSpc>
              <a:buNone/>
            </a:pPr>
            <a:r>
              <a:rPr lang="zh-CN" altLang="en-US" sz="2400" dirty="0"/>
              <a:t>      	</a:t>
            </a:r>
            <a:r>
              <a:rPr lang="en-US" altLang="zh-CN" sz="2400" dirty="0"/>
              <a:t>CODE32				</a:t>
            </a:r>
            <a:r>
              <a:rPr lang="zh-CN" altLang="en-US" sz="2400" dirty="0"/>
              <a:t>；</a:t>
            </a:r>
            <a:r>
              <a:rPr lang="en-US" altLang="zh-CN" sz="2400" dirty="0"/>
              <a:t>ARM</a:t>
            </a:r>
            <a:r>
              <a:rPr lang="zh-CN" altLang="en-US" sz="2400" dirty="0"/>
              <a:t>代码</a:t>
            </a:r>
          </a:p>
          <a:p>
            <a:pPr marL="0" indent="0">
              <a:lnSpc>
                <a:spcPct val="80000"/>
              </a:lnSpc>
              <a:buNone/>
            </a:pPr>
            <a:r>
              <a:rPr lang="en-US" altLang="zh-CN" sz="2400" dirty="0"/>
              <a:t>START										</a:t>
            </a:r>
            <a:r>
              <a:rPr lang="zh-CN" altLang="en-US" sz="2400" dirty="0"/>
              <a:t>；行标定义</a:t>
            </a:r>
          </a:p>
          <a:p>
            <a:pPr marL="0" indent="0">
              <a:lnSpc>
                <a:spcPct val="80000"/>
              </a:lnSpc>
              <a:buNone/>
            </a:pPr>
            <a:r>
              <a:rPr lang="zh-CN" altLang="en-US" sz="2400" dirty="0"/>
              <a:t>      	</a:t>
            </a:r>
            <a:r>
              <a:rPr lang="en-US" altLang="zh-CN" sz="2400" dirty="0"/>
              <a:t>LDR R0,=N				</a:t>
            </a:r>
            <a:r>
              <a:rPr lang="zh-CN" altLang="en-US" sz="2400" dirty="0"/>
              <a:t>；</a:t>
            </a:r>
            <a:r>
              <a:rPr lang="en-US" altLang="zh-CN" sz="2400" dirty="0"/>
              <a:t>R0</a:t>
            </a:r>
            <a:r>
              <a:rPr lang="zh-CN" altLang="en-US" sz="2400" dirty="0"/>
              <a:t>赋值</a:t>
            </a:r>
          </a:p>
          <a:p>
            <a:pPr marL="0" indent="0">
              <a:lnSpc>
                <a:spcPct val="80000"/>
              </a:lnSpc>
              <a:buNone/>
            </a:pPr>
            <a:r>
              <a:rPr lang="zh-CN" altLang="en-US" sz="2400" dirty="0"/>
              <a:t>      	</a:t>
            </a:r>
            <a:r>
              <a:rPr lang="en-US" altLang="zh-CN" sz="2400" dirty="0"/>
              <a:t>MOV R2,R0				</a:t>
            </a:r>
            <a:r>
              <a:rPr lang="zh-CN" altLang="en-US" sz="2400" dirty="0"/>
              <a:t>；</a:t>
            </a:r>
            <a:r>
              <a:rPr lang="en-US" altLang="zh-CN" sz="2400" dirty="0"/>
              <a:t>R2</a:t>
            </a:r>
            <a:r>
              <a:rPr lang="zh-CN" altLang="en-US" sz="2400" dirty="0"/>
              <a:t>充当计数器</a:t>
            </a:r>
          </a:p>
          <a:p>
            <a:pPr marL="0" indent="0">
              <a:lnSpc>
                <a:spcPct val="80000"/>
              </a:lnSpc>
              <a:buNone/>
            </a:pPr>
            <a:r>
              <a:rPr lang="zh-CN" altLang="en-US" sz="2400" dirty="0"/>
              <a:t>      	</a:t>
            </a:r>
            <a:r>
              <a:rPr lang="pt-BR" altLang="zh-CN" sz="2400" dirty="0"/>
              <a:t>MOV R0,#0				</a:t>
            </a:r>
            <a:r>
              <a:rPr lang="zh-CN" altLang="pt-BR" sz="2400" dirty="0"/>
              <a:t>；</a:t>
            </a:r>
            <a:r>
              <a:rPr lang="pt-BR" altLang="zh-CN" sz="2400" dirty="0"/>
              <a:t>R0←0</a:t>
            </a:r>
          </a:p>
          <a:p>
            <a:pPr marL="0" indent="0">
              <a:lnSpc>
                <a:spcPct val="80000"/>
              </a:lnSpc>
              <a:buNone/>
            </a:pPr>
            <a:r>
              <a:rPr lang="pt-BR" altLang="zh-CN" sz="2400" dirty="0"/>
              <a:t>      	MOV R1,#0				</a:t>
            </a:r>
            <a:r>
              <a:rPr lang="zh-CN" altLang="pt-BR" sz="2400" dirty="0"/>
              <a:t>；</a:t>
            </a:r>
            <a:r>
              <a:rPr lang="pt-BR" altLang="zh-CN" sz="2400" dirty="0"/>
              <a:t>R1←0</a:t>
            </a:r>
          </a:p>
          <a:p>
            <a:pPr marL="0" indent="0">
              <a:lnSpc>
                <a:spcPct val="80000"/>
              </a:lnSpc>
              <a:buNone/>
            </a:pPr>
            <a:r>
              <a:rPr lang="pt-BR" altLang="zh-CN" sz="2400" dirty="0"/>
              <a:t>LOOP										</a:t>
            </a:r>
            <a:r>
              <a:rPr lang="zh-CN" altLang="pt-BR" sz="2400" dirty="0"/>
              <a:t>；行标</a:t>
            </a:r>
          </a:p>
          <a:p>
            <a:pPr marL="0" indent="0">
              <a:lnSpc>
                <a:spcPct val="80000"/>
              </a:lnSpc>
              <a:buNone/>
            </a:pPr>
            <a:r>
              <a:rPr lang="zh-CN" altLang="pt-BR" sz="2400" dirty="0"/>
              <a:t>      	</a:t>
            </a:r>
            <a:r>
              <a:rPr lang="pt-BR" altLang="zh-CN" sz="2400" dirty="0"/>
              <a:t>CMP R1,R2				</a:t>
            </a:r>
            <a:r>
              <a:rPr lang="zh-CN" altLang="pt-BR" sz="2400" dirty="0"/>
              <a:t>；比较</a:t>
            </a:r>
            <a:r>
              <a:rPr lang="pt-BR" altLang="zh-CN" sz="2400" dirty="0"/>
              <a:t>R1 R2</a:t>
            </a:r>
          </a:p>
          <a:p>
            <a:pPr>
              <a:lnSpc>
                <a:spcPct val="80000"/>
              </a:lnSpc>
            </a:pPr>
            <a:r>
              <a:rPr lang="pt-BR" altLang="zh-CN" sz="2400" dirty="0"/>
              <a:t>    </a:t>
            </a:r>
            <a:endParaRPr lang="en-US" altLang="zh-CN" sz="2400" dirty="0"/>
          </a:p>
        </p:txBody>
      </p:sp>
    </p:spTree>
    <p:extLst>
      <p:ext uri="{BB962C8B-B14F-4D97-AF65-F5344CB8AC3E}">
        <p14:creationId xmlns:p14="http://schemas.microsoft.com/office/powerpoint/2010/main" val="4039047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p:txBody>
          <a:bodyPr/>
          <a:lstStyle/>
          <a:p>
            <a:pPr>
              <a:lnSpc>
                <a:spcPct val="80000"/>
              </a:lnSpc>
            </a:pPr>
            <a:r>
              <a:rPr lang="pt-BR" altLang="zh-CN" sz="2400" dirty="0"/>
              <a:t>BHI ADD_END		</a:t>
            </a:r>
            <a:r>
              <a:rPr lang="zh-CN" altLang="pt-BR" sz="2400" dirty="0"/>
              <a:t>；如果</a:t>
            </a:r>
            <a:r>
              <a:rPr lang="pt-BR" altLang="zh-CN" sz="2400" dirty="0"/>
              <a:t>R1&gt;R2 </a:t>
            </a:r>
            <a:r>
              <a:rPr lang="zh-CN" altLang="pt-BR" sz="2400" dirty="0"/>
              <a:t>跳转到 </a:t>
            </a:r>
            <a:r>
              <a:rPr lang="pt-BR" altLang="zh-CN" sz="2400" dirty="0"/>
              <a:t>ADD_END</a:t>
            </a:r>
          </a:p>
          <a:p>
            <a:pPr>
              <a:lnSpc>
                <a:spcPct val="80000"/>
              </a:lnSpc>
            </a:pPr>
            <a:r>
              <a:rPr lang="zh-CN" altLang="pt-BR" sz="2400" dirty="0"/>
              <a:t>                                                ；分支的实现</a:t>
            </a:r>
          </a:p>
          <a:p>
            <a:pPr>
              <a:lnSpc>
                <a:spcPct val="80000"/>
              </a:lnSpc>
            </a:pPr>
            <a:r>
              <a:rPr lang="zh-CN" altLang="pt-BR" sz="2400" dirty="0"/>
              <a:t>      	</a:t>
            </a:r>
            <a:r>
              <a:rPr lang="pt-BR" altLang="zh-CN" sz="2400" dirty="0"/>
              <a:t>ADD R0,R0,R1	</a:t>
            </a:r>
            <a:r>
              <a:rPr lang="zh-CN" altLang="pt-BR" sz="2400" dirty="0"/>
              <a:t>；</a:t>
            </a:r>
            <a:r>
              <a:rPr lang="pt-BR" altLang="zh-CN" sz="2400" dirty="0"/>
              <a:t>R0←R0+R1</a:t>
            </a:r>
          </a:p>
          <a:p>
            <a:pPr>
              <a:lnSpc>
                <a:spcPct val="80000"/>
              </a:lnSpc>
            </a:pPr>
            <a:r>
              <a:rPr lang="pt-BR" altLang="zh-CN" sz="2400" dirty="0"/>
              <a:t>      	ADD R1,R1,#1	</a:t>
            </a:r>
            <a:r>
              <a:rPr lang="zh-CN" altLang="pt-BR" sz="2400" dirty="0"/>
              <a:t>；</a:t>
            </a:r>
            <a:r>
              <a:rPr lang="pt-BR" altLang="zh-CN" sz="2400" dirty="0"/>
              <a:t>R1←R1+1</a:t>
            </a:r>
          </a:p>
          <a:p>
            <a:pPr>
              <a:lnSpc>
                <a:spcPct val="80000"/>
              </a:lnSpc>
            </a:pPr>
            <a:r>
              <a:rPr lang="pt-BR" altLang="zh-CN" sz="2400" dirty="0"/>
              <a:t>      	B LOOP		</a:t>
            </a:r>
            <a:r>
              <a:rPr lang="zh-CN" altLang="pt-BR" sz="2400" dirty="0"/>
              <a:t>；无条件跳转至</a:t>
            </a:r>
            <a:r>
              <a:rPr lang="pt-BR" altLang="zh-CN" sz="2400" dirty="0"/>
              <a:t>LOOP</a:t>
            </a:r>
          </a:p>
          <a:p>
            <a:pPr>
              <a:lnSpc>
                <a:spcPct val="80000"/>
              </a:lnSpc>
            </a:pPr>
            <a:r>
              <a:rPr lang="pt-BR" altLang="zh-CN" sz="2400" dirty="0"/>
              <a:t>                                                 </a:t>
            </a:r>
            <a:r>
              <a:rPr lang="zh-CN" altLang="pt-BR" sz="2400" dirty="0"/>
              <a:t>；循环的实现</a:t>
            </a:r>
          </a:p>
          <a:p>
            <a:pPr>
              <a:lnSpc>
                <a:spcPct val="80000"/>
              </a:lnSpc>
            </a:pPr>
            <a:r>
              <a:rPr lang="pt-BR" altLang="zh-CN" sz="2400" dirty="0"/>
              <a:t>ADD_END									                        </a:t>
            </a:r>
            <a:r>
              <a:rPr lang="zh-CN" altLang="pt-BR" sz="2400" dirty="0"/>
              <a:t>；行标定义</a:t>
            </a:r>
          </a:p>
          <a:p>
            <a:pPr>
              <a:lnSpc>
                <a:spcPct val="80000"/>
              </a:lnSpc>
            </a:pPr>
            <a:r>
              <a:rPr lang="zh-CN" altLang="pt-BR" sz="2400" dirty="0"/>
              <a:t>        </a:t>
            </a:r>
            <a:r>
              <a:rPr lang="pt-BR" altLang="zh-CN" sz="2400" dirty="0"/>
              <a:t>B  ADD_END		</a:t>
            </a:r>
            <a:r>
              <a:rPr lang="zh-CN" altLang="pt-BR" sz="2400" dirty="0"/>
              <a:t>；无条件跳转</a:t>
            </a:r>
            <a:r>
              <a:rPr lang="pt-BR" altLang="zh-CN" sz="2400" dirty="0"/>
              <a:t>ADD_END</a:t>
            </a:r>
          </a:p>
          <a:p>
            <a:pPr>
              <a:lnSpc>
                <a:spcPct val="80000"/>
              </a:lnSpc>
            </a:pPr>
            <a:r>
              <a:rPr lang="pt-BR" altLang="zh-CN" sz="2400" dirty="0"/>
              <a:t>        END			</a:t>
            </a:r>
            <a:r>
              <a:rPr lang="zh-CN" altLang="pt-BR" sz="2400" dirty="0"/>
              <a:t>；代码结束</a:t>
            </a:r>
            <a:endParaRPr lang="zh-CN" altLang="en-US" sz="2400" dirty="0"/>
          </a:p>
        </p:txBody>
      </p:sp>
    </p:spTree>
    <p:extLst>
      <p:ext uri="{BB962C8B-B14F-4D97-AF65-F5344CB8AC3E}">
        <p14:creationId xmlns:p14="http://schemas.microsoft.com/office/powerpoint/2010/main" val="368475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5"/>
          <p:cNvSpPr>
            <a:spLocks noGrp="1" noChangeArrowheads="1"/>
          </p:cNvSpPr>
          <p:nvPr>
            <p:ph type="body" idx="1"/>
          </p:nvPr>
        </p:nvSpPr>
        <p:spPr>
          <a:xfrm>
            <a:off x="0" y="332656"/>
            <a:ext cx="9906000" cy="6858000"/>
          </a:xfrm>
        </p:spPr>
        <p:txBody>
          <a:bodyPr>
            <a:normAutofit lnSpcReduction="10000"/>
          </a:bodyPr>
          <a:lstStyle/>
          <a:p>
            <a:pPr marL="0" indent="0">
              <a:lnSpc>
                <a:spcPct val="80000"/>
              </a:lnSpc>
              <a:buNone/>
            </a:pPr>
            <a:r>
              <a:rPr lang="en-US" altLang="zh-CN" sz="2400" dirty="0"/>
              <a:t>【</a:t>
            </a:r>
            <a:r>
              <a:rPr lang="zh-CN" altLang="en-US" sz="2400" dirty="0"/>
              <a:t>例</a:t>
            </a:r>
            <a:r>
              <a:rPr lang="en-US" altLang="zh-CN" sz="2400" dirty="0"/>
              <a:t>4-3】 </a:t>
            </a:r>
            <a:r>
              <a:rPr lang="zh-CN" altLang="en-US" sz="2400" dirty="0"/>
              <a:t>给出了一个输出</a:t>
            </a:r>
            <a:r>
              <a:rPr lang="en-US" altLang="zh-CN" sz="2400" dirty="0"/>
              <a:t>Hello World</a:t>
            </a:r>
            <a:r>
              <a:rPr lang="zh-CN" altLang="en-US" sz="2400" dirty="0"/>
              <a:t>的程序</a:t>
            </a:r>
          </a:p>
          <a:p>
            <a:pPr marL="0" indent="0">
              <a:lnSpc>
                <a:spcPct val="80000"/>
              </a:lnSpc>
              <a:buNone/>
            </a:pPr>
            <a:r>
              <a:rPr lang="en-US" altLang="zh-CN" sz="2400" b="1" dirty="0"/>
              <a:t>AREA </a:t>
            </a:r>
            <a:r>
              <a:rPr lang="en-US" altLang="zh-CN" sz="2400" b="1" dirty="0" err="1"/>
              <a:t>HelloWorld,CODE,READONLY</a:t>
            </a:r>
            <a:r>
              <a:rPr lang="en-US" altLang="zh-CN" sz="2400" dirty="0"/>
              <a:t>		</a:t>
            </a:r>
          </a:p>
          <a:p>
            <a:pPr marL="0" indent="0">
              <a:lnSpc>
                <a:spcPct val="80000"/>
              </a:lnSpc>
              <a:buNone/>
            </a:pPr>
            <a:r>
              <a:rPr lang="en-US" altLang="zh-CN" sz="2400" dirty="0"/>
              <a:t>			</a:t>
            </a:r>
            <a:r>
              <a:rPr lang="zh-CN" altLang="en-US" sz="2400" dirty="0"/>
              <a:t>；声明代码段</a:t>
            </a:r>
          </a:p>
          <a:p>
            <a:pPr marL="0" indent="0">
              <a:lnSpc>
                <a:spcPct val="80000"/>
              </a:lnSpc>
              <a:buNone/>
            </a:pPr>
            <a:r>
              <a:rPr lang="en-US" altLang="zh-CN" sz="2400" b="1" dirty="0" err="1"/>
              <a:t>SWI_WriteC</a:t>
            </a:r>
            <a:r>
              <a:rPr lang="en-US" altLang="zh-CN" sz="2400" b="1" dirty="0"/>
              <a:t>       EQU	&amp;0	</a:t>
            </a:r>
            <a:r>
              <a:rPr lang="en-US" altLang="zh-CN" sz="2400" dirty="0"/>
              <a:t>		</a:t>
            </a:r>
          </a:p>
          <a:p>
            <a:pPr marL="0" indent="0">
              <a:lnSpc>
                <a:spcPct val="80000"/>
              </a:lnSpc>
              <a:buNone/>
            </a:pPr>
            <a:r>
              <a:rPr lang="en-US" altLang="zh-CN" sz="2400" dirty="0"/>
              <a:t>			</a:t>
            </a:r>
            <a:r>
              <a:rPr lang="zh-CN" altLang="en-US" sz="2400" dirty="0"/>
              <a:t>；输出</a:t>
            </a:r>
            <a:r>
              <a:rPr lang="en-US" altLang="zh-CN" sz="2400" dirty="0"/>
              <a:t>R0</a:t>
            </a:r>
            <a:r>
              <a:rPr lang="zh-CN" altLang="en-US" sz="2400" dirty="0"/>
              <a:t>中的字符，</a:t>
            </a:r>
            <a:r>
              <a:rPr lang="en-US" altLang="zh-CN" sz="2400" dirty="0"/>
              <a:t>&amp;0</a:t>
            </a:r>
            <a:r>
              <a:rPr lang="zh-CN" altLang="en-US" sz="2400" dirty="0"/>
              <a:t>为预定义的输出代码段入口</a:t>
            </a:r>
          </a:p>
          <a:p>
            <a:pPr marL="0" indent="0">
              <a:lnSpc>
                <a:spcPct val="80000"/>
              </a:lnSpc>
              <a:buNone/>
            </a:pPr>
            <a:r>
              <a:rPr lang="en-US" altLang="zh-CN" sz="2400" b="1" dirty="0" err="1"/>
              <a:t>SWI_Exit</a:t>
            </a:r>
            <a:r>
              <a:rPr lang="en-US" altLang="zh-CN" sz="2400" b="1" dirty="0"/>
              <a:t>	       EQU	&amp;11</a:t>
            </a:r>
            <a:r>
              <a:rPr lang="en-US" altLang="zh-CN" sz="2400" dirty="0"/>
              <a:t>			</a:t>
            </a:r>
          </a:p>
          <a:p>
            <a:pPr marL="0" indent="0">
              <a:lnSpc>
                <a:spcPct val="80000"/>
              </a:lnSpc>
              <a:buNone/>
            </a:pPr>
            <a:r>
              <a:rPr lang="en-US" altLang="zh-CN" sz="2400" dirty="0"/>
              <a:t>			</a:t>
            </a:r>
            <a:r>
              <a:rPr lang="zh-CN" altLang="en-US" sz="2400" dirty="0"/>
              <a:t>；程序结束 </a:t>
            </a:r>
            <a:r>
              <a:rPr lang="en-US" altLang="zh-CN" sz="2400" dirty="0"/>
              <a:t>&amp;11</a:t>
            </a:r>
            <a:r>
              <a:rPr lang="zh-CN" altLang="en-US" sz="2400" dirty="0"/>
              <a:t>为预定义程序结束代码入口</a:t>
            </a:r>
          </a:p>
          <a:p>
            <a:pPr marL="0" indent="0">
              <a:lnSpc>
                <a:spcPct val="80000"/>
              </a:lnSpc>
              <a:buNone/>
            </a:pPr>
            <a:r>
              <a:rPr lang="zh-CN" altLang="en-US" sz="2400" dirty="0"/>
              <a:t>	</a:t>
            </a:r>
            <a:r>
              <a:rPr lang="en-US" altLang="zh-CN" sz="2400" dirty="0"/>
              <a:t>ENTRY						</a:t>
            </a:r>
          </a:p>
          <a:p>
            <a:pPr marL="0" indent="0">
              <a:lnSpc>
                <a:spcPct val="80000"/>
              </a:lnSpc>
              <a:buNone/>
            </a:pPr>
            <a:r>
              <a:rPr lang="en-US" altLang="zh-CN" sz="2400" dirty="0"/>
              <a:t>			</a:t>
            </a:r>
            <a:r>
              <a:rPr lang="zh-CN" altLang="en-US" sz="2400" dirty="0"/>
              <a:t>；代码的入口</a:t>
            </a:r>
          </a:p>
          <a:p>
            <a:pPr marL="0" indent="0">
              <a:lnSpc>
                <a:spcPct val="80000"/>
              </a:lnSpc>
              <a:buNone/>
            </a:pPr>
            <a:r>
              <a:rPr lang="en-US" altLang="zh-CN" sz="2400" dirty="0"/>
              <a:t>START	       ADR	R1,TEXT		</a:t>
            </a:r>
          </a:p>
          <a:p>
            <a:pPr marL="0" indent="0">
              <a:lnSpc>
                <a:spcPct val="80000"/>
              </a:lnSpc>
              <a:buNone/>
            </a:pPr>
            <a:r>
              <a:rPr lang="zh-CN" altLang="en-US" sz="2400" dirty="0"/>
              <a:t>；</a:t>
            </a:r>
            <a:r>
              <a:rPr lang="en-US" altLang="zh-CN" sz="2400" dirty="0"/>
              <a:t>R1→</a:t>
            </a:r>
            <a:r>
              <a:rPr lang="en-US" altLang="zh-CN" sz="2400" dirty="0">
                <a:latin typeface="Arial"/>
              </a:rPr>
              <a:t>“</a:t>
            </a:r>
            <a:r>
              <a:rPr lang="en-US" altLang="zh-CN" sz="2400" dirty="0"/>
              <a:t>Hello World</a:t>
            </a:r>
            <a:r>
              <a:rPr lang="en-US" altLang="zh-CN" sz="2400" dirty="0">
                <a:latin typeface="Arial"/>
              </a:rPr>
              <a:t>”</a:t>
            </a:r>
            <a:endParaRPr lang="en-US" altLang="zh-CN" sz="2400" dirty="0"/>
          </a:p>
          <a:p>
            <a:pPr marL="0" indent="0">
              <a:lnSpc>
                <a:spcPct val="80000"/>
              </a:lnSpc>
              <a:buNone/>
            </a:pPr>
            <a:r>
              <a:rPr lang="en-US" altLang="zh-CN" sz="2400" dirty="0"/>
              <a:t>LOOP	       LDRB	R0,[R1],#1		</a:t>
            </a:r>
            <a:r>
              <a:rPr lang="zh-CN" altLang="en-US" sz="2400" dirty="0"/>
              <a:t>；读取下一个字节</a:t>
            </a:r>
          </a:p>
          <a:p>
            <a:pPr marL="0" indent="0">
              <a:lnSpc>
                <a:spcPct val="80000"/>
              </a:lnSpc>
              <a:buNone/>
            </a:pPr>
            <a:r>
              <a:rPr lang="zh-CN" altLang="en-US" sz="2400" dirty="0"/>
              <a:t>		       </a:t>
            </a:r>
            <a:r>
              <a:rPr lang="en-US" altLang="zh-CN" sz="2400" dirty="0"/>
              <a:t>CMP	R0,#0		</a:t>
            </a:r>
            <a:r>
              <a:rPr lang="zh-CN" altLang="en-US" sz="2400" dirty="0"/>
              <a:t>；检查文本终点</a:t>
            </a:r>
          </a:p>
          <a:p>
            <a:pPr marL="0" indent="0">
              <a:lnSpc>
                <a:spcPct val="80000"/>
              </a:lnSpc>
              <a:buNone/>
            </a:pPr>
            <a:r>
              <a:rPr lang="zh-CN" altLang="en-US" sz="2400" dirty="0"/>
              <a:t>		       </a:t>
            </a:r>
            <a:r>
              <a:rPr lang="en-US" altLang="zh-CN" sz="2400" dirty="0"/>
              <a:t>SWINE	</a:t>
            </a:r>
            <a:r>
              <a:rPr lang="en-US" altLang="zh-CN" sz="2400" dirty="0" err="1"/>
              <a:t>SWI_WriteC</a:t>
            </a:r>
            <a:r>
              <a:rPr lang="en-US" altLang="zh-CN" sz="2400" dirty="0"/>
              <a:t>	</a:t>
            </a:r>
            <a:r>
              <a:rPr lang="zh-CN" altLang="en-US" sz="2400" dirty="0"/>
              <a:t>；若非终点，则打印</a:t>
            </a:r>
          </a:p>
          <a:p>
            <a:pPr marL="0" indent="0">
              <a:lnSpc>
                <a:spcPct val="80000"/>
              </a:lnSpc>
              <a:buNone/>
            </a:pPr>
            <a:r>
              <a:rPr lang="zh-CN" altLang="en-US" sz="2400" dirty="0"/>
              <a:t>		       </a:t>
            </a:r>
            <a:r>
              <a:rPr lang="en-US" altLang="zh-CN" sz="2400" dirty="0"/>
              <a:t>BNE	LOOP		</a:t>
            </a:r>
            <a:r>
              <a:rPr lang="zh-CN" altLang="en-US" sz="2400" dirty="0"/>
              <a:t>；并返回</a:t>
            </a:r>
            <a:r>
              <a:rPr lang="en-US" altLang="zh-CN" sz="2400" dirty="0"/>
              <a:t>LOOP</a:t>
            </a:r>
          </a:p>
          <a:p>
            <a:pPr marL="0" indent="0">
              <a:lnSpc>
                <a:spcPct val="80000"/>
              </a:lnSpc>
              <a:buNone/>
            </a:pPr>
            <a:r>
              <a:rPr lang="en-US" altLang="zh-CN" sz="2400" dirty="0"/>
              <a:t>		       SWI	</a:t>
            </a:r>
            <a:r>
              <a:rPr lang="en-US" altLang="zh-CN" sz="2400" dirty="0" err="1"/>
              <a:t>SWI_Exit</a:t>
            </a:r>
            <a:r>
              <a:rPr lang="en-US" altLang="zh-CN" sz="2400" dirty="0"/>
              <a:t>		</a:t>
            </a:r>
            <a:r>
              <a:rPr lang="zh-CN" altLang="en-US" sz="2400" dirty="0"/>
              <a:t>；执行结束</a:t>
            </a:r>
          </a:p>
          <a:p>
            <a:pPr marL="0" indent="0">
              <a:lnSpc>
                <a:spcPct val="80000"/>
              </a:lnSpc>
              <a:buNone/>
            </a:pPr>
            <a:r>
              <a:rPr lang="en-US" altLang="zh-CN" sz="2400" dirty="0"/>
              <a:t>TEXT		       =		</a:t>
            </a:r>
            <a:r>
              <a:rPr lang="en-US" altLang="zh-CN" sz="2400" dirty="0">
                <a:latin typeface="Arial"/>
              </a:rPr>
              <a:t>“</a:t>
            </a:r>
            <a:r>
              <a:rPr lang="en-US" altLang="zh-CN" sz="2400" dirty="0"/>
              <a:t>Hello World</a:t>
            </a:r>
            <a:r>
              <a:rPr lang="en-US" altLang="zh-CN" sz="2400" dirty="0">
                <a:latin typeface="Arial"/>
              </a:rPr>
              <a:t>”</a:t>
            </a:r>
            <a:r>
              <a:rPr lang="en-US" altLang="zh-CN" sz="2400" dirty="0"/>
              <a:t>,&amp;0a,&amp;0d,0</a:t>
            </a:r>
          </a:p>
          <a:p>
            <a:pPr marL="0" indent="0">
              <a:lnSpc>
                <a:spcPct val="80000"/>
              </a:lnSpc>
              <a:buNone/>
            </a:pPr>
            <a:r>
              <a:rPr lang="en-US" altLang="zh-CN" sz="2400" dirty="0"/>
              <a:t>	END							</a:t>
            </a:r>
          </a:p>
        </p:txBody>
      </p:sp>
    </p:spTree>
    <p:extLst>
      <p:ext uri="{BB962C8B-B14F-4D97-AF65-F5344CB8AC3E}">
        <p14:creationId xmlns:p14="http://schemas.microsoft.com/office/powerpoint/2010/main" val="1967471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1A11B98-B1B3-46E9-8ECA-78934838A9E0}"/>
              </a:ext>
            </a:extLst>
          </p:cNvPr>
          <p:cNvSpPr/>
          <p:nvPr/>
        </p:nvSpPr>
        <p:spPr>
          <a:xfrm>
            <a:off x="-6834" y="1196752"/>
            <a:ext cx="9906000" cy="355077"/>
          </a:xfrm>
          <a:prstGeom prst="rect">
            <a:avLst/>
          </a:prstGeom>
          <a:solidFill>
            <a:srgbClr val="EAD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378" name="Rectangle 2"/>
          <p:cNvSpPr>
            <a:spLocks noChangeArrowheads="1"/>
          </p:cNvSpPr>
          <p:nvPr/>
        </p:nvSpPr>
        <p:spPr bwMode="auto">
          <a:xfrm>
            <a:off x="271727" y="51784"/>
            <a:ext cx="9362546" cy="6795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66700">
              <a:lnSpc>
                <a:spcPct val="110000"/>
              </a:lnSpc>
            </a:pPr>
            <a:r>
              <a:rPr kumimoji="1" lang="en-US" altLang="zh-CN" b="1" dirty="0">
                <a:latin typeface="Tahoma" pitchFamily="34" charset="0"/>
              </a:rPr>
              <a:t>	AREA </a:t>
            </a:r>
            <a:r>
              <a:rPr kumimoji="1" lang="en-US" altLang="zh-CN" b="1" dirty="0" err="1">
                <a:latin typeface="Tahoma" pitchFamily="34" charset="0"/>
              </a:rPr>
              <a:t>BlkCpy,CODE,READONLY</a:t>
            </a:r>
            <a:r>
              <a:rPr kumimoji="1" lang="en-US" altLang="zh-CN" b="1" dirty="0">
                <a:latin typeface="Tahoma" pitchFamily="34" charset="0"/>
              </a:rPr>
              <a:t>	</a:t>
            </a:r>
            <a:r>
              <a:rPr kumimoji="1" lang="zh-CN" altLang="en-US" b="1" dirty="0">
                <a:latin typeface="Tahoma" pitchFamily="34" charset="0"/>
              </a:rPr>
              <a:t>；声明代码段</a:t>
            </a:r>
          </a:p>
          <a:p>
            <a:pPr indent="266700">
              <a:lnSpc>
                <a:spcPct val="110000"/>
              </a:lnSpc>
            </a:pPr>
            <a:r>
              <a:rPr kumimoji="1" lang="en-US" altLang="zh-CN" b="1" dirty="0" err="1">
                <a:latin typeface="Tahoma" pitchFamily="34" charset="0"/>
              </a:rPr>
              <a:t>SWI_WriteC</a:t>
            </a:r>
            <a:r>
              <a:rPr kumimoji="1" lang="en-US" altLang="zh-CN" b="1" dirty="0">
                <a:latin typeface="Tahoma" pitchFamily="34" charset="0"/>
              </a:rPr>
              <a:t>	EQU	&amp;0		</a:t>
            </a:r>
            <a:r>
              <a:rPr kumimoji="1" lang="zh-CN" altLang="en-US" b="1" dirty="0">
                <a:latin typeface="Tahoma" pitchFamily="34" charset="0"/>
              </a:rPr>
              <a:t>；输出</a:t>
            </a:r>
            <a:r>
              <a:rPr kumimoji="1" lang="en-US" altLang="zh-CN" b="1" dirty="0">
                <a:latin typeface="Tahoma" pitchFamily="34" charset="0"/>
              </a:rPr>
              <a:t>R0</a:t>
            </a:r>
            <a:r>
              <a:rPr kumimoji="1" lang="zh-CN" altLang="en-US" b="1" dirty="0">
                <a:latin typeface="Tahoma" pitchFamily="34" charset="0"/>
              </a:rPr>
              <a:t>中的字符</a:t>
            </a:r>
          </a:p>
          <a:p>
            <a:pPr indent="266700">
              <a:lnSpc>
                <a:spcPct val="110000"/>
              </a:lnSpc>
            </a:pPr>
            <a:r>
              <a:rPr kumimoji="1" lang="en-US" altLang="zh-CN" b="1" dirty="0" err="1">
                <a:latin typeface="Tahoma" pitchFamily="34" charset="0"/>
              </a:rPr>
              <a:t>SWI_Exit</a:t>
            </a:r>
            <a:r>
              <a:rPr kumimoji="1" lang="en-US" altLang="zh-CN" b="1" dirty="0">
                <a:latin typeface="Tahoma" pitchFamily="34" charset="0"/>
              </a:rPr>
              <a:t>	EQU	&amp;11		</a:t>
            </a:r>
            <a:r>
              <a:rPr kumimoji="1" lang="zh-CN" altLang="en-US" b="1" dirty="0">
                <a:latin typeface="Tahoma" pitchFamily="34" charset="0"/>
              </a:rPr>
              <a:t>；程序结束</a:t>
            </a:r>
          </a:p>
          <a:p>
            <a:pPr indent="266700">
              <a:lnSpc>
                <a:spcPct val="110000"/>
              </a:lnSpc>
            </a:pPr>
            <a:r>
              <a:rPr kumimoji="1" lang="zh-CN" altLang="en-US" b="1" dirty="0">
                <a:latin typeface="Tahoma" pitchFamily="34" charset="0"/>
              </a:rPr>
              <a:t>	</a:t>
            </a:r>
            <a:r>
              <a:rPr kumimoji="1" lang="en-US" altLang="zh-CN" b="1" dirty="0">
                <a:latin typeface="Tahoma" pitchFamily="34" charset="0"/>
              </a:rPr>
              <a:t>ENTRY				</a:t>
            </a:r>
            <a:r>
              <a:rPr kumimoji="1" lang="zh-CN" altLang="en-US" b="1" dirty="0">
                <a:latin typeface="Tahoma" pitchFamily="34" charset="0"/>
              </a:rPr>
              <a:t>；代码的入口</a:t>
            </a:r>
          </a:p>
          <a:p>
            <a:pPr indent="266700">
              <a:lnSpc>
                <a:spcPct val="110000"/>
              </a:lnSpc>
            </a:pPr>
            <a:r>
              <a:rPr kumimoji="1" lang="zh-CN" altLang="en-US" b="1" dirty="0">
                <a:latin typeface="Tahoma" pitchFamily="34" charset="0"/>
              </a:rPr>
              <a:t>		</a:t>
            </a:r>
            <a:r>
              <a:rPr kumimoji="1" lang="en-US" altLang="zh-CN" b="1" dirty="0">
                <a:latin typeface="Tahoma" pitchFamily="34" charset="0"/>
              </a:rPr>
              <a:t>ADR	R1,TABLE1	</a:t>
            </a:r>
            <a:r>
              <a:rPr kumimoji="1" lang="zh-CN" altLang="en-US" b="1" dirty="0">
                <a:latin typeface="Tahoma" pitchFamily="34" charset="0"/>
              </a:rPr>
              <a:t>；</a:t>
            </a:r>
            <a:r>
              <a:rPr kumimoji="1" lang="en-US" altLang="zh-CN" b="1" dirty="0">
                <a:latin typeface="Tahoma" pitchFamily="34" charset="0"/>
              </a:rPr>
              <a:t>R1→TABLE1</a:t>
            </a:r>
          </a:p>
          <a:p>
            <a:pPr indent="266700">
              <a:lnSpc>
                <a:spcPct val="110000"/>
              </a:lnSpc>
            </a:pPr>
            <a:r>
              <a:rPr kumimoji="1" lang="en-US" altLang="zh-CN" b="1" dirty="0">
                <a:latin typeface="Tahoma" pitchFamily="34" charset="0"/>
              </a:rPr>
              <a:t>		ADR	R2,TABLE2	</a:t>
            </a:r>
            <a:r>
              <a:rPr kumimoji="1" lang="zh-CN" altLang="en-US" b="1" dirty="0">
                <a:latin typeface="Tahoma" pitchFamily="34" charset="0"/>
              </a:rPr>
              <a:t>；</a:t>
            </a:r>
            <a:r>
              <a:rPr kumimoji="1" lang="en-US" altLang="zh-CN" b="1" dirty="0">
                <a:latin typeface="Tahoma" pitchFamily="34" charset="0"/>
              </a:rPr>
              <a:t>R2→TABLE2</a:t>
            </a:r>
          </a:p>
          <a:p>
            <a:pPr indent="266700">
              <a:lnSpc>
                <a:spcPct val="110000"/>
              </a:lnSpc>
            </a:pPr>
            <a:r>
              <a:rPr kumimoji="1" lang="en-US" altLang="zh-CN" b="1" dirty="0">
                <a:latin typeface="Tahoma" pitchFamily="34" charset="0"/>
              </a:rPr>
              <a:t>		ADR	R3,T1END	</a:t>
            </a:r>
            <a:r>
              <a:rPr kumimoji="1" lang="zh-CN" altLang="en-US" b="1" dirty="0">
                <a:latin typeface="Tahoma" pitchFamily="34" charset="0"/>
              </a:rPr>
              <a:t>；</a:t>
            </a:r>
            <a:r>
              <a:rPr kumimoji="1" lang="en-US" altLang="zh-CN" b="1" dirty="0">
                <a:latin typeface="Tahoma" pitchFamily="34" charset="0"/>
              </a:rPr>
              <a:t>R3→T1END</a:t>
            </a:r>
          </a:p>
          <a:p>
            <a:pPr indent="266700">
              <a:lnSpc>
                <a:spcPct val="110000"/>
              </a:lnSpc>
            </a:pPr>
            <a:r>
              <a:rPr kumimoji="1" lang="en-US" altLang="zh-CN" b="1" dirty="0">
                <a:latin typeface="Tahoma" pitchFamily="34" charset="0"/>
              </a:rPr>
              <a:t>LOOP1	LDR	R0,[R1],#4	</a:t>
            </a:r>
            <a:r>
              <a:rPr kumimoji="1" lang="zh-CN" altLang="en-US" b="1" dirty="0">
                <a:latin typeface="Tahoma" pitchFamily="34" charset="0"/>
              </a:rPr>
              <a:t>；读取</a:t>
            </a:r>
            <a:r>
              <a:rPr kumimoji="1" lang="en-US" altLang="zh-CN" b="1" dirty="0">
                <a:latin typeface="Tahoma" pitchFamily="34" charset="0"/>
              </a:rPr>
              <a:t>TABLE1</a:t>
            </a:r>
            <a:r>
              <a:rPr kumimoji="1" lang="zh-CN" altLang="en-US" b="1" dirty="0">
                <a:latin typeface="Tahoma" pitchFamily="34" charset="0"/>
              </a:rPr>
              <a:t>的第一个字</a:t>
            </a:r>
          </a:p>
          <a:p>
            <a:pPr indent="266700">
              <a:lnSpc>
                <a:spcPct val="110000"/>
              </a:lnSpc>
            </a:pPr>
            <a:r>
              <a:rPr kumimoji="1" lang="zh-CN" altLang="en-US" b="1" dirty="0">
                <a:latin typeface="Tahoma" pitchFamily="34" charset="0"/>
              </a:rPr>
              <a:t>		</a:t>
            </a:r>
            <a:r>
              <a:rPr kumimoji="1" lang="en-US" altLang="zh-CN" b="1" dirty="0">
                <a:latin typeface="Tahoma" pitchFamily="34" charset="0"/>
              </a:rPr>
              <a:t>STR	R0,[R2],#4	</a:t>
            </a:r>
            <a:r>
              <a:rPr kumimoji="1" lang="zh-CN" altLang="en-US" b="1" dirty="0">
                <a:latin typeface="Tahoma" pitchFamily="34" charset="0"/>
              </a:rPr>
              <a:t>；拷贝到</a:t>
            </a:r>
            <a:r>
              <a:rPr kumimoji="1" lang="en-US" altLang="zh-CN" b="1" dirty="0">
                <a:latin typeface="Tahoma" pitchFamily="34" charset="0"/>
              </a:rPr>
              <a:t>TABLE2</a:t>
            </a:r>
          </a:p>
          <a:p>
            <a:pPr indent="266700">
              <a:lnSpc>
                <a:spcPct val="110000"/>
              </a:lnSpc>
            </a:pPr>
            <a:r>
              <a:rPr kumimoji="1" lang="en-US" altLang="zh-CN" b="1" dirty="0">
                <a:latin typeface="Tahoma" pitchFamily="34" charset="0"/>
              </a:rPr>
              <a:t>		CMP	R1,R3		</a:t>
            </a:r>
            <a:r>
              <a:rPr kumimoji="1" lang="zh-CN" altLang="en-US" b="1" dirty="0">
                <a:latin typeface="Tahoma" pitchFamily="34" charset="0"/>
              </a:rPr>
              <a:t>；结束？</a:t>
            </a:r>
          </a:p>
          <a:p>
            <a:pPr indent="266700">
              <a:lnSpc>
                <a:spcPct val="110000"/>
              </a:lnSpc>
            </a:pPr>
            <a:r>
              <a:rPr kumimoji="1" lang="zh-CN" altLang="en-US" b="1" dirty="0">
                <a:latin typeface="Tahoma" pitchFamily="34" charset="0"/>
              </a:rPr>
              <a:t>		</a:t>
            </a:r>
            <a:r>
              <a:rPr kumimoji="1" lang="en-US" altLang="zh-CN" b="1" dirty="0">
                <a:latin typeface="Tahoma" pitchFamily="34" charset="0"/>
              </a:rPr>
              <a:t>BLT	LOOP1		</a:t>
            </a:r>
            <a:r>
              <a:rPr kumimoji="1" lang="zh-CN" altLang="en-US" b="1" dirty="0">
                <a:latin typeface="Tahoma" pitchFamily="34" charset="0"/>
              </a:rPr>
              <a:t>；若非，则再拷贝</a:t>
            </a:r>
          </a:p>
          <a:p>
            <a:pPr indent="266700">
              <a:lnSpc>
                <a:spcPct val="110000"/>
              </a:lnSpc>
            </a:pPr>
            <a:r>
              <a:rPr kumimoji="1" lang="zh-CN" altLang="en-US" b="1" dirty="0">
                <a:latin typeface="Tahoma" pitchFamily="34" charset="0"/>
              </a:rPr>
              <a:t>		</a:t>
            </a:r>
            <a:r>
              <a:rPr kumimoji="1" lang="en-US" altLang="zh-CN" b="1" dirty="0">
                <a:latin typeface="Tahoma" pitchFamily="34" charset="0"/>
              </a:rPr>
              <a:t>ADR	R1,TABLE2	</a:t>
            </a:r>
            <a:r>
              <a:rPr kumimoji="1" lang="zh-CN" altLang="en-US" b="1" dirty="0">
                <a:latin typeface="Tahoma" pitchFamily="34" charset="0"/>
              </a:rPr>
              <a:t>；</a:t>
            </a:r>
            <a:r>
              <a:rPr kumimoji="1" lang="en-US" altLang="zh-CN" b="1" dirty="0">
                <a:latin typeface="Tahoma" pitchFamily="34" charset="0"/>
              </a:rPr>
              <a:t>R1→TABLE2</a:t>
            </a:r>
          </a:p>
          <a:p>
            <a:pPr indent="266700">
              <a:lnSpc>
                <a:spcPct val="110000"/>
              </a:lnSpc>
            </a:pPr>
            <a:r>
              <a:rPr kumimoji="1" lang="en-US" altLang="zh-CN" b="1" dirty="0">
                <a:latin typeface="Tahoma" pitchFamily="34" charset="0"/>
              </a:rPr>
              <a:t>LOOP2	LDRB	R0,[R1],#1	</a:t>
            </a:r>
            <a:r>
              <a:rPr kumimoji="1" lang="zh-CN" altLang="en-US" b="1" dirty="0">
                <a:latin typeface="Tahoma" pitchFamily="34" charset="0"/>
              </a:rPr>
              <a:t>；读取下一个字</a:t>
            </a:r>
          </a:p>
          <a:p>
            <a:pPr indent="266700">
              <a:lnSpc>
                <a:spcPct val="110000"/>
              </a:lnSpc>
            </a:pPr>
            <a:r>
              <a:rPr kumimoji="1" lang="zh-CN" altLang="en-US" b="1" dirty="0">
                <a:latin typeface="Tahoma" pitchFamily="34" charset="0"/>
              </a:rPr>
              <a:t>		</a:t>
            </a:r>
            <a:r>
              <a:rPr kumimoji="1" lang="en-US" altLang="zh-CN" b="1" dirty="0">
                <a:latin typeface="Tahoma" pitchFamily="34" charset="0"/>
              </a:rPr>
              <a:t>CMP	R0,#0		</a:t>
            </a:r>
            <a:r>
              <a:rPr kumimoji="1" lang="zh-CN" altLang="en-US" b="1" dirty="0">
                <a:latin typeface="Tahoma" pitchFamily="34" charset="0"/>
              </a:rPr>
              <a:t>；检查文本终点</a:t>
            </a:r>
          </a:p>
          <a:p>
            <a:pPr indent="266700">
              <a:lnSpc>
                <a:spcPct val="110000"/>
              </a:lnSpc>
            </a:pPr>
            <a:r>
              <a:rPr kumimoji="1" lang="zh-CN" altLang="en-US" b="1" dirty="0">
                <a:latin typeface="Tahoma" pitchFamily="34" charset="0"/>
              </a:rPr>
              <a:t>		</a:t>
            </a:r>
            <a:r>
              <a:rPr kumimoji="1" lang="en-US" altLang="zh-CN" b="1" dirty="0">
                <a:latin typeface="Tahoma" pitchFamily="34" charset="0"/>
              </a:rPr>
              <a:t>SWINE	</a:t>
            </a:r>
            <a:r>
              <a:rPr kumimoji="1" lang="en-US" altLang="zh-CN" b="1" dirty="0" err="1">
                <a:latin typeface="Tahoma" pitchFamily="34" charset="0"/>
              </a:rPr>
              <a:t>SWI_WriteC</a:t>
            </a:r>
            <a:r>
              <a:rPr kumimoji="1" lang="en-US" altLang="zh-CN" b="1" dirty="0">
                <a:latin typeface="Tahoma" pitchFamily="34" charset="0"/>
              </a:rPr>
              <a:t>	</a:t>
            </a:r>
            <a:r>
              <a:rPr kumimoji="1" lang="zh-CN" altLang="en-US" b="1" dirty="0">
                <a:latin typeface="Tahoma" pitchFamily="34" charset="0"/>
              </a:rPr>
              <a:t>；若非终点，则打印</a:t>
            </a:r>
          </a:p>
          <a:p>
            <a:pPr indent="266700">
              <a:lnSpc>
                <a:spcPct val="110000"/>
              </a:lnSpc>
            </a:pPr>
            <a:r>
              <a:rPr kumimoji="1" lang="zh-CN" altLang="en-US" b="1" dirty="0">
                <a:latin typeface="Tahoma" pitchFamily="34" charset="0"/>
              </a:rPr>
              <a:t>		</a:t>
            </a:r>
            <a:r>
              <a:rPr kumimoji="1" lang="en-US" altLang="zh-CN" b="1" dirty="0">
                <a:latin typeface="Tahoma" pitchFamily="34" charset="0"/>
              </a:rPr>
              <a:t>BNE	LOOP2		</a:t>
            </a:r>
            <a:r>
              <a:rPr kumimoji="1" lang="zh-CN" altLang="en-US" b="1" dirty="0">
                <a:latin typeface="Tahoma" pitchFamily="34" charset="0"/>
              </a:rPr>
              <a:t>；并返回</a:t>
            </a:r>
            <a:r>
              <a:rPr kumimoji="1" lang="en-US" altLang="zh-CN" b="1" dirty="0">
                <a:latin typeface="Tahoma" pitchFamily="34" charset="0"/>
              </a:rPr>
              <a:t>LOOP2</a:t>
            </a:r>
          </a:p>
          <a:p>
            <a:pPr indent="266700">
              <a:lnSpc>
                <a:spcPct val="110000"/>
              </a:lnSpc>
            </a:pPr>
            <a:r>
              <a:rPr kumimoji="1" lang="en-US" altLang="zh-CN" b="1" dirty="0">
                <a:latin typeface="Tahoma" pitchFamily="34" charset="0"/>
              </a:rPr>
              <a:t>		SWI	</a:t>
            </a:r>
            <a:r>
              <a:rPr kumimoji="1" lang="en-US" altLang="zh-CN" b="1" dirty="0" err="1">
                <a:latin typeface="Tahoma" pitchFamily="34" charset="0"/>
              </a:rPr>
              <a:t>SWI_Exit</a:t>
            </a:r>
            <a:r>
              <a:rPr kumimoji="1" lang="en-US" altLang="zh-CN" b="1" dirty="0">
                <a:latin typeface="Tahoma" pitchFamily="34" charset="0"/>
              </a:rPr>
              <a:t>	</a:t>
            </a:r>
            <a:r>
              <a:rPr kumimoji="1" lang="zh-CN" altLang="en-US" b="1" dirty="0">
                <a:latin typeface="Tahoma" pitchFamily="34" charset="0"/>
              </a:rPr>
              <a:t>；执行结束</a:t>
            </a:r>
          </a:p>
          <a:p>
            <a:pPr indent="266700">
              <a:lnSpc>
                <a:spcPct val="110000"/>
              </a:lnSpc>
            </a:pPr>
            <a:r>
              <a:rPr kumimoji="1" lang="en-US" altLang="zh-CN" b="1" dirty="0">
                <a:latin typeface="Tahoma" pitchFamily="34" charset="0"/>
              </a:rPr>
              <a:t>TABLE1		=	</a:t>
            </a:r>
            <a:r>
              <a:rPr kumimoji="1" lang="en-US" altLang="zh-CN" b="1" dirty="0">
                <a:latin typeface="Arial"/>
              </a:rPr>
              <a:t>“</a:t>
            </a:r>
            <a:r>
              <a:rPr kumimoji="1" lang="en-US" altLang="zh-CN" b="1" dirty="0">
                <a:latin typeface="Tahoma" pitchFamily="34" charset="0"/>
              </a:rPr>
              <a:t>This is the right string!</a:t>
            </a:r>
            <a:r>
              <a:rPr kumimoji="1" lang="en-US" altLang="zh-CN" b="1" dirty="0">
                <a:latin typeface="Arial"/>
              </a:rPr>
              <a:t>”</a:t>
            </a:r>
            <a:r>
              <a:rPr kumimoji="1" lang="en-US" altLang="zh-CN" b="1" dirty="0">
                <a:latin typeface="Tahoma" pitchFamily="34" charset="0"/>
              </a:rPr>
              <a:t>,&amp;0a,&amp;0d,0</a:t>
            </a:r>
          </a:p>
          <a:p>
            <a:pPr indent="266700">
              <a:lnSpc>
                <a:spcPct val="110000"/>
              </a:lnSpc>
            </a:pPr>
            <a:r>
              <a:rPr kumimoji="1" lang="en-US" altLang="zh-CN" b="1" dirty="0">
                <a:latin typeface="Tahoma" pitchFamily="34" charset="0"/>
              </a:rPr>
              <a:t>T1END</a:t>
            </a:r>
          </a:p>
          <a:p>
            <a:pPr indent="266700">
              <a:lnSpc>
                <a:spcPct val="110000"/>
              </a:lnSpc>
            </a:pPr>
            <a:r>
              <a:rPr kumimoji="1" lang="en-US" altLang="zh-CN" b="1" dirty="0">
                <a:latin typeface="Tahoma" pitchFamily="34" charset="0"/>
              </a:rPr>
              <a:t>	ALIGN				</a:t>
            </a:r>
            <a:r>
              <a:rPr kumimoji="1" lang="zh-CN" altLang="en-US" b="1" dirty="0">
                <a:latin typeface="Tahoma" pitchFamily="34" charset="0"/>
              </a:rPr>
              <a:t>；保证字对准</a:t>
            </a:r>
          </a:p>
          <a:p>
            <a:pPr indent="266700">
              <a:lnSpc>
                <a:spcPct val="110000"/>
              </a:lnSpc>
            </a:pPr>
            <a:r>
              <a:rPr kumimoji="1" lang="en-US" altLang="zh-CN" b="1" dirty="0">
                <a:latin typeface="Tahoma" pitchFamily="34" charset="0"/>
              </a:rPr>
              <a:t>TABLE2		=	</a:t>
            </a:r>
            <a:r>
              <a:rPr kumimoji="1" lang="en-US" altLang="zh-CN" b="1" dirty="0">
                <a:latin typeface="Arial"/>
              </a:rPr>
              <a:t>“</a:t>
            </a:r>
            <a:r>
              <a:rPr kumimoji="1" lang="en-US" altLang="zh-CN" b="1" dirty="0">
                <a:latin typeface="Tahoma" pitchFamily="34" charset="0"/>
              </a:rPr>
              <a:t>This is the wrong string!</a:t>
            </a:r>
            <a:r>
              <a:rPr kumimoji="1" lang="en-US" altLang="zh-CN" b="1" dirty="0">
                <a:latin typeface="Arial"/>
              </a:rPr>
              <a:t>”</a:t>
            </a:r>
            <a:r>
              <a:rPr kumimoji="1" lang="en-US" altLang="zh-CN" b="1" dirty="0">
                <a:latin typeface="Tahoma" pitchFamily="34" charset="0"/>
              </a:rPr>
              <a:t>,0</a:t>
            </a:r>
          </a:p>
          <a:p>
            <a:pPr indent="266700">
              <a:lnSpc>
                <a:spcPct val="110000"/>
              </a:lnSpc>
            </a:pPr>
            <a:r>
              <a:rPr kumimoji="1" lang="en-US" altLang="zh-CN" b="1" dirty="0">
                <a:latin typeface="Tahoma" pitchFamily="34" charset="0"/>
              </a:rPr>
              <a:t>	END				</a:t>
            </a:r>
            <a:r>
              <a:rPr kumimoji="1" lang="zh-CN" altLang="en-US" b="1" dirty="0">
                <a:latin typeface="Tahoma" pitchFamily="34" charset="0"/>
              </a:rPr>
              <a:t>；程序源代码结束</a:t>
            </a:r>
          </a:p>
        </p:txBody>
      </p:sp>
    </p:spTree>
    <p:extLst>
      <p:ext uri="{BB962C8B-B14F-4D97-AF65-F5344CB8AC3E}">
        <p14:creationId xmlns:p14="http://schemas.microsoft.com/office/powerpoint/2010/main" val="2990777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4.4  ARM C </a:t>
            </a:r>
            <a:r>
              <a:rPr lang="zh-CN" altLang="en-US"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语言基础及混合编程</a:t>
            </a:r>
            <a:endParaRPr lang="zh-CN" altLang="en-US" dirty="0"/>
          </a:p>
        </p:txBody>
      </p:sp>
      <p:sp>
        <p:nvSpPr>
          <p:cNvPr id="5" name="Rectangle 1"/>
          <p:cNvSpPr>
            <a:spLocks noGrp="1" noChangeArrowheads="1"/>
          </p:cNvSpPr>
          <p:nvPr>
            <p:ph sz="quarter" idx="1"/>
          </p:nvPr>
        </p:nvSpPr>
        <p:spPr bwMode="auto">
          <a:xfrm>
            <a:off x="344488" y="1916832"/>
            <a:ext cx="820891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tabLst>
                <a:tab pos="5329238" algn="r"/>
              </a:tabLst>
              <a:defRPr>
                <a:solidFill>
                  <a:schemeClr val="tx1"/>
                </a:solidFill>
                <a:latin typeface="Arial" panose="020B0604020202020204" pitchFamily="34" charset="0"/>
              </a:defRPr>
            </a:lvl1pPr>
            <a:lvl2pPr eaLnBrk="0" fontAlgn="base" hangingPunct="0">
              <a:spcBef>
                <a:spcPct val="0"/>
              </a:spcBef>
              <a:spcAft>
                <a:spcPct val="0"/>
              </a:spcAft>
              <a:tabLst>
                <a:tab pos="5329238" algn="r"/>
              </a:tabLst>
              <a:defRPr>
                <a:solidFill>
                  <a:schemeClr val="tx1"/>
                </a:solidFill>
                <a:latin typeface="Arial" panose="020B0604020202020204" pitchFamily="34" charset="0"/>
              </a:defRPr>
            </a:lvl2pPr>
            <a:lvl3pPr eaLnBrk="0" fontAlgn="base" hangingPunct="0">
              <a:spcBef>
                <a:spcPct val="0"/>
              </a:spcBef>
              <a:spcAft>
                <a:spcPct val="0"/>
              </a:spcAft>
              <a:tabLst>
                <a:tab pos="5329238" algn="r"/>
              </a:tabLst>
              <a:defRPr>
                <a:solidFill>
                  <a:schemeClr val="tx1"/>
                </a:solidFill>
                <a:latin typeface="Arial" panose="020B0604020202020204" pitchFamily="34" charset="0"/>
              </a:defRPr>
            </a:lvl3pPr>
            <a:lvl4pPr eaLnBrk="0" fontAlgn="base" hangingPunct="0">
              <a:spcBef>
                <a:spcPct val="0"/>
              </a:spcBef>
              <a:spcAft>
                <a:spcPct val="0"/>
              </a:spcAft>
              <a:tabLst>
                <a:tab pos="5329238" algn="r"/>
              </a:tabLst>
              <a:defRPr>
                <a:solidFill>
                  <a:schemeClr val="tx1"/>
                </a:solidFill>
                <a:latin typeface="Arial" panose="020B0604020202020204" pitchFamily="34" charset="0"/>
              </a:defRPr>
            </a:lvl4pPr>
            <a:lvl5pPr eaLnBrk="0" fontAlgn="base" hangingPunct="0">
              <a:spcBef>
                <a:spcPct val="0"/>
              </a:spcBef>
              <a:spcAft>
                <a:spcPct val="0"/>
              </a:spcAft>
              <a:tabLst>
                <a:tab pos="5329238" algn="r"/>
              </a:tabLst>
              <a:defRPr>
                <a:solidFill>
                  <a:schemeClr val="tx1"/>
                </a:solidFill>
                <a:latin typeface="Arial" panose="020B0604020202020204" pitchFamily="34" charset="0"/>
              </a:defRPr>
            </a:lvl5pPr>
            <a:lvl6pPr eaLnBrk="0" fontAlgn="base" hangingPunct="0">
              <a:spcBef>
                <a:spcPct val="0"/>
              </a:spcBef>
              <a:spcAft>
                <a:spcPct val="0"/>
              </a:spcAft>
              <a:tabLst>
                <a:tab pos="5329238" algn="r"/>
              </a:tabLst>
              <a:defRPr>
                <a:solidFill>
                  <a:schemeClr val="tx1"/>
                </a:solidFill>
                <a:latin typeface="Arial" panose="020B0604020202020204" pitchFamily="34" charset="0"/>
              </a:defRPr>
            </a:lvl6pPr>
            <a:lvl7pPr eaLnBrk="0" fontAlgn="base" hangingPunct="0">
              <a:spcBef>
                <a:spcPct val="0"/>
              </a:spcBef>
              <a:spcAft>
                <a:spcPct val="0"/>
              </a:spcAft>
              <a:tabLst>
                <a:tab pos="5329238" algn="r"/>
              </a:tabLst>
              <a:defRPr>
                <a:solidFill>
                  <a:schemeClr val="tx1"/>
                </a:solidFill>
                <a:latin typeface="Arial" panose="020B0604020202020204" pitchFamily="34" charset="0"/>
              </a:defRPr>
            </a:lvl7pPr>
            <a:lvl8pPr eaLnBrk="0" fontAlgn="base" hangingPunct="0">
              <a:spcBef>
                <a:spcPct val="0"/>
              </a:spcBef>
              <a:spcAft>
                <a:spcPct val="0"/>
              </a:spcAft>
              <a:tabLst>
                <a:tab pos="5329238" algn="r"/>
              </a:tabLst>
              <a:defRPr>
                <a:solidFill>
                  <a:schemeClr val="tx1"/>
                </a:solidFill>
                <a:latin typeface="Arial" panose="020B0604020202020204" pitchFamily="34" charset="0"/>
              </a:defRPr>
            </a:lvl8pPr>
            <a:lvl9pPr eaLnBrk="0" fontAlgn="base" hangingPunct="0">
              <a:spcBef>
                <a:spcPct val="0"/>
              </a:spcBef>
              <a:spcAft>
                <a:spcPct val="0"/>
              </a:spcAft>
              <a:tabLst>
                <a:tab pos="5329238" algn="r"/>
              </a:tabLs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tab pos="5329238" algn="r"/>
              </a:tabLst>
            </a:pPr>
            <a:r>
              <a:rPr kumimoji="0" lang="en-US" altLang="zh-CN" sz="3200" b="0" i="0"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4.4.1  ATPCS</a:t>
            </a:r>
            <a:r>
              <a:rPr kumimoji="0" lang="zh-CN" altLang="en-US" sz="3200" b="0" i="0"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概述</a:t>
            </a:r>
            <a:endParaRPr kumimoji="0" lang="zh-CN" altLang="en-US" sz="2000" b="0" i="0"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tab pos="5329238" algn="r"/>
              </a:tabLst>
            </a:pPr>
            <a:r>
              <a:rPr kumimoji="0" lang="en-US" altLang="zh-CN" sz="3200" b="0" i="0"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4.4.2  </a:t>
            </a:r>
            <a:r>
              <a:rPr kumimoji="0" lang="zh-CN" altLang="en-US" sz="3200" b="0" i="0"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基本</a:t>
            </a:r>
            <a:r>
              <a:rPr kumimoji="0" lang="en-US" altLang="zh-CN" sz="3200" b="0" i="0"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ATPCS</a:t>
            </a:r>
            <a:endParaRPr kumimoji="0" lang="en-US" altLang="zh-CN" sz="2000" b="0" i="0"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tab pos="5329238" algn="r"/>
              </a:tabLst>
            </a:pPr>
            <a:r>
              <a:rPr kumimoji="0" lang="en-US" altLang="zh-CN" sz="3200" b="0" i="0"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4.4.3  </a:t>
            </a:r>
            <a:r>
              <a:rPr kumimoji="0" lang="zh-CN" altLang="en-US" sz="3200" b="0" i="0"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支持</a:t>
            </a:r>
            <a:r>
              <a:rPr kumimoji="0" lang="en-US" altLang="zh-CN" sz="3200" b="0" i="0"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ARM</a:t>
            </a:r>
            <a:r>
              <a:rPr kumimoji="0" lang="zh-CN" altLang="en-US" sz="3200" b="0" i="0"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程序和</a:t>
            </a:r>
            <a:r>
              <a:rPr kumimoji="0" lang="en-US" altLang="zh-CN" sz="3200" b="0" i="0"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Thumb</a:t>
            </a:r>
          </a:p>
          <a:p>
            <a:pPr marL="0" marR="0" lvl="0" indent="266700" algn="l" defTabSz="1506538" rtl="0" eaLnBrk="0" fontAlgn="base" latinLnBrk="0" hangingPunct="0">
              <a:lnSpc>
                <a:spcPct val="100000"/>
              </a:lnSpc>
              <a:spcBef>
                <a:spcPct val="0"/>
              </a:spcBef>
              <a:spcAft>
                <a:spcPct val="0"/>
              </a:spcAft>
              <a:buClrTx/>
              <a:buSzTx/>
              <a:buFontTx/>
              <a:buNone/>
              <a:tabLst>
                <a:tab pos="5329238" algn="r"/>
                <a:tab pos="5376863" algn="l"/>
              </a:tabLst>
            </a:pPr>
            <a:r>
              <a:rPr kumimoji="0" lang="en-US" altLang="zh-CN" sz="3200" b="0" i="0"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0" i="0" strike="noStrike" cap="none" normalizeH="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3200" b="0" i="0"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程序混合使用的</a:t>
            </a:r>
            <a:r>
              <a:rPr kumimoji="0" lang="en-US" altLang="zh-CN" sz="3200" b="0" i="0"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ATPCS</a:t>
            </a:r>
            <a:endParaRPr kumimoji="0" lang="en-US" altLang="zh-CN" sz="2000" b="0" i="0"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tab pos="5329238" algn="r"/>
              </a:tabLst>
            </a:pPr>
            <a:r>
              <a:rPr kumimoji="0" lang="en-US" altLang="zh-CN" sz="3200" b="0" i="0"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4.4.4  C</a:t>
            </a:r>
            <a:r>
              <a:rPr kumimoji="0" lang="zh-CN" altLang="en-US" sz="3200" b="0" i="0"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语言及汇编语言混合编程</a:t>
            </a:r>
            <a:endParaRPr kumimoji="0" lang="zh-CN" altLang="en-US" sz="6000" b="0" i="0" strike="noStrike" cap="none" normalizeH="0" baseline="0" dirty="0">
              <a:ln>
                <a:noFill/>
              </a:ln>
              <a:solidFill>
                <a:schemeClr val="tx1"/>
              </a:solidFill>
              <a:effectLst/>
            </a:endParaRPr>
          </a:p>
        </p:txBody>
      </p:sp>
    </p:spTree>
    <p:extLst>
      <p:ext uri="{BB962C8B-B14F-4D97-AF65-F5344CB8AC3E}">
        <p14:creationId xmlns:p14="http://schemas.microsoft.com/office/powerpoint/2010/main" val="2776341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3"/>
          <p:cNvSpPr>
            <a:spLocks noChangeArrowheads="1"/>
          </p:cNvSpPr>
          <p:nvPr/>
        </p:nvSpPr>
        <p:spPr bwMode="auto">
          <a:xfrm>
            <a:off x="198846" y="476672"/>
            <a:ext cx="8930878" cy="81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lvl="0" indent="266700" eaLnBrk="0" fontAlgn="base" hangingPunct="0">
              <a:spcBef>
                <a:spcPct val="0"/>
              </a:spcBef>
              <a:spcAft>
                <a:spcPct val="0"/>
              </a:spcAft>
              <a:tabLst>
                <a:tab pos="5329238" algn="r"/>
              </a:tabLst>
            </a:pPr>
            <a:r>
              <a:rPr lang="en-US" altLang="zh-CN" sz="4000" dirty="0">
                <a:latin typeface="Times New Roman" panose="02020603050405020304" pitchFamily="18" charset="0"/>
                <a:ea typeface="宋体" panose="02010600030101010101" pitchFamily="2" charset="-122"/>
                <a:cs typeface="Times New Roman" panose="02020603050405020304" pitchFamily="18" charset="0"/>
              </a:rPr>
              <a:t>4.4.1  ATPCS</a:t>
            </a:r>
            <a:r>
              <a:rPr lang="zh-CN" altLang="en-US" sz="4000" dirty="0">
                <a:latin typeface="Times New Roman" panose="02020603050405020304" pitchFamily="18" charset="0"/>
                <a:ea typeface="宋体" panose="02010600030101010101" pitchFamily="2" charset="-122"/>
                <a:cs typeface="Times New Roman" panose="02020603050405020304" pitchFamily="18" charset="0"/>
              </a:rPr>
              <a:t>概述</a:t>
            </a:r>
            <a:endParaRPr lang="zh-CN" altLang="en-US" sz="2800" dirty="0"/>
          </a:p>
        </p:txBody>
      </p:sp>
      <p:sp>
        <p:nvSpPr>
          <p:cNvPr id="231428" name="Rectangle 4"/>
          <p:cNvSpPr>
            <a:spLocks noChangeArrowheads="1"/>
          </p:cNvSpPr>
          <p:nvPr/>
        </p:nvSpPr>
        <p:spPr bwMode="auto">
          <a:xfrm>
            <a:off x="975123" y="1557339"/>
            <a:ext cx="8189648" cy="388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35000"/>
              </a:lnSpc>
              <a:spcBef>
                <a:spcPct val="40000"/>
              </a:spcBef>
              <a:buClr>
                <a:schemeClr val="hlink"/>
              </a:buClr>
              <a:buSzPct val="70000"/>
              <a:buFont typeface="Wingdings" pitchFamily="2" charset="2"/>
              <a:buNone/>
            </a:pPr>
            <a:r>
              <a:rPr lang="zh-CN" altLang="en-US" sz="2800" dirty="0">
                <a:effectLst>
                  <a:outerShdw blurRad="38100" dist="38100" dir="2700000" algn="tl">
                    <a:srgbClr val="000000"/>
                  </a:outerShdw>
                </a:effectLst>
              </a:rPr>
              <a:t>高级语言使程序能够以抽象的方式来表述 。</a:t>
            </a:r>
          </a:p>
          <a:p>
            <a:pPr marL="342900" indent="-342900">
              <a:lnSpc>
                <a:spcPct val="135000"/>
              </a:lnSpc>
              <a:spcBef>
                <a:spcPct val="40000"/>
              </a:spcBef>
              <a:buClr>
                <a:schemeClr val="hlink"/>
              </a:buClr>
              <a:buSzPct val="70000"/>
              <a:buFont typeface="Wingdings" pitchFamily="2" charset="2"/>
              <a:buNone/>
            </a:pPr>
            <a:r>
              <a:rPr lang="zh-CN" altLang="en-US" sz="2800" dirty="0">
                <a:effectLst>
                  <a:outerShdw blurRad="38100" dist="38100" dir="2700000" algn="tl">
                    <a:srgbClr val="000000"/>
                  </a:outerShdw>
                </a:effectLst>
              </a:rPr>
              <a:t>编译器是支持高级语言、可以达到抽象目的的依赖。 </a:t>
            </a:r>
          </a:p>
          <a:p>
            <a:pPr marL="342900" indent="-342900">
              <a:lnSpc>
                <a:spcPct val="135000"/>
              </a:lnSpc>
              <a:spcBef>
                <a:spcPct val="40000"/>
              </a:spcBef>
              <a:buClr>
                <a:schemeClr val="hlink"/>
              </a:buClr>
              <a:buSzPct val="70000"/>
              <a:buFont typeface="Wingdings" pitchFamily="2" charset="2"/>
              <a:buNone/>
            </a:pPr>
            <a:r>
              <a:rPr lang="zh-CN" altLang="en-US" sz="2800" dirty="0">
                <a:effectLst>
                  <a:outerShdw blurRad="38100" dist="38100" dir="2700000" algn="tl">
                    <a:srgbClr val="000000"/>
                  </a:outerShdw>
                </a:effectLst>
              </a:rPr>
              <a:t>灵活地运用汇编语言和</a:t>
            </a:r>
            <a:r>
              <a:rPr lang="en-US" altLang="zh-CN" sz="2800" dirty="0">
                <a:effectLst>
                  <a:outerShdw blurRad="38100" dist="38100" dir="2700000" algn="tl">
                    <a:srgbClr val="000000"/>
                  </a:outerShdw>
                </a:effectLst>
              </a:rPr>
              <a:t>C</a:t>
            </a:r>
            <a:r>
              <a:rPr lang="zh-CN" altLang="en-US" sz="2800" dirty="0">
                <a:effectLst>
                  <a:outerShdw blurRad="38100" dist="38100" dir="2700000" algn="tl">
                    <a:srgbClr val="000000"/>
                  </a:outerShdw>
                </a:effectLst>
              </a:rPr>
              <a:t>语言之间的关系进行混合编程，有利于系统和相关模块的开发。</a:t>
            </a:r>
          </a:p>
        </p:txBody>
      </p:sp>
    </p:spTree>
    <p:extLst>
      <p:ext uri="{BB962C8B-B14F-4D97-AF65-F5344CB8AC3E}">
        <p14:creationId xmlns:p14="http://schemas.microsoft.com/office/powerpoint/2010/main" val="276001433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p:cNvSpPr>
            <a:spLocks noChangeArrowheads="1"/>
          </p:cNvSpPr>
          <p:nvPr/>
        </p:nvSpPr>
        <p:spPr bwMode="auto">
          <a:xfrm>
            <a:off x="272480" y="325882"/>
            <a:ext cx="8930878" cy="81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lvl="0" indent="266700" eaLnBrk="0" fontAlgn="base" hangingPunct="0">
              <a:spcBef>
                <a:spcPct val="0"/>
              </a:spcBef>
              <a:spcAft>
                <a:spcPct val="0"/>
              </a:spcAft>
              <a:tabLst>
                <a:tab pos="5329238" algn="r"/>
              </a:tabLst>
            </a:pPr>
            <a:r>
              <a:rPr lang="en-US" altLang="zh-CN" sz="4000" dirty="0">
                <a:latin typeface="Times New Roman" panose="02020603050405020304" pitchFamily="18" charset="0"/>
                <a:ea typeface="宋体" panose="02010600030101010101" pitchFamily="2" charset="-122"/>
                <a:cs typeface="Times New Roman" panose="02020603050405020304" pitchFamily="18" charset="0"/>
              </a:rPr>
              <a:t>4.4.1  ATPCS</a:t>
            </a:r>
            <a:r>
              <a:rPr lang="zh-CN" altLang="en-US" sz="4000" dirty="0">
                <a:latin typeface="Times New Roman" panose="02020603050405020304" pitchFamily="18" charset="0"/>
                <a:ea typeface="宋体" panose="02010600030101010101" pitchFamily="2" charset="-122"/>
                <a:cs typeface="Times New Roman" panose="02020603050405020304" pitchFamily="18" charset="0"/>
              </a:rPr>
              <a:t>概述</a:t>
            </a:r>
            <a:endParaRPr lang="zh-CN" altLang="en-US" sz="2800" dirty="0"/>
          </a:p>
        </p:txBody>
      </p:sp>
      <p:sp>
        <p:nvSpPr>
          <p:cNvPr id="232452" name="Rectangle 4"/>
          <p:cNvSpPr>
            <a:spLocks noChangeArrowheads="1"/>
          </p:cNvSpPr>
          <p:nvPr/>
        </p:nvSpPr>
        <p:spPr bwMode="auto">
          <a:xfrm>
            <a:off x="975122" y="1557338"/>
            <a:ext cx="8736542"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35000"/>
              </a:lnSpc>
              <a:spcBef>
                <a:spcPct val="25000"/>
              </a:spcBef>
              <a:buClr>
                <a:schemeClr val="hlink"/>
              </a:buClr>
              <a:buSzPct val="70000"/>
              <a:buFont typeface="Wingdings" pitchFamily="2" charset="2"/>
              <a:buNone/>
            </a:pPr>
            <a:r>
              <a:rPr lang="zh-CN" altLang="en-US" sz="2800">
                <a:effectLst>
                  <a:outerShdw blurRad="38100" dist="38100" dir="2700000" algn="tl">
                    <a:srgbClr val="000000"/>
                  </a:outerShdw>
                </a:effectLst>
              </a:rPr>
              <a:t>汇编语言和</a:t>
            </a:r>
            <a:r>
              <a:rPr lang="en-US" altLang="zh-CN" sz="2800">
                <a:effectLst>
                  <a:outerShdw blurRad="38100" dist="38100" dir="2700000" algn="tl">
                    <a:srgbClr val="000000"/>
                  </a:outerShdw>
                </a:effectLst>
              </a:rPr>
              <a:t>C</a:t>
            </a:r>
            <a:r>
              <a:rPr lang="zh-CN" altLang="en-US" sz="2800">
                <a:effectLst>
                  <a:outerShdw blurRad="38100" dist="38100" dir="2700000" algn="tl">
                    <a:srgbClr val="000000"/>
                  </a:outerShdw>
                </a:effectLst>
              </a:rPr>
              <a:t>语言的混合编程分为两种情况：</a:t>
            </a:r>
          </a:p>
        </p:txBody>
      </p:sp>
      <p:sp>
        <p:nvSpPr>
          <p:cNvPr id="232453" name="Text Box 5"/>
          <p:cNvSpPr txBox="1">
            <a:spLocks noChangeArrowheads="1"/>
          </p:cNvSpPr>
          <p:nvPr/>
        </p:nvSpPr>
        <p:spPr bwMode="auto">
          <a:xfrm>
            <a:off x="1599407" y="2420939"/>
            <a:ext cx="772186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rgbClr val="CCFF66"/>
              </a:buClr>
              <a:buSzPct val="120000"/>
              <a:buFontTx/>
              <a:buBlip>
                <a:blip r:embed="rId2"/>
              </a:buBlip>
            </a:pPr>
            <a:r>
              <a:rPr kumimoji="1" lang="en-US" altLang="zh-CN" sz="2400" b="1" dirty="0">
                <a:latin typeface="Tahoma" pitchFamily="34" charset="0"/>
              </a:rPr>
              <a:t> </a:t>
            </a:r>
            <a:r>
              <a:rPr kumimoji="1" lang="zh-CN" altLang="en-US" sz="2400" b="1" dirty="0">
                <a:latin typeface="Tahoma" pitchFamily="34" charset="0"/>
              </a:rPr>
              <a:t>如果汇编代码比较简单，则可以直接利用内嵌汇编的方式进行混合编程；</a:t>
            </a:r>
          </a:p>
          <a:p>
            <a:pPr>
              <a:lnSpc>
                <a:spcPct val="150000"/>
              </a:lnSpc>
              <a:spcBef>
                <a:spcPct val="50000"/>
              </a:spcBef>
              <a:buClr>
                <a:srgbClr val="CCFF66"/>
              </a:buClr>
              <a:buSzPct val="120000"/>
              <a:buFontTx/>
              <a:buBlip>
                <a:blip r:embed="rId2"/>
              </a:buBlip>
            </a:pPr>
            <a:r>
              <a:rPr kumimoji="1" lang="zh-CN" altLang="en-US" sz="2400" b="1" dirty="0">
                <a:latin typeface="Tahoma" pitchFamily="34" charset="0"/>
              </a:rPr>
              <a:t> 如果汇编代码比较复杂，则可以将汇编程序和</a:t>
            </a:r>
            <a:r>
              <a:rPr kumimoji="1" lang="en-US" altLang="zh-CN" sz="2400" b="1" dirty="0">
                <a:latin typeface="Tahoma" pitchFamily="34" charset="0"/>
              </a:rPr>
              <a:t>C</a:t>
            </a:r>
            <a:r>
              <a:rPr kumimoji="1" lang="zh-CN" altLang="en-US" sz="2400" b="1" dirty="0">
                <a:latin typeface="Tahoma" pitchFamily="34" charset="0"/>
              </a:rPr>
              <a:t>程序分别以文件的形式加到一个工程里，通过</a:t>
            </a:r>
            <a:r>
              <a:rPr kumimoji="1" lang="en-US" altLang="zh-CN" sz="2400" b="1" dirty="0">
                <a:latin typeface="Tahoma" pitchFamily="34" charset="0"/>
              </a:rPr>
              <a:t>ATPCS</a:t>
            </a:r>
            <a:r>
              <a:rPr kumimoji="1" lang="zh-CN" altLang="en-US" sz="2400" b="1" dirty="0">
                <a:latin typeface="Tahoma" pitchFamily="34" charset="0"/>
              </a:rPr>
              <a:t>标准来完成汇编程序和</a:t>
            </a:r>
            <a:r>
              <a:rPr kumimoji="1" lang="en-US" altLang="zh-CN" sz="2400" b="1" dirty="0">
                <a:latin typeface="Tahoma" pitchFamily="34" charset="0"/>
              </a:rPr>
              <a:t>C</a:t>
            </a:r>
            <a:r>
              <a:rPr kumimoji="1" lang="zh-CN" altLang="en-US" sz="2400" b="1" dirty="0">
                <a:latin typeface="Tahoma" pitchFamily="34" charset="0"/>
              </a:rPr>
              <a:t>程序之间的调用。</a:t>
            </a:r>
          </a:p>
        </p:txBody>
      </p:sp>
    </p:spTree>
    <p:extLst>
      <p:ext uri="{BB962C8B-B14F-4D97-AF65-F5344CB8AC3E}">
        <p14:creationId xmlns:p14="http://schemas.microsoft.com/office/powerpoint/2010/main" val="21682666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32453"/>
                                        </p:tgtEl>
                                        <p:attrNameLst>
                                          <p:attrName>style.visibility</p:attrName>
                                        </p:attrNameLst>
                                      </p:cBhvr>
                                      <p:to>
                                        <p:strVal val="visible"/>
                                      </p:to>
                                    </p:set>
                                    <p:animEffect transition="in" filter="checkerboard(across)">
                                      <p:cBhvr>
                                        <p:cTn id="7" dur="500"/>
                                        <p:tgtEl>
                                          <p:spTgt spid="232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Rot="1" noChangeArrowheads="1"/>
          </p:cNvSpPr>
          <p:nvPr>
            <p:ph type="title"/>
          </p:nvPr>
        </p:nvSpPr>
        <p:spPr>
          <a:xfrm>
            <a:off x="390394" y="332656"/>
            <a:ext cx="8930878" cy="81121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lvl="0" indent="266700" eaLnBrk="0" fontAlgn="base" hangingPunct="0">
              <a:spcAft>
                <a:spcPct val="0"/>
              </a:spcAft>
              <a:tabLst>
                <a:tab pos="5329238" algn="r"/>
              </a:tabLst>
            </a:pPr>
            <a:r>
              <a:rPr lang="en-US" altLang="zh-CN" sz="3600" dirty="0">
                <a:latin typeface="Times New Roman" panose="02020603050405020304" pitchFamily="18" charset="0"/>
                <a:ea typeface="宋体" panose="02010600030101010101" pitchFamily="2" charset="-122"/>
                <a:cs typeface="Times New Roman" panose="02020603050405020304" pitchFamily="18" charset="0"/>
              </a:rPr>
              <a:t>4.4.1  ATPCS</a:t>
            </a:r>
            <a:r>
              <a:rPr lang="zh-CN" altLang="en-US" sz="3600" dirty="0">
                <a:latin typeface="Times New Roman" panose="02020603050405020304" pitchFamily="18" charset="0"/>
                <a:ea typeface="宋体" panose="02010600030101010101" pitchFamily="2" charset="-122"/>
                <a:cs typeface="Times New Roman" panose="02020603050405020304" pitchFamily="18" charset="0"/>
              </a:rPr>
              <a:t>概述</a:t>
            </a:r>
            <a:endParaRPr lang="zh-CN" altLang="en-US" sz="2400" dirty="0"/>
          </a:p>
        </p:txBody>
      </p:sp>
      <p:sp>
        <p:nvSpPr>
          <p:cNvPr id="243715" name="Text Box 3"/>
          <p:cNvSpPr txBox="1">
            <a:spLocks noChangeArrowheads="1"/>
          </p:cNvSpPr>
          <p:nvPr/>
        </p:nvSpPr>
        <p:spPr bwMode="auto">
          <a:xfrm>
            <a:off x="973403" y="1557339"/>
            <a:ext cx="8347869" cy="3083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60000"/>
              </a:spcBef>
              <a:buSzPct val="125000"/>
              <a:buFontTx/>
              <a:buBlip>
                <a:blip r:embed="rId2"/>
              </a:buBlip>
            </a:pPr>
            <a:r>
              <a:rPr kumimoji="1" lang="en-US" altLang="zh-CN" sz="2400" b="1">
                <a:latin typeface="Tahoma" pitchFamily="34" charset="0"/>
              </a:rPr>
              <a:t> </a:t>
            </a:r>
            <a:r>
              <a:rPr kumimoji="1" lang="zh-CN" altLang="en-US" sz="2400" b="1">
                <a:latin typeface="Tahoma" pitchFamily="34" charset="0"/>
              </a:rPr>
              <a:t>为了使不同编译器产生的程序和汇编语言编写的程序能灵活地混合，</a:t>
            </a:r>
            <a:r>
              <a:rPr kumimoji="1" lang="en-US" altLang="zh-CN" sz="2400" b="1">
                <a:latin typeface="Tahoma" pitchFamily="34" charset="0"/>
              </a:rPr>
              <a:t>ARM</a:t>
            </a:r>
            <a:r>
              <a:rPr kumimoji="1" lang="zh-CN" altLang="en-US" sz="2400" b="1">
                <a:latin typeface="Tahoma" pitchFamily="34" charset="0"/>
              </a:rPr>
              <a:t>公司定义了一系列过程调用的规则，称为</a:t>
            </a:r>
            <a:r>
              <a:rPr kumimoji="1" lang="en-US" altLang="zh-CN" sz="2400" b="1">
                <a:latin typeface="Tahoma" pitchFamily="34" charset="0"/>
              </a:rPr>
              <a:t>ATPCS</a:t>
            </a:r>
            <a:r>
              <a:rPr kumimoji="1" lang="zh-CN" altLang="en-US" sz="2400" b="1">
                <a:latin typeface="Tahoma" pitchFamily="34" charset="0"/>
              </a:rPr>
              <a:t>（</a:t>
            </a:r>
            <a:r>
              <a:rPr kumimoji="1" lang="en-US" altLang="zh-CN" sz="2400" b="1">
                <a:latin typeface="Tahoma" pitchFamily="34" charset="0"/>
              </a:rPr>
              <a:t>ARM-Thumb Procedure Call Standard</a:t>
            </a:r>
            <a:r>
              <a:rPr kumimoji="1" lang="zh-CN" altLang="en-US" sz="2400" b="1">
                <a:latin typeface="Tahoma" pitchFamily="34" charset="0"/>
              </a:rPr>
              <a:t>）。</a:t>
            </a:r>
          </a:p>
          <a:p>
            <a:pPr>
              <a:lnSpc>
                <a:spcPct val="150000"/>
              </a:lnSpc>
              <a:spcBef>
                <a:spcPct val="60000"/>
              </a:spcBef>
              <a:buSzPct val="125000"/>
              <a:buFontTx/>
              <a:buBlip>
                <a:blip r:embed="rId2"/>
              </a:buBlip>
            </a:pPr>
            <a:r>
              <a:rPr kumimoji="1" lang="zh-CN" altLang="en-US" sz="2400" b="1">
                <a:latin typeface="Tahoma" pitchFamily="34" charset="0"/>
              </a:rPr>
              <a:t> 这些基本规则包括子程序调用过程中寄存器的使用规则、数据栈的使用规则和参数的传递规则。 </a:t>
            </a:r>
          </a:p>
        </p:txBody>
      </p:sp>
    </p:spTree>
    <p:extLst>
      <p:ext uri="{BB962C8B-B14F-4D97-AF65-F5344CB8AC3E}">
        <p14:creationId xmlns:p14="http://schemas.microsoft.com/office/powerpoint/2010/main" val="32310106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nodeType="after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animEffect transition="in" filter="barn(inHorizontal)">
                                      <p:cBhvr>
                                        <p:cTn id="7" dur="500"/>
                                        <p:tgtEl>
                                          <p:spTgt spid="243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243715">
                                            <p:txEl>
                                              <p:pRg st="1" end="1"/>
                                            </p:txEl>
                                          </p:spTgt>
                                        </p:tgtEl>
                                        <p:attrNameLst>
                                          <p:attrName>style.visibility</p:attrName>
                                        </p:attrNameLst>
                                      </p:cBhvr>
                                      <p:to>
                                        <p:strVal val="visible"/>
                                      </p:to>
                                    </p:set>
                                    <p:animEffect transition="in" filter="barn(inHorizontal)">
                                      <p:cBhvr>
                                        <p:cTn id="12" dur="500"/>
                                        <p:tgtEl>
                                          <p:spTgt spid="2437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rrowheads="1"/>
          </p:cNvSpPr>
          <p:nvPr>
            <p:ph type="title"/>
          </p:nvPr>
        </p:nvSpPr>
        <p:spPr>
          <a:xfrm>
            <a:off x="200472" y="404664"/>
            <a:ext cx="8930878" cy="81121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lvl="0" indent="266700" eaLnBrk="0" fontAlgn="base" hangingPunct="0">
              <a:spcAft>
                <a:spcPct val="0"/>
              </a:spcAft>
              <a:tabLst>
                <a:tab pos="5329238" algn="r"/>
              </a:tabLst>
            </a:pPr>
            <a:r>
              <a:rPr lang="en-US" altLang="zh-CN" sz="3600" dirty="0">
                <a:latin typeface="Times New Roman" panose="02020603050405020304" pitchFamily="18" charset="0"/>
                <a:ea typeface="宋体" panose="02010600030101010101" pitchFamily="2" charset="-122"/>
                <a:cs typeface="Times New Roman" panose="02020603050405020304" pitchFamily="18" charset="0"/>
              </a:rPr>
              <a:t>4.4.1  ATPCS</a:t>
            </a:r>
            <a:r>
              <a:rPr lang="zh-CN" altLang="en-US" sz="3600" dirty="0">
                <a:latin typeface="Times New Roman" panose="02020603050405020304" pitchFamily="18" charset="0"/>
                <a:ea typeface="宋体" panose="02010600030101010101" pitchFamily="2" charset="-122"/>
                <a:cs typeface="Times New Roman" panose="02020603050405020304" pitchFamily="18" charset="0"/>
              </a:rPr>
              <a:t>概述</a:t>
            </a:r>
            <a:endParaRPr lang="zh-CN" altLang="en-US" sz="2400" dirty="0"/>
          </a:p>
        </p:txBody>
      </p:sp>
      <p:sp>
        <p:nvSpPr>
          <p:cNvPr id="244739" name="Text Box 3"/>
          <p:cNvSpPr txBox="1">
            <a:spLocks noChangeArrowheads="1"/>
          </p:cNvSpPr>
          <p:nvPr/>
        </p:nvSpPr>
        <p:spPr bwMode="auto">
          <a:xfrm>
            <a:off x="973403" y="1557338"/>
            <a:ext cx="8425260" cy="385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60000"/>
              </a:spcBef>
              <a:buSzPct val="125000"/>
              <a:buFontTx/>
              <a:buBlip>
                <a:blip r:embed="rId2"/>
              </a:buBlip>
            </a:pPr>
            <a:r>
              <a:rPr kumimoji="1" lang="en-US" altLang="zh-CN" sz="2400" b="1">
                <a:latin typeface="Tahoma" pitchFamily="34" charset="0"/>
              </a:rPr>
              <a:t> </a:t>
            </a:r>
            <a:r>
              <a:rPr kumimoji="1" lang="zh-CN" altLang="en-US" sz="2400" b="1">
                <a:latin typeface="Tahoma" pitchFamily="34" charset="0"/>
              </a:rPr>
              <a:t>如果程序遵守</a:t>
            </a:r>
            <a:r>
              <a:rPr kumimoji="1" lang="en-US" altLang="zh-CN" sz="2400" b="1">
                <a:latin typeface="Tahoma" pitchFamily="34" charset="0"/>
              </a:rPr>
              <a:t>ATPCS</a:t>
            </a:r>
            <a:r>
              <a:rPr kumimoji="1" lang="zh-CN" altLang="en-US" sz="2400" b="1">
                <a:latin typeface="Tahoma" pitchFamily="34" charset="0"/>
              </a:rPr>
              <a:t>，则程序中</a:t>
            </a:r>
            <a:r>
              <a:rPr kumimoji="1" lang="en-US" altLang="zh-CN" sz="2400" b="1">
                <a:latin typeface="Tahoma" pitchFamily="34" charset="0"/>
              </a:rPr>
              <a:t>ARM</a:t>
            </a:r>
            <a:r>
              <a:rPr kumimoji="1" lang="zh-CN" altLang="en-US" sz="2400" b="1">
                <a:latin typeface="Tahoma" pitchFamily="34" charset="0"/>
              </a:rPr>
              <a:t>子程序和</a:t>
            </a:r>
            <a:r>
              <a:rPr kumimoji="1" lang="en-US" altLang="zh-CN" sz="2400" b="1">
                <a:latin typeface="Tahoma" pitchFamily="34" charset="0"/>
              </a:rPr>
              <a:t>Thumb</a:t>
            </a:r>
            <a:r>
              <a:rPr kumimoji="1" lang="zh-CN" altLang="en-US" sz="2400" b="1">
                <a:latin typeface="Tahoma" pitchFamily="34" charset="0"/>
              </a:rPr>
              <a:t>子程序可互相调用。</a:t>
            </a:r>
          </a:p>
          <a:p>
            <a:pPr>
              <a:lnSpc>
                <a:spcPct val="150000"/>
              </a:lnSpc>
              <a:spcBef>
                <a:spcPct val="60000"/>
              </a:spcBef>
              <a:buSzPct val="125000"/>
              <a:buFontTx/>
              <a:buBlip>
                <a:blip r:embed="rId2"/>
              </a:buBlip>
            </a:pPr>
            <a:r>
              <a:rPr kumimoji="1" lang="zh-CN" altLang="en-US" sz="2400" b="1">
                <a:latin typeface="Tahoma" pitchFamily="34" charset="0"/>
              </a:rPr>
              <a:t> 具体做法是：在编译和汇编时，通过使用</a:t>
            </a:r>
            <a:r>
              <a:rPr kumimoji="1" lang="en-US" altLang="zh-CN" sz="2400" b="1">
                <a:latin typeface="Tahoma" pitchFamily="34" charset="0"/>
              </a:rPr>
              <a:t>/interwork</a:t>
            </a:r>
            <a:r>
              <a:rPr kumimoji="1" lang="zh-CN" altLang="en-US" sz="2400" b="1">
                <a:latin typeface="Tahoma" pitchFamily="34" charset="0"/>
              </a:rPr>
              <a:t>选项可以使编译器生成的目标代码遵守支持</a:t>
            </a:r>
            <a:r>
              <a:rPr kumimoji="1" lang="en-US" altLang="zh-CN" sz="2400" b="1">
                <a:latin typeface="Tahoma" pitchFamily="34" charset="0"/>
              </a:rPr>
              <a:t>ATPCS</a:t>
            </a:r>
            <a:r>
              <a:rPr kumimoji="1" lang="zh-CN" altLang="en-US" sz="2400" b="1">
                <a:latin typeface="Tahoma" pitchFamily="34" charset="0"/>
              </a:rPr>
              <a:t>。</a:t>
            </a:r>
          </a:p>
          <a:p>
            <a:pPr>
              <a:lnSpc>
                <a:spcPct val="150000"/>
              </a:lnSpc>
              <a:spcBef>
                <a:spcPct val="60000"/>
              </a:spcBef>
              <a:buSzPct val="125000"/>
              <a:buFontTx/>
              <a:buBlip>
                <a:blip r:embed="rId2"/>
              </a:buBlip>
            </a:pPr>
            <a:r>
              <a:rPr kumimoji="1" lang="zh-CN" altLang="en-US" sz="2400" b="1">
                <a:latin typeface="Tahoma" pitchFamily="34" charset="0"/>
              </a:rPr>
              <a:t> 对于</a:t>
            </a:r>
            <a:r>
              <a:rPr kumimoji="1" lang="en-US" altLang="zh-CN" sz="2400" b="1">
                <a:latin typeface="Tahoma" pitchFamily="34" charset="0"/>
              </a:rPr>
              <a:t>C</a:t>
            </a:r>
            <a:r>
              <a:rPr kumimoji="1" lang="zh-CN" altLang="en-US" sz="2400" b="1">
                <a:latin typeface="Tahoma" pitchFamily="34" charset="0"/>
              </a:rPr>
              <a:t>程序，编译选项为</a:t>
            </a:r>
            <a:r>
              <a:rPr kumimoji="1" lang="en-US" altLang="zh-CN" sz="2400" b="1">
                <a:latin typeface="Tahoma" pitchFamily="34" charset="0"/>
              </a:rPr>
              <a:t>apcs/interwork</a:t>
            </a:r>
            <a:r>
              <a:rPr kumimoji="1" lang="zh-CN" altLang="en-US" sz="2400" b="1">
                <a:latin typeface="Tahoma" pitchFamily="34" charset="0"/>
              </a:rPr>
              <a:t>。对于汇编程序，必须保证编写的代码本身遵守</a:t>
            </a:r>
            <a:r>
              <a:rPr kumimoji="1" lang="en-US" altLang="zh-CN" sz="2400" b="1">
                <a:latin typeface="Tahoma" pitchFamily="34" charset="0"/>
              </a:rPr>
              <a:t>ATPCS</a:t>
            </a:r>
            <a:r>
              <a:rPr kumimoji="1" lang="zh-CN" altLang="en-US" sz="2400" b="1">
                <a:latin typeface="Tahoma" pitchFamily="34" charset="0"/>
              </a:rPr>
              <a:t>。 </a:t>
            </a:r>
          </a:p>
        </p:txBody>
      </p:sp>
    </p:spTree>
    <p:extLst>
      <p:ext uri="{BB962C8B-B14F-4D97-AF65-F5344CB8AC3E}">
        <p14:creationId xmlns:p14="http://schemas.microsoft.com/office/powerpoint/2010/main" val="6911323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nodeType="afterEffect">
                                  <p:stCondLst>
                                    <p:cond delay="0"/>
                                  </p:stCondLst>
                                  <p:childTnLst>
                                    <p:set>
                                      <p:cBhvr>
                                        <p:cTn id="6" dur="1" fill="hold">
                                          <p:stCondLst>
                                            <p:cond delay="0"/>
                                          </p:stCondLst>
                                        </p:cTn>
                                        <p:tgtEl>
                                          <p:spTgt spid="244739">
                                            <p:txEl>
                                              <p:pRg st="0" end="0"/>
                                            </p:txEl>
                                          </p:spTgt>
                                        </p:tgtEl>
                                        <p:attrNameLst>
                                          <p:attrName>style.visibility</p:attrName>
                                        </p:attrNameLst>
                                      </p:cBhvr>
                                      <p:to>
                                        <p:strVal val="visible"/>
                                      </p:to>
                                    </p:set>
                                    <p:animEffect transition="in" filter="barn(inHorizontal)">
                                      <p:cBhvr>
                                        <p:cTn id="7" dur="500"/>
                                        <p:tgtEl>
                                          <p:spTgt spid="244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244739">
                                            <p:txEl>
                                              <p:pRg st="1" end="1"/>
                                            </p:txEl>
                                          </p:spTgt>
                                        </p:tgtEl>
                                        <p:attrNameLst>
                                          <p:attrName>style.visibility</p:attrName>
                                        </p:attrNameLst>
                                      </p:cBhvr>
                                      <p:to>
                                        <p:strVal val="visible"/>
                                      </p:to>
                                    </p:set>
                                    <p:animEffect transition="in" filter="barn(inHorizontal)">
                                      <p:cBhvr>
                                        <p:cTn id="12" dur="500"/>
                                        <p:tgtEl>
                                          <p:spTgt spid="244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nodeType="clickEffect">
                                  <p:stCondLst>
                                    <p:cond delay="0"/>
                                  </p:stCondLst>
                                  <p:childTnLst>
                                    <p:set>
                                      <p:cBhvr>
                                        <p:cTn id="16" dur="1" fill="hold">
                                          <p:stCondLst>
                                            <p:cond delay="0"/>
                                          </p:stCondLst>
                                        </p:cTn>
                                        <p:tgtEl>
                                          <p:spTgt spid="244739">
                                            <p:txEl>
                                              <p:pRg st="2" end="2"/>
                                            </p:txEl>
                                          </p:spTgt>
                                        </p:tgtEl>
                                        <p:attrNameLst>
                                          <p:attrName>style.visibility</p:attrName>
                                        </p:attrNameLst>
                                      </p:cBhvr>
                                      <p:to>
                                        <p:strVal val="visible"/>
                                      </p:to>
                                    </p:set>
                                    <p:animEffect transition="in" filter="barn(inHorizontal)">
                                      <p:cBhvr>
                                        <p:cTn id="17" dur="500"/>
                                        <p:tgtEl>
                                          <p:spTgt spid="2447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rrowheads="1"/>
          </p:cNvSpPr>
          <p:nvPr>
            <p:ph type="title"/>
          </p:nvPr>
        </p:nvSpPr>
        <p:spPr>
          <a:xfrm>
            <a:off x="975123" y="620713"/>
            <a:ext cx="8930878" cy="81121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CN" b="1" dirty="0"/>
              <a:t>4.4.2  </a:t>
            </a:r>
            <a:r>
              <a:rPr lang="zh-CN" altLang="zh-CN" b="1" dirty="0"/>
              <a:t>基本</a:t>
            </a:r>
            <a:r>
              <a:rPr lang="en-US" altLang="zh-CN" b="1" dirty="0"/>
              <a:t>ATPCS</a:t>
            </a:r>
            <a:endParaRPr lang="en-US" altLang="zh-CN" dirty="0"/>
          </a:p>
        </p:txBody>
      </p:sp>
      <p:sp>
        <p:nvSpPr>
          <p:cNvPr id="256004" name="Text Box 4"/>
          <p:cNvSpPr txBox="1">
            <a:spLocks noChangeArrowheads="1"/>
          </p:cNvSpPr>
          <p:nvPr/>
        </p:nvSpPr>
        <p:spPr bwMode="auto">
          <a:xfrm>
            <a:off x="975123" y="1484313"/>
            <a:ext cx="7878365" cy="4450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spcBef>
                <a:spcPct val="30000"/>
              </a:spcBef>
              <a:spcAft>
                <a:spcPct val="40000"/>
              </a:spcAft>
              <a:buSzPct val="125000"/>
            </a:pPr>
            <a:r>
              <a:rPr lang="en-US" altLang="zh-CN" sz="3200" b="1">
                <a:effectLst>
                  <a:outerShdw blurRad="38100" dist="38100" dir="2700000" algn="tl">
                    <a:srgbClr val="000000"/>
                  </a:outerShdw>
                </a:effectLst>
              </a:rPr>
              <a:t>	</a:t>
            </a:r>
            <a:r>
              <a:rPr lang="zh-CN" altLang="en-US" sz="3200" b="1">
                <a:effectLst>
                  <a:outerShdw blurRad="38100" dist="38100" dir="2700000" algn="tl">
                    <a:srgbClr val="000000"/>
                  </a:outerShdw>
                </a:effectLst>
              </a:rPr>
              <a:t>基本</a:t>
            </a:r>
            <a:r>
              <a:rPr lang="en-US" altLang="zh-CN" sz="3200" b="1">
                <a:effectLst>
                  <a:outerShdw blurRad="38100" dist="38100" dir="2700000" algn="tl">
                    <a:srgbClr val="000000"/>
                  </a:outerShdw>
                </a:effectLst>
              </a:rPr>
              <a:t>ATPCS</a:t>
            </a:r>
            <a:r>
              <a:rPr lang="zh-CN" altLang="en-US" sz="3200" b="1">
                <a:effectLst>
                  <a:outerShdw blurRad="38100" dist="38100" dir="2700000" algn="tl">
                    <a:srgbClr val="000000"/>
                  </a:outerShdw>
                </a:effectLst>
              </a:rPr>
              <a:t>规定了在子程序调用时的一些基本规则，包括以下三个方面的内容：</a:t>
            </a:r>
          </a:p>
          <a:p>
            <a:pPr>
              <a:lnSpc>
                <a:spcPct val="135000"/>
              </a:lnSpc>
              <a:spcBef>
                <a:spcPct val="30000"/>
              </a:spcBef>
              <a:spcAft>
                <a:spcPct val="40000"/>
              </a:spcAft>
              <a:buSzPct val="125000"/>
            </a:pPr>
            <a:r>
              <a:rPr lang="zh-CN" altLang="en-US" sz="3200" b="1">
                <a:solidFill>
                  <a:schemeClr val="accent2"/>
                </a:solidFill>
                <a:effectLst>
                  <a:outerShdw blurRad="38100" dist="38100" dir="2700000" algn="tl">
                    <a:srgbClr val="000000"/>
                  </a:outerShdw>
                </a:effectLst>
              </a:rPr>
              <a:t>各寄存器的使用规则及其相应的名字；</a:t>
            </a:r>
          </a:p>
          <a:p>
            <a:pPr>
              <a:lnSpc>
                <a:spcPct val="135000"/>
              </a:lnSpc>
              <a:spcBef>
                <a:spcPct val="30000"/>
              </a:spcBef>
              <a:spcAft>
                <a:spcPct val="40000"/>
              </a:spcAft>
              <a:buSzPct val="125000"/>
            </a:pPr>
            <a:r>
              <a:rPr lang="zh-CN" altLang="en-US" sz="3200" b="1">
                <a:solidFill>
                  <a:schemeClr val="accent2"/>
                </a:solidFill>
                <a:effectLst>
                  <a:outerShdw blurRad="38100" dist="38100" dir="2700000" algn="tl">
                    <a:srgbClr val="000000"/>
                  </a:outerShdw>
                </a:effectLst>
              </a:rPr>
              <a:t>数据栈的使用规则；</a:t>
            </a:r>
          </a:p>
          <a:p>
            <a:pPr>
              <a:lnSpc>
                <a:spcPct val="135000"/>
              </a:lnSpc>
              <a:spcBef>
                <a:spcPct val="30000"/>
              </a:spcBef>
              <a:spcAft>
                <a:spcPct val="40000"/>
              </a:spcAft>
              <a:buSzPct val="125000"/>
            </a:pPr>
            <a:r>
              <a:rPr lang="zh-CN" altLang="en-US" sz="3200" b="1">
                <a:solidFill>
                  <a:schemeClr val="accent2"/>
                </a:solidFill>
                <a:effectLst>
                  <a:outerShdw blurRad="38100" dist="38100" dir="2700000" algn="tl">
                    <a:srgbClr val="000000"/>
                  </a:outerShdw>
                </a:effectLst>
              </a:rPr>
              <a:t>参数传递的规则。</a:t>
            </a:r>
          </a:p>
        </p:txBody>
      </p:sp>
    </p:spTree>
    <p:extLst>
      <p:ext uri="{BB962C8B-B14F-4D97-AF65-F5344CB8AC3E}">
        <p14:creationId xmlns:p14="http://schemas.microsoft.com/office/powerpoint/2010/main" val="18398775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afterEffect">
                                  <p:stCondLst>
                                    <p:cond delay="0"/>
                                  </p:stCondLst>
                                  <p:childTnLst>
                                    <p:set>
                                      <p:cBhvr>
                                        <p:cTn id="6" dur="1" fill="hold">
                                          <p:stCondLst>
                                            <p:cond delay="0"/>
                                          </p:stCondLst>
                                        </p:cTn>
                                        <p:tgtEl>
                                          <p:spTgt spid="256004">
                                            <p:txEl>
                                              <p:pRg st="0" end="0"/>
                                            </p:txEl>
                                          </p:spTgt>
                                        </p:tgtEl>
                                        <p:attrNameLst>
                                          <p:attrName>style.visibility</p:attrName>
                                        </p:attrNameLst>
                                      </p:cBhvr>
                                      <p:to>
                                        <p:strVal val="visible"/>
                                      </p:to>
                                    </p:set>
                                    <p:animEffect transition="in" filter="randombar(horizontal)">
                                      <p:cBhvr>
                                        <p:cTn id="7" dur="500"/>
                                        <p:tgtEl>
                                          <p:spTgt spid="256004">
                                            <p:txEl>
                                              <p:pRg st="0" end="0"/>
                                            </p:txEl>
                                          </p:spTgt>
                                        </p:tgtEl>
                                      </p:cBhvr>
                                    </p:animEffect>
                                  </p:childTnLst>
                                </p:cTn>
                              </p:par>
                            </p:childTnLst>
                          </p:cTn>
                        </p:par>
                        <p:par>
                          <p:cTn id="8" fill="hold" nodeType="afterGroup">
                            <p:stCondLst>
                              <p:cond delay="500"/>
                            </p:stCondLst>
                            <p:childTnLst>
                              <p:par>
                                <p:cTn id="9" presetID="14" presetClass="entr" presetSubtype="10" fill="hold" nodeType="afterEffect">
                                  <p:stCondLst>
                                    <p:cond delay="0"/>
                                  </p:stCondLst>
                                  <p:childTnLst>
                                    <p:set>
                                      <p:cBhvr>
                                        <p:cTn id="10" dur="1" fill="hold">
                                          <p:stCondLst>
                                            <p:cond delay="0"/>
                                          </p:stCondLst>
                                        </p:cTn>
                                        <p:tgtEl>
                                          <p:spTgt spid="256004">
                                            <p:txEl>
                                              <p:pRg st="1" end="1"/>
                                            </p:txEl>
                                          </p:spTgt>
                                        </p:tgtEl>
                                        <p:attrNameLst>
                                          <p:attrName>style.visibility</p:attrName>
                                        </p:attrNameLst>
                                      </p:cBhvr>
                                      <p:to>
                                        <p:strVal val="visible"/>
                                      </p:to>
                                    </p:set>
                                    <p:animEffect transition="in" filter="randombar(horizontal)">
                                      <p:cBhvr>
                                        <p:cTn id="11" dur="500"/>
                                        <p:tgtEl>
                                          <p:spTgt spid="256004">
                                            <p:txEl>
                                              <p:pRg st="1" end="1"/>
                                            </p:txEl>
                                          </p:spTgt>
                                        </p:tgtEl>
                                      </p:cBhvr>
                                    </p:animEffect>
                                  </p:childTnLst>
                                </p:cTn>
                              </p:par>
                            </p:childTnLst>
                          </p:cTn>
                        </p:par>
                        <p:par>
                          <p:cTn id="12" fill="hold" nodeType="afterGroup">
                            <p:stCondLst>
                              <p:cond delay="1000"/>
                            </p:stCondLst>
                            <p:childTnLst>
                              <p:par>
                                <p:cTn id="13" presetID="14" presetClass="entr" presetSubtype="10" fill="hold" nodeType="afterEffect">
                                  <p:stCondLst>
                                    <p:cond delay="0"/>
                                  </p:stCondLst>
                                  <p:childTnLst>
                                    <p:set>
                                      <p:cBhvr>
                                        <p:cTn id="14" dur="1" fill="hold">
                                          <p:stCondLst>
                                            <p:cond delay="0"/>
                                          </p:stCondLst>
                                        </p:cTn>
                                        <p:tgtEl>
                                          <p:spTgt spid="256004">
                                            <p:txEl>
                                              <p:pRg st="2" end="2"/>
                                            </p:txEl>
                                          </p:spTgt>
                                        </p:tgtEl>
                                        <p:attrNameLst>
                                          <p:attrName>style.visibility</p:attrName>
                                        </p:attrNameLst>
                                      </p:cBhvr>
                                      <p:to>
                                        <p:strVal val="visible"/>
                                      </p:to>
                                    </p:set>
                                    <p:animEffect transition="in" filter="randombar(horizontal)">
                                      <p:cBhvr>
                                        <p:cTn id="15" dur="500"/>
                                        <p:tgtEl>
                                          <p:spTgt spid="256004">
                                            <p:txEl>
                                              <p:pRg st="2" end="2"/>
                                            </p:txEl>
                                          </p:spTgt>
                                        </p:tgtEl>
                                      </p:cBhvr>
                                    </p:animEffect>
                                  </p:childTnLst>
                                </p:cTn>
                              </p:par>
                            </p:childTnLst>
                          </p:cTn>
                        </p:par>
                        <p:par>
                          <p:cTn id="16" fill="hold" nodeType="afterGroup">
                            <p:stCondLst>
                              <p:cond delay="1500"/>
                            </p:stCondLst>
                            <p:childTnLst>
                              <p:par>
                                <p:cTn id="17" presetID="14" presetClass="entr" presetSubtype="10" fill="hold" nodeType="afterEffect">
                                  <p:stCondLst>
                                    <p:cond delay="0"/>
                                  </p:stCondLst>
                                  <p:childTnLst>
                                    <p:set>
                                      <p:cBhvr>
                                        <p:cTn id="18" dur="1" fill="hold">
                                          <p:stCondLst>
                                            <p:cond delay="0"/>
                                          </p:stCondLst>
                                        </p:cTn>
                                        <p:tgtEl>
                                          <p:spTgt spid="256004">
                                            <p:txEl>
                                              <p:pRg st="3" end="3"/>
                                            </p:txEl>
                                          </p:spTgt>
                                        </p:tgtEl>
                                        <p:attrNameLst>
                                          <p:attrName>style.visibility</p:attrName>
                                        </p:attrNameLst>
                                      </p:cBhvr>
                                      <p:to>
                                        <p:strVal val="visible"/>
                                      </p:to>
                                    </p:set>
                                    <p:animEffect transition="in" filter="randombar(horizontal)">
                                      <p:cBhvr>
                                        <p:cTn id="19" dur="500"/>
                                        <p:tgtEl>
                                          <p:spTgt spid="25600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p:txBody>
          <a:bodyPr/>
          <a:lstStyle/>
          <a:p>
            <a:pPr marL="838200" indent="-838200"/>
            <a:r>
              <a:rPr lang="en-US" altLang="zh-CN" b="0" dirty="0">
                <a:effectLst/>
              </a:rPr>
              <a:t>4.1 ARM</a:t>
            </a:r>
            <a:r>
              <a:rPr lang="zh-CN" altLang="en-US" b="0" dirty="0">
                <a:effectLst/>
              </a:rPr>
              <a:t>汇编的语句格式</a:t>
            </a:r>
            <a:endParaRPr lang="zh-CN" altLang="en-US" dirty="0">
              <a:effectLst/>
            </a:endParaRPr>
          </a:p>
        </p:txBody>
      </p:sp>
      <p:sp>
        <p:nvSpPr>
          <p:cNvPr id="63491" name="Rectangle 3"/>
          <p:cNvSpPr>
            <a:spLocks noGrp="1" noChangeArrowheads="1"/>
          </p:cNvSpPr>
          <p:nvPr>
            <p:ph type="body" idx="1"/>
          </p:nvPr>
        </p:nvSpPr>
        <p:spPr>
          <a:xfrm>
            <a:off x="416052" y="1556792"/>
            <a:ext cx="9289476" cy="5072608"/>
          </a:xfrm>
        </p:spPr>
        <p:txBody>
          <a:bodyPr>
            <a:noAutofit/>
          </a:bodyPr>
          <a:lstStyle/>
          <a:p>
            <a:pPr marL="457200" lvl="1" indent="0">
              <a:lnSpc>
                <a:spcPct val="90000"/>
              </a:lnSpc>
              <a:buNone/>
            </a:pPr>
            <a:r>
              <a:rPr lang="en-US" altLang="zh-CN" sz="3000" b="1" dirty="0"/>
              <a:t>ARM</a:t>
            </a:r>
            <a:r>
              <a:rPr lang="zh-CN" altLang="en-US" sz="3000" b="1" dirty="0"/>
              <a:t>汇编语言基本的的语句格式如下： </a:t>
            </a:r>
          </a:p>
          <a:p>
            <a:pPr marL="457200" lvl="1" indent="0">
              <a:lnSpc>
                <a:spcPct val="90000"/>
              </a:lnSpc>
              <a:buNone/>
            </a:pPr>
            <a:r>
              <a:rPr lang="zh-CN" altLang="en-US" sz="3000" b="1" dirty="0">
                <a:solidFill>
                  <a:srgbClr val="FF0000"/>
                </a:solidFill>
              </a:rPr>
              <a:t>符号	 指令、伪指令或伪操作              </a:t>
            </a:r>
            <a:r>
              <a:rPr lang="en-US" altLang="zh-CN" sz="3000" b="1" dirty="0">
                <a:solidFill>
                  <a:srgbClr val="FF0000"/>
                </a:solidFill>
              </a:rPr>
              <a:t>[</a:t>
            </a:r>
            <a:r>
              <a:rPr lang="zh-CN" altLang="en-US" sz="3000" b="1" dirty="0">
                <a:solidFill>
                  <a:srgbClr val="FF0000"/>
                </a:solidFill>
              </a:rPr>
              <a:t>；注释</a:t>
            </a:r>
            <a:r>
              <a:rPr lang="en-US" altLang="zh-CN" sz="3000" b="1" dirty="0">
                <a:solidFill>
                  <a:srgbClr val="FF0000"/>
                </a:solidFill>
              </a:rPr>
              <a:t>] </a:t>
            </a:r>
          </a:p>
          <a:p>
            <a:pPr marL="457200" lvl="1" indent="0">
              <a:lnSpc>
                <a:spcPct val="90000"/>
              </a:lnSpc>
              <a:buNone/>
            </a:pPr>
            <a:r>
              <a:rPr lang="zh-CN" altLang="en-US" sz="3000" b="1" dirty="0"/>
              <a:t>一些相同的基本特征</a:t>
            </a:r>
          </a:p>
          <a:p>
            <a:pPr marL="457200" lvl="1" indent="0">
              <a:lnSpc>
                <a:spcPct val="90000"/>
              </a:lnSpc>
              <a:buNone/>
            </a:pPr>
            <a:r>
              <a:rPr lang="zh-CN" altLang="en-US" sz="3000" b="1" dirty="0"/>
              <a:t>	</a:t>
            </a:r>
            <a:r>
              <a:rPr lang="en-US" altLang="zh-CN" sz="3000" b="1" dirty="0"/>
              <a:t>1</a:t>
            </a:r>
            <a:r>
              <a:rPr lang="zh-CN" altLang="en-US" sz="3000" b="1" dirty="0"/>
              <a:t>、一条指令一行。</a:t>
            </a:r>
          </a:p>
          <a:p>
            <a:pPr marL="457200" lvl="1" indent="0">
              <a:lnSpc>
                <a:spcPct val="90000"/>
              </a:lnSpc>
              <a:buNone/>
            </a:pPr>
            <a:r>
              <a:rPr lang="zh-CN" altLang="en-US" sz="3000" b="1" dirty="0"/>
              <a:t>	</a:t>
            </a:r>
            <a:r>
              <a:rPr lang="en-US" altLang="zh-CN" sz="3000" b="1" dirty="0"/>
              <a:t>2</a:t>
            </a:r>
            <a:r>
              <a:rPr lang="zh-CN" altLang="en-US" sz="3000" b="1" dirty="0"/>
              <a:t>、使用标号（</a:t>
            </a:r>
            <a:r>
              <a:rPr lang="en-US" altLang="zh-CN" sz="3000" b="1" dirty="0"/>
              <a:t>label</a:t>
            </a:r>
            <a:r>
              <a:rPr lang="zh-CN" altLang="en-US" sz="3000" b="1" dirty="0"/>
              <a:t>）给内存单元提供名称，从第一列开始书写。</a:t>
            </a:r>
          </a:p>
          <a:p>
            <a:pPr marL="457200" lvl="1" indent="0">
              <a:lnSpc>
                <a:spcPct val="90000"/>
              </a:lnSpc>
              <a:buNone/>
            </a:pPr>
            <a:r>
              <a:rPr lang="zh-CN" altLang="en-US" sz="3000" b="1" dirty="0"/>
              <a:t>	</a:t>
            </a:r>
            <a:r>
              <a:rPr lang="en-US" altLang="zh-CN" sz="3000" b="1" dirty="0"/>
              <a:t>3</a:t>
            </a:r>
            <a:r>
              <a:rPr lang="zh-CN" altLang="en-US" sz="3000" b="1" dirty="0"/>
              <a:t>、指令必须从第二列或能区分标号的地方开始书写。</a:t>
            </a:r>
          </a:p>
          <a:p>
            <a:pPr marL="457200" lvl="1" indent="0">
              <a:lnSpc>
                <a:spcPct val="90000"/>
              </a:lnSpc>
              <a:buNone/>
            </a:pPr>
            <a:r>
              <a:rPr lang="zh-CN" altLang="en-US" sz="3000" b="1" dirty="0"/>
              <a:t>	</a:t>
            </a:r>
            <a:r>
              <a:rPr lang="en-US" altLang="zh-CN" sz="3000" b="1" dirty="0"/>
              <a:t>4</a:t>
            </a:r>
            <a:r>
              <a:rPr lang="zh-CN" altLang="en-US" sz="3000" b="1" dirty="0"/>
              <a:t>、注释跟在指定的注释字符后面（</a:t>
            </a:r>
            <a:r>
              <a:rPr lang="en-US" altLang="zh-CN" sz="3000" b="1" dirty="0"/>
              <a:t>ARM</a:t>
            </a:r>
            <a:r>
              <a:rPr lang="zh-CN" altLang="en-US" sz="3000" b="1" dirty="0"/>
              <a:t>使用的是</a:t>
            </a:r>
            <a:r>
              <a:rPr lang="zh-CN" altLang="en-US" sz="3000" b="1" dirty="0">
                <a:latin typeface="Arial"/>
              </a:rPr>
              <a:t>“</a:t>
            </a:r>
            <a:r>
              <a:rPr lang="zh-CN" altLang="en-US" sz="3000" b="1" dirty="0"/>
              <a:t>；</a:t>
            </a:r>
            <a:r>
              <a:rPr lang="zh-CN" altLang="en-US" sz="3000" b="1" dirty="0">
                <a:latin typeface="Arial"/>
              </a:rPr>
              <a:t>”</a:t>
            </a:r>
            <a:r>
              <a:rPr lang="zh-CN" altLang="en-US" sz="3000" b="1" dirty="0"/>
              <a:t>），一直书写到行尾。 </a:t>
            </a:r>
            <a:endParaRPr lang="zh-CN" altLang="en-US" sz="3000" dirty="0"/>
          </a:p>
        </p:txBody>
      </p:sp>
    </p:spTree>
    <p:extLst>
      <p:ext uri="{BB962C8B-B14F-4D97-AF65-F5344CB8AC3E}">
        <p14:creationId xmlns:p14="http://schemas.microsoft.com/office/powerpoint/2010/main" val="3477762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Rot="1" noChangeArrowheads="1"/>
          </p:cNvSpPr>
          <p:nvPr>
            <p:ph type="title"/>
          </p:nvPr>
        </p:nvSpPr>
        <p:spPr>
          <a:xfrm>
            <a:off x="975123" y="620713"/>
            <a:ext cx="8930878" cy="81121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CN" b="0">
                <a:solidFill>
                  <a:schemeClr val="tx1"/>
                </a:solidFill>
              </a:rPr>
              <a:t>1. </a:t>
            </a:r>
            <a:r>
              <a:rPr lang="zh-CN" altLang="en-US" b="0">
                <a:solidFill>
                  <a:schemeClr val="tx1"/>
                </a:solidFill>
              </a:rPr>
              <a:t>寄存器的使用规则</a:t>
            </a:r>
          </a:p>
        </p:txBody>
      </p:sp>
      <p:graphicFrame>
        <p:nvGraphicFramePr>
          <p:cNvPr id="257243" name="Group 219"/>
          <p:cNvGraphicFramePr>
            <a:graphicFrameLocks noGrp="1"/>
          </p:cNvGraphicFramePr>
          <p:nvPr>
            <p:extLst>
              <p:ext uri="{D42A27DB-BD31-4B8C-83A1-F6EECF244321}">
                <p14:modId xmlns:p14="http://schemas.microsoft.com/office/powerpoint/2010/main" val="129812354"/>
              </p:ext>
            </p:extLst>
          </p:nvPr>
        </p:nvGraphicFramePr>
        <p:xfrm>
          <a:off x="247650" y="1600200"/>
          <a:ext cx="9521109" cy="1524000"/>
        </p:xfrm>
        <a:graphic>
          <a:graphicData uri="http://schemas.openxmlformats.org/drawingml/2006/table">
            <a:tbl>
              <a:tblPr/>
              <a:tblGrid>
                <a:gridCol w="1166019">
                  <a:extLst>
                    <a:ext uri="{9D8B030D-6E8A-4147-A177-3AD203B41FA5}">
                      <a16:colId xmlns:a16="http://schemas.microsoft.com/office/drawing/2014/main" val="20000"/>
                    </a:ext>
                  </a:extLst>
                </a:gridCol>
                <a:gridCol w="225637">
                  <a:extLst>
                    <a:ext uri="{9D8B030D-6E8A-4147-A177-3AD203B41FA5}">
                      <a16:colId xmlns:a16="http://schemas.microsoft.com/office/drawing/2014/main" val="20001"/>
                    </a:ext>
                  </a:extLst>
                </a:gridCol>
                <a:gridCol w="507338">
                  <a:extLst>
                    <a:ext uri="{9D8B030D-6E8A-4147-A177-3AD203B41FA5}">
                      <a16:colId xmlns:a16="http://schemas.microsoft.com/office/drawing/2014/main" val="20002"/>
                    </a:ext>
                  </a:extLst>
                </a:gridCol>
                <a:gridCol w="510779">
                  <a:extLst>
                    <a:ext uri="{9D8B030D-6E8A-4147-A177-3AD203B41FA5}">
                      <a16:colId xmlns:a16="http://schemas.microsoft.com/office/drawing/2014/main" val="20003"/>
                    </a:ext>
                  </a:extLst>
                </a:gridCol>
                <a:gridCol w="509058">
                  <a:extLst>
                    <a:ext uri="{9D8B030D-6E8A-4147-A177-3AD203B41FA5}">
                      <a16:colId xmlns:a16="http://schemas.microsoft.com/office/drawing/2014/main" val="20004"/>
                    </a:ext>
                  </a:extLst>
                </a:gridCol>
                <a:gridCol w="510778">
                  <a:extLst>
                    <a:ext uri="{9D8B030D-6E8A-4147-A177-3AD203B41FA5}">
                      <a16:colId xmlns:a16="http://schemas.microsoft.com/office/drawing/2014/main" val="20005"/>
                    </a:ext>
                  </a:extLst>
                </a:gridCol>
                <a:gridCol w="509058">
                  <a:extLst>
                    <a:ext uri="{9D8B030D-6E8A-4147-A177-3AD203B41FA5}">
                      <a16:colId xmlns:a16="http://schemas.microsoft.com/office/drawing/2014/main" val="20006"/>
                    </a:ext>
                  </a:extLst>
                </a:gridCol>
                <a:gridCol w="509058">
                  <a:extLst>
                    <a:ext uri="{9D8B030D-6E8A-4147-A177-3AD203B41FA5}">
                      <a16:colId xmlns:a16="http://schemas.microsoft.com/office/drawing/2014/main" val="20007"/>
                    </a:ext>
                  </a:extLst>
                </a:gridCol>
                <a:gridCol w="510779">
                  <a:extLst>
                    <a:ext uri="{9D8B030D-6E8A-4147-A177-3AD203B41FA5}">
                      <a16:colId xmlns:a16="http://schemas.microsoft.com/office/drawing/2014/main" val="20008"/>
                    </a:ext>
                  </a:extLst>
                </a:gridCol>
                <a:gridCol w="509058">
                  <a:extLst>
                    <a:ext uri="{9D8B030D-6E8A-4147-A177-3AD203B41FA5}">
                      <a16:colId xmlns:a16="http://schemas.microsoft.com/office/drawing/2014/main" val="20009"/>
                    </a:ext>
                  </a:extLst>
                </a:gridCol>
                <a:gridCol w="503898">
                  <a:extLst>
                    <a:ext uri="{9D8B030D-6E8A-4147-A177-3AD203B41FA5}">
                      <a16:colId xmlns:a16="http://schemas.microsoft.com/office/drawing/2014/main" val="20010"/>
                    </a:ext>
                  </a:extLst>
                </a:gridCol>
                <a:gridCol w="596768">
                  <a:extLst>
                    <a:ext uri="{9D8B030D-6E8A-4147-A177-3AD203B41FA5}">
                      <a16:colId xmlns:a16="http://schemas.microsoft.com/office/drawing/2014/main" val="20011"/>
                    </a:ext>
                  </a:extLst>
                </a:gridCol>
                <a:gridCol w="589888">
                  <a:extLst>
                    <a:ext uri="{9D8B030D-6E8A-4147-A177-3AD203B41FA5}">
                      <a16:colId xmlns:a16="http://schemas.microsoft.com/office/drawing/2014/main" val="20012"/>
                    </a:ext>
                  </a:extLst>
                </a:gridCol>
                <a:gridCol w="591608">
                  <a:extLst>
                    <a:ext uri="{9D8B030D-6E8A-4147-A177-3AD203B41FA5}">
                      <a16:colId xmlns:a16="http://schemas.microsoft.com/office/drawing/2014/main" val="20013"/>
                    </a:ext>
                  </a:extLst>
                </a:gridCol>
                <a:gridCol w="589889">
                  <a:extLst>
                    <a:ext uri="{9D8B030D-6E8A-4147-A177-3AD203B41FA5}">
                      <a16:colId xmlns:a16="http://schemas.microsoft.com/office/drawing/2014/main" val="20014"/>
                    </a:ext>
                  </a:extLst>
                </a:gridCol>
                <a:gridCol w="591608">
                  <a:extLst>
                    <a:ext uri="{9D8B030D-6E8A-4147-A177-3AD203B41FA5}">
                      <a16:colId xmlns:a16="http://schemas.microsoft.com/office/drawing/2014/main" val="20015"/>
                    </a:ext>
                  </a:extLst>
                </a:gridCol>
                <a:gridCol w="589888">
                  <a:extLst>
                    <a:ext uri="{9D8B030D-6E8A-4147-A177-3AD203B41FA5}">
                      <a16:colId xmlns:a16="http://schemas.microsoft.com/office/drawing/2014/main" val="20016"/>
                    </a:ext>
                  </a:extLst>
                </a:gridCol>
              </a:tblGrid>
              <a:tr h="7207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寄存器</a:t>
                      </a:r>
                      <a:endParaRPr kumimoji="0" lang="zh-CN" altLang="en-US" sz="2000" b="0" i="0" u="none" strike="noStrike" cap="none" normalizeH="0" baseline="0" dirty="0">
                        <a:ln>
                          <a:noFill/>
                        </a:ln>
                        <a:solidFill>
                          <a:schemeClr val="tx1"/>
                        </a:solidFill>
                        <a:effectLst/>
                        <a:latin typeface="Arial" charset="0"/>
                        <a:ea typeface="宋体"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rPr>
                        <a:t>R0</a:t>
                      </a:r>
                      <a:endParaRPr kumimoji="0" lang="en-US" altLang="zh-CN" sz="2000" b="0" i="0" u="none" strike="noStrike" cap="none" normalizeH="0" baseline="0" dirty="0">
                        <a:ln>
                          <a:noFill/>
                        </a:ln>
                        <a:solidFill>
                          <a:schemeClr val="tx1"/>
                        </a:solidFill>
                        <a:effectLst/>
                        <a:latin typeface="Arial" charset="0"/>
                        <a:ea typeface="宋体"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R1</a:t>
                      </a:r>
                      <a:endParaRPr kumimoji="0" lang="en-US" altLang="zh-CN" sz="1800" b="0" i="0" u="none" strike="noStrike" cap="none" normalizeH="0" baseline="0" dirty="0">
                        <a:ln>
                          <a:noFill/>
                        </a:ln>
                        <a:solidFill>
                          <a:schemeClr val="tx1"/>
                        </a:solidFill>
                        <a:effectLst/>
                        <a:latin typeface="Arial" charset="0"/>
                        <a:ea typeface="宋体"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R2</a:t>
                      </a:r>
                      <a:endParaRPr kumimoji="0" lang="en-US" altLang="zh-CN" sz="1800" b="0" i="0" u="none" strike="noStrike" cap="none" normalizeH="0" baseline="0" dirty="0">
                        <a:ln>
                          <a:noFill/>
                        </a:ln>
                        <a:solidFill>
                          <a:schemeClr val="tx1"/>
                        </a:solidFill>
                        <a:effectLst/>
                        <a:latin typeface="Arial" charset="0"/>
                        <a:ea typeface="宋体"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R3</a:t>
                      </a:r>
                      <a:endParaRPr kumimoji="0" lang="en-US" altLang="zh-CN" sz="1800" b="0" i="0" u="none" strike="noStrike" cap="none" normalizeH="0" baseline="0" dirty="0">
                        <a:ln>
                          <a:noFill/>
                        </a:ln>
                        <a:solidFill>
                          <a:schemeClr val="tx1"/>
                        </a:solidFill>
                        <a:effectLst/>
                        <a:latin typeface="Arial" charset="0"/>
                        <a:ea typeface="宋体"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R4</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R5</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R6</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R7</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R8</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R9</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R10</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R11</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R12</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R13</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R14</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R15</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03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ATPCS</a:t>
                      </a:r>
                      <a:r>
                        <a:rPr kumimoji="0" lang="zh-CN" altLang="en-US" sz="2000" b="0" i="0" u="none" strike="noStrike" cap="none" normalizeH="0" baseline="0">
                          <a:ln>
                            <a:noFill/>
                          </a:ln>
                          <a:solidFill>
                            <a:schemeClr val="tx1"/>
                          </a:solidFill>
                          <a:effectLst/>
                          <a:latin typeface="Times New Roman" pitchFamily="18" charset="0"/>
                          <a:ea typeface="宋体" pitchFamily="2" charset="-122"/>
                        </a:rPr>
                        <a:t>名称</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a1</a:t>
                      </a:r>
                      <a:endParaRPr kumimoji="0" lang="en-US" altLang="zh-CN" sz="2000" b="0" i="0" u="none" strike="noStrike" cap="none" normalizeH="0" baseline="0">
                        <a:ln>
                          <a:noFill/>
                        </a:ln>
                        <a:solidFill>
                          <a:schemeClr val="tx1"/>
                        </a:solidFill>
                        <a:effectLst/>
                        <a:latin typeface="Arial" charset="0"/>
                        <a:ea typeface="宋体"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a2</a:t>
                      </a:r>
                      <a:endParaRPr kumimoji="0" lang="en-US" altLang="zh-CN" sz="2000" b="0" i="0" u="none" strike="noStrike" cap="none" normalizeH="0" baseline="0">
                        <a:ln>
                          <a:noFill/>
                        </a:ln>
                        <a:solidFill>
                          <a:schemeClr val="tx1"/>
                        </a:solidFill>
                        <a:effectLst/>
                        <a:latin typeface="Arial" charset="0"/>
                        <a:ea typeface="宋体"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a3</a:t>
                      </a:r>
                      <a:endParaRPr kumimoji="0" lang="en-US" altLang="zh-CN" sz="2000" b="0" i="0" u="none" strike="noStrike" cap="none" normalizeH="0" baseline="0">
                        <a:ln>
                          <a:noFill/>
                        </a:ln>
                        <a:solidFill>
                          <a:schemeClr val="tx1"/>
                        </a:solidFill>
                        <a:effectLst/>
                        <a:latin typeface="Arial" charset="0"/>
                        <a:ea typeface="宋体"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a4</a:t>
                      </a:r>
                      <a:endParaRPr kumimoji="0" lang="en-US" altLang="zh-CN" sz="2000" b="0" i="0" u="none" strike="noStrike" cap="none" normalizeH="0" baseline="0">
                        <a:ln>
                          <a:noFill/>
                        </a:ln>
                        <a:solidFill>
                          <a:schemeClr val="tx1"/>
                        </a:solidFill>
                        <a:effectLst/>
                        <a:latin typeface="Arial" charset="0"/>
                        <a:ea typeface="宋体"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rPr>
                        <a:t>v1</a:t>
                      </a:r>
                      <a:endParaRPr kumimoji="0" lang="en-US" altLang="zh-CN" sz="2000" b="0" i="0" u="none" strike="noStrike" cap="none" normalizeH="0" baseline="0" dirty="0">
                        <a:ln>
                          <a:noFill/>
                        </a:ln>
                        <a:solidFill>
                          <a:schemeClr val="tx1"/>
                        </a:solidFill>
                        <a:effectLst/>
                        <a:latin typeface="Arial" charset="0"/>
                        <a:ea typeface="宋体"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rPr>
                        <a:t>v2</a:t>
                      </a:r>
                      <a:endParaRPr kumimoji="0" lang="en-US" altLang="zh-CN" sz="2000" b="0" i="0" u="none" strike="noStrike" cap="none" normalizeH="0" baseline="0" dirty="0">
                        <a:ln>
                          <a:noFill/>
                        </a:ln>
                        <a:solidFill>
                          <a:schemeClr val="tx1"/>
                        </a:solidFill>
                        <a:effectLst/>
                        <a:latin typeface="Arial" charset="0"/>
                        <a:ea typeface="宋体"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rPr>
                        <a:t>v3</a:t>
                      </a:r>
                      <a:endParaRPr kumimoji="0" lang="en-US" altLang="zh-CN" sz="2000" b="0" i="0" u="none" strike="noStrike" cap="none" normalizeH="0" baseline="0" dirty="0">
                        <a:ln>
                          <a:noFill/>
                        </a:ln>
                        <a:solidFill>
                          <a:schemeClr val="tx1"/>
                        </a:solidFill>
                        <a:effectLst/>
                        <a:latin typeface="Arial" charset="0"/>
                        <a:ea typeface="宋体"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rPr>
                        <a:t>v4</a:t>
                      </a:r>
                      <a:endParaRPr kumimoji="0" lang="en-US" altLang="zh-CN" sz="2000" b="0" i="0" u="none" strike="noStrike" cap="none" normalizeH="0" baseline="0" dirty="0">
                        <a:ln>
                          <a:noFill/>
                        </a:ln>
                        <a:solidFill>
                          <a:schemeClr val="tx1"/>
                        </a:solidFill>
                        <a:effectLst/>
                        <a:latin typeface="Arial" charset="0"/>
                        <a:ea typeface="宋体"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rPr>
                        <a:t>WR</a:t>
                      </a:r>
                      <a:endParaRPr kumimoji="0" lang="en-US" altLang="zh-CN" sz="2000" b="0" i="0" u="none" strike="noStrike" cap="none" normalizeH="0" baseline="0" dirty="0">
                        <a:ln>
                          <a:noFill/>
                        </a:ln>
                        <a:solidFill>
                          <a:schemeClr val="tx1"/>
                        </a:solidFill>
                        <a:effectLst/>
                        <a:latin typeface="Arial" charset="0"/>
                        <a:ea typeface="宋体"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rPr>
                        <a:t>v5</a:t>
                      </a:r>
                      <a:endParaRPr kumimoji="0" lang="en-US" altLang="zh-CN" sz="2000" b="0" i="0" u="none" strike="noStrike" cap="none" normalizeH="0" baseline="0" dirty="0">
                        <a:ln>
                          <a:noFill/>
                        </a:ln>
                        <a:solidFill>
                          <a:schemeClr val="tx1"/>
                        </a:solidFill>
                        <a:effectLst/>
                        <a:latin typeface="Arial" charset="0"/>
                        <a:ea typeface="宋体"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rPr>
                        <a:t>v6</a:t>
                      </a:r>
                      <a:endParaRPr kumimoji="0" lang="en-US" altLang="zh-CN" sz="2000" b="0" i="0" u="none" strike="noStrike" cap="none" normalizeH="0" baseline="0" dirty="0">
                        <a:ln>
                          <a:noFill/>
                        </a:ln>
                        <a:solidFill>
                          <a:schemeClr val="tx1"/>
                        </a:solidFill>
                        <a:effectLst/>
                        <a:latin typeface="Arial" charset="0"/>
                        <a:ea typeface="宋体"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rPr>
                        <a:t>SB</a:t>
                      </a:r>
                      <a:endParaRPr kumimoji="0" lang="en-US" altLang="zh-CN" sz="2000" b="0" i="0" u="none" strike="noStrike" cap="none" normalizeH="0" baseline="0" dirty="0">
                        <a:ln>
                          <a:noFill/>
                        </a:ln>
                        <a:solidFill>
                          <a:schemeClr val="tx1"/>
                        </a:solidFill>
                        <a:effectLst/>
                        <a:latin typeface="Arial" charset="0"/>
                        <a:ea typeface="宋体"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rPr>
                        <a:t>v7</a:t>
                      </a:r>
                      <a:endParaRPr kumimoji="0" lang="en-US" altLang="zh-CN" sz="2000" b="0" i="0" u="none" strike="noStrike" cap="none" normalizeH="0" baseline="0" dirty="0">
                        <a:ln>
                          <a:noFill/>
                        </a:ln>
                        <a:solidFill>
                          <a:schemeClr val="tx1"/>
                        </a:solidFill>
                        <a:effectLst/>
                        <a:latin typeface="Arial" charset="0"/>
                        <a:ea typeface="宋体"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rPr>
                        <a:t>SL</a:t>
                      </a:r>
                      <a:endParaRPr kumimoji="0" lang="en-US" altLang="zh-CN" sz="2000" b="0" i="0" u="none" strike="noStrike" cap="none" normalizeH="0" baseline="0" dirty="0">
                        <a:ln>
                          <a:noFill/>
                        </a:ln>
                        <a:solidFill>
                          <a:schemeClr val="tx1"/>
                        </a:solidFill>
                        <a:effectLst/>
                        <a:latin typeface="Arial" charset="0"/>
                        <a:ea typeface="宋体"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rPr>
                        <a:t>v8</a:t>
                      </a:r>
                      <a:endParaRPr kumimoji="0" lang="en-US" altLang="zh-CN" sz="2000" b="0" i="0" u="none" strike="noStrike" cap="none" normalizeH="0" baseline="0" dirty="0">
                        <a:ln>
                          <a:noFill/>
                        </a:ln>
                        <a:solidFill>
                          <a:schemeClr val="tx1"/>
                        </a:solidFill>
                        <a:effectLst/>
                        <a:latin typeface="Arial" charset="0"/>
                        <a:ea typeface="宋体"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rPr>
                        <a:t>FP</a:t>
                      </a:r>
                      <a:endParaRPr kumimoji="0" lang="en-US" altLang="zh-CN" sz="2000" b="0" i="0" u="none" strike="noStrike" cap="none" normalizeH="0" baseline="0" dirty="0">
                        <a:ln>
                          <a:noFill/>
                        </a:ln>
                        <a:solidFill>
                          <a:schemeClr val="tx1"/>
                        </a:solidFill>
                        <a:effectLst/>
                        <a:latin typeface="Arial" charset="0"/>
                        <a:ea typeface="宋体" pitchFamily="2" charset="-122"/>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57244" name="Rectangle 220"/>
          <p:cNvSpPr>
            <a:spLocks noChangeArrowheads="1"/>
          </p:cNvSpPr>
          <p:nvPr/>
        </p:nvSpPr>
        <p:spPr bwMode="auto">
          <a:xfrm>
            <a:off x="330200" y="3352800"/>
            <a:ext cx="9575800" cy="256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spcBef>
                <a:spcPct val="30000"/>
              </a:spcBef>
              <a:spcAft>
                <a:spcPct val="40000"/>
              </a:spcAft>
              <a:buSzPct val="125000"/>
            </a:pPr>
            <a:r>
              <a:rPr lang="en-US" altLang="zh-CN" sz="2400" b="1" dirty="0">
                <a:effectLst>
                  <a:outerShdw blurRad="38100" dist="38100" dir="2700000" algn="tl">
                    <a:srgbClr val="000000"/>
                  </a:outerShdw>
                </a:effectLst>
              </a:rPr>
              <a:t>r0-r3</a:t>
            </a:r>
            <a:r>
              <a:rPr lang="zh-CN" altLang="en-US" sz="2400" b="1" dirty="0">
                <a:effectLst>
                  <a:outerShdw blurRad="38100" dist="38100" dir="2700000" algn="tl">
                    <a:srgbClr val="000000"/>
                  </a:outerShdw>
                </a:effectLst>
              </a:rPr>
              <a:t>：</a:t>
            </a:r>
            <a:r>
              <a:rPr lang="zh-CN" altLang="en-US" sz="2400" b="1" dirty="0">
                <a:effectLst>
                  <a:outerShdw blurRad="38100" dist="38100" dir="2700000" algn="tl">
                    <a:srgbClr val="000000"/>
                  </a:outerShdw>
                </a:effectLst>
                <a:latin typeface="Arial"/>
              </a:rPr>
              <a:t>  </a:t>
            </a:r>
            <a:r>
              <a:rPr lang="zh-CN" altLang="en-US" sz="2400" b="1" dirty="0">
                <a:effectLst>
                  <a:outerShdw blurRad="38100" dist="38100" dir="2700000" algn="tl">
                    <a:srgbClr val="000000"/>
                  </a:outerShdw>
                </a:effectLst>
              </a:rPr>
              <a:t> 用于传参，</a:t>
            </a:r>
            <a:r>
              <a:rPr lang="en-US" altLang="zh-CN" sz="2400" b="1" dirty="0">
                <a:effectLst>
                  <a:outerShdw blurRad="38100" dist="38100" dir="2700000" algn="tl">
                    <a:srgbClr val="000000"/>
                  </a:outerShdw>
                </a:effectLst>
              </a:rPr>
              <a:t>r0</a:t>
            </a:r>
            <a:r>
              <a:rPr lang="zh-CN" altLang="en-US" sz="2400" b="1" dirty="0">
                <a:effectLst>
                  <a:outerShdw blurRad="38100" dist="38100" dir="2700000" algn="tl">
                    <a:srgbClr val="000000"/>
                  </a:outerShdw>
                </a:effectLst>
              </a:rPr>
              <a:t>用于返回值</a:t>
            </a:r>
            <a:br>
              <a:rPr lang="zh-CN" altLang="en-US" sz="2400" b="1" dirty="0">
                <a:effectLst>
                  <a:outerShdw blurRad="38100" dist="38100" dir="2700000" algn="tl">
                    <a:srgbClr val="000000"/>
                  </a:outerShdw>
                </a:effectLst>
              </a:rPr>
            </a:br>
            <a:r>
              <a:rPr lang="en-US" altLang="zh-CN" sz="2400" b="1" dirty="0">
                <a:effectLst>
                  <a:outerShdw blurRad="38100" dist="38100" dir="2700000" algn="tl">
                    <a:srgbClr val="000000"/>
                  </a:outerShdw>
                </a:effectLst>
              </a:rPr>
              <a:t>r4-r11</a:t>
            </a:r>
            <a:r>
              <a:rPr lang="zh-CN" altLang="en-US" sz="2400" b="1" dirty="0">
                <a:effectLst>
                  <a:outerShdw blurRad="38100" dist="38100" dir="2700000" algn="tl">
                    <a:srgbClr val="000000"/>
                  </a:outerShdw>
                </a:effectLst>
              </a:rPr>
              <a:t>：</a:t>
            </a:r>
            <a:r>
              <a:rPr lang="zh-CN" altLang="en-US" sz="2400" b="1" dirty="0">
                <a:effectLst>
                  <a:outerShdw blurRad="38100" dist="38100" dir="2700000" algn="tl">
                    <a:srgbClr val="000000"/>
                  </a:outerShdw>
                </a:effectLst>
                <a:latin typeface="Arial"/>
              </a:rPr>
              <a:t> </a:t>
            </a:r>
            <a:r>
              <a:rPr lang="zh-CN" altLang="en-US" sz="2400" b="1" dirty="0">
                <a:effectLst>
                  <a:outerShdw blurRad="38100" dist="38100" dir="2700000" algn="tl">
                    <a:srgbClr val="000000"/>
                  </a:outerShdw>
                </a:effectLst>
              </a:rPr>
              <a:t> 通用变量寄存器</a:t>
            </a:r>
            <a:br>
              <a:rPr lang="zh-CN" altLang="en-US" sz="2400" b="1" dirty="0">
                <a:effectLst>
                  <a:outerShdw blurRad="38100" dist="38100" dir="2700000" algn="tl">
                    <a:srgbClr val="000000"/>
                  </a:outerShdw>
                </a:effectLst>
              </a:rPr>
            </a:br>
            <a:r>
              <a:rPr lang="en-US" altLang="zh-CN" sz="2400" b="1" dirty="0">
                <a:effectLst>
                  <a:outerShdw blurRad="38100" dist="38100" dir="2700000" algn="tl">
                    <a:srgbClr val="000000"/>
                  </a:outerShdw>
                </a:effectLst>
              </a:rPr>
              <a:t>r12</a:t>
            </a:r>
            <a:r>
              <a:rPr lang="zh-CN" altLang="en-US" sz="2400" b="1" dirty="0">
                <a:effectLst>
                  <a:outerShdw blurRad="38100" dist="38100" dir="2700000" algn="tl">
                    <a:srgbClr val="000000"/>
                  </a:outerShdw>
                </a:effectLst>
              </a:rPr>
              <a:t>：</a:t>
            </a:r>
            <a:r>
              <a:rPr lang="zh-CN" altLang="en-US" sz="2400" b="1" dirty="0">
                <a:effectLst>
                  <a:outerShdw blurRad="38100" dist="38100" dir="2700000" algn="tl">
                    <a:srgbClr val="000000"/>
                  </a:outerShdw>
                </a:effectLst>
                <a:latin typeface="Arial"/>
              </a:rPr>
              <a:t>    </a:t>
            </a:r>
            <a:r>
              <a:rPr lang="zh-CN" altLang="en-US" sz="2400" b="1" dirty="0">
                <a:effectLst>
                  <a:outerShdw blurRad="38100" dist="38100" dir="2700000" algn="tl">
                    <a:srgbClr val="000000"/>
                  </a:outerShdw>
                </a:effectLst>
              </a:rPr>
              <a:t> 用做过程调用中间临时过渡寄存器</a:t>
            </a:r>
            <a:r>
              <a:rPr lang="en-US" altLang="zh-CN" sz="2400" b="1" dirty="0">
                <a:effectLst>
                  <a:outerShdw blurRad="38100" dist="38100" dir="2700000" algn="tl">
                    <a:srgbClr val="000000"/>
                  </a:outerShdw>
                </a:effectLst>
              </a:rPr>
              <a:t>r13</a:t>
            </a:r>
            <a:r>
              <a:rPr lang="zh-CN" altLang="en-US" sz="2400" b="1" dirty="0">
                <a:effectLst>
                  <a:outerShdw blurRad="38100" dist="38100" dir="2700000" algn="tl">
                    <a:srgbClr val="000000"/>
                  </a:outerShdw>
                </a:effectLst>
              </a:rPr>
              <a:t>：</a:t>
            </a:r>
            <a:r>
              <a:rPr lang="zh-CN" altLang="en-US" sz="2400" b="1" dirty="0">
                <a:effectLst>
                  <a:outerShdw blurRad="38100" dist="38100" dir="2700000" algn="tl">
                    <a:srgbClr val="000000"/>
                  </a:outerShdw>
                </a:effectLst>
                <a:latin typeface="Arial"/>
              </a:rPr>
              <a:t>    </a:t>
            </a:r>
            <a:r>
              <a:rPr lang="zh-CN" altLang="en-US" sz="2400" b="1" dirty="0">
                <a:effectLst>
                  <a:outerShdw blurRad="38100" dist="38100" dir="2700000" algn="tl">
                    <a:srgbClr val="000000"/>
                  </a:outerShdw>
                </a:effectLst>
              </a:rPr>
              <a:t> 堆栈指针</a:t>
            </a:r>
            <a:br>
              <a:rPr lang="zh-CN" altLang="en-US" sz="2400" b="1" dirty="0">
                <a:effectLst>
                  <a:outerShdw blurRad="38100" dist="38100" dir="2700000" algn="tl">
                    <a:srgbClr val="000000"/>
                  </a:outerShdw>
                </a:effectLst>
              </a:rPr>
            </a:br>
            <a:r>
              <a:rPr lang="en-US" altLang="zh-CN" sz="2400" b="1" dirty="0">
                <a:effectLst>
                  <a:outerShdw blurRad="38100" dist="38100" dir="2700000" algn="tl">
                    <a:srgbClr val="000000"/>
                  </a:outerShdw>
                </a:effectLst>
              </a:rPr>
              <a:t>r14</a:t>
            </a:r>
            <a:r>
              <a:rPr lang="zh-CN" altLang="en-US" sz="2400" b="1" dirty="0">
                <a:effectLst>
                  <a:outerShdw blurRad="38100" dist="38100" dir="2700000" algn="tl">
                    <a:srgbClr val="000000"/>
                  </a:outerShdw>
                </a:effectLst>
              </a:rPr>
              <a:t>：</a:t>
            </a:r>
            <a:r>
              <a:rPr lang="zh-CN" altLang="en-US" sz="2400" b="1" dirty="0">
                <a:effectLst>
                  <a:outerShdw blurRad="38100" dist="38100" dir="2700000" algn="tl">
                    <a:srgbClr val="000000"/>
                  </a:outerShdw>
                </a:effectLst>
                <a:latin typeface="Arial"/>
              </a:rPr>
              <a:t>    </a:t>
            </a:r>
            <a:r>
              <a:rPr lang="zh-CN" altLang="en-US" sz="2400" b="1" dirty="0">
                <a:effectLst>
                  <a:outerShdw blurRad="38100" dist="38100" dir="2700000" algn="tl">
                    <a:srgbClr val="000000"/>
                  </a:outerShdw>
                </a:effectLst>
              </a:rPr>
              <a:t> 连接寄存器</a:t>
            </a:r>
            <a:br>
              <a:rPr lang="zh-CN" altLang="en-US" sz="2400" b="1" dirty="0">
                <a:effectLst>
                  <a:outerShdw blurRad="38100" dist="38100" dir="2700000" algn="tl">
                    <a:srgbClr val="000000"/>
                  </a:outerShdw>
                </a:effectLst>
              </a:rPr>
            </a:br>
            <a:r>
              <a:rPr lang="en-US" altLang="zh-CN" sz="2400" b="1" dirty="0">
                <a:effectLst>
                  <a:outerShdw blurRad="38100" dist="38100" dir="2700000" algn="tl">
                    <a:srgbClr val="000000"/>
                  </a:outerShdw>
                </a:effectLst>
              </a:rPr>
              <a:t>r15</a:t>
            </a:r>
            <a:r>
              <a:rPr lang="zh-CN" altLang="en-US" sz="2400" b="1" dirty="0">
                <a:effectLst>
                  <a:outerShdw blurRad="38100" dist="38100" dir="2700000" algn="tl">
                    <a:srgbClr val="000000"/>
                  </a:outerShdw>
                </a:effectLst>
              </a:rPr>
              <a:t>：</a:t>
            </a:r>
            <a:r>
              <a:rPr lang="zh-CN" altLang="en-US" sz="2400" b="1" dirty="0">
                <a:effectLst>
                  <a:outerShdw blurRad="38100" dist="38100" dir="2700000" algn="tl">
                    <a:srgbClr val="000000"/>
                  </a:outerShdw>
                </a:effectLst>
                <a:latin typeface="Arial"/>
              </a:rPr>
              <a:t>  </a:t>
            </a:r>
            <a:r>
              <a:rPr lang="zh-CN" altLang="en-US" sz="2400" b="1" dirty="0">
                <a:effectLst>
                  <a:outerShdw blurRad="38100" dist="38100" dir="2700000" algn="tl">
                    <a:srgbClr val="000000"/>
                  </a:outerShdw>
                </a:effectLst>
              </a:rPr>
              <a:t> </a:t>
            </a:r>
            <a:r>
              <a:rPr lang="zh-CN" altLang="en-US" sz="2400" b="1" dirty="0">
                <a:effectLst>
                  <a:outerShdw blurRad="38100" dist="38100" dir="2700000" algn="tl">
                    <a:srgbClr val="000000"/>
                  </a:outerShdw>
                </a:effectLst>
                <a:latin typeface="Arial"/>
              </a:rPr>
              <a:t> </a:t>
            </a:r>
            <a:r>
              <a:rPr lang="zh-CN" altLang="en-US" sz="2400" b="1" dirty="0">
                <a:effectLst>
                  <a:outerShdw blurRad="38100" dist="38100" dir="2700000" algn="tl">
                    <a:srgbClr val="000000"/>
                  </a:outerShdw>
                </a:effectLst>
              </a:rPr>
              <a:t> </a:t>
            </a:r>
            <a:r>
              <a:rPr lang="en-US" altLang="zh-CN" sz="2400" b="1" dirty="0">
                <a:effectLst>
                  <a:outerShdw blurRad="38100" dist="38100" dir="2700000" algn="tl">
                    <a:srgbClr val="000000"/>
                  </a:outerShdw>
                </a:effectLst>
              </a:rPr>
              <a:t>PC</a:t>
            </a:r>
          </a:p>
        </p:txBody>
      </p:sp>
      <p:sp>
        <p:nvSpPr>
          <p:cNvPr id="257245" name="Rectangle 221"/>
          <p:cNvSpPr>
            <a:spLocks noChangeArrowheads="1"/>
          </p:cNvSpPr>
          <p:nvPr/>
        </p:nvSpPr>
        <p:spPr bwMode="auto">
          <a:xfrm>
            <a:off x="577850" y="6170892"/>
            <a:ext cx="52854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静态基址寄存器</a:t>
            </a:r>
            <a:r>
              <a:rPr lang="en-US" altLang="zh-CN"/>
              <a:t>SB</a:t>
            </a:r>
            <a:r>
              <a:rPr lang="zh-CN" altLang="en-US"/>
              <a:t>，数据栈限制指针</a:t>
            </a:r>
            <a:r>
              <a:rPr lang="en-US" altLang="zh-CN"/>
              <a:t>SL</a:t>
            </a:r>
            <a:r>
              <a:rPr lang="zh-CN" altLang="en-US"/>
              <a:t>和桢指针</a:t>
            </a:r>
            <a:r>
              <a:rPr lang="en-US" altLang="zh-CN"/>
              <a:t>FP </a:t>
            </a:r>
          </a:p>
        </p:txBody>
      </p:sp>
    </p:spTree>
    <p:extLst>
      <p:ext uri="{BB962C8B-B14F-4D97-AF65-F5344CB8AC3E}">
        <p14:creationId xmlns:p14="http://schemas.microsoft.com/office/powerpoint/2010/main" val="225265732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1" name="Text Box 3"/>
          <p:cNvSpPr txBox="1">
            <a:spLocks noChangeArrowheads="1"/>
          </p:cNvSpPr>
          <p:nvPr/>
        </p:nvSpPr>
        <p:spPr bwMode="auto">
          <a:xfrm>
            <a:off x="165100" y="1219200"/>
            <a:ext cx="9410700"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200" b="1">
                <a:effectLst>
                  <a:outerShdw blurRad="38100" dist="38100" dir="2700000" algn="tl">
                    <a:srgbClr val="000000"/>
                  </a:outerShdw>
                </a:effectLst>
              </a:rPr>
              <a:t>被调用的子程序在返回前无需恢复寄存器</a:t>
            </a:r>
            <a:r>
              <a:rPr lang="en-US" altLang="zh-CN" sz="2200" b="1">
                <a:effectLst>
                  <a:outerShdw blurRad="38100" dist="38100" dir="2700000" algn="tl">
                    <a:srgbClr val="000000"/>
                  </a:outerShdw>
                </a:effectLst>
              </a:rPr>
              <a:t>R0~R3</a:t>
            </a:r>
            <a:r>
              <a:rPr lang="zh-CN" altLang="en-US" sz="2200" b="1">
                <a:effectLst>
                  <a:outerShdw blurRad="38100" dist="38100" dir="2700000" algn="tl">
                    <a:srgbClr val="000000"/>
                  </a:outerShdw>
                </a:effectLst>
              </a:rPr>
              <a:t>的内容。</a:t>
            </a:r>
          </a:p>
          <a:p>
            <a:r>
              <a:rPr lang="en-US" altLang="zh-CN" sz="2200" b="1">
                <a:effectLst>
                  <a:outerShdw blurRad="38100" dist="38100" dir="2700000" algn="tl">
                    <a:srgbClr val="000000"/>
                  </a:outerShdw>
                </a:effectLst>
              </a:rPr>
              <a:t>2</a:t>
            </a:r>
            <a:r>
              <a:rPr lang="zh-CN" altLang="en-US" sz="2200" b="1">
                <a:effectLst>
                  <a:outerShdw blurRad="38100" dist="38100" dir="2700000" algn="tl">
                    <a:srgbClr val="000000"/>
                  </a:outerShdw>
                </a:effectLst>
              </a:rPr>
              <a:t>）在子程序中，使用</a:t>
            </a:r>
            <a:r>
              <a:rPr lang="en-US" altLang="zh-CN" sz="2200" b="1">
                <a:effectLst>
                  <a:outerShdw blurRad="38100" dist="38100" dir="2700000" algn="tl">
                    <a:srgbClr val="000000"/>
                  </a:outerShdw>
                </a:effectLst>
              </a:rPr>
              <a:t>R4~R11</a:t>
            </a:r>
            <a:r>
              <a:rPr lang="zh-CN" altLang="en-US" sz="2200" b="1">
                <a:effectLst>
                  <a:outerShdw blurRad="38100" dist="38100" dir="2700000" algn="tl">
                    <a:srgbClr val="000000"/>
                  </a:outerShdw>
                </a:effectLst>
              </a:rPr>
              <a:t>来保存局部变量，记作： </a:t>
            </a:r>
            <a:r>
              <a:rPr lang="en-US" altLang="zh-CN" sz="2200" b="1">
                <a:effectLst>
                  <a:outerShdw blurRad="38100" dist="38100" dir="2700000" algn="tl">
                    <a:srgbClr val="000000"/>
                  </a:outerShdw>
                </a:effectLst>
              </a:rPr>
              <a:t>V1~V8 </a:t>
            </a:r>
            <a:r>
              <a:rPr lang="zh-CN" altLang="en-US" sz="2200" b="1">
                <a:effectLst>
                  <a:outerShdw blurRad="38100" dist="38100" dir="2700000" algn="tl">
                    <a:srgbClr val="000000"/>
                  </a:outerShdw>
                </a:effectLst>
              </a:rPr>
              <a:t>。如果在子程序中使用到</a:t>
            </a:r>
            <a:r>
              <a:rPr lang="en-US" altLang="zh-CN" sz="2200" b="1">
                <a:effectLst>
                  <a:outerShdw blurRad="38100" dist="38100" dir="2700000" algn="tl">
                    <a:srgbClr val="000000"/>
                  </a:outerShdw>
                </a:effectLst>
              </a:rPr>
              <a:t>V1~V8</a:t>
            </a:r>
            <a:r>
              <a:rPr lang="zh-CN" altLang="en-US" sz="2200" b="1">
                <a:effectLst>
                  <a:outerShdw blurRad="38100" dist="38100" dir="2700000" algn="tl">
                    <a:srgbClr val="000000"/>
                  </a:outerShdw>
                </a:effectLst>
              </a:rPr>
              <a:t>的某些寄存器，子程序进入时必须保存这些寄存器的值，在返回前必须恢复这些寄存器的值，对于子程序中没有用到的寄存器则不必执行这些操作。</a:t>
            </a:r>
          </a:p>
          <a:p>
            <a:r>
              <a:rPr lang="en-US" altLang="zh-CN" sz="2200" b="1">
                <a:effectLst>
                  <a:outerShdw blurRad="38100" dist="38100" dir="2700000" algn="tl">
                    <a:srgbClr val="000000"/>
                  </a:outerShdw>
                </a:effectLst>
              </a:rPr>
              <a:t>3</a:t>
            </a:r>
            <a:r>
              <a:rPr lang="zh-CN" altLang="en-US" sz="2200" b="1">
                <a:effectLst>
                  <a:outerShdw blurRad="38100" dist="38100" dir="2700000" algn="tl">
                    <a:srgbClr val="000000"/>
                  </a:outerShdw>
                </a:effectLst>
              </a:rPr>
              <a:t>）寄存器</a:t>
            </a:r>
            <a:r>
              <a:rPr lang="en-US" altLang="zh-CN" sz="2200" b="1">
                <a:effectLst>
                  <a:outerShdw blurRad="38100" dist="38100" dir="2700000" algn="tl">
                    <a:srgbClr val="000000"/>
                  </a:outerShdw>
                </a:effectLst>
              </a:rPr>
              <a:t>R12</a:t>
            </a:r>
            <a:r>
              <a:rPr lang="zh-CN" altLang="en-US" sz="2200" b="1">
                <a:effectLst>
                  <a:outerShdw blurRad="38100" dist="38100" dir="2700000" algn="tl">
                    <a:srgbClr val="000000"/>
                  </a:outerShdw>
                </a:effectLst>
              </a:rPr>
              <a:t>用作子程序间临时过渡寄存器，记作</a:t>
            </a:r>
            <a:r>
              <a:rPr lang="en-US" altLang="zh-CN" sz="2200" b="1">
                <a:effectLst>
                  <a:outerShdw blurRad="38100" dist="38100" dir="2700000" algn="tl">
                    <a:srgbClr val="000000"/>
                  </a:outerShdw>
                </a:effectLst>
              </a:rPr>
              <a:t>ip</a:t>
            </a:r>
            <a:r>
              <a:rPr lang="zh-CN" altLang="en-US" sz="2200" b="1">
                <a:effectLst>
                  <a:outerShdw blurRad="38100" dist="38100" dir="2700000" algn="tl">
                    <a:srgbClr val="000000"/>
                  </a:outerShdw>
                </a:effectLst>
              </a:rPr>
              <a:t>；在子程序的连接代码段中经常会有这种使用规则。</a:t>
            </a:r>
          </a:p>
          <a:p>
            <a:r>
              <a:rPr lang="en-US" altLang="zh-CN" sz="2200" b="1">
                <a:effectLst>
                  <a:outerShdw blurRad="38100" dist="38100" dir="2700000" algn="tl">
                    <a:srgbClr val="000000"/>
                  </a:outerShdw>
                </a:effectLst>
              </a:rPr>
              <a:t>4</a:t>
            </a:r>
            <a:r>
              <a:rPr lang="zh-CN" altLang="en-US" sz="2200" b="1">
                <a:effectLst>
                  <a:outerShdw blurRad="38100" dist="38100" dir="2700000" algn="tl">
                    <a:srgbClr val="000000"/>
                  </a:outerShdw>
                </a:effectLst>
              </a:rPr>
              <a:t>）寄存器</a:t>
            </a:r>
            <a:r>
              <a:rPr lang="en-US" altLang="zh-CN" sz="2200" b="1">
                <a:effectLst>
                  <a:outerShdw blurRad="38100" dist="38100" dir="2700000" algn="tl">
                    <a:srgbClr val="000000"/>
                  </a:outerShdw>
                </a:effectLst>
              </a:rPr>
              <a:t>R13</a:t>
            </a:r>
            <a:r>
              <a:rPr lang="zh-CN" altLang="en-US" sz="2200" b="1">
                <a:effectLst>
                  <a:outerShdw blurRad="38100" dist="38100" dir="2700000" algn="tl">
                    <a:srgbClr val="000000"/>
                  </a:outerShdw>
                </a:effectLst>
              </a:rPr>
              <a:t>用作数据栈指针，记做</a:t>
            </a:r>
            <a:r>
              <a:rPr lang="en-US" altLang="zh-CN" sz="2200" b="1">
                <a:effectLst>
                  <a:outerShdw blurRad="38100" dist="38100" dir="2700000" algn="tl">
                    <a:srgbClr val="000000"/>
                  </a:outerShdw>
                </a:effectLst>
              </a:rPr>
              <a:t>SP</a:t>
            </a:r>
            <a:r>
              <a:rPr lang="zh-CN" altLang="en-US" sz="2200" b="1">
                <a:effectLst>
                  <a:outerShdw blurRad="38100" dist="38100" dir="2700000" algn="tl">
                    <a:srgbClr val="000000"/>
                  </a:outerShdw>
                </a:effectLst>
              </a:rPr>
              <a:t>，在子程序中寄存器</a:t>
            </a:r>
            <a:r>
              <a:rPr lang="en-US" altLang="zh-CN" sz="2200" b="1">
                <a:effectLst>
                  <a:outerShdw blurRad="38100" dist="38100" dir="2700000" algn="tl">
                    <a:srgbClr val="000000"/>
                  </a:outerShdw>
                </a:effectLst>
              </a:rPr>
              <a:t>R13</a:t>
            </a:r>
            <a:r>
              <a:rPr lang="zh-CN" altLang="en-US" sz="2200" b="1">
                <a:effectLst>
                  <a:outerShdw blurRad="38100" dist="38100" dir="2700000" algn="tl">
                    <a:srgbClr val="000000"/>
                  </a:outerShdw>
                </a:effectLst>
              </a:rPr>
              <a:t>不能用做其他用途。 寄存器</a:t>
            </a:r>
            <a:r>
              <a:rPr lang="en-US" altLang="zh-CN" sz="2200" b="1">
                <a:effectLst>
                  <a:outerShdw blurRad="38100" dist="38100" dir="2700000" algn="tl">
                    <a:srgbClr val="000000"/>
                  </a:outerShdw>
                </a:effectLst>
              </a:rPr>
              <a:t>SP</a:t>
            </a:r>
            <a:r>
              <a:rPr lang="zh-CN" altLang="en-US" sz="2200" b="1">
                <a:effectLst>
                  <a:outerShdw blurRad="38100" dist="38100" dir="2700000" algn="tl">
                    <a:srgbClr val="000000"/>
                  </a:outerShdw>
                </a:effectLst>
              </a:rPr>
              <a:t>在进入子程序时的值和退出子程序时的值必须相等。</a:t>
            </a:r>
          </a:p>
          <a:p>
            <a:r>
              <a:rPr lang="en-US" altLang="zh-CN" sz="2200" b="1">
                <a:effectLst>
                  <a:outerShdw blurRad="38100" dist="38100" dir="2700000" algn="tl">
                    <a:srgbClr val="000000"/>
                  </a:outerShdw>
                </a:effectLst>
              </a:rPr>
              <a:t>5</a:t>
            </a:r>
            <a:r>
              <a:rPr lang="zh-CN" altLang="en-US" sz="2200" b="1">
                <a:effectLst>
                  <a:outerShdw blurRad="38100" dist="38100" dir="2700000" algn="tl">
                    <a:srgbClr val="000000"/>
                  </a:outerShdw>
                </a:effectLst>
              </a:rPr>
              <a:t>）寄存器</a:t>
            </a:r>
            <a:r>
              <a:rPr lang="en-US" altLang="zh-CN" sz="2200" b="1">
                <a:effectLst>
                  <a:outerShdw blurRad="38100" dist="38100" dir="2700000" algn="tl">
                    <a:srgbClr val="000000"/>
                  </a:outerShdw>
                </a:effectLst>
              </a:rPr>
              <a:t>R14</a:t>
            </a:r>
            <a:r>
              <a:rPr lang="zh-CN" altLang="en-US" sz="2200" b="1">
                <a:effectLst>
                  <a:outerShdw blurRad="38100" dist="38100" dir="2700000" algn="tl">
                    <a:srgbClr val="000000"/>
                  </a:outerShdw>
                </a:effectLst>
              </a:rPr>
              <a:t>用作连接寄存器，记作</a:t>
            </a:r>
            <a:r>
              <a:rPr lang="en-US" altLang="zh-CN" sz="2200" b="1">
                <a:effectLst>
                  <a:outerShdw blurRad="38100" dist="38100" dir="2700000" algn="tl">
                    <a:srgbClr val="000000"/>
                  </a:outerShdw>
                </a:effectLst>
              </a:rPr>
              <a:t>lr </a:t>
            </a:r>
            <a:r>
              <a:rPr lang="zh-CN" altLang="en-US" sz="2200" b="1">
                <a:effectLst>
                  <a:outerShdw blurRad="38100" dist="38100" dir="2700000" algn="tl">
                    <a:srgbClr val="000000"/>
                  </a:outerShdw>
                </a:effectLst>
              </a:rPr>
              <a:t>；它用于保存子程序的返回地址，如果在子程序中保存了返回地址，则</a:t>
            </a:r>
            <a:r>
              <a:rPr lang="en-US" altLang="zh-CN" sz="2200" b="1">
                <a:effectLst>
                  <a:outerShdw blurRad="38100" dist="38100" dir="2700000" algn="tl">
                    <a:srgbClr val="000000"/>
                  </a:outerShdw>
                </a:effectLst>
              </a:rPr>
              <a:t>R14</a:t>
            </a:r>
            <a:r>
              <a:rPr lang="zh-CN" altLang="en-US" sz="2200" b="1">
                <a:effectLst>
                  <a:outerShdw blurRad="38100" dist="38100" dir="2700000" algn="tl">
                    <a:srgbClr val="000000"/>
                  </a:outerShdw>
                </a:effectLst>
              </a:rPr>
              <a:t>可用作其它的用途。</a:t>
            </a:r>
          </a:p>
          <a:p>
            <a:r>
              <a:rPr lang="en-US" altLang="zh-CN" sz="2200" b="1">
                <a:effectLst>
                  <a:outerShdw blurRad="38100" dist="38100" dir="2700000" algn="tl">
                    <a:srgbClr val="000000"/>
                  </a:outerShdw>
                </a:effectLst>
              </a:rPr>
              <a:t>6</a:t>
            </a:r>
            <a:r>
              <a:rPr lang="zh-CN" altLang="en-US" sz="2200" b="1">
                <a:effectLst>
                  <a:outerShdw blurRad="38100" dist="38100" dir="2700000" algn="tl">
                    <a:srgbClr val="000000"/>
                  </a:outerShdw>
                </a:effectLst>
              </a:rPr>
              <a:t>）寄存器</a:t>
            </a:r>
            <a:r>
              <a:rPr lang="en-US" altLang="zh-CN" sz="2200" b="1">
                <a:effectLst>
                  <a:outerShdw blurRad="38100" dist="38100" dir="2700000" algn="tl">
                    <a:srgbClr val="000000"/>
                  </a:outerShdw>
                </a:effectLst>
              </a:rPr>
              <a:t>R15</a:t>
            </a:r>
            <a:r>
              <a:rPr lang="zh-CN" altLang="en-US" sz="2200" b="1">
                <a:effectLst>
                  <a:outerShdw blurRad="38100" dist="38100" dir="2700000" algn="tl">
                    <a:srgbClr val="000000"/>
                  </a:outerShdw>
                </a:effectLst>
              </a:rPr>
              <a:t>是程序计数器，记作</a:t>
            </a:r>
            <a:r>
              <a:rPr lang="en-US" altLang="zh-CN" sz="2200" b="1">
                <a:effectLst>
                  <a:outerShdw blurRad="38100" dist="38100" dir="2700000" algn="tl">
                    <a:srgbClr val="000000"/>
                  </a:outerShdw>
                </a:effectLst>
              </a:rPr>
              <a:t>PC </a:t>
            </a:r>
            <a:r>
              <a:rPr lang="zh-CN" altLang="en-US" sz="2200" b="1">
                <a:effectLst>
                  <a:outerShdw blurRad="38100" dist="38100" dir="2700000" algn="tl">
                    <a:srgbClr val="000000"/>
                  </a:outerShdw>
                </a:effectLst>
              </a:rPr>
              <a:t>；它不能用作其他用途。</a:t>
            </a:r>
          </a:p>
          <a:p>
            <a:r>
              <a:rPr lang="en-US" altLang="zh-CN" sz="2200" b="1">
                <a:effectLst>
                  <a:outerShdw blurRad="38100" dist="38100" dir="2700000" algn="tl">
                    <a:srgbClr val="000000"/>
                  </a:outerShdw>
                </a:effectLst>
              </a:rPr>
              <a:t>7</a:t>
            </a:r>
            <a:r>
              <a:rPr lang="zh-CN" altLang="en-US" sz="2200" b="1">
                <a:effectLst>
                  <a:outerShdw blurRad="38100" dist="38100" dir="2700000" algn="tl">
                    <a:srgbClr val="000000"/>
                  </a:outerShdw>
                </a:effectLst>
              </a:rPr>
              <a:t>）</a:t>
            </a:r>
            <a:r>
              <a:rPr lang="en-US" altLang="zh-CN" sz="2200" b="1">
                <a:effectLst>
                  <a:outerShdw blurRad="38100" dist="38100" dir="2700000" algn="tl">
                    <a:srgbClr val="000000"/>
                  </a:outerShdw>
                </a:effectLst>
              </a:rPr>
              <a:t>ATPCS</a:t>
            </a:r>
            <a:r>
              <a:rPr lang="zh-CN" altLang="en-US" sz="2200" b="1">
                <a:effectLst>
                  <a:outerShdw blurRad="38100" dist="38100" dir="2700000" algn="tl">
                    <a:srgbClr val="000000"/>
                  </a:outerShdw>
                </a:effectLst>
              </a:rPr>
              <a:t>中的各寄存器在</a:t>
            </a:r>
            <a:r>
              <a:rPr lang="en-US" altLang="zh-CN" sz="2200" b="1">
                <a:effectLst>
                  <a:outerShdw blurRad="38100" dist="38100" dir="2700000" algn="tl">
                    <a:srgbClr val="000000"/>
                  </a:outerShdw>
                </a:effectLst>
              </a:rPr>
              <a:t>ARM</a:t>
            </a:r>
            <a:r>
              <a:rPr lang="zh-CN" altLang="en-US" sz="2200" b="1">
                <a:effectLst>
                  <a:outerShdw blurRad="38100" dist="38100" dir="2700000" algn="tl">
                    <a:srgbClr val="000000"/>
                  </a:outerShdw>
                </a:effectLst>
              </a:rPr>
              <a:t>编译器和汇编器中都是预定义的</a:t>
            </a:r>
            <a:r>
              <a:rPr lang="zh-CN" altLang="en-US" sz="2200"/>
              <a:t> </a:t>
            </a:r>
          </a:p>
        </p:txBody>
      </p:sp>
    </p:spTree>
    <p:extLst>
      <p:ext uri="{BB962C8B-B14F-4D97-AF65-F5344CB8AC3E}">
        <p14:creationId xmlns:p14="http://schemas.microsoft.com/office/powerpoint/2010/main" val="18964483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after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animEffect transition="in" filter="randombar(horizontal)">
                                      <p:cBhvr>
                                        <p:cTn id="7" dur="500"/>
                                        <p:tgtEl>
                                          <p:spTgt spid="258051">
                                            <p:txEl>
                                              <p:pRg st="0" end="0"/>
                                            </p:txEl>
                                          </p:spTgt>
                                        </p:tgtEl>
                                      </p:cBhvr>
                                    </p:animEffect>
                                  </p:childTnLst>
                                </p:cTn>
                              </p:par>
                            </p:childTnLst>
                          </p:cTn>
                        </p:par>
                        <p:par>
                          <p:cTn id="8" fill="hold" nodeType="afterGroup">
                            <p:stCondLst>
                              <p:cond delay="500"/>
                            </p:stCondLst>
                            <p:childTnLst>
                              <p:par>
                                <p:cTn id="9" presetID="14" presetClass="entr" presetSubtype="10" fill="hold" nodeType="afterEffect">
                                  <p:stCondLst>
                                    <p:cond delay="0"/>
                                  </p:stCondLst>
                                  <p:childTnLst>
                                    <p:set>
                                      <p:cBhvr>
                                        <p:cTn id="10" dur="1" fill="hold">
                                          <p:stCondLst>
                                            <p:cond delay="0"/>
                                          </p:stCondLst>
                                        </p:cTn>
                                        <p:tgtEl>
                                          <p:spTgt spid="258051">
                                            <p:txEl>
                                              <p:pRg st="1" end="1"/>
                                            </p:txEl>
                                          </p:spTgt>
                                        </p:tgtEl>
                                        <p:attrNameLst>
                                          <p:attrName>style.visibility</p:attrName>
                                        </p:attrNameLst>
                                      </p:cBhvr>
                                      <p:to>
                                        <p:strVal val="visible"/>
                                      </p:to>
                                    </p:set>
                                    <p:animEffect transition="in" filter="randombar(horizontal)">
                                      <p:cBhvr>
                                        <p:cTn id="11" dur="500"/>
                                        <p:tgtEl>
                                          <p:spTgt spid="258051">
                                            <p:txEl>
                                              <p:pRg st="1" end="1"/>
                                            </p:txEl>
                                          </p:spTgt>
                                        </p:tgtEl>
                                      </p:cBhvr>
                                    </p:animEffect>
                                  </p:childTnLst>
                                </p:cTn>
                              </p:par>
                            </p:childTnLst>
                          </p:cTn>
                        </p:par>
                        <p:par>
                          <p:cTn id="12" fill="hold" nodeType="afterGroup">
                            <p:stCondLst>
                              <p:cond delay="1000"/>
                            </p:stCondLst>
                            <p:childTnLst>
                              <p:par>
                                <p:cTn id="13" presetID="14" presetClass="entr" presetSubtype="10" fill="hold" nodeType="afterEffect">
                                  <p:stCondLst>
                                    <p:cond delay="0"/>
                                  </p:stCondLst>
                                  <p:childTnLst>
                                    <p:set>
                                      <p:cBhvr>
                                        <p:cTn id="14" dur="1" fill="hold">
                                          <p:stCondLst>
                                            <p:cond delay="0"/>
                                          </p:stCondLst>
                                        </p:cTn>
                                        <p:tgtEl>
                                          <p:spTgt spid="258051">
                                            <p:txEl>
                                              <p:pRg st="2" end="2"/>
                                            </p:txEl>
                                          </p:spTgt>
                                        </p:tgtEl>
                                        <p:attrNameLst>
                                          <p:attrName>style.visibility</p:attrName>
                                        </p:attrNameLst>
                                      </p:cBhvr>
                                      <p:to>
                                        <p:strVal val="visible"/>
                                      </p:to>
                                    </p:set>
                                    <p:animEffect transition="in" filter="randombar(horizontal)">
                                      <p:cBhvr>
                                        <p:cTn id="15" dur="500"/>
                                        <p:tgtEl>
                                          <p:spTgt spid="258051">
                                            <p:txEl>
                                              <p:pRg st="2" end="2"/>
                                            </p:txEl>
                                          </p:spTgt>
                                        </p:tgtEl>
                                      </p:cBhvr>
                                    </p:animEffect>
                                  </p:childTnLst>
                                </p:cTn>
                              </p:par>
                            </p:childTnLst>
                          </p:cTn>
                        </p:par>
                        <p:par>
                          <p:cTn id="16" fill="hold" nodeType="afterGroup">
                            <p:stCondLst>
                              <p:cond delay="1500"/>
                            </p:stCondLst>
                            <p:childTnLst>
                              <p:par>
                                <p:cTn id="17" presetID="14" presetClass="entr" presetSubtype="10" fill="hold" nodeType="afterEffect">
                                  <p:stCondLst>
                                    <p:cond delay="0"/>
                                  </p:stCondLst>
                                  <p:childTnLst>
                                    <p:set>
                                      <p:cBhvr>
                                        <p:cTn id="18" dur="1" fill="hold">
                                          <p:stCondLst>
                                            <p:cond delay="0"/>
                                          </p:stCondLst>
                                        </p:cTn>
                                        <p:tgtEl>
                                          <p:spTgt spid="258051">
                                            <p:txEl>
                                              <p:pRg st="3" end="3"/>
                                            </p:txEl>
                                          </p:spTgt>
                                        </p:tgtEl>
                                        <p:attrNameLst>
                                          <p:attrName>style.visibility</p:attrName>
                                        </p:attrNameLst>
                                      </p:cBhvr>
                                      <p:to>
                                        <p:strVal val="visible"/>
                                      </p:to>
                                    </p:set>
                                    <p:animEffect transition="in" filter="randombar(horizontal)">
                                      <p:cBhvr>
                                        <p:cTn id="19" dur="500"/>
                                        <p:tgtEl>
                                          <p:spTgt spid="258051">
                                            <p:txEl>
                                              <p:pRg st="3" end="3"/>
                                            </p:txEl>
                                          </p:spTgt>
                                        </p:tgtEl>
                                      </p:cBhvr>
                                    </p:animEffect>
                                  </p:childTnLst>
                                </p:cTn>
                              </p:par>
                            </p:childTnLst>
                          </p:cTn>
                        </p:par>
                        <p:par>
                          <p:cTn id="20" fill="hold" nodeType="afterGroup">
                            <p:stCondLst>
                              <p:cond delay="2000"/>
                            </p:stCondLst>
                            <p:childTnLst>
                              <p:par>
                                <p:cTn id="21" presetID="14" presetClass="entr" presetSubtype="10" fill="hold" nodeType="afterEffect">
                                  <p:stCondLst>
                                    <p:cond delay="0"/>
                                  </p:stCondLst>
                                  <p:childTnLst>
                                    <p:set>
                                      <p:cBhvr>
                                        <p:cTn id="22" dur="1" fill="hold">
                                          <p:stCondLst>
                                            <p:cond delay="0"/>
                                          </p:stCondLst>
                                        </p:cTn>
                                        <p:tgtEl>
                                          <p:spTgt spid="258051">
                                            <p:txEl>
                                              <p:pRg st="4" end="4"/>
                                            </p:txEl>
                                          </p:spTgt>
                                        </p:tgtEl>
                                        <p:attrNameLst>
                                          <p:attrName>style.visibility</p:attrName>
                                        </p:attrNameLst>
                                      </p:cBhvr>
                                      <p:to>
                                        <p:strVal val="visible"/>
                                      </p:to>
                                    </p:set>
                                    <p:animEffect transition="in" filter="randombar(horizontal)">
                                      <p:cBhvr>
                                        <p:cTn id="23" dur="500"/>
                                        <p:tgtEl>
                                          <p:spTgt spid="258051">
                                            <p:txEl>
                                              <p:pRg st="4" end="4"/>
                                            </p:txEl>
                                          </p:spTgt>
                                        </p:tgtEl>
                                      </p:cBhvr>
                                    </p:animEffect>
                                  </p:childTnLst>
                                </p:cTn>
                              </p:par>
                            </p:childTnLst>
                          </p:cTn>
                        </p:par>
                        <p:par>
                          <p:cTn id="24" fill="hold" nodeType="afterGroup">
                            <p:stCondLst>
                              <p:cond delay="2500"/>
                            </p:stCondLst>
                            <p:childTnLst>
                              <p:par>
                                <p:cTn id="25" presetID="14" presetClass="entr" presetSubtype="10" fill="hold" nodeType="afterEffect">
                                  <p:stCondLst>
                                    <p:cond delay="0"/>
                                  </p:stCondLst>
                                  <p:childTnLst>
                                    <p:set>
                                      <p:cBhvr>
                                        <p:cTn id="26" dur="1" fill="hold">
                                          <p:stCondLst>
                                            <p:cond delay="0"/>
                                          </p:stCondLst>
                                        </p:cTn>
                                        <p:tgtEl>
                                          <p:spTgt spid="258051">
                                            <p:txEl>
                                              <p:pRg st="5" end="5"/>
                                            </p:txEl>
                                          </p:spTgt>
                                        </p:tgtEl>
                                        <p:attrNameLst>
                                          <p:attrName>style.visibility</p:attrName>
                                        </p:attrNameLst>
                                      </p:cBhvr>
                                      <p:to>
                                        <p:strVal val="visible"/>
                                      </p:to>
                                    </p:set>
                                    <p:animEffect transition="in" filter="randombar(horizontal)">
                                      <p:cBhvr>
                                        <p:cTn id="27" dur="500"/>
                                        <p:tgtEl>
                                          <p:spTgt spid="258051">
                                            <p:txEl>
                                              <p:pRg st="5" end="5"/>
                                            </p:txEl>
                                          </p:spTgt>
                                        </p:tgtEl>
                                      </p:cBhvr>
                                    </p:animEffect>
                                  </p:childTnLst>
                                </p:cTn>
                              </p:par>
                            </p:childTnLst>
                          </p:cTn>
                        </p:par>
                        <p:par>
                          <p:cTn id="28" fill="hold" nodeType="afterGroup">
                            <p:stCondLst>
                              <p:cond delay="3000"/>
                            </p:stCondLst>
                            <p:childTnLst>
                              <p:par>
                                <p:cTn id="29" presetID="14" presetClass="entr" presetSubtype="10" fill="hold" nodeType="afterEffect">
                                  <p:stCondLst>
                                    <p:cond delay="0"/>
                                  </p:stCondLst>
                                  <p:childTnLst>
                                    <p:set>
                                      <p:cBhvr>
                                        <p:cTn id="30" dur="1" fill="hold">
                                          <p:stCondLst>
                                            <p:cond delay="0"/>
                                          </p:stCondLst>
                                        </p:cTn>
                                        <p:tgtEl>
                                          <p:spTgt spid="258051">
                                            <p:txEl>
                                              <p:pRg st="6" end="6"/>
                                            </p:txEl>
                                          </p:spTgt>
                                        </p:tgtEl>
                                        <p:attrNameLst>
                                          <p:attrName>style.visibility</p:attrName>
                                        </p:attrNameLst>
                                      </p:cBhvr>
                                      <p:to>
                                        <p:strVal val="visible"/>
                                      </p:to>
                                    </p:set>
                                    <p:animEffect transition="in" filter="randombar(horizontal)">
                                      <p:cBhvr>
                                        <p:cTn id="31" dur="500"/>
                                        <p:tgtEl>
                                          <p:spTgt spid="2580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Rot="1" noChangeArrowheads="1"/>
          </p:cNvSpPr>
          <p:nvPr>
            <p:ph type="title"/>
          </p:nvPr>
        </p:nvSpPr>
        <p:spPr>
          <a:xfrm>
            <a:off x="975123" y="620713"/>
            <a:ext cx="8930878" cy="81121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CN" dirty="0">
                <a:solidFill>
                  <a:schemeClr val="tx1"/>
                </a:solidFill>
              </a:rPr>
              <a:t>2.</a:t>
            </a:r>
            <a:r>
              <a:rPr lang="zh-CN" altLang="en-US" dirty="0">
                <a:solidFill>
                  <a:schemeClr val="tx1"/>
                </a:solidFill>
              </a:rPr>
              <a:t>数据栈的使用规则；</a:t>
            </a:r>
          </a:p>
        </p:txBody>
      </p:sp>
      <p:sp>
        <p:nvSpPr>
          <p:cNvPr id="259075" name="Text Box 3"/>
          <p:cNvSpPr txBox="1">
            <a:spLocks noChangeArrowheads="1"/>
          </p:cNvSpPr>
          <p:nvPr/>
        </p:nvSpPr>
        <p:spPr bwMode="auto">
          <a:xfrm>
            <a:off x="660400" y="1295400"/>
            <a:ext cx="8667750"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effectLst>
                  <a:outerShdw blurRad="38100" dist="38100" dir="2700000" algn="tl">
                    <a:srgbClr val="000000"/>
                  </a:outerShdw>
                </a:effectLst>
              </a:rPr>
              <a:t>	</a:t>
            </a:r>
            <a:r>
              <a:rPr lang="en-US" altLang="zh-CN" sz="2400" b="1">
                <a:effectLst>
                  <a:outerShdw blurRad="38100" dist="38100" dir="2700000" algn="tl">
                    <a:srgbClr val="000000"/>
                  </a:outerShdw>
                </a:effectLst>
              </a:rPr>
              <a:t>ATPCS</a:t>
            </a:r>
            <a:r>
              <a:rPr lang="zh-CN" altLang="en-US" sz="2400" b="1">
                <a:effectLst>
                  <a:outerShdw blurRad="38100" dist="38100" dir="2700000" algn="tl">
                    <a:srgbClr val="000000"/>
                  </a:outerShdw>
                </a:effectLst>
              </a:rPr>
              <a:t>规定数据栈为</a:t>
            </a:r>
            <a:r>
              <a:rPr lang="en-US" altLang="zh-CN" sz="2400" b="1">
                <a:effectLst>
                  <a:outerShdw blurRad="38100" dist="38100" dir="2700000" algn="tl">
                    <a:srgbClr val="000000"/>
                  </a:outerShdw>
                </a:effectLst>
              </a:rPr>
              <a:t>FD</a:t>
            </a:r>
            <a:r>
              <a:rPr lang="zh-CN" altLang="en-US" sz="2400" b="1">
                <a:effectLst>
                  <a:outerShdw blurRad="38100" dist="38100" dir="2700000" algn="tl">
                    <a:srgbClr val="000000"/>
                  </a:outerShdw>
                </a:effectLst>
              </a:rPr>
              <a:t>类型，并对数据栈的操作是</a:t>
            </a:r>
            <a:r>
              <a:rPr lang="en-US" altLang="zh-CN" sz="2400" b="1">
                <a:effectLst>
                  <a:outerShdw blurRad="38100" dist="38100" dir="2700000" algn="tl">
                    <a:srgbClr val="000000"/>
                  </a:outerShdw>
                </a:effectLst>
              </a:rPr>
              <a:t>8</a:t>
            </a:r>
            <a:r>
              <a:rPr lang="zh-CN" altLang="en-US" sz="2400" b="1">
                <a:effectLst>
                  <a:outerShdw blurRad="38100" dist="38100" dir="2700000" algn="tl">
                    <a:srgbClr val="000000"/>
                  </a:outerShdw>
                </a:effectLst>
              </a:rPr>
              <a:t>字节对齐的，下面是一个数据栈的示例及相关的名词。</a:t>
            </a:r>
          </a:p>
          <a:p>
            <a:r>
              <a:rPr lang="en-US" altLang="zh-CN" sz="2400" b="1">
                <a:effectLst>
                  <a:outerShdw blurRad="38100" dist="38100" dir="2700000" algn="tl">
                    <a:srgbClr val="000000"/>
                  </a:outerShdw>
                </a:effectLst>
              </a:rPr>
              <a:t>1</a:t>
            </a:r>
            <a:r>
              <a:rPr lang="zh-CN" altLang="en-US" sz="2400" b="1">
                <a:effectLst>
                  <a:outerShdw blurRad="38100" dist="38100" dir="2700000" algn="tl">
                    <a:srgbClr val="000000"/>
                  </a:outerShdw>
                </a:effectLst>
              </a:rPr>
              <a:t>）数据栈栈指针（</a:t>
            </a:r>
            <a:r>
              <a:rPr lang="en-US" altLang="zh-CN" sz="2400" b="1">
                <a:effectLst>
                  <a:outerShdw blurRad="38100" dist="38100" dir="2700000" algn="tl">
                    <a:srgbClr val="000000"/>
                  </a:outerShdw>
                </a:effectLst>
              </a:rPr>
              <a:t>stack pointer</a:t>
            </a:r>
            <a:r>
              <a:rPr lang="zh-CN" altLang="en-US" sz="2400" b="1">
                <a:effectLst>
                  <a:outerShdw blurRad="38100" dist="38100" dir="2700000" algn="tl">
                    <a:srgbClr val="000000"/>
                  </a:outerShdw>
                </a:effectLst>
              </a:rPr>
              <a:t>）</a:t>
            </a:r>
          </a:p>
          <a:p>
            <a:r>
              <a:rPr lang="en-US" altLang="zh-CN" sz="2400" b="1">
                <a:effectLst>
                  <a:outerShdw blurRad="38100" dist="38100" dir="2700000" algn="tl">
                    <a:srgbClr val="000000"/>
                  </a:outerShdw>
                </a:effectLst>
              </a:rPr>
              <a:t>2</a:t>
            </a:r>
            <a:r>
              <a:rPr lang="zh-CN" altLang="en-US" sz="2400" b="1">
                <a:effectLst>
                  <a:outerShdw blurRad="38100" dist="38100" dir="2700000" algn="tl">
                    <a:srgbClr val="000000"/>
                  </a:outerShdw>
                </a:effectLst>
              </a:rPr>
              <a:t>）数据栈的基地址（</a:t>
            </a:r>
            <a:r>
              <a:rPr lang="en-US" altLang="zh-CN" sz="2400" b="1">
                <a:effectLst>
                  <a:outerShdw blurRad="38100" dist="38100" dir="2700000" algn="tl">
                    <a:srgbClr val="000000"/>
                  </a:outerShdw>
                </a:effectLst>
              </a:rPr>
              <a:t>stack base</a:t>
            </a:r>
            <a:r>
              <a:rPr lang="zh-CN" altLang="en-US" sz="2400" b="1">
                <a:effectLst>
                  <a:outerShdw blurRad="38100" dist="38100" dir="2700000" algn="tl">
                    <a:srgbClr val="000000"/>
                  </a:outerShdw>
                </a:effectLst>
              </a:rPr>
              <a:t>）是指数据栈的最高地址。由于</a:t>
            </a:r>
            <a:r>
              <a:rPr lang="en-US" altLang="zh-CN" sz="2400" b="1">
                <a:effectLst>
                  <a:outerShdw blurRad="38100" dist="38100" dir="2700000" algn="tl">
                    <a:srgbClr val="000000"/>
                  </a:outerShdw>
                </a:effectLst>
              </a:rPr>
              <a:t>ATPCS</a:t>
            </a:r>
            <a:r>
              <a:rPr lang="zh-CN" altLang="en-US" sz="2400" b="1">
                <a:effectLst>
                  <a:outerShdw blurRad="38100" dist="38100" dir="2700000" algn="tl">
                    <a:srgbClr val="000000"/>
                  </a:outerShdw>
                </a:effectLst>
              </a:rPr>
              <a:t>中的数据栈是</a:t>
            </a:r>
            <a:r>
              <a:rPr lang="en-US" altLang="zh-CN" sz="2400" b="1">
                <a:effectLst>
                  <a:outerShdw blurRad="38100" dist="38100" dir="2700000" algn="tl">
                    <a:srgbClr val="000000"/>
                  </a:outerShdw>
                </a:effectLst>
              </a:rPr>
              <a:t>FD</a:t>
            </a:r>
            <a:r>
              <a:rPr lang="zh-CN" altLang="en-US" sz="2400" b="1">
                <a:effectLst>
                  <a:outerShdw blurRad="38100" dist="38100" dir="2700000" algn="tl">
                    <a:srgbClr val="000000"/>
                  </a:outerShdw>
                </a:effectLst>
              </a:rPr>
              <a:t>类型的，实际上数据栈中最早入栈数据占据的内存单元是基地址的下一个内存单元。</a:t>
            </a:r>
          </a:p>
          <a:p>
            <a:r>
              <a:rPr lang="en-US" altLang="zh-CN" sz="2400" b="1">
                <a:effectLst>
                  <a:outerShdw blurRad="38100" dist="38100" dir="2700000" algn="tl">
                    <a:srgbClr val="000000"/>
                  </a:outerShdw>
                </a:effectLst>
              </a:rPr>
              <a:t>3</a:t>
            </a:r>
            <a:r>
              <a:rPr lang="zh-CN" altLang="en-US" sz="2400" b="1">
                <a:effectLst>
                  <a:outerShdw blurRad="38100" dist="38100" dir="2700000" algn="tl">
                    <a:srgbClr val="000000"/>
                  </a:outerShdw>
                </a:effectLst>
              </a:rPr>
              <a:t>）数据栈界限（</a:t>
            </a:r>
            <a:r>
              <a:rPr lang="en-US" altLang="zh-CN" sz="2400" b="1">
                <a:effectLst>
                  <a:outerShdw blurRad="38100" dist="38100" dir="2700000" algn="tl">
                    <a:srgbClr val="000000"/>
                  </a:outerShdw>
                </a:effectLst>
              </a:rPr>
              <a:t>stack limit</a:t>
            </a:r>
            <a:r>
              <a:rPr lang="zh-CN" altLang="en-US" sz="2400" b="1">
                <a:effectLst>
                  <a:outerShdw blurRad="38100" dist="38100" dir="2700000" algn="tl">
                    <a:srgbClr val="000000"/>
                  </a:outerShdw>
                </a:effectLst>
              </a:rPr>
              <a:t>）是指数据栈中可以使用的最低的内存单元地址。</a:t>
            </a:r>
          </a:p>
          <a:p>
            <a:r>
              <a:rPr lang="en-US" altLang="zh-CN" sz="2400" b="1">
                <a:effectLst>
                  <a:outerShdw blurRad="38100" dist="38100" dir="2700000" algn="tl">
                    <a:srgbClr val="000000"/>
                  </a:outerShdw>
                </a:effectLst>
              </a:rPr>
              <a:t>4</a:t>
            </a:r>
            <a:r>
              <a:rPr lang="zh-CN" altLang="en-US" sz="2400" b="1">
                <a:effectLst>
                  <a:outerShdw blurRad="38100" dist="38100" dir="2700000" algn="tl">
                    <a:srgbClr val="000000"/>
                  </a:outerShdw>
                </a:effectLst>
              </a:rPr>
              <a:t>）已占用的数据栈（</a:t>
            </a:r>
            <a:r>
              <a:rPr lang="en-US" altLang="zh-CN" sz="2400" b="1">
                <a:effectLst>
                  <a:outerShdw blurRad="38100" dist="38100" dir="2700000" algn="tl">
                    <a:srgbClr val="000000"/>
                  </a:outerShdw>
                </a:effectLst>
              </a:rPr>
              <a:t>used stack</a:t>
            </a:r>
            <a:r>
              <a:rPr lang="zh-CN" altLang="en-US" sz="2400" b="1">
                <a:effectLst>
                  <a:outerShdw blurRad="38100" dist="38100" dir="2700000" algn="tl">
                    <a:srgbClr val="000000"/>
                  </a:outerShdw>
                </a:effectLst>
              </a:rPr>
              <a:t>） 是指数据栈的基地址和数据栈栈指针之间的区域。其中包括数据栈栈指针对应的内存单元。</a:t>
            </a:r>
          </a:p>
          <a:p>
            <a:r>
              <a:rPr lang="en-US" altLang="zh-CN" sz="2400" b="1">
                <a:effectLst>
                  <a:outerShdw blurRad="38100" dist="38100" dir="2700000" algn="tl">
                    <a:srgbClr val="000000"/>
                  </a:outerShdw>
                </a:effectLst>
              </a:rPr>
              <a:t>5</a:t>
            </a:r>
            <a:r>
              <a:rPr lang="zh-CN" altLang="en-US" sz="2400" b="1">
                <a:effectLst>
                  <a:outerShdw blurRad="38100" dist="38100" dir="2700000" algn="tl">
                    <a:srgbClr val="000000"/>
                  </a:outerShdw>
                </a:effectLst>
              </a:rPr>
              <a:t>）数据栈中的数据帧</a:t>
            </a:r>
            <a:r>
              <a:rPr lang="en-US" altLang="zh-CN" sz="2400" b="1">
                <a:effectLst>
                  <a:outerShdw blurRad="38100" dist="38100" dir="2700000" algn="tl">
                    <a:srgbClr val="000000"/>
                  </a:outerShdw>
                </a:effectLst>
              </a:rPr>
              <a:t>(stack frames) </a:t>
            </a:r>
            <a:r>
              <a:rPr lang="zh-CN" altLang="en-US" sz="2400" b="1">
                <a:effectLst>
                  <a:outerShdw blurRad="38100" dist="38100" dir="2700000" algn="tl">
                    <a:srgbClr val="000000"/>
                  </a:outerShdw>
                </a:effectLst>
              </a:rPr>
              <a:t>是指在数据栈中，为子程序分配的用来保存寄存器和局部变量的区域。</a:t>
            </a:r>
          </a:p>
        </p:txBody>
      </p:sp>
    </p:spTree>
    <p:extLst>
      <p:ext uri="{BB962C8B-B14F-4D97-AF65-F5344CB8AC3E}">
        <p14:creationId xmlns:p14="http://schemas.microsoft.com/office/powerpoint/2010/main" val="25691437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afterEffect">
                                  <p:stCondLst>
                                    <p:cond delay="0"/>
                                  </p:stCondLst>
                                  <p:childTnLst>
                                    <p:set>
                                      <p:cBhvr>
                                        <p:cTn id="6" dur="1" fill="hold">
                                          <p:stCondLst>
                                            <p:cond delay="0"/>
                                          </p:stCondLst>
                                        </p:cTn>
                                        <p:tgtEl>
                                          <p:spTgt spid="259075">
                                            <p:txEl>
                                              <p:pRg st="0" end="0"/>
                                            </p:txEl>
                                          </p:spTgt>
                                        </p:tgtEl>
                                        <p:attrNameLst>
                                          <p:attrName>style.visibility</p:attrName>
                                        </p:attrNameLst>
                                      </p:cBhvr>
                                      <p:to>
                                        <p:strVal val="visible"/>
                                      </p:to>
                                    </p:set>
                                    <p:animEffect transition="in" filter="randombar(horizontal)">
                                      <p:cBhvr>
                                        <p:cTn id="7" dur="500"/>
                                        <p:tgtEl>
                                          <p:spTgt spid="259075">
                                            <p:txEl>
                                              <p:pRg st="0" end="0"/>
                                            </p:txEl>
                                          </p:spTgt>
                                        </p:tgtEl>
                                      </p:cBhvr>
                                    </p:animEffect>
                                  </p:childTnLst>
                                </p:cTn>
                              </p:par>
                            </p:childTnLst>
                          </p:cTn>
                        </p:par>
                        <p:par>
                          <p:cTn id="8" fill="hold" nodeType="afterGroup">
                            <p:stCondLst>
                              <p:cond delay="500"/>
                            </p:stCondLst>
                            <p:childTnLst>
                              <p:par>
                                <p:cTn id="9" presetID="14" presetClass="entr" presetSubtype="10" fill="hold" nodeType="afterEffect">
                                  <p:stCondLst>
                                    <p:cond delay="0"/>
                                  </p:stCondLst>
                                  <p:childTnLst>
                                    <p:set>
                                      <p:cBhvr>
                                        <p:cTn id="10" dur="1" fill="hold">
                                          <p:stCondLst>
                                            <p:cond delay="0"/>
                                          </p:stCondLst>
                                        </p:cTn>
                                        <p:tgtEl>
                                          <p:spTgt spid="259075">
                                            <p:txEl>
                                              <p:pRg st="1" end="1"/>
                                            </p:txEl>
                                          </p:spTgt>
                                        </p:tgtEl>
                                        <p:attrNameLst>
                                          <p:attrName>style.visibility</p:attrName>
                                        </p:attrNameLst>
                                      </p:cBhvr>
                                      <p:to>
                                        <p:strVal val="visible"/>
                                      </p:to>
                                    </p:set>
                                    <p:animEffect transition="in" filter="randombar(horizontal)">
                                      <p:cBhvr>
                                        <p:cTn id="11" dur="500"/>
                                        <p:tgtEl>
                                          <p:spTgt spid="259075">
                                            <p:txEl>
                                              <p:pRg st="1" end="1"/>
                                            </p:txEl>
                                          </p:spTgt>
                                        </p:tgtEl>
                                      </p:cBhvr>
                                    </p:animEffect>
                                  </p:childTnLst>
                                </p:cTn>
                              </p:par>
                            </p:childTnLst>
                          </p:cTn>
                        </p:par>
                        <p:par>
                          <p:cTn id="12" fill="hold" nodeType="afterGroup">
                            <p:stCondLst>
                              <p:cond delay="1000"/>
                            </p:stCondLst>
                            <p:childTnLst>
                              <p:par>
                                <p:cTn id="13" presetID="14" presetClass="entr" presetSubtype="10" fill="hold" nodeType="afterEffect">
                                  <p:stCondLst>
                                    <p:cond delay="0"/>
                                  </p:stCondLst>
                                  <p:childTnLst>
                                    <p:set>
                                      <p:cBhvr>
                                        <p:cTn id="14" dur="1" fill="hold">
                                          <p:stCondLst>
                                            <p:cond delay="0"/>
                                          </p:stCondLst>
                                        </p:cTn>
                                        <p:tgtEl>
                                          <p:spTgt spid="259075">
                                            <p:txEl>
                                              <p:pRg st="2" end="2"/>
                                            </p:txEl>
                                          </p:spTgt>
                                        </p:tgtEl>
                                        <p:attrNameLst>
                                          <p:attrName>style.visibility</p:attrName>
                                        </p:attrNameLst>
                                      </p:cBhvr>
                                      <p:to>
                                        <p:strVal val="visible"/>
                                      </p:to>
                                    </p:set>
                                    <p:animEffect transition="in" filter="randombar(horizontal)">
                                      <p:cBhvr>
                                        <p:cTn id="15" dur="500"/>
                                        <p:tgtEl>
                                          <p:spTgt spid="259075">
                                            <p:txEl>
                                              <p:pRg st="2" end="2"/>
                                            </p:txEl>
                                          </p:spTgt>
                                        </p:tgtEl>
                                      </p:cBhvr>
                                    </p:animEffect>
                                  </p:childTnLst>
                                </p:cTn>
                              </p:par>
                            </p:childTnLst>
                          </p:cTn>
                        </p:par>
                        <p:par>
                          <p:cTn id="16" fill="hold" nodeType="afterGroup">
                            <p:stCondLst>
                              <p:cond delay="1500"/>
                            </p:stCondLst>
                            <p:childTnLst>
                              <p:par>
                                <p:cTn id="17" presetID="14" presetClass="entr" presetSubtype="10" fill="hold" nodeType="afterEffect">
                                  <p:stCondLst>
                                    <p:cond delay="0"/>
                                  </p:stCondLst>
                                  <p:childTnLst>
                                    <p:set>
                                      <p:cBhvr>
                                        <p:cTn id="18" dur="1" fill="hold">
                                          <p:stCondLst>
                                            <p:cond delay="0"/>
                                          </p:stCondLst>
                                        </p:cTn>
                                        <p:tgtEl>
                                          <p:spTgt spid="259075">
                                            <p:txEl>
                                              <p:pRg st="3" end="3"/>
                                            </p:txEl>
                                          </p:spTgt>
                                        </p:tgtEl>
                                        <p:attrNameLst>
                                          <p:attrName>style.visibility</p:attrName>
                                        </p:attrNameLst>
                                      </p:cBhvr>
                                      <p:to>
                                        <p:strVal val="visible"/>
                                      </p:to>
                                    </p:set>
                                    <p:animEffect transition="in" filter="randombar(horizontal)">
                                      <p:cBhvr>
                                        <p:cTn id="19" dur="500"/>
                                        <p:tgtEl>
                                          <p:spTgt spid="259075">
                                            <p:txEl>
                                              <p:pRg st="3" end="3"/>
                                            </p:txEl>
                                          </p:spTgt>
                                        </p:tgtEl>
                                      </p:cBhvr>
                                    </p:animEffect>
                                  </p:childTnLst>
                                </p:cTn>
                              </p:par>
                            </p:childTnLst>
                          </p:cTn>
                        </p:par>
                        <p:par>
                          <p:cTn id="20" fill="hold" nodeType="afterGroup">
                            <p:stCondLst>
                              <p:cond delay="2000"/>
                            </p:stCondLst>
                            <p:childTnLst>
                              <p:par>
                                <p:cTn id="21" presetID="14" presetClass="entr" presetSubtype="10" fill="hold" nodeType="afterEffect">
                                  <p:stCondLst>
                                    <p:cond delay="0"/>
                                  </p:stCondLst>
                                  <p:childTnLst>
                                    <p:set>
                                      <p:cBhvr>
                                        <p:cTn id="22" dur="1" fill="hold">
                                          <p:stCondLst>
                                            <p:cond delay="0"/>
                                          </p:stCondLst>
                                        </p:cTn>
                                        <p:tgtEl>
                                          <p:spTgt spid="259075">
                                            <p:txEl>
                                              <p:pRg st="4" end="4"/>
                                            </p:txEl>
                                          </p:spTgt>
                                        </p:tgtEl>
                                        <p:attrNameLst>
                                          <p:attrName>style.visibility</p:attrName>
                                        </p:attrNameLst>
                                      </p:cBhvr>
                                      <p:to>
                                        <p:strVal val="visible"/>
                                      </p:to>
                                    </p:set>
                                    <p:animEffect transition="in" filter="randombar(horizontal)">
                                      <p:cBhvr>
                                        <p:cTn id="23" dur="500"/>
                                        <p:tgtEl>
                                          <p:spTgt spid="259075">
                                            <p:txEl>
                                              <p:pRg st="4" end="4"/>
                                            </p:txEl>
                                          </p:spTgt>
                                        </p:tgtEl>
                                      </p:cBhvr>
                                    </p:animEffect>
                                  </p:childTnLst>
                                </p:cTn>
                              </p:par>
                            </p:childTnLst>
                          </p:cTn>
                        </p:par>
                        <p:par>
                          <p:cTn id="24" fill="hold" nodeType="afterGroup">
                            <p:stCondLst>
                              <p:cond delay="2500"/>
                            </p:stCondLst>
                            <p:childTnLst>
                              <p:par>
                                <p:cTn id="25" presetID="14" presetClass="entr" presetSubtype="10" fill="hold" nodeType="afterEffect">
                                  <p:stCondLst>
                                    <p:cond delay="0"/>
                                  </p:stCondLst>
                                  <p:childTnLst>
                                    <p:set>
                                      <p:cBhvr>
                                        <p:cTn id="26" dur="1" fill="hold">
                                          <p:stCondLst>
                                            <p:cond delay="0"/>
                                          </p:stCondLst>
                                        </p:cTn>
                                        <p:tgtEl>
                                          <p:spTgt spid="259075">
                                            <p:txEl>
                                              <p:pRg st="5" end="5"/>
                                            </p:txEl>
                                          </p:spTgt>
                                        </p:tgtEl>
                                        <p:attrNameLst>
                                          <p:attrName>style.visibility</p:attrName>
                                        </p:attrNameLst>
                                      </p:cBhvr>
                                      <p:to>
                                        <p:strVal val="visible"/>
                                      </p:to>
                                    </p:set>
                                    <p:animEffect transition="in" filter="randombar(horizontal)">
                                      <p:cBhvr>
                                        <p:cTn id="27" dur="500"/>
                                        <p:tgtEl>
                                          <p:spTgt spid="2590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rrowheads="1"/>
          </p:cNvSpPr>
          <p:nvPr>
            <p:ph type="title"/>
          </p:nvPr>
        </p:nvSpPr>
        <p:spPr>
          <a:xfrm>
            <a:off x="975123" y="620713"/>
            <a:ext cx="8930878" cy="81121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CN">
                <a:solidFill>
                  <a:schemeClr val="tx1"/>
                </a:solidFill>
              </a:rPr>
              <a:t>3.</a:t>
            </a:r>
            <a:r>
              <a:rPr lang="zh-CN" altLang="en-US">
                <a:solidFill>
                  <a:schemeClr val="tx1"/>
                </a:solidFill>
              </a:rPr>
              <a:t>参数传递的规则。</a:t>
            </a:r>
          </a:p>
        </p:txBody>
      </p:sp>
      <p:sp>
        <p:nvSpPr>
          <p:cNvPr id="260099" name="Text Box 3"/>
          <p:cNvSpPr txBox="1">
            <a:spLocks noChangeArrowheads="1"/>
          </p:cNvSpPr>
          <p:nvPr/>
        </p:nvSpPr>
        <p:spPr bwMode="auto">
          <a:xfrm>
            <a:off x="330200" y="1447801"/>
            <a:ext cx="9163050" cy="4598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spcAft>
                <a:spcPct val="40000"/>
              </a:spcAft>
              <a:buSzPct val="125000"/>
            </a:pPr>
            <a:r>
              <a:rPr lang="en-US" altLang="zh-CN" sz="2400" b="1">
                <a:effectLst>
                  <a:outerShdw blurRad="38100" dist="38100" dir="2700000" algn="tl">
                    <a:srgbClr val="000000"/>
                  </a:outerShdw>
                </a:effectLst>
              </a:rPr>
              <a:t>1</a:t>
            </a:r>
            <a:r>
              <a:rPr lang="zh-CN" altLang="en-US" sz="2400" b="1">
                <a:effectLst>
                  <a:outerShdw blurRad="38100" dist="38100" dir="2700000" algn="tl">
                    <a:srgbClr val="000000"/>
                  </a:outerShdw>
                </a:effectLst>
              </a:rPr>
              <a:t>）参数个数可变的子程序参数传递规则</a:t>
            </a:r>
          </a:p>
          <a:p>
            <a:pPr>
              <a:spcBef>
                <a:spcPct val="30000"/>
              </a:spcBef>
              <a:spcAft>
                <a:spcPct val="40000"/>
              </a:spcAft>
              <a:buSzPct val="125000"/>
            </a:pPr>
            <a:r>
              <a:rPr lang="zh-CN" altLang="en-US" sz="2400" b="1">
                <a:effectLst>
                  <a:outerShdw blurRad="38100" dist="38100" dir="2700000" algn="tl">
                    <a:srgbClr val="000000"/>
                  </a:outerShdw>
                </a:effectLst>
              </a:rPr>
              <a:t>	当参数不超过</a:t>
            </a:r>
            <a:r>
              <a:rPr lang="en-US" altLang="zh-CN" sz="2400" b="1">
                <a:effectLst>
                  <a:outerShdw blurRad="38100" dist="38100" dir="2700000" algn="tl">
                    <a:srgbClr val="000000"/>
                  </a:outerShdw>
                </a:effectLst>
              </a:rPr>
              <a:t>4</a:t>
            </a:r>
            <a:r>
              <a:rPr lang="zh-CN" altLang="en-US" sz="2400" b="1">
                <a:effectLst>
                  <a:outerShdw blurRad="38100" dist="38100" dir="2700000" algn="tl">
                    <a:srgbClr val="000000"/>
                  </a:outerShdw>
                </a:effectLst>
              </a:rPr>
              <a:t>个时，可以使用寄存器</a:t>
            </a:r>
            <a:r>
              <a:rPr lang="en-US" altLang="zh-CN" sz="2400" b="1">
                <a:effectLst>
                  <a:outerShdw blurRad="38100" dist="38100" dir="2700000" algn="tl">
                    <a:srgbClr val="000000"/>
                  </a:outerShdw>
                </a:effectLst>
              </a:rPr>
              <a:t>R0~R3</a:t>
            </a:r>
            <a:r>
              <a:rPr lang="zh-CN" altLang="en-US" sz="2400" b="1">
                <a:effectLst>
                  <a:outerShdw blurRad="38100" dist="38100" dir="2700000" algn="tl">
                    <a:srgbClr val="000000"/>
                  </a:outerShdw>
                </a:effectLst>
              </a:rPr>
              <a:t>来进行参数传递，当参数超过</a:t>
            </a:r>
            <a:r>
              <a:rPr lang="en-US" altLang="zh-CN" sz="2400" b="1">
                <a:effectLst>
                  <a:outerShdw blurRad="38100" dist="38100" dir="2700000" algn="tl">
                    <a:srgbClr val="000000"/>
                  </a:outerShdw>
                </a:effectLst>
              </a:rPr>
              <a:t>4</a:t>
            </a:r>
            <a:r>
              <a:rPr lang="zh-CN" altLang="en-US" sz="2400" b="1">
                <a:effectLst>
                  <a:outerShdw blurRad="38100" dist="38100" dir="2700000" algn="tl">
                    <a:srgbClr val="000000"/>
                  </a:outerShdw>
                </a:effectLst>
              </a:rPr>
              <a:t>个时，还可以使用数据栈来传递参数。</a:t>
            </a:r>
            <a:r>
              <a:rPr lang="zh-CN" altLang="en-US" sz="2400"/>
              <a:t> </a:t>
            </a:r>
            <a:endParaRPr lang="zh-CN" altLang="en-US" sz="2400" b="1">
              <a:effectLst>
                <a:outerShdw blurRad="38100" dist="38100" dir="2700000" algn="tl">
                  <a:srgbClr val="000000"/>
                </a:outerShdw>
              </a:effectLst>
            </a:endParaRPr>
          </a:p>
          <a:p>
            <a:pPr>
              <a:spcBef>
                <a:spcPct val="30000"/>
              </a:spcBef>
              <a:spcAft>
                <a:spcPct val="40000"/>
              </a:spcAft>
              <a:buSzPct val="125000"/>
            </a:pPr>
            <a:r>
              <a:rPr lang="en-US" altLang="zh-CN" sz="2400" b="1">
                <a:effectLst>
                  <a:outerShdw blurRad="38100" dist="38100" dir="2700000" algn="tl">
                    <a:srgbClr val="000000"/>
                  </a:outerShdw>
                </a:effectLst>
              </a:rPr>
              <a:t>2</a:t>
            </a:r>
            <a:r>
              <a:rPr lang="zh-CN" altLang="en-US" sz="2400" b="1">
                <a:effectLst>
                  <a:outerShdw blurRad="38100" dist="38100" dir="2700000" algn="tl">
                    <a:srgbClr val="000000"/>
                  </a:outerShdw>
                </a:effectLst>
              </a:rPr>
              <a:t>）参数个数固定的子程序参数传递规则</a:t>
            </a:r>
          </a:p>
          <a:p>
            <a:pPr>
              <a:spcBef>
                <a:spcPct val="30000"/>
              </a:spcBef>
              <a:spcAft>
                <a:spcPct val="40000"/>
              </a:spcAft>
              <a:buSzPct val="125000"/>
            </a:pPr>
            <a:r>
              <a:rPr lang="zh-CN" altLang="en-US" sz="2400" b="1">
                <a:effectLst>
                  <a:outerShdw blurRad="38100" dist="38100" dir="2700000" algn="tl">
                    <a:srgbClr val="000000"/>
                  </a:outerShdw>
                </a:effectLst>
              </a:rPr>
              <a:t>	第一个整数参数通过寄存器</a:t>
            </a:r>
            <a:r>
              <a:rPr lang="en-US" altLang="zh-CN" sz="2400" b="1">
                <a:effectLst>
                  <a:outerShdw blurRad="38100" dist="38100" dir="2700000" algn="tl">
                    <a:srgbClr val="000000"/>
                  </a:outerShdw>
                </a:effectLst>
              </a:rPr>
              <a:t>R0~R3</a:t>
            </a:r>
            <a:r>
              <a:rPr lang="zh-CN" altLang="en-US" sz="2400" b="1">
                <a:effectLst>
                  <a:outerShdw blurRad="38100" dist="38100" dir="2700000" algn="tl">
                    <a:srgbClr val="000000"/>
                  </a:outerShdw>
                </a:effectLst>
              </a:rPr>
              <a:t>来传递，其他参数通过数据栈传递。</a:t>
            </a:r>
          </a:p>
          <a:p>
            <a:pPr>
              <a:spcBef>
                <a:spcPct val="30000"/>
              </a:spcBef>
              <a:spcAft>
                <a:spcPct val="40000"/>
              </a:spcAft>
              <a:buSzPct val="125000"/>
            </a:pPr>
            <a:r>
              <a:rPr lang="en-US" altLang="zh-CN" sz="2400" b="1">
                <a:effectLst>
                  <a:outerShdw blurRad="38100" dist="38100" dir="2700000" algn="tl">
                    <a:srgbClr val="000000"/>
                  </a:outerShdw>
                </a:effectLst>
              </a:rPr>
              <a:t>3</a:t>
            </a:r>
            <a:r>
              <a:rPr lang="zh-CN" altLang="en-US" sz="2400" b="1">
                <a:effectLst>
                  <a:outerShdw blurRad="38100" dist="38100" dir="2700000" algn="tl">
                    <a:srgbClr val="000000"/>
                  </a:outerShdw>
                </a:effectLst>
              </a:rPr>
              <a:t>）子程序结果返回规则：</a:t>
            </a:r>
          </a:p>
          <a:p>
            <a:r>
              <a:rPr lang="zh-CN" altLang="en-US" sz="2400" b="1">
                <a:effectLst>
                  <a:outerShdw blurRad="38100" dist="38100" dir="2700000" algn="tl">
                    <a:srgbClr val="000000"/>
                  </a:outerShdw>
                </a:effectLst>
              </a:rPr>
              <a:t>（</a:t>
            </a:r>
            <a:r>
              <a:rPr lang="en-US" altLang="zh-CN" sz="2400" b="1">
                <a:effectLst>
                  <a:outerShdw blurRad="38100" dist="38100" dir="2700000" algn="tl">
                    <a:srgbClr val="000000"/>
                  </a:outerShdw>
                </a:effectLst>
              </a:rPr>
              <a:t>1</a:t>
            </a:r>
            <a:r>
              <a:rPr lang="zh-CN" altLang="en-US" sz="2400" b="1">
                <a:effectLst>
                  <a:outerShdw blurRad="38100" dist="38100" dir="2700000" algn="tl">
                    <a:srgbClr val="000000"/>
                  </a:outerShdw>
                </a:effectLst>
              </a:rPr>
              <a:t>）结果为一个</a:t>
            </a:r>
            <a:r>
              <a:rPr lang="en-US" altLang="zh-CN" sz="2400" b="1">
                <a:effectLst>
                  <a:outerShdw blurRad="38100" dist="38100" dir="2700000" algn="tl">
                    <a:srgbClr val="000000"/>
                  </a:outerShdw>
                </a:effectLst>
              </a:rPr>
              <a:t>32</a:t>
            </a:r>
            <a:r>
              <a:rPr lang="zh-CN" altLang="en-US" sz="2400" b="1">
                <a:effectLst>
                  <a:outerShdw blurRad="38100" dist="38100" dir="2700000" algn="tl">
                    <a:srgbClr val="000000"/>
                  </a:outerShdw>
                </a:effectLst>
              </a:rPr>
              <a:t>位的整数时，可以通过寄存器</a:t>
            </a:r>
            <a:r>
              <a:rPr lang="en-US" altLang="zh-CN" sz="2400" b="1">
                <a:effectLst>
                  <a:outerShdw blurRad="38100" dist="38100" dir="2700000" algn="tl">
                    <a:srgbClr val="000000"/>
                  </a:outerShdw>
                </a:effectLst>
              </a:rPr>
              <a:t>R0</a:t>
            </a:r>
            <a:r>
              <a:rPr lang="zh-CN" altLang="en-US" sz="2400" b="1">
                <a:effectLst>
                  <a:outerShdw blurRad="38100" dist="38100" dir="2700000" algn="tl">
                    <a:srgbClr val="000000"/>
                  </a:outerShdw>
                </a:effectLst>
              </a:rPr>
              <a:t>返回。</a:t>
            </a:r>
          </a:p>
          <a:p>
            <a:r>
              <a:rPr lang="zh-CN" altLang="en-US" sz="2400" b="1">
                <a:effectLst>
                  <a:outerShdw blurRad="38100" dist="38100" dir="2700000" algn="tl">
                    <a:srgbClr val="000000"/>
                  </a:outerShdw>
                </a:effectLst>
              </a:rPr>
              <a:t>（</a:t>
            </a:r>
            <a:r>
              <a:rPr lang="en-US" altLang="zh-CN" sz="2400" b="1">
                <a:effectLst>
                  <a:outerShdw blurRad="38100" dist="38100" dir="2700000" algn="tl">
                    <a:srgbClr val="000000"/>
                  </a:outerShdw>
                </a:effectLst>
              </a:rPr>
              <a:t>2</a:t>
            </a:r>
            <a:r>
              <a:rPr lang="zh-CN" altLang="en-US" sz="2400" b="1">
                <a:effectLst>
                  <a:outerShdw blurRad="38100" dist="38100" dir="2700000" algn="tl">
                    <a:srgbClr val="000000"/>
                  </a:outerShdw>
                </a:effectLst>
              </a:rPr>
              <a:t>）结果为一个</a:t>
            </a:r>
            <a:r>
              <a:rPr lang="en-US" altLang="zh-CN" sz="2400" b="1">
                <a:effectLst>
                  <a:outerShdw blurRad="38100" dist="38100" dir="2700000" algn="tl">
                    <a:srgbClr val="000000"/>
                  </a:outerShdw>
                </a:effectLst>
              </a:rPr>
              <a:t>64</a:t>
            </a:r>
            <a:r>
              <a:rPr lang="zh-CN" altLang="en-US" sz="2400" b="1">
                <a:effectLst>
                  <a:outerShdw blurRad="38100" dist="38100" dir="2700000" algn="tl">
                    <a:srgbClr val="000000"/>
                  </a:outerShdw>
                </a:effectLst>
              </a:rPr>
              <a:t>位整数时，可以通过</a:t>
            </a:r>
            <a:r>
              <a:rPr lang="en-US" altLang="zh-CN" sz="2400" b="1">
                <a:effectLst>
                  <a:outerShdw blurRad="38100" dist="38100" dir="2700000" algn="tl">
                    <a:srgbClr val="000000"/>
                  </a:outerShdw>
                </a:effectLst>
              </a:rPr>
              <a:t>R0</a:t>
            </a:r>
            <a:r>
              <a:rPr lang="zh-CN" altLang="en-US" sz="2400" b="1">
                <a:effectLst>
                  <a:outerShdw blurRad="38100" dist="38100" dir="2700000" algn="tl">
                    <a:srgbClr val="000000"/>
                  </a:outerShdw>
                </a:effectLst>
              </a:rPr>
              <a:t>和</a:t>
            </a:r>
            <a:r>
              <a:rPr lang="en-US" altLang="zh-CN" sz="2400" b="1">
                <a:effectLst>
                  <a:outerShdw blurRad="38100" dist="38100" dir="2700000" algn="tl">
                    <a:srgbClr val="000000"/>
                  </a:outerShdw>
                </a:effectLst>
              </a:rPr>
              <a:t>R1</a:t>
            </a:r>
            <a:r>
              <a:rPr lang="zh-CN" altLang="en-US" sz="2400" b="1">
                <a:effectLst>
                  <a:outerShdw blurRad="38100" dist="38100" dir="2700000" algn="tl">
                    <a:srgbClr val="000000"/>
                  </a:outerShdw>
                </a:effectLst>
              </a:rPr>
              <a:t>返回，依此类推。</a:t>
            </a:r>
          </a:p>
        </p:txBody>
      </p:sp>
    </p:spTree>
    <p:extLst>
      <p:ext uri="{BB962C8B-B14F-4D97-AF65-F5344CB8AC3E}">
        <p14:creationId xmlns:p14="http://schemas.microsoft.com/office/powerpoint/2010/main" val="1445299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after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Effect transition="in" filter="randombar(horizontal)">
                                      <p:cBhvr>
                                        <p:cTn id="7" dur="500"/>
                                        <p:tgtEl>
                                          <p:spTgt spid="260099">
                                            <p:txEl>
                                              <p:pRg st="0" end="0"/>
                                            </p:txEl>
                                          </p:spTgt>
                                        </p:tgtEl>
                                      </p:cBhvr>
                                    </p:animEffect>
                                  </p:childTnLst>
                                </p:cTn>
                              </p:par>
                            </p:childTnLst>
                          </p:cTn>
                        </p:par>
                        <p:par>
                          <p:cTn id="8" fill="hold" nodeType="afterGroup">
                            <p:stCondLst>
                              <p:cond delay="500"/>
                            </p:stCondLst>
                            <p:childTnLst>
                              <p:par>
                                <p:cTn id="9" presetID="14" presetClass="entr" presetSubtype="10" fill="hold" nodeType="afterEffect">
                                  <p:stCondLst>
                                    <p:cond delay="0"/>
                                  </p:stCondLst>
                                  <p:childTnLst>
                                    <p:set>
                                      <p:cBhvr>
                                        <p:cTn id="10" dur="1" fill="hold">
                                          <p:stCondLst>
                                            <p:cond delay="0"/>
                                          </p:stCondLst>
                                        </p:cTn>
                                        <p:tgtEl>
                                          <p:spTgt spid="260099">
                                            <p:txEl>
                                              <p:pRg st="1" end="1"/>
                                            </p:txEl>
                                          </p:spTgt>
                                        </p:tgtEl>
                                        <p:attrNameLst>
                                          <p:attrName>style.visibility</p:attrName>
                                        </p:attrNameLst>
                                      </p:cBhvr>
                                      <p:to>
                                        <p:strVal val="visible"/>
                                      </p:to>
                                    </p:set>
                                    <p:animEffect transition="in" filter="randombar(horizontal)">
                                      <p:cBhvr>
                                        <p:cTn id="11" dur="500"/>
                                        <p:tgtEl>
                                          <p:spTgt spid="260099">
                                            <p:txEl>
                                              <p:pRg st="1" end="1"/>
                                            </p:txEl>
                                          </p:spTgt>
                                        </p:tgtEl>
                                      </p:cBhvr>
                                    </p:animEffect>
                                  </p:childTnLst>
                                </p:cTn>
                              </p:par>
                            </p:childTnLst>
                          </p:cTn>
                        </p:par>
                        <p:par>
                          <p:cTn id="12" fill="hold" nodeType="afterGroup">
                            <p:stCondLst>
                              <p:cond delay="1000"/>
                            </p:stCondLst>
                            <p:childTnLst>
                              <p:par>
                                <p:cTn id="13" presetID="14" presetClass="entr" presetSubtype="10" fill="hold" nodeType="afterEffect">
                                  <p:stCondLst>
                                    <p:cond delay="0"/>
                                  </p:stCondLst>
                                  <p:childTnLst>
                                    <p:set>
                                      <p:cBhvr>
                                        <p:cTn id="14" dur="1" fill="hold">
                                          <p:stCondLst>
                                            <p:cond delay="0"/>
                                          </p:stCondLst>
                                        </p:cTn>
                                        <p:tgtEl>
                                          <p:spTgt spid="260099">
                                            <p:txEl>
                                              <p:pRg st="2" end="2"/>
                                            </p:txEl>
                                          </p:spTgt>
                                        </p:tgtEl>
                                        <p:attrNameLst>
                                          <p:attrName>style.visibility</p:attrName>
                                        </p:attrNameLst>
                                      </p:cBhvr>
                                      <p:to>
                                        <p:strVal val="visible"/>
                                      </p:to>
                                    </p:set>
                                    <p:animEffect transition="in" filter="randombar(horizontal)">
                                      <p:cBhvr>
                                        <p:cTn id="15" dur="500"/>
                                        <p:tgtEl>
                                          <p:spTgt spid="260099">
                                            <p:txEl>
                                              <p:pRg st="2" end="2"/>
                                            </p:txEl>
                                          </p:spTgt>
                                        </p:tgtEl>
                                      </p:cBhvr>
                                    </p:animEffect>
                                  </p:childTnLst>
                                </p:cTn>
                              </p:par>
                            </p:childTnLst>
                          </p:cTn>
                        </p:par>
                        <p:par>
                          <p:cTn id="16" fill="hold" nodeType="afterGroup">
                            <p:stCondLst>
                              <p:cond delay="1500"/>
                            </p:stCondLst>
                            <p:childTnLst>
                              <p:par>
                                <p:cTn id="17" presetID="14" presetClass="entr" presetSubtype="10" fill="hold" nodeType="afterEffect">
                                  <p:stCondLst>
                                    <p:cond delay="0"/>
                                  </p:stCondLst>
                                  <p:childTnLst>
                                    <p:set>
                                      <p:cBhvr>
                                        <p:cTn id="18" dur="1" fill="hold">
                                          <p:stCondLst>
                                            <p:cond delay="0"/>
                                          </p:stCondLst>
                                        </p:cTn>
                                        <p:tgtEl>
                                          <p:spTgt spid="260099">
                                            <p:txEl>
                                              <p:pRg st="3" end="3"/>
                                            </p:txEl>
                                          </p:spTgt>
                                        </p:tgtEl>
                                        <p:attrNameLst>
                                          <p:attrName>style.visibility</p:attrName>
                                        </p:attrNameLst>
                                      </p:cBhvr>
                                      <p:to>
                                        <p:strVal val="visible"/>
                                      </p:to>
                                    </p:set>
                                    <p:animEffect transition="in" filter="randombar(horizontal)">
                                      <p:cBhvr>
                                        <p:cTn id="19" dur="500"/>
                                        <p:tgtEl>
                                          <p:spTgt spid="260099">
                                            <p:txEl>
                                              <p:pRg st="3" end="3"/>
                                            </p:txEl>
                                          </p:spTgt>
                                        </p:tgtEl>
                                      </p:cBhvr>
                                    </p:animEffect>
                                  </p:childTnLst>
                                </p:cTn>
                              </p:par>
                            </p:childTnLst>
                          </p:cTn>
                        </p:par>
                        <p:par>
                          <p:cTn id="20" fill="hold" nodeType="afterGroup">
                            <p:stCondLst>
                              <p:cond delay="2000"/>
                            </p:stCondLst>
                            <p:childTnLst>
                              <p:par>
                                <p:cTn id="21" presetID="14" presetClass="entr" presetSubtype="10" fill="hold" nodeType="afterEffect">
                                  <p:stCondLst>
                                    <p:cond delay="0"/>
                                  </p:stCondLst>
                                  <p:childTnLst>
                                    <p:set>
                                      <p:cBhvr>
                                        <p:cTn id="22" dur="1" fill="hold">
                                          <p:stCondLst>
                                            <p:cond delay="0"/>
                                          </p:stCondLst>
                                        </p:cTn>
                                        <p:tgtEl>
                                          <p:spTgt spid="260099">
                                            <p:txEl>
                                              <p:pRg st="4" end="4"/>
                                            </p:txEl>
                                          </p:spTgt>
                                        </p:tgtEl>
                                        <p:attrNameLst>
                                          <p:attrName>style.visibility</p:attrName>
                                        </p:attrNameLst>
                                      </p:cBhvr>
                                      <p:to>
                                        <p:strVal val="visible"/>
                                      </p:to>
                                    </p:set>
                                    <p:animEffect transition="in" filter="randombar(horizontal)">
                                      <p:cBhvr>
                                        <p:cTn id="23" dur="500"/>
                                        <p:tgtEl>
                                          <p:spTgt spid="260099">
                                            <p:txEl>
                                              <p:pRg st="4" end="4"/>
                                            </p:txEl>
                                          </p:spTgt>
                                        </p:tgtEl>
                                      </p:cBhvr>
                                    </p:animEffect>
                                  </p:childTnLst>
                                </p:cTn>
                              </p:par>
                            </p:childTnLst>
                          </p:cTn>
                        </p:par>
                        <p:par>
                          <p:cTn id="24" fill="hold" nodeType="afterGroup">
                            <p:stCondLst>
                              <p:cond delay="2500"/>
                            </p:stCondLst>
                            <p:childTnLst>
                              <p:par>
                                <p:cTn id="25" presetID="14" presetClass="entr" presetSubtype="10" fill="hold" nodeType="afterEffect">
                                  <p:stCondLst>
                                    <p:cond delay="0"/>
                                  </p:stCondLst>
                                  <p:childTnLst>
                                    <p:set>
                                      <p:cBhvr>
                                        <p:cTn id="26" dur="1" fill="hold">
                                          <p:stCondLst>
                                            <p:cond delay="0"/>
                                          </p:stCondLst>
                                        </p:cTn>
                                        <p:tgtEl>
                                          <p:spTgt spid="260099">
                                            <p:txEl>
                                              <p:pRg st="6" end="6"/>
                                            </p:txEl>
                                          </p:spTgt>
                                        </p:tgtEl>
                                        <p:attrNameLst>
                                          <p:attrName>style.visibility</p:attrName>
                                        </p:attrNameLst>
                                      </p:cBhvr>
                                      <p:to>
                                        <p:strVal val="visible"/>
                                      </p:to>
                                    </p:set>
                                    <p:animEffect transition="in" filter="randombar(horizontal)">
                                      <p:cBhvr>
                                        <p:cTn id="27" dur="500"/>
                                        <p:tgtEl>
                                          <p:spTgt spid="260099">
                                            <p:txEl>
                                              <p:pRg st="6" end="6"/>
                                            </p:txEl>
                                          </p:spTgt>
                                        </p:tgtEl>
                                      </p:cBhvr>
                                    </p:animEffect>
                                  </p:childTnLst>
                                </p:cTn>
                              </p:par>
                            </p:childTnLst>
                          </p:cTn>
                        </p:par>
                        <p:par>
                          <p:cTn id="28" fill="hold" nodeType="afterGroup">
                            <p:stCondLst>
                              <p:cond delay="3000"/>
                            </p:stCondLst>
                            <p:childTnLst>
                              <p:par>
                                <p:cTn id="29" presetID="14" presetClass="entr" presetSubtype="10" fill="hold" nodeType="afterEffect">
                                  <p:stCondLst>
                                    <p:cond delay="0"/>
                                  </p:stCondLst>
                                  <p:childTnLst>
                                    <p:set>
                                      <p:cBhvr>
                                        <p:cTn id="30" dur="1" fill="hold">
                                          <p:stCondLst>
                                            <p:cond delay="0"/>
                                          </p:stCondLst>
                                        </p:cTn>
                                        <p:tgtEl>
                                          <p:spTgt spid="260099">
                                            <p:txEl>
                                              <p:pRg st="5" end="5"/>
                                            </p:txEl>
                                          </p:spTgt>
                                        </p:tgtEl>
                                        <p:attrNameLst>
                                          <p:attrName>style.visibility</p:attrName>
                                        </p:attrNameLst>
                                      </p:cBhvr>
                                      <p:to>
                                        <p:strVal val="visible"/>
                                      </p:to>
                                    </p:set>
                                    <p:animEffect transition="in" filter="randombar(horizontal)">
                                      <p:cBhvr>
                                        <p:cTn id="31" dur="500"/>
                                        <p:tgtEl>
                                          <p:spTgt spid="260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a:p>
        </p:txBody>
      </p:sp>
    </p:spTree>
    <p:extLst>
      <p:ext uri="{BB962C8B-B14F-4D97-AF65-F5344CB8AC3E}">
        <p14:creationId xmlns:p14="http://schemas.microsoft.com/office/powerpoint/2010/main" val="42193906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2866" y="609600"/>
            <a:ext cx="8832850" cy="990600"/>
          </a:xfrm>
        </p:spPr>
        <p:txBody>
          <a:bodyPr>
            <a:normAutofit fontScale="90000"/>
          </a:bodyPr>
          <a:lstStyle/>
          <a:p>
            <a:r>
              <a:rPr lang="en-US" altLang="zh-CN" b="1" dirty="0"/>
              <a:t>4.4.3  ARM</a:t>
            </a:r>
            <a:r>
              <a:rPr lang="zh-CN" altLang="zh-CN" b="1" dirty="0"/>
              <a:t>程序和</a:t>
            </a:r>
            <a:r>
              <a:rPr lang="en-US" altLang="zh-CN" b="1" dirty="0"/>
              <a:t>Thumb</a:t>
            </a:r>
            <a:r>
              <a:rPr lang="zh-CN" altLang="zh-CN" b="1" dirty="0"/>
              <a:t>程序的</a:t>
            </a:r>
            <a:br>
              <a:rPr lang="en-US" altLang="zh-CN" b="1" dirty="0"/>
            </a:br>
            <a:r>
              <a:rPr lang="en-US" altLang="zh-CN" b="1" dirty="0"/>
              <a:t>							</a:t>
            </a:r>
            <a:r>
              <a:rPr lang="zh-CN" altLang="zh-CN" b="1" dirty="0"/>
              <a:t>混合使用</a:t>
            </a:r>
            <a:br>
              <a:rPr lang="zh-CN" altLang="zh-CN" b="1" dirty="0"/>
            </a:br>
            <a:endParaRPr lang="zh-CN" altLang="en-US" dirty="0"/>
          </a:p>
        </p:txBody>
      </p:sp>
      <p:sp>
        <p:nvSpPr>
          <p:cNvPr id="3" name="内容占位符 2"/>
          <p:cNvSpPr>
            <a:spLocks noGrp="1"/>
          </p:cNvSpPr>
          <p:nvPr>
            <p:ph sz="quarter" idx="1"/>
          </p:nvPr>
        </p:nvSpPr>
        <p:spPr/>
        <p:txBody>
          <a:bodyPr/>
          <a:lstStyle/>
          <a:p>
            <a:r>
              <a:rPr lang="zh-CN" altLang="zh-CN" dirty="0"/>
              <a:t>在编译或汇编时，使用</a:t>
            </a:r>
            <a:r>
              <a:rPr lang="en-US" altLang="zh-CN" dirty="0"/>
              <a:t>/</a:t>
            </a:r>
            <a:r>
              <a:rPr lang="en-US" altLang="zh-CN" dirty="0" err="1"/>
              <a:t>intework</a:t>
            </a:r>
            <a:r>
              <a:rPr lang="zh-CN" altLang="zh-CN" dirty="0"/>
              <a:t>告诉编译器或汇编器生成的目标代码遵守支持</a:t>
            </a:r>
            <a:r>
              <a:rPr lang="en-US" altLang="zh-CN" dirty="0"/>
              <a:t>ARM</a:t>
            </a:r>
            <a:r>
              <a:rPr lang="zh-CN" altLang="zh-CN" dirty="0"/>
              <a:t>程序和</a:t>
            </a:r>
            <a:r>
              <a:rPr lang="en-US" altLang="zh-CN" dirty="0"/>
              <a:t>Thumb</a:t>
            </a:r>
            <a:r>
              <a:rPr lang="zh-CN" altLang="zh-CN" dirty="0"/>
              <a:t>程序混合使用的</a:t>
            </a:r>
            <a:r>
              <a:rPr lang="en-US" altLang="zh-CN" dirty="0"/>
              <a:t>ATPCS</a:t>
            </a:r>
            <a:r>
              <a:rPr lang="zh-CN" altLang="zh-CN" dirty="0"/>
              <a:t>，它用在以下场合：程序中存在</a:t>
            </a:r>
            <a:r>
              <a:rPr lang="en-US" altLang="zh-CN" dirty="0"/>
              <a:t>ARM</a:t>
            </a:r>
            <a:r>
              <a:rPr lang="zh-CN" altLang="zh-CN" dirty="0"/>
              <a:t>程序调用</a:t>
            </a:r>
            <a:r>
              <a:rPr lang="en-US" altLang="zh-CN" dirty="0"/>
              <a:t>Thumb</a:t>
            </a:r>
            <a:r>
              <a:rPr lang="zh-CN" altLang="zh-CN" dirty="0"/>
              <a:t>程序的情况；程序中存在</a:t>
            </a:r>
            <a:r>
              <a:rPr lang="en-US" altLang="zh-CN" dirty="0"/>
              <a:t>Thumb</a:t>
            </a:r>
            <a:r>
              <a:rPr lang="zh-CN" altLang="zh-CN" dirty="0"/>
              <a:t>程序调用</a:t>
            </a:r>
            <a:r>
              <a:rPr lang="en-US" altLang="zh-CN" dirty="0"/>
              <a:t>ARM</a:t>
            </a:r>
            <a:r>
              <a:rPr lang="zh-CN" altLang="zh-CN" dirty="0"/>
              <a:t>程序的情况；需要连接器来进行</a:t>
            </a:r>
            <a:r>
              <a:rPr lang="en-US" altLang="zh-CN" dirty="0"/>
              <a:t>ARM</a:t>
            </a:r>
            <a:r>
              <a:rPr lang="zh-CN" altLang="zh-CN" dirty="0"/>
              <a:t>状态和</a:t>
            </a:r>
            <a:r>
              <a:rPr lang="en-US" altLang="zh-CN" dirty="0"/>
              <a:t>Thumb</a:t>
            </a:r>
            <a:r>
              <a:rPr lang="zh-CN" altLang="zh-CN" dirty="0"/>
              <a:t>状态切换的情况；在下述情况下使用选项</a:t>
            </a:r>
            <a:r>
              <a:rPr lang="en-US" altLang="zh-CN" dirty="0" err="1"/>
              <a:t>nointerwork</a:t>
            </a:r>
            <a:r>
              <a:rPr lang="zh-CN" altLang="zh-CN" dirty="0"/>
              <a:t>：程序中不包含</a:t>
            </a:r>
            <a:r>
              <a:rPr lang="en-US" altLang="zh-CN" dirty="0"/>
              <a:t>Thumb</a:t>
            </a:r>
            <a:r>
              <a:rPr lang="zh-CN" altLang="zh-CN" dirty="0"/>
              <a:t>程序；用户自己进行</a:t>
            </a:r>
            <a:r>
              <a:rPr lang="en-US" altLang="zh-CN" dirty="0"/>
              <a:t>ARM</a:t>
            </a:r>
            <a:r>
              <a:rPr lang="zh-CN" altLang="zh-CN" dirty="0"/>
              <a:t>程序和</a:t>
            </a:r>
            <a:r>
              <a:rPr lang="en-US" altLang="zh-CN" dirty="0"/>
              <a:t>Thumb</a:t>
            </a:r>
            <a:r>
              <a:rPr lang="zh-CN" altLang="zh-CN" dirty="0"/>
              <a:t>程序切换。需要注意的是：在同一个</a:t>
            </a:r>
            <a:r>
              <a:rPr lang="en-US" altLang="zh-CN" dirty="0"/>
              <a:t>C/C++</a:t>
            </a:r>
            <a:r>
              <a:rPr lang="zh-CN" altLang="zh-CN" dirty="0"/>
              <a:t>程序中不能同时有</a:t>
            </a:r>
            <a:r>
              <a:rPr lang="en-US" altLang="zh-CN" dirty="0"/>
              <a:t>ARM</a:t>
            </a:r>
            <a:r>
              <a:rPr lang="zh-CN" altLang="zh-CN" dirty="0"/>
              <a:t>指令和</a:t>
            </a:r>
            <a:r>
              <a:rPr lang="en-US" altLang="zh-CN" dirty="0"/>
              <a:t>Thumb</a:t>
            </a:r>
            <a:r>
              <a:rPr lang="zh-CN" altLang="zh-CN" dirty="0"/>
              <a:t>指令。</a:t>
            </a:r>
          </a:p>
          <a:p>
            <a:endParaRPr lang="zh-CN" altLang="en-US" dirty="0"/>
          </a:p>
        </p:txBody>
      </p:sp>
    </p:spTree>
    <p:extLst>
      <p:ext uri="{BB962C8B-B14F-4D97-AF65-F5344CB8AC3E}">
        <p14:creationId xmlns:p14="http://schemas.microsoft.com/office/powerpoint/2010/main" val="28414509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rrowheads="1"/>
          </p:cNvSpPr>
          <p:nvPr>
            <p:ph type="title"/>
          </p:nvPr>
        </p:nvSpPr>
        <p:spPr>
          <a:xfrm>
            <a:off x="975123" y="620713"/>
            <a:ext cx="8930878" cy="81121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CN" sz="3600" b="1" dirty="0">
                <a:effectLst>
                  <a:outerShdw blurRad="38100" dist="38100" dir="2700000" algn="tl">
                    <a:srgbClr val="000000"/>
                  </a:outerShdw>
                </a:effectLst>
              </a:rPr>
              <a:t>4.4 </a:t>
            </a:r>
            <a:r>
              <a:rPr lang="en-US" altLang="zh-CN" sz="3600" dirty="0">
                <a:solidFill>
                  <a:schemeClr val="tx1"/>
                </a:solidFill>
              </a:rPr>
              <a:t>C</a:t>
            </a:r>
            <a:r>
              <a:rPr lang="zh-CN" altLang="en-US" sz="3600" dirty="0">
                <a:solidFill>
                  <a:schemeClr val="tx1"/>
                </a:solidFill>
              </a:rPr>
              <a:t>语言和</a:t>
            </a:r>
            <a:r>
              <a:rPr lang="en-US" altLang="zh-CN" sz="3600" dirty="0">
                <a:solidFill>
                  <a:schemeClr val="tx1"/>
                </a:solidFill>
              </a:rPr>
              <a:t>ARM</a:t>
            </a:r>
            <a:r>
              <a:rPr lang="zh-CN" altLang="en-US" sz="3600" dirty="0">
                <a:solidFill>
                  <a:schemeClr val="tx1"/>
                </a:solidFill>
              </a:rPr>
              <a:t>汇编语言之间相互调用</a:t>
            </a:r>
          </a:p>
        </p:txBody>
      </p:sp>
      <p:sp>
        <p:nvSpPr>
          <p:cNvPr id="245763" name="Text Box 3"/>
          <p:cNvSpPr txBox="1">
            <a:spLocks noChangeArrowheads="1"/>
          </p:cNvSpPr>
          <p:nvPr/>
        </p:nvSpPr>
        <p:spPr bwMode="auto">
          <a:xfrm>
            <a:off x="973403" y="1557338"/>
            <a:ext cx="8425260" cy="4191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60000"/>
              </a:spcBef>
              <a:buSzPct val="125000"/>
              <a:buFontTx/>
              <a:buBlip>
                <a:blip r:embed="rId2"/>
              </a:buBlip>
            </a:pPr>
            <a:r>
              <a:rPr kumimoji="1" lang="en-US" altLang="zh-CN" sz="2400" b="1">
                <a:latin typeface="Tahoma" pitchFamily="34" charset="0"/>
              </a:rPr>
              <a:t> </a:t>
            </a:r>
            <a:r>
              <a:rPr kumimoji="1" lang="zh-CN" altLang="en-US" sz="2400" b="1">
                <a:latin typeface="Tahoma" pitchFamily="34" charset="0"/>
              </a:rPr>
              <a:t>当链接器发现有</a:t>
            </a:r>
            <a:r>
              <a:rPr kumimoji="1" lang="en-US" altLang="zh-CN" sz="2400" b="1">
                <a:latin typeface="Tahoma" pitchFamily="34" charset="0"/>
              </a:rPr>
              <a:t>ARM</a:t>
            </a:r>
            <a:r>
              <a:rPr kumimoji="1" lang="zh-CN" altLang="en-US" sz="2400" b="1">
                <a:latin typeface="Tahoma" pitchFamily="34" charset="0"/>
              </a:rPr>
              <a:t>子程序与</a:t>
            </a:r>
            <a:r>
              <a:rPr kumimoji="1" lang="en-US" altLang="zh-CN" sz="2400" b="1">
                <a:latin typeface="Tahoma" pitchFamily="34" charset="0"/>
              </a:rPr>
              <a:t>Thumb</a:t>
            </a:r>
            <a:r>
              <a:rPr kumimoji="1" lang="zh-CN" altLang="en-US" sz="2400" b="1">
                <a:latin typeface="Tahoma" pitchFamily="34" charset="0"/>
              </a:rPr>
              <a:t>子程序相互调用时，编译器将修改相应的调用和返回代码，或者添加一段</a:t>
            </a:r>
            <a:r>
              <a:rPr kumimoji="1" lang="en-US" altLang="zh-CN" sz="2400" b="1">
                <a:latin typeface="Tahoma" pitchFamily="34" charset="0"/>
              </a:rPr>
              <a:t>veneers</a:t>
            </a:r>
            <a:r>
              <a:rPr kumimoji="1" lang="zh-CN" altLang="en-US" sz="2400" b="1">
                <a:latin typeface="Tahoma" pitchFamily="34" charset="0"/>
              </a:rPr>
              <a:t>代码（链接器生成的用于程序状态转换的代码段）来完成程序状态的转换。 </a:t>
            </a:r>
          </a:p>
          <a:p>
            <a:pPr>
              <a:lnSpc>
                <a:spcPct val="150000"/>
              </a:lnSpc>
              <a:spcBef>
                <a:spcPct val="60000"/>
              </a:spcBef>
              <a:buSzPct val="125000"/>
              <a:buFontTx/>
              <a:buBlip>
                <a:blip r:embed="rId2"/>
              </a:buBlip>
            </a:pPr>
            <a:r>
              <a:rPr kumimoji="1" lang="zh-CN" altLang="en-US" sz="2400" b="1">
                <a:latin typeface="Tahoma" pitchFamily="34" charset="0"/>
              </a:rPr>
              <a:t> </a:t>
            </a:r>
            <a:r>
              <a:rPr kumimoji="1" lang="en-US" altLang="zh-CN" sz="2400" b="1">
                <a:latin typeface="Tahoma" pitchFamily="34" charset="0"/>
              </a:rPr>
              <a:t>C</a:t>
            </a:r>
            <a:r>
              <a:rPr kumimoji="1" lang="zh-CN" altLang="en-US" sz="2400" b="1">
                <a:latin typeface="Tahoma" pitchFamily="34" charset="0"/>
              </a:rPr>
              <a:t>语言和</a:t>
            </a:r>
            <a:r>
              <a:rPr kumimoji="1" lang="en-US" altLang="zh-CN" sz="2400" b="1">
                <a:latin typeface="Tahoma" pitchFamily="34" charset="0"/>
              </a:rPr>
              <a:t>ARM</a:t>
            </a:r>
            <a:r>
              <a:rPr kumimoji="1" lang="zh-CN" altLang="en-US" sz="2400" b="1">
                <a:latin typeface="Tahoma" pitchFamily="34" charset="0"/>
              </a:rPr>
              <a:t>汇编语言之间相互调用包含三部分内容：汇编语言程序访问</a:t>
            </a:r>
            <a:r>
              <a:rPr kumimoji="1" lang="en-US" altLang="zh-CN" sz="2400" b="1">
                <a:latin typeface="Tahoma" pitchFamily="34" charset="0"/>
              </a:rPr>
              <a:t>C</a:t>
            </a:r>
            <a:r>
              <a:rPr kumimoji="1" lang="zh-CN" altLang="en-US" sz="2400" b="1">
                <a:latin typeface="Tahoma" pitchFamily="34" charset="0"/>
              </a:rPr>
              <a:t>语言全局变量、</a:t>
            </a:r>
            <a:r>
              <a:rPr kumimoji="1" lang="en-US" altLang="zh-CN" sz="2400" b="1">
                <a:latin typeface="Tahoma" pitchFamily="34" charset="0"/>
              </a:rPr>
              <a:t>C</a:t>
            </a:r>
            <a:r>
              <a:rPr kumimoji="1" lang="zh-CN" altLang="en-US" sz="2400" b="1">
                <a:latin typeface="Tahoma" pitchFamily="34" charset="0"/>
              </a:rPr>
              <a:t>语言程序调用汇编语言程序、汇编语言程序调用</a:t>
            </a:r>
            <a:r>
              <a:rPr kumimoji="1" lang="en-US" altLang="zh-CN" sz="2400" b="1">
                <a:latin typeface="Tahoma" pitchFamily="34" charset="0"/>
              </a:rPr>
              <a:t>C</a:t>
            </a:r>
            <a:r>
              <a:rPr kumimoji="1" lang="zh-CN" altLang="en-US" sz="2400" b="1">
                <a:latin typeface="Tahoma" pitchFamily="34" charset="0"/>
              </a:rPr>
              <a:t>语言程序。 </a:t>
            </a:r>
          </a:p>
        </p:txBody>
      </p:sp>
    </p:spTree>
    <p:extLst>
      <p:ext uri="{BB962C8B-B14F-4D97-AF65-F5344CB8AC3E}">
        <p14:creationId xmlns:p14="http://schemas.microsoft.com/office/powerpoint/2010/main" val="7891736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nodeType="after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animEffect transition="in" filter="barn(inHorizontal)">
                                      <p:cBhvr>
                                        <p:cTn id="7" dur="500"/>
                                        <p:tgtEl>
                                          <p:spTgt spid="245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245763">
                                            <p:txEl>
                                              <p:pRg st="1" end="1"/>
                                            </p:txEl>
                                          </p:spTgt>
                                        </p:tgtEl>
                                        <p:attrNameLst>
                                          <p:attrName>style.visibility</p:attrName>
                                        </p:attrNameLst>
                                      </p:cBhvr>
                                      <p:to>
                                        <p:strVal val="visible"/>
                                      </p:to>
                                    </p:set>
                                    <p:animEffect transition="in" filter="barn(inHorizontal)">
                                      <p:cBhvr>
                                        <p:cTn id="12" dur="500"/>
                                        <p:tgtEl>
                                          <p:spTgt spid="2457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rrowheads="1"/>
          </p:cNvSpPr>
          <p:nvPr>
            <p:ph type="title"/>
          </p:nvPr>
        </p:nvSpPr>
        <p:spPr>
          <a:xfrm>
            <a:off x="975123" y="620713"/>
            <a:ext cx="8930878" cy="81121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CN" sz="3600" b="1" dirty="0">
                <a:effectLst>
                  <a:outerShdw blurRad="38100" dist="38100" dir="2700000" algn="tl">
                    <a:srgbClr val="000000"/>
                  </a:outerShdw>
                </a:effectLst>
              </a:rPr>
              <a:t>4.4 </a:t>
            </a:r>
            <a:r>
              <a:rPr lang="en-US" altLang="zh-CN" sz="3600" dirty="0">
                <a:solidFill>
                  <a:schemeClr val="tx1"/>
                </a:solidFill>
              </a:rPr>
              <a:t>C</a:t>
            </a:r>
            <a:r>
              <a:rPr lang="zh-CN" altLang="en-US" sz="3600" dirty="0">
                <a:solidFill>
                  <a:schemeClr val="tx1"/>
                </a:solidFill>
              </a:rPr>
              <a:t>语言和</a:t>
            </a:r>
            <a:r>
              <a:rPr lang="en-US" altLang="zh-CN" sz="3600" dirty="0">
                <a:solidFill>
                  <a:schemeClr val="tx1"/>
                </a:solidFill>
              </a:rPr>
              <a:t>ARM</a:t>
            </a:r>
            <a:r>
              <a:rPr lang="zh-CN" altLang="en-US" sz="3600" dirty="0">
                <a:solidFill>
                  <a:schemeClr val="tx1"/>
                </a:solidFill>
              </a:rPr>
              <a:t>汇编语言之间相互调用</a:t>
            </a:r>
          </a:p>
        </p:txBody>
      </p:sp>
      <p:sp>
        <p:nvSpPr>
          <p:cNvPr id="246787" name="Text Box 3"/>
          <p:cNvSpPr txBox="1">
            <a:spLocks noChangeArrowheads="1"/>
          </p:cNvSpPr>
          <p:nvPr/>
        </p:nvSpPr>
        <p:spPr bwMode="auto">
          <a:xfrm>
            <a:off x="1363795" y="2349500"/>
            <a:ext cx="8191367" cy="3083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60000"/>
              </a:spcBef>
              <a:buSzPct val="125000"/>
              <a:buFontTx/>
              <a:buBlip>
                <a:blip r:embed="rId2"/>
              </a:buBlip>
            </a:pPr>
            <a:r>
              <a:rPr kumimoji="1" lang="en-US" altLang="zh-CN" sz="2400" b="1">
                <a:latin typeface="Tahoma" pitchFamily="34" charset="0"/>
              </a:rPr>
              <a:t> </a:t>
            </a:r>
            <a:r>
              <a:rPr kumimoji="1" lang="zh-CN" altLang="en-US" sz="2400" b="1">
                <a:latin typeface="Tahoma" pitchFamily="34" charset="0"/>
              </a:rPr>
              <a:t>汇编语言程序可通过地址间接访问在</a:t>
            </a:r>
            <a:r>
              <a:rPr kumimoji="1" lang="en-US" altLang="zh-CN" sz="2400" b="1">
                <a:latin typeface="Tahoma" pitchFamily="34" charset="0"/>
              </a:rPr>
              <a:t>C</a:t>
            </a:r>
            <a:r>
              <a:rPr kumimoji="1" lang="zh-CN" altLang="en-US" sz="2400" b="1">
                <a:latin typeface="Tahoma" pitchFamily="34" charset="0"/>
              </a:rPr>
              <a:t>语言程序中声明的全局变量。具体做法是使用</a:t>
            </a:r>
            <a:r>
              <a:rPr kumimoji="1" lang="en-US" altLang="zh-CN" sz="2400" b="1">
                <a:latin typeface="Tahoma" pitchFamily="34" charset="0"/>
              </a:rPr>
              <a:t>IMPORT</a:t>
            </a:r>
            <a:r>
              <a:rPr kumimoji="1" lang="zh-CN" altLang="en-US" sz="2400" b="1">
                <a:latin typeface="Tahoma" pitchFamily="34" charset="0"/>
              </a:rPr>
              <a:t>关键词引入全局变量，再利用</a:t>
            </a:r>
            <a:r>
              <a:rPr kumimoji="1" lang="en-US" altLang="zh-CN" sz="2400" b="1">
                <a:latin typeface="Tahoma" pitchFamily="34" charset="0"/>
              </a:rPr>
              <a:t>LDR</a:t>
            </a:r>
            <a:r>
              <a:rPr kumimoji="1" lang="zh-CN" altLang="en-US" sz="2400" b="1">
                <a:latin typeface="Tahoma" pitchFamily="34" charset="0"/>
              </a:rPr>
              <a:t>和</a:t>
            </a:r>
            <a:r>
              <a:rPr kumimoji="1" lang="en-US" altLang="zh-CN" sz="2400" b="1">
                <a:latin typeface="Tahoma" pitchFamily="34" charset="0"/>
              </a:rPr>
              <a:t>STR</a:t>
            </a:r>
            <a:r>
              <a:rPr kumimoji="1" lang="zh-CN" altLang="en-US" sz="2400" b="1">
                <a:latin typeface="Tahoma" pitchFamily="34" charset="0"/>
              </a:rPr>
              <a:t>指令根据全局变量的地址来进行访问。 </a:t>
            </a:r>
          </a:p>
          <a:p>
            <a:pPr>
              <a:lnSpc>
                <a:spcPct val="150000"/>
              </a:lnSpc>
              <a:spcBef>
                <a:spcPct val="60000"/>
              </a:spcBef>
              <a:buSzPct val="125000"/>
              <a:buFontTx/>
              <a:buBlip>
                <a:blip r:embed="rId2"/>
              </a:buBlip>
            </a:pPr>
            <a:r>
              <a:rPr kumimoji="1" lang="zh-CN" altLang="en-US" sz="2400" b="1">
                <a:latin typeface="Tahoma" pitchFamily="34" charset="0"/>
              </a:rPr>
              <a:t> 具体做法是使用</a:t>
            </a:r>
            <a:r>
              <a:rPr kumimoji="1" lang="en-US" altLang="zh-CN" sz="2400" b="1">
                <a:latin typeface="Tahoma" pitchFamily="34" charset="0"/>
              </a:rPr>
              <a:t>IMPORT</a:t>
            </a:r>
            <a:r>
              <a:rPr kumimoji="1" lang="zh-CN" altLang="en-US" sz="2400" b="1">
                <a:latin typeface="Tahoma" pitchFamily="34" charset="0"/>
              </a:rPr>
              <a:t>关键词引入全局变量，再利用</a:t>
            </a:r>
            <a:r>
              <a:rPr kumimoji="1" lang="en-US" altLang="zh-CN" sz="2400" b="1">
                <a:latin typeface="Tahoma" pitchFamily="34" charset="0"/>
              </a:rPr>
              <a:t>LDR</a:t>
            </a:r>
            <a:r>
              <a:rPr kumimoji="1" lang="zh-CN" altLang="en-US" sz="2400" b="1">
                <a:latin typeface="Tahoma" pitchFamily="34" charset="0"/>
              </a:rPr>
              <a:t>和</a:t>
            </a:r>
            <a:r>
              <a:rPr kumimoji="1" lang="en-US" altLang="zh-CN" sz="2400" b="1">
                <a:latin typeface="Tahoma" pitchFamily="34" charset="0"/>
              </a:rPr>
              <a:t>STR</a:t>
            </a:r>
            <a:r>
              <a:rPr kumimoji="1" lang="zh-CN" altLang="en-US" sz="2400" b="1">
                <a:latin typeface="Tahoma" pitchFamily="34" charset="0"/>
              </a:rPr>
              <a:t>指令根据全局变量的地址来进行访问。 </a:t>
            </a:r>
          </a:p>
        </p:txBody>
      </p:sp>
      <p:sp>
        <p:nvSpPr>
          <p:cNvPr id="246789" name="Text Box 5"/>
          <p:cNvSpPr txBox="1">
            <a:spLocks noChangeArrowheads="1"/>
          </p:cNvSpPr>
          <p:nvPr/>
        </p:nvSpPr>
        <p:spPr bwMode="auto">
          <a:xfrm>
            <a:off x="975123" y="1484314"/>
            <a:ext cx="7878365"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spcBef>
                <a:spcPct val="30000"/>
              </a:spcBef>
              <a:spcAft>
                <a:spcPct val="40000"/>
              </a:spcAft>
              <a:buSzPct val="125000"/>
            </a:pPr>
            <a:r>
              <a:rPr lang="zh-CN" altLang="en-US" sz="2800" b="1">
                <a:effectLst>
                  <a:outerShdw blurRad="38100" dist="38100" dir="2700000" algn="tl">
                    <a:srgbClr val="000000"/>
                  </a:outerShdw>
                </a:effectLst>
                <a:latin typeface="Tahoma" pitchFamily="34" charset="0"/>
                <a:ea typeface="黑体" pitchFamily="2" charset="-122"/>
              </a:rPr>
              <a:t>汇编语言程序访问</a:t>
            </a:r>
            <a:r>
              <a:rPr lang="en-US" altLang="zh-CN" sz="2800" b="1">
                <a:effectLst>
                  <a:outerShdw blurRad="38100" dist="38100" dir="2700000" algn="tl">
                    <a:srgbClr val="000000"/>
                  </a:outerShdw>
                </a:effectLst>
                <a:latin typeface="Tahoma" pitchFamily="34" charset="0"/>
                <a:ea typeface="黑体" pitchFamily="2" charset="-122"/>
              </a:rPr>
              <a:t>C</a:t>
            </a:r>
            <a:r>
              <a:rPr lang="zh-CN" altLang="en-US" sz="2800" b="1">
                <a:effectLst>
                  <a:outerShdw blurRad="38100" dist="38100" dir="2700000" algn="tl">
                    <a:srgbClr val="000000"/>
                  </a:outerShdw>
                </a:effectLst>
                <a:latin typeface="Tahoma" pitchFamily="34" charset="0"/>
                <a:ea typeface="黑体" pitchFamily="2" charset="-122"/>
              </a:rPr>
              <a:t>语言全局变量</a:t>
            </a:r>
          </a:p>
        </p:txBody>
      </p:sp>
    </p:spTree>
    <p:extLst>
      <p:ext uri="{BB962C8B-B14F-4D97-AF65-F5344CB8AC3E}">
        <p14:creationId xmlns:p14="http://schemas.microsoft.com/office/powerpoint/2010/main" val="14072999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afterEffect">
                                  <p:stCondLst>
                                    <p:cond delay="0"/>
                                  </p:stCondLst>
                                  <p:childTnLst>
                                    <p:set>
                                      <p:cBhvr>
                                        <p:cTn id="6" dur="1" fill="hold">
                                          <p:stCondLst>
                                            <p:cond delay="0"/>
                                          </p:stCondLst>
                                        </p:cTn>
                                        <p:tgtEl>
                                          <p:spTgt spid="246789">
                                            <p:txEl>
                                              <p:pRg st="0" end="0"/>
                                            </p:txEl>
                                          </p:spTgt>
                                        </p:tgtEl>
                                        <p:attrNameLst>
                                          <p:attrName>style.visibility</p:attrName>
                                        </p:attrNameLst>
                                      </p:cBhvr>
                                      <p:to>
                                        <p:strVal val="visible"/>
                                      </p:to>
                                    </p:set>
                                    <p:animEffect transition="in" filter="randombar(horizontal)">
                                      <p:cBhvr>
                                        <p:cTn id="7" dur="500"/>
                                        <p:tgtEl>
                                          <p:spTgt spid="246789">
                                            <p:txEl>
                                              <p:pRg st="0" end="0"/>
                                            </p:txEl>
                                          </p:spTgt>
                                        </p:tgtEl>
                                      </p:cBhvr>
                                    </p:animEffect>
                                  </p:childTnLst>
                                </p:cTn>
                              </p:par>
                            </p:childTnLst>
                          </p:cTn>
                        </p:par>
                        <p:par>
                          <p:cTn id="8" fill="hold" nodeType="afterGroup">
                            <p:stCondLst>
                              <p:cond delay="500"/>
                            </p:stCondLst>
                            <p:childTnLst>
                              <p:par>
                                <p:cTn id="9" presetID="16" presetClass="entr" presetSubtype="26" fill="hold" nodeType="afterEffect">
                                  <p:stCondLst>
                                    <p:cond delay="0"/>
                                  </p:stCondLst>
                                  <p:childTnLst>
                                    <p:set>
                                      <p:cBhvr>
                                        <p:cTn id="10" dur="1" fill="hold">
                                          <p:stCondLst>
                                            <p:cond delay="0"/>
                                          </p:stCondLst>
                                        </p:cTn>
                                        <p:tgtEl>
                                          <p:spTgt spid="246787">
                                            <p:txEl>
                                              <p:pRg st="0" end="0"/>
                                            </p:txEl>
                                          </p:spTgt>
                                        </p:tgtEl>
                                        <p:attrNameLst>
                                          <p:attrName>style.visibility</p:attrName>
                                        </p:attrNameLst>
                                      </p:cBhvr>
                                      <p:to>
                                        <p:strVal val="visible"/>
                                      </p:to>
                                    </p:set>
                                    <p:animEffect transition="in" filter="barn(inHorizontal)">
                                      <p:cBhvr>
                                        <p:cTn id="11" dur="500"/>
                                        <p:tgtEl>
                                          <p:spTgt spid="246787">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6" presetClass="entr" presetSubtype="26" fill="hold" nodeType="clickEffect">
                                  <p:stCondLst>
                                    <p:cond delay="0"/>
                                  </p:stCondLst>
                                  <p:childTnLst>
                                    <p:set>
                                      <p:cBhvr>
                                        <p:cTn id="15" dur="1" fill="hold">
                                          <p:stCondLst>
                                            <p:cond delay="0"/>
                                          </p:stCondLst>
                                        </p:cTn>
                                        <p:tgtEl>
                                          <p:spTgt spid="246787">
                                            <p:txEl>
                                              <p:pRg st="1" end="1"/>
                                            </p:txEl>
                                          </p:spTgt>
                                        </p:tgtEl>
                                        <p:attrNameLst>
                                          <p:attrName>style.visibility</p:attrName>
                                        </p:attrNameLst>
                                      </p:cBhvr>
                                      <p:to>
                                        <p:strVal val="visible"/>
                                      </p:to>
                                    </p:set>
                                    <p:animEffect transition="in" filter="barn(inHorizontal)">
                                      <p:cBhvr>
                                        <p:cTn id="16" dur="500"/>
                                        <p:tgtEl>
                                          <p:spTgt spid="2467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Box 2"/>
          <p:cNvSpPr txBox="1">
            <a:spLocks noChangeArrowheads="1"/>
          </p:cNvSpPr>
          <p:nvPr/>
        </p:nvSpPr>
        <p:spPr bwMode="auto">
          <a:xfrm>
            <a:off x="896012" y="1628776"/>
            <a:ext cx="8659151"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pPr>
            <a:r>
              <a:rPr lang="en-US" altLang="zh-CN" sz="2400" b="1">
                <a:latin typeface="Tahoma" pitchFamily="34" charset="0"/>
              </a:rPr>
              <a:t>unsigned char		LDRB/STRB</a:t>
            </a:r>
          </a:p>
          <a:p>
            <a:pPr>
              <a:lnSpc>
                <a:spcPct val="155000"/>
              </a:lnSpc>
            </a:pPr>
            <a:r>
              <a:rPr lang="en-US" altLang="zh-CN" sz="2400" b="1">
                <a:latin typeface="Tahoma" pitchFamily="34" charset="0"/>
              </a:rPr>
              <a:t>unsigned short		LDRH/STRH</a:t>
            </a:r>
          </a:p>
          <a:p>
            <a:pPr>
              <a:lnSpc>
                <a:spcPct val="155000"/>
              </a:lnSpc>
            </a:pPr>
            <a:r>
              <a:rPr lang="en-US" altLang="zh-CN" sz="2400" b="1">
                <a:latin typeface="Tahoma" pitchFamily="34" charset="0"/>
              </a:rPr>
              <a:t>unsigned int		LDR/STR</a:t>
            </a:r>
          </a:p>
          <a:p>
            <a:pPr>
              <a:lnSpc>
                <a:spcPct val="155000"/>
              </a:lnSpc>
            </a:pPr>
            <a:r>
              <a:rPr lang="en-US" altLang="zh-CN" sz="2400" b="1">
                <a:latin typeface="Tahoma" pitchFamily="34" charset="0"/>
              </a:rPr>
              <a:t>char				LDRSB/STRSB</a:t>
            </a:r>
          </a:p>
          <a:p>
            <a:pPr>
              <a:lnSpc>
                <a:spcPct val="155000"/>
              </a:lnSpc>
            </a:pPr>
            <a:r>
              <a:rPr lang="en-US" altLang="zh-CN" sz="2400" b="1">
                <a:latin typeface="Tahoma" pitchFamily="34" charset="0"/>
              </a:rPr>
              <a:t>short				LDRSH/STRSH</a:t>
            </a:r>
          </a:p>
        </p:txBody>
      </p:sp>
      <p:sp>
        <p:nvSpPr>
          <p:cNvPr id="247811" name="Text Box 3"/>
          <p:cNvSpPr txBox="1">
            <a:spLocks noChangeArrowheads="1"/>
          </p:cNvSpPr>
          <p:nvPr/>
        </p:nvSpPr>
        <p:spPr bwMode="auto">
          <a:xfrm>
            <a:off x="507339" y="333376"/>
            <a:ext cx="8268758"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25000"/>
              </a:spcBef>
              <a:buSzPct val="125000"/>
            </a:pPr>
            <a:r>
              <a:rPr kumimoji="1" lang="en-US" altLang="zh-CN" sz="2800" b="1">
                <a:latin typeface="楷体_GB2312" pitchFamily="49" charset="-122"/>
                <a:ea typeface="楷体_GB2312" pitchFamily="49" charset="-122"/>
              </a:rPr>
              <a:t>    </a:t>
            </a:r>
            <a:r>
              <a:rPr kumimoji="1" lang="zh-CN" altLang="en-US" sz="2800" b="1">
                <a:latin typeface="楷体_GB2312" pitchFamily="49" charset="-122"/>
                <a:ea typeface="楷体_GB2312" pitchFamily="49" charset="-122"/>
              </a:rPr>
              <a:t>对于不同类型的变量，需要选用不同选项的</a:t>
            </a:r>
            <a:r>
              <a:rPr kumimoji="1" lang="en-US" altLang="zh-CN" sz="2800" b="1">
                <a:latin typeface="楷体_GB2312" pitchFamily="49" charset="-122"/>
                <a:ea typeface="楷体_GB2312" pitchFamily="49" charset="-122"/>
              </a:rPr>
              <a:t>LDR</a:t>
            </a:r>
            <a:r>
              <a:rPr kumimoji="1" lang="zh-CN" altLang="en-US" sz="2800" b="1">
                <a:latin typeface="楷体_GB2312" pitchFamily="49" charset="-122"/>
                <a:ea typeface="楷体_GB2312" pitchFamily="49" charset="-122"/>
              </a:rPr>
              <a:t>和</a:t>
            </a:r>
            <a:r>
              <a:rPr kumimoji="1" lang="en-US" altLang="zh-CN" sz="2800" b="1">
                <a:latin typeface="楷体_GB2312" pitchFamily="49" charset="-122"/>
                <a:ea typeface="楷体_GB2312" pitchFamily="49" charset="-122"/>
              </a:rPr>
              <a:t>STR</a:t>
            </a:r>
            <a:r>
              <a:rPr kumimoji="1" lang="zh-CN" altLang="en-US" sz="2800" b="1">
                <a:latin typeface="楷体_GB2312" pitchFamily="49" charset="-122"/>
                <a:ea typeface="楷体_GB2312" pitchFamily="49" charset="-122"/>
              </a:rPr>
              <a:t>指令，列表如下： </a:t>
            </a:r>
          </a:p>
        </p:txBody>
      </p:sp>
      <p:sp>
        <p:nvSpPr>
          <p:cNvPr id="247812" name="Text Box 4"/>
          <p:cNvSpPr txBox="1">
            <a:spLocks noChangeArrowheads="1"/>
          </p:cNvSpPr>
          <p:nvPr/>
        </p:nvSpPr>
        <p:spPr bwMode="auto">
          <a:xfrm>
            <a:off x="507340" y="4652964"/>
            <a:ext cx="8891323"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25000"/>
              </a:spcBef>
              <a:buSzPct val="125000"/>
            </a:pPr>
            <a:r>
              <a:rPr kumimoji="1" lang="en-US" altLang="zh-CN" sz="2800" b="1">
                <a:latin typeface="Tahoma" pitchFamily="34" charset="0"/>
              </a:rPr>
              <a:t>       </a:t>
            </a:r>
            <a:r>
              <a:rPr kumimoji="1" lang="zh-CN" altLang="en-US" sz="2800" b="1">
                <a:latin typeface="Tahoma" pitchFamily="34" charset="0"/>
              </a:rPr>
              <a:t>对于结构体，如果知道各个成员的偏移量，则可通过</a:t>
            </a:r>
            <a:r>
              <a:rPr kumimoji="1" lang="en-US" altLang="zh-CN" sz="2800" b="1">
                <a:latin typeface="Tahoma" pitchFamily="34" charset="0"/>
              </a:rPr>
              <a:t>LDR/STR</a:t>
            </a:r>
            <a:r>
              <a:rPr kumimoji="1" lang="zh-CN" altLang="en-US" sz="2800" b="1">
                <a:latin typeface="Tahoma" pitchFamily="34" charset="0"/>
              </a:rPr>
              <a:t>指令进行访问。如果结构体所占空间小于</a:t>
            </a:r>
            <a:r>
              <a:rPr kumimoji="1" lang="en-US" altLang="zh-CN" sz="2800" b="1">
                <a:latin typeface="Tahoma" pitchFamily="34" charset="0"/>
              </a:rPr>
              <a:t>8</a:t>
            </a:r>
            <a:r>
              <a:rPr kumimoji="1" lang="zh-CN" altLang="en-US" sz="2800" b="1">
                <a:latin typeface="Tahoma" pitchFamily="34" charset="0"/>
              </a:rPr>
              <a:t>个字，则可用</a:t>
            </a:r>
            <a:r>
              <a:rPr kumimoji="1" lang="en-US" altLang="zh-CN" sz="2800" b="1">
                <a:latin typeface="Tahoma" pitchFamily="34" charset="0"/>
              </a:rPr>
              <a:t>LDM</a:t>
            </a:r>
            <a:r>
              <a:rPr kumimoji="1" lang="zh-CN" altLang="en-US" sz="2800" b="1">
                <a:latin typeface="Tahoma" pitchFamily="34" charset="0"/>
              </a:rPr>
              <a:t>和</a:t>
            </a:r>
            <a:r>
              <a:rPr kumimoji="1" lang="en-US" altLang="zh-CN" sz="2800" b="1">
                <a:latin typeface="Tahoma" pitchFamily="34" charset="0"/>
              </a:rPr>
              <a:t>STM</a:t>
            </a:r>
            <a:r>
              <a:rPr kumimoji="1" lang="zh-CN" altLang="en-US" sz="2800" b="1">
                <a:latin typeface="Tahoma" pitchFamily="34" charset="0"/>
              </a:rPr>
              <a:t>一次性读写。 </a:t>
            </a:r>
          </a:p>
        </p:txBody>
      </p:sp>
    </p:spTree>
    <p:extLst>
      <p:ext uri="{BB962C8B-B14F-4D97-AF65-F5344CB8AC3E}">
        <p14:creationId xmlns:p14="http://schemas.microsoft.com/office/powerpoint/2010/main" val="23399599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47811"/>
                                        </p:tgtEl>
                                        <p:attrNameLst>
                                          <p:attrName>style.visibility</p:attrName>
                                        </p:attrNameLst>
                                      </p:cBhvr>
                                      <p:to>
                                        <p:strVal val="visible"/>
                                      </p:to>
                                    </p:set>
                                    <p:animEffect transition="in" filter="slide(fromBottom)">
                                      <p:cBhvr>
                                        <p:cTn id="7" dur="500"/>
                                        <p:tgtEl>
                                          <p:spTgt spid="247811"/>
                                        </p:tgtEl>
                                      </p:cBhvr>
                                    </p:animEffect>
                                  </p:childTnLst>
                                </p:cTn>
                              </p:par>
                            </p:childTnLst>
                          </p:cTn>
                        </p:par>
                        <p:par>
                          <p:cTn id="8" fill="hold" nodeType="afterGroup">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247810"/>
                                        </p:tgtEl>
                                        <p:attrNameLst>
                                          <p:attrName>style.visibility</p:attrName>
                                        </p:attrNameLst>
                                      </p:cBhvr>
                                      <p:to>
                                        <p:strVal val="visible"/>
                                      </p:to>
                                    </p:set>
                                    <p:animEffect transition="in" filter="randombar(horizontal)">
                                      <p:cBhvr>
                                        <p:cTn id="11" dur="500"/>
                                        <p:tgtEl>
                                          <p:spTgt spid="2478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247812"/>
                                        </p:tgtEl>
                                        <p:attrNameLst>
                                          <p:attrName>style.visibility</p:attrName>
                                        </p:attrNameLst>
                                      </p:cBhvr>
                                      <p:to>
                                        <p:strVal val="visible"/>
                                      </p:to>
                                    </p:set>
                                    <p:animEffect transition="in" filter="slide(fromBottom)">
                                      <p:cBhvr>
                                        <p:cTn id="16" dur="500"/>
                                        <p:tgtEl>
                                          <p:spTgt spid="247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0" grpId="0"/>
      <p:bldP spid="247811" grpId="0"/>
      <p:bldP spid="2478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Text Box 2"/>
          <p:cNvSpPr txBox="1">
            <a:spLocks noChangeArrowheads="1"/>
          </p:cNvSpPr>
          <p:nvPr/>
        </p:nvSpPr>
        <p:spPr bwMode="auto">
          <a:xfrm>
            <a:off x="271728" y="836614"/>
            <a:ext cx="9634273" cy="570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en-US" altLang="zh-CN" sz="2000" b="1">
                <a:latin typeface="Tahoma" pitchFamily="34" charset="0"/>
              </a:rPr>
              <a:t>AREA globals,CODE,READONLY</a:t>
            </a:r>
          </a:p>
          <a:p>
            <a:pPr>
              <a:lnSpc>
                <a:spcPct val="115000"/>
              </a:lnSpc>
            </a:pPr>
            <a:r>
              <a:rPr lang="en-US" altLang="zh-CN" sz="2000" b="1">
                <a:latin typeface="Tahoma" pitchFamily="34" charset="0"/>
              </a:rPr>
              <a:t>EXPORT asmsubroutine		;</a:t>
            </a:r>
            <a:r>
              <a:rPr lang="zh-CN" altLang="en-US" sz="2000" b="1">
                <a:latin typeface="Tahoma" pitchFamily="34" charset="0"/>
              </a:rPr>
              <a:t>用</a:t>
            </a:r>
            <a:r>
              <a:rPr lang="en-US" altLang="zh-CN" sz="2000" b="1">
                <a:latin typeface="Tahoma" pitchFamily="34" charset="0"/>
              </a:rPr>
              <a:t>EXPORT</a:t>
            </a:r>
            <a:r>
              <a:rPr lang="zh-CN" altLang="en-US" sz="2000" b="1">
                <a:latin typeface="Tahoma" pitchFamily="34" charset="0"/>
              </a:rPr>
              <a:t>伪操作声明该变量可					 被其它文件引用</a:t>
            </a:r>
          </a:p>
          <a:p>
            <a:pPr>
              <a:lnSpc>
                <a:spcPct val="115000"/>
              </a:lnSpc>
            </a:pPr>
            <a:r>
              <a:rPr lang="zh-CN" altLang="en-US" sz="2000" b="1">
                <a:latin typeface="Tahoma" pitchFamily="34" charset="0"/>
              </a:rPr>
              <a:t>					</a:t>
            </a:r>
            <a:r>
              <a:rPr lang="en-US" altLang="zh-CN" sz="2000" b="1">
                <a:latin typeface="Tahoma" pitchFamily="34" charset="0"/>
              </a:rPr>
              <a:t>;</a:t>
            </a:r>
            <a:r>
              <a:rPr lang="zh-CN" altLang="en-US" sz="2000" b="1">
                <a:latin typeface="Tahoma" pitchFamily="34" charset="0"/>
              </a:rPr>
              <a:t>相当于声明了一个全局变量</a:t>
            </a:r>
          </a:p>
          <a:p>
            <a:pPr>
              <a:lnSpc>
                <a:spcPct val="115000"/>
              </a:lnSpc>
            </a:pPr>
            <a:r>
              <a:rPr lang="en-US" altLang="zh-CN" sz="2000" b="1">
                <a:latin typeface="Tahoma" pitchFamily="34" charset="0"/>
              </a:rPr>
              <a:t>IMPORT globvar			;globvar</a:t>
            </a:r>
            <a:r>
              <a:rPr lang="zh-CN" altLang="en-US" sz="2000" b="1">
                <a:latin typeface="Tahoma" pitchFamily="34" charset="0"/>
              </a:rPr>
              <a:t>是</a:t>
            </a:r>
            <a:r>
              <a:rPr lang="en-US" altLang="zh-CN" sz="2000" b="1">
                <a:latin typeface="Tahoma" pitchFamily="34" charset="0"/>
              </a:rPr>
              <a:t>C</a:t>
            </a:r>
            <a:r>
              <a:rPr lang="zh-CN" altLang="en-US" sz="2000" b="1">
                <a:latin typeface="Tahoma" pitchFamily="34" charset="0"/>
              </a:rPr>
              <a:t>程序中声明的全局变量</a:t>
            </a:r>
          </a:p>
          <a:p>
            <a:pPr>
              <a:lnSpc>
                <a:spcPct val="115000"/>
              </a:lnSpc>
            </a:pPr>
            <a:r>
              <a:rPr lang="zh-CN" altLang="en-US" sz="2000" b="1">
                <a:latin typeface="Tahoma" pitchFamily="34" charset="0"/>
              </a:rPr>
              <a:t>					</a:t>
            </a:r>
            <a:r>
              <a:rPr lang="en-US" altLang="zh-CN" sz="2000" b="1">
                <a:latin typeface="Tahoma" pitchFamily="34" charset="0"/>
              </a:rPr>
              <a:t>;</a:t>
            </a:r>
            <a:r>
              <a:rPr lang="zh-CN" altLang="en-US" sz="2000" b="1">
                <a:latin typeface="Tahoma" pitchFamily="34" charset="0"/>
              </a:rPr>
              <a:t>用</a:t>
            </a:r>
            <a:r>
              <a:rPr lang="en-US" altLang="zh-CN" sz="2000" b="1">
                <a:latin typeface="Tahoma" pitchFamily="34" charset="0"/>
              </a:rPr>
              <a:t>IMPRORT</a:t>
            </a:r>
            <a:r>
              <a:rPr lang="zh-CN" altLang="en-US" sz="2000" b="1">
                <a:latin typeface="Tahoma" pitchFamily="34" charset="0"/>
              </a:rPr>
              <a:t>伪操作声明该变量是					 在其它文件中定义的</a:t>
            </a:r>
          </a:p>
          <a:p>
            <a:pPr>
              <a:lnSpc>
                <a:spcPct val="115000"/>
              </a:lnSpc>
            </a:pPr>
            <a:r>
              <a:rPr lang="zh-CN" altLang="en-US" sz="2000" b="1">
                <a:latin typeface="Tahoma" pitchFamily="34" charset="0"/>
              </a:rPr>
              <a:t>					</a:t>
            </a:r>
            <a:r>
              <a:rPr lang="en-US" altLang="zh-CN" sz="2000" b="1">
                <a:latin typeface="Tahoma" pitchFamily="34" charset="0"/>
              </a:rPr>
              <a:t>;</a:t>
            </a:r>
            <a:r>
              <a:rPr lang="zh-CN" altLang="en-US" sz="2000" b="1">
                <a:latin typeface="Tahoma" pitchFamily="34" charset="0"/>
              </a:rPr>
              <a:t>在本文件中可能要用到该变量</a:t>
            </a:r>
          </a:p>
          <a:p>
            <a:pPr>
              <a:lnSpc>
                <a:spcPct val="115000"/>
              </a:lnSpc>
            </a:pPr>
            <a:r>
              <a:rPr lang="en-US" altLang="zh-CN" sz="2000" b="1">
                <a:latin typeface="Tahoma" pitchFamily="34" charset="0"/>
              </a:rPr>
              <a:t>asmsubroutine</a:t>
            </a:r>
          </a:p>
          <a:p>
            <a:pPr>
              <a:lnSpc>
                <a:spcPct val="115000"/>
              </a:lnSpc>
            </a:pPr>
            <a:r>
              <a:rPr lang="en-US" altLang="zh-CN" sz="2000" b="1">
                <a:latin typeface="Tahoma" pitchFamily="34" charset="0"/>
              </a:rPr>
              <a:t>LDR  R1,=globvar			;</a:t>
            </a:r>
            <a:r>
              <a:rPr lang="zh-CN" altLang="en-US" sz="2000" b="1">
                <a:latin typeface="Tahoma" pitchFamily="34" charset="0"/>
              </a:rPr>
              <a:t>从文字池读出</a:t>
            </a:r>
            <a:r>
              <a:rPr lang="en-US" altLang="zh-CN" sz="2000" b="1">
                <a:latin typeface="Tahoma" pitchFamily="34" charset="0"/>
              </a:rPr>
              <a:t>globvar</a:t>
            </a:r>
            <a:r>
              <a:rPr lang="zh-CN" altLang="en-US" sz="2000" b="1">
                <a:latin typeface="Tahoma" pitchFamily="34" charset="0"/>
              </a:rPr>
              <a:t>的地址，将其					 保存到</a:t>
            </a:r>
            <a:r>
              <a:rPr lang="en-US" altLang="zh-CN" sz="2000" b="1">
                <a:latin typeface="Tahoma" pitchFamily="34" charset="0"/>
              </a:rPr>
              <a:t>R1</a:t>
            </a:r>
          </a:p>
          <a:p>
            <a:pPr>
              <a:lnSpc>
                <a:spcPct val="115000"/>
              </a:lnSpc>
            </a:pPr>
            <a:r>
              <a:rPr lang="en-US" altLang="zh-CN" sz="2000" b="1">
                <a:latin typeface="Tahoma" pitchFamily="34" charset="0"/>
              </a:rPr>
              <a:t>LDR  R0,[R1]</a:t>
            </a:r>
          </a:p>
          <a:p>
            <a:pPr>
              <a:lnSpc>
                <a:spcPct val="115000"/>
              </a:lnSpc>
            </a:pPr>
            <a:r>
              <a:rPr lang="en-US" altLang="zh-CN" sz="2000" b="1">
                <a:latin typeface="Tahoma" pitchFamily="34" charset="0"/>
              </a:rPr>
              <a:t>ADD  R0,R0,#2</a:t>
            </a:r>
          </a:p>
          <a:p>
            <a:pPr>
              <a:lnSpc>
                <a:spcPct val="115000"/>
              </a:lnSpc>
            </a:pPr>
            <a:r>
              <a:rPr lang="en-US" altLang="zh-CN" sz="2000" b="1">
                <a:latin typeface="Tahoma" pitchFamily="34" charset="0"/>
              </a:rPr>
              <a:t>STR  R0,[R1]				;</a:t>
            </a:r>
            <a:r>
              <a:rPr lang="zh-CN" altLang="en-US" sz="2000" b="1">
                <a:latin typeface="Tahoma" pitchFamily="34" charset="0"/>
              </a:rPr>
              <a:t>将修改后的值返回</a:t>
            </a:r>
          </a:p>
          <a:p>
            <a:pPr>
              <a:lnSpc>
                <a:spcPct val="115000"/>
              </a:lnSpc>
            </a:pPr>
            <a:r>
              <a:rPr lang="en-US" altLang="zh-CN" sz="2000" b="1">
                <a:latin typeface="Tahoma" pitchFamily="34" charset="0"/>
              </a:rPr>
              <a:t>MOV  PC,LR</a:t>
            </a:r>
          </a:p>
          <a:p>
            <a:pPr>
              <a:lnSpc>
                <a:spcPct val="115000"/>
              </a:lnSpc>
            </a:pPr>
            <a:r>
              <a:rPr lang="en-US" altLang="zh-CN" sz="2000" b="1">
                <a:latin typeface="Tahoma" pitchFamily="34" charset="0"/>
              </a:rPr>
              <a:t>END</a:t>
            </a:r>
          </a:p>
        </p:txBody>
      </p:sp>
      <p:sp>
        <p:nvSpPr>
          <p:cNvPr id="248835" name="Text Box 3"/>
          <p:cNvSpPr txBox="1">
            <a:spLocks noChangeArrowheads="1"/>
          </p:cNvSpPr>
          <p:nvPr/>
        </p:nvSpPr>
        <p:spPr bwMode="auto">
          <a:xfrm>
            <a:off x="271727" y="188914"/>
            <a:ext cx="8268758"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25000"/>
              </a:spcBef>
              <a:buSzPct val="125000"/>
            </a:pPr>
            <a:r>
              <a:rPr kumimoji="1" lang="zh-CN" altLang="en-US" sz="2800" b="1">
                <a:latin typeface="Tahoma" pitchFamily="34" charset="0"/>
              </a:rPr>
              <a:t>例： </a:t>
            </a:r>
          </a:p>
        </p:txBody>
      </p:sp>
    </p:spTree>
    <p:extLst>
      <p:ext uri="{BB962C8B-B14F-4D97-AF65-F5344CB8AC3E}">
        <p14:creationId xmlns:p14="http://schemas.microsoft.com/office/powerpoint/2010/main" val="31290041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48835"/>
                                        </p:tgtEl>
                                        <p:attrNameLst>
                                          <p:attrName>style.visibility</p:attrName>
                                        </p:attrNameLst>
                                      </p:cBhvr>
                                      <p:to>
                                        <p:strVal val="visible"/>
                                      </p:to>
                                    </p:set>
                                    <p:animEffect transition="in" filter="slide(fromBottom)">
                                      <p:cBhvr>
                                        <p:cTn id="7" dur="500"/>
                                        <p:tgtEl>
                                          <p:spTgt spid="248835"/>
                                        </p:tgtEl>
                                      </p:cBhvr>
                                    </p:animEffect>
                                  </p:childTnLst>
                                </p:cTn>
                              </p:par>
                            </p:childTnLst>
                          </p:cTn>
                        </p:par>
                        <p:par>
                          <p:cTn id="8" fill="hold" nodeType="afterGroup">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248834"/>
                                        </p:tgtEl>
                                        <p:attrNameLst>
                                          <p:attrName>style.visibility</p:attrName>
                                        </p:attrNameLst>
                                      </p:cBhvr>
                                      <p:to>
                                        <p:strVal val="visible"/>
                                      </p:to>
                                    </p:set>
                                    <p:animEffect transition="in" filter="randombar(horizontal)">
                                      <p:cBhvr>
                                        <p:cTn id="11" dur="500"/>
                                        <p:tgtEl>
                                          <p:spTgt spid="248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4" grpId="0"/>
      <p:bldP spid="2488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rrowheads="1"/>
          </p:cNvSpPr>
          <p:nvPr>
            <p:ph type="title"/>
          </p:nvPr>
        </p:nvSpPr>
        <p:spPr/>
        <p:txBody>
          <a:bodyPr/>
          <a:lstStyle/>
          <a:p>
            <a:r>
              <a:rPr lang="en-US" altLang="zh-CN" b="0" dirty="0"/>
              <a:t>4.1.1</a:t>
            </a:r>
            <a:r>
              <a:rPr lang="zh-CN" altLang="en-US" b="0" dirty="0"/>
              <a:t>符号命名规则</a:t>
            </a:r>
            <a:endParaRPr lang="zh-CN" altLang="en-US" dirty="0"/>
          </a:p>
        </p:txBody>
      </p:sp>
      <p:sp>
        <p:nvSpPr>
          <p:cNvPr id="86021" name="Rectangle 5"/>
          <p:cNvSpPr>
            <a:spLocks noGrp="1" noChangeArrowheads="1"/>
          </p:cNvSpPr>
          <p:nvPr>
            <p:ph type="body" idx="1"/>
          </p:nvPr>
        </p:nvSpPr>
        <p:spPr/>
        <p:txBody>
          <a:bodyPr>
            <a:normAutofit/>
          </a:bodyPr>
          <a:lstStyle/>
          <a:p>
            <a:r>
              <a:rPr lang="en-US" altLang="zh-CN" sz="3000" b="1" dirty="0">
                <a:effectLst/>
              </a:rPr>
              <a:t>1</a:t>
            </a:r>
            <a:r>
              <a:rPr lang="zh-CN" altLang="en-US" sz="3000" b="1" dirty="0">
                <a:effectLst/>
              </a:rPr>
              <a:t>．符号由大小写字母、数字及下划线组成，符号不能用数字开头。</a:t>
            </a:r>
          </a:p>
          <a:p>
            <a:r>
              <a:rPr lang="en-US" altLang="zh-CN" sz="3000" b="1" dirty="0">
                <a:effectLst/>
              </a:rPr>
              <a:t>2</a:t>
            </a:r>
            <a:r>
              <a:rPr lang="zh-CN" altLang="en-US" sz="3000" b="1" dirty="0">
                <a:effectLst/>
              </a:rPr>
              <a:t>．符号区分大小写，同名的大、小写符号会被编译器认为是两个不同的符号。</a:t>
            </a:r>
          </a:p>
          <a:p>
            <a:r>
              <a:rPr lang="en-US" altLang="zh-CN" sz="3000" b="1" dirty="0">
                <a:effectLst/>
              </a:rPr>
              <a:t>3</a:t>
            </a:r>
            <a:r>
              <a:rPr lang="zh-CN" altLang="en-US" sz="3000" b="1" dirty="0">
                <a:effectLst/>
              </a:rPr>
              <a:t>．符号在其作用范围内必须唯一。</a:t>
            </a:r>
          </a:p>
          <a:p>
            <a:r>
              <a:rPr lang="en-US" altLang="zh-CN" sz="3000" b="1" dirty="0">
                <a:effectLst/>
              </a:rPr>
              <a:t>4</a:t>
            </a:r>
            <a:r>
              <a:rPr lang="zh-CN" altLang="en-US" sz="3000" b="1" dirty="0">
                <a:effectLst/>
              </a:rPr>
              <a:t>．自定义的符号名不能与系统的保留字相同。</a:t>
            </a:r>
          </a:p>
          <a:p>
            <a:r>
              <a:rPr lang="en-US" altLang="zh-CN" sz="3000" b="1" dirty="0">
                <a:effectLst/>
              </a:rPr>
              <a:t>5</a:t>
            </a:r>
            <a:r>
              <a:rPr lang="zh-CN" altLang="en-US" sz="3000" b="1" dirty="0">
                <a:effectLst/>
              </a:rPr>
              <a:t>．符号名不应与指令或伪指令同名。</a:t>
            </a:r>
          </a:p>
        </p:txBody>
      </p:sp>
    </p:spTree>
    <p:extLst>
      <p:ext uri="{BB962C8B-B14F-4D97-AF65-F5344CB8AC3E}">
        <p14:creationId xmlns:p14="http://schemas.microsoft.com/office/powerpoint/2010/main" val="4064235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rrowheads="1"/>
          </p:cNvSpPr>
          <p:nvPr>
            <p:ph type="title"/>
          </p:nvPr>
        </p:nvSpPr>
        <p:spPr>
          <a:xfrm>
            <a:off x="975123" y="620713"/>
            <a:ext cx="8930878" cy="81121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CN" sz="3600" b="1" dirty="0">
                <a:effectLst>
                  <a:outerShdw blurRad="38100" dist="38100" dir="2700000" algn="tl">
                    <a:srgbClr val="000000"/>
                  </a:outerShdw>
                </a:effectLst>
              </a:rPr>
              <a:t>4.4 </a:t>
            </a:r>
            <a:r>
              <a:rPr lang="en-US" altLang="zh-CN" sz="3600" dirty="0">
                <a:solidFill>
                  <a:schemeClr val="tx1"/>
                </a:solidFill>
              </a:rPr>
              <a:t>C</a:t>
            </a:r>
            <a:r>
              <a:rPr lang="zh-CN" altLang="en-US" sz="3600" dirty="0">
                <a:solidFill>
                  <a:schemeClr val="tx1"/>
                </a:solidFill>
              </a:rPr>
              <a:t>语言和</a:t>
            </a:r>
            <a:r>
              <a:rPr lang="en-US" altLang="zh-CN" sz="3600" dirty="0">
                <a:solidFill>
                  <a:schemeClr val="tx1"/>
                </a:solidFill>
              </a:rPr>
              <a:t>ARM</a:t>
            </a:r>
            <a:r>
              <a:rPr lang="zh-CN" altLang="en-US" sz="3600" dirty="0">
                <a:solidFill>
                  <a:schemeClr val="tx1"/>
                </a:solidFill>
              </a:rPr>
              <a:t>汇编语言之间相互调用</a:t>
            </a:r>
          </a:p>
        </p:txBody>
      </p:sp>
      <p:sp>
        <p:nvSpPr>
          <p:cNvPr id="249859" name="Text Box 3"/>
          <p:cNvSpPr txBox="1">
            <a:spLocks noChangeArrowheads="1"/>
          </p:cNvSpPr>
          <p:nvPr/>
        </p:nvSpPr>
        <p:spPr bwMode="auto">
          <a:xfrm>
            <a:off x="1363795" y="2349500"/>
            <a:ext cx="8191367" cy="385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60000"/>
              </a:spcBef>
              <a:buSzPct val="125000"/>
              <a:buFontTx/>
              <a:buBlip>
                <a:blip r:embed="rId2"/>
              </a:buBlip>
            </a:pPr>
            <a:r>
              <a:rPr kumimoji="1" lang="en-US" altLang="zh-CN" sz="2400" b="1">
                <a:latin typeface="Tahoma" pitchFamily="34" charset="0"/>
              </a:rPr>
              <a:t> </a:t>
            </a:r>
            <a:r>
              <a:rPr kumimoji="1" lang="zh-CN" altLang="en-US" sz="2400" b="1">
                <a:latin typeface="Tahoma" pitchFamily="34" charset="0"/>
              </a:rPr>
              <a:t>首先，为保证程序调用时参数的正确传递，汇编语言程序的设计要遵守</a:t>
            </a:r>
            <a:r>
              <a:rPr kumimoji="1" lang="en-US" altLang="zh-CN" sz="2400" b="1">
                <a:latin typeface="Tahoma" pitchFamily="34" charset="0"/>
              </a:rPr>
              <a:t>ATPCS</a:t>
            </a:r>
            <a:r>
              <a:rPr kumimoji="1" lang="zh-CN" altLang="en-US" sz="2400" b="1">
                <a:latin typeface="Tahoma" pitchFamily="34" charset="0"/>
              </a:rPr>
              <a:t>。</a:t>
            </a:r>
          </a:p>
          <a:p>
            <a:pPr>
              <a:lnSpc>
                <a:spcPct val="150000"/>
              </a:lnSpc>
              <a:spcBef>
                <a:spcPct val="60000"/>
              </a:spcBef>
              <a:buSzPct val="125000"/>
              <a:buFontTx/>
              <a:buBlip>
                <a:blip r:embed="rId2"/>
              </a:buBlip>
            </a:pPr>
            <a:r>
              <a:rPr kumimoji="1" lang="zh-CN" altLang="en-US" sz="2400" b="1">
                <a:latin typeface="Tahoma" pitchFamily="34" charset="0"/>
              </a:rPr>
              <a:t> 其次，汇编语言程序需要使用</a:t>
            </a:r>
            <a:r>
              <a:rPr kumimoji="1" lang="en-US" altLang="zh-CN" sz="2400" b="1">
                <a:latin typeface="Tahoma" pitchFamily="34" charset="0"/>
              </a:rPr>
              <a:t>EXPORT</a:t>
            </a:r>
            <a:r>
              <a:rPr kumimoji="1" lang="zh-CN" altLang="en-US" sz="2400" b="1">
                <a:latin typeface="Tahoma" pitchFamily="34" charset="0"/>
              </a:rPr>
              <a:t>伪操作声明本程序可被其它程序调用。</a:t>
            </a:r>
          </a:p>
          <a:p>
            <a:pPr>
              <a:lnSpc>
                <a:spcPct val="150000"/>
              </a:lnSpc>
              <a:spcBef>
                <a:spcPct val="60000"/>
              </a:spcBef>
              <a:buSzPct val="125000"/>
              <a:buFontTx/>
              <a:buBlip>
                <a:blip r:embed="rId2"/>
              </a:buBlip>
            </a:pPr>
            <a:r>
              <a:rPr kumimoji="1" lang="zh-CN" altLang="en-US" sz="2400" b="1">
                <a:latin typeface="Tahoma" pitchFamily="34" charset="0"/>
              </a:rPr>
              <a:t> 同时，在</a:t>
            </a:r>
            <a:r>
              <a:rPr kumimoji="1" lang="en-US" altLang="zh-CN" sz="2400" b="1">
                <a:latin typeface="Tahoma" pitchFamily="34" charset="0"/>
              </a:rPr>
              <a:t>C</a:t>
            </a:r>
            <a:r>
              <a:rPr kumimoji="1" lang="zh-CN" altLang="en-US" sz="2400" b="1">
                <a:latin typeface="Tahoma" pitchFamily="34" charset="0"/>
              </a:rPr>
              <a:t>语言程序中使用</a:t>
            </a:r>
            <a:r>
              <a:rPr kumimoji="1" lang="en-US" altLang="zh-CN" sz="2400" b="1">
                <a:latin typeface="Tahoma" pitchFamily="34" charset="0"/>
              </a:rPr>
              <a:t>extern</a:t>
            </a:r>
            <a:r>
              <a:rPr kumimoji="1" lang="zh-CN" altLang="en-US" sz="2400" b="1">
                <a:latin typeface="Tahoma" pitchFamily="34" charset="0"/>
              </a:rPr>
              <a:t>关键词声明来该汇编语言程序。 </a:t>
            </a:r>
          </a:p>
        </p:txBody>
      </p:sp>
      <p:sp>
        <p:nvSpPr>
          <p:cNvPr id="249861" name="Text Box 5"/>
          <p:cNvSpPr txBox="1">
            <a:spLocks noChangeArrowheads="1"/>
          </p:cNvSpPr>
          <p:nvPr/>
        </p:nvSpPr>
        <p:spPr bwMode="auto">
          <a:xfrm>
            <a:off x="975123" y="1484314"/>
            <a:ext cx="7878365"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spcBef>
                <a:spcPct val="30000"/>
              </a:spcBef>
              <a:spcAft>
                <a:spcPct val="40000"/>
              </a:spcAft>
              <a:buSzPct val="125000"/>
            </a:pPr>
            <a:r>
              <a:rPr lang="en-US" altLang="zh-CN" sz="2800" b="1">
                <a:effectLst>
                  <a:outerShdw blurRad="38100" dist="38100" dir="2700000" algn="tl">
                    <a:srgbClr val="000000"/>
                  </a:outerShdw>
                </a:effectLst>
                <a:latin typeface="Tahoma" pitchFamily="34" charset="0"/>
                <a:ea typeface="黑体" pitchFamily="2" charset="-122"/>
              </a:rPr>
              <a:t>C</a:t>
            </a:r>
            <a:r>
              <a:rPr lang="zh-CN" altLang="en-US" sz="2800" b="1">
                <a:effectLst>
                  <a:outerShdw blurRad="38100" dist="38100" dir="2700000" algn="tl">
                    <a:srgbClr val="000000"/>
                  </a:outerShdw>
                </a:effectLst>
                <a:latin typeface="Tahoma" pitchFamily="34" charset="0"/>
                <a:ea typeface="黑体" pitchFamily="2" charset="-122"/>
              </a:rPr>
              <a:t>语言程序调用汇编语言程序</a:t>
            </a:r>
          </a:p>
        </p:txBody>
      </p:sp>
    </p:spTree>
    <p:extLst>
      <p:ext uri="{BB962C8B-B14F-4D97-AF65-F5344CB8AC3E}">
        <p14:creationId xmlns:p14="http://schemas.microsoft.com/office/powerpoint/2010/main" val="40410501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afterEffect">
                                  <p:stCondLst>
                                    <p:cond delay="0"/>
                                  </p:stCondLst>
                                  <p:childTnLst>
                                    <p:set>
                                      <p:cBhvr>
                                        <p:cTn id="6" dur="1" fill="hold">
                                          <p:stCondLst>
                                            <p:cond delay="0"/>
                                          </p:stCondLst>
                                        </p:cTn>
                                        <p:tgtEl>
                                          <p:spTgt spid="249861">
                                            <p:txEl>
                                              <p:pRg st="0" end="0"/>
                                            </p:txEl>
                                          </p:spTgt>
                                        </p:tgtEl>
                                        <p:attrNameLst>
                                          <p:attrName>style.visibility</p:attrName>
                                        </p:attrNameLst>
                                      </p:cBhvr>
                                      <p:to>
                                        <p:strVal val="visible"/>
                                      </p:to>
                                    </p:set>
                                    <p:animEffect transition="in" filter="randombar(horizontal)">
                                      <p:cBhvr>
                                        <p:cTn id="7" dur="500"/>
                                        <p:tgtEl>
                                          <p:spTgt spid="249861">
                                            <p:txEl>
                                              <p:pRg st="0" end="0"/>
                                            </p:txEl>
                                          </p:spTgt>
                                        </p:tgtEl>
                                      </p:cBhvr>
                                    </p:animEffect>
                                  </p:childTnLst>
                                </p:cTn>
                              </p:par>
                            </p:childTnLst>
                          </p:cTn>
                        </p:par>
                        <p:par>
                          <p:cTn id="8" fill="hold" nodeType="afterGroup">
                            <p:stCondLst>
                              <p:cond delay="500"/>
                            </p:stCondLst>
                            <p:childTnLst>
                              <p:par>
                                <p:cTn id="9" presetID="16" presetClass="entr" presetSubtype="26" fill="hold" nodeType="afterEffect">
                                  <p:stCondLst>
                                    <p:cond delay="0"/>
                                  </p:stCondLst>
                                  <p:childTnLst>
                                    <p:set>
                                      <p:cBhvr>
                                        <p:cTn id="10" dur="1" fill="hold">
                                          <p:stCondLst>
                                            <p:cond delay="0"/>
                                          </p:stCondLst>
                                        </p:cTn>
                                        <p:tgtEl>
                                          <p:spTgt spid="249859">
                                            <p:txEl>
                                              <p:pRg st="0" end="0"/>
                                            </p:txEl>
                                          </p:spTgt>
                                        </p:tgtEl>
                                        <p:attrNameLst>
                                          <p:attrName>style.visibility</p:attrName>
                                        </p:attrNameLst>
                                      </p:cBhvr>
                                      <p:to>
                                        <p:strVal val="visible"/>
                                      </p:to>
                                    </p:set>
                                    <p:animEffect transition="in" filter="barn(inHorizontal)">
                                      <p:cBhvr>
                                        <p:cTn id="11" dur="500"/>
                                        <p:tgtEl>
                                          <p:spTgt spid="249859">
                                            <p:txEl>
                                              <p:pRg st="0" end="0"/>
                                            </p:txEl>
                                          </p:spTgt>
                                        </p:tgtEl>
                                      </p:cBhvr>
                                    </p:animEffect>
                                  </p:childTnLst>
                                </p:cTn>
                              </p:par>
                            </p:childTnLst>
                          </p:cTn>
                        </p:par>
                        <p:par>
                          <p:cTn id="12" fill="hold" nodeType="afterGroup">
                            <p:stCondLst>
                              <p:cond delay="1000"/>
                            </p:stCondLst>
                            <p:childTnLst>
                              <p:par>
                                <p:cTn id="13" presetID="16" presetClass="entr" presetSubtype="26" fill="hold" nodeType="afterEffect">
                                  <p:stCondLst>
                                    <p:cond delay="0"/>
                                  </p:stCondLst>
                                  <p:childTnLst>
                                    <p:set>
                                      <p:cBhvr>
                                        <p:cTn id="14" dur="1" fill="hold">
                                          <p:stCondLst>
                                            <p:cond delay="0"/>
                                          </p:stCondLst>
                                        </p:cTn>
                                        <p:tgtEl>
                                          <p:spTgt spid="249859">
                                            <p:txEl>
                                              <p:pRg st="1" end="1"/>
                                            </p:txEl>
                                          </p:spTgt>
                                        </p:tgtEl>
                                        <p:attrNameLst>
                                          <p:attrName>style.visibility</p:attrName>
                                        </p:attrNameLst>
                                      </p:cBhvr>
                                      <p:to>
                                        <p:strVal val="visible"/>
                                      </p:to>
                                    </p:set>
                                    <p:animEffect transition="in" filter="barn(inHorizontal)">
                                      <p:cBhvr>
                                        <p:cTn id="15" dur="500"/>
                                        <p:tgtEl>
                                          <p:spTgt spid="249859">
                                            <p:txEl>
                                              <p:pRg st="1" end="1"/>
                                            </p:txEl>
                                          </p:spTgt>
                                        </p:tgtEl>
                                      </p:cBhvr>
                                    </p:animEffect>
                                  </p:childTnLst>
                                </p:cTn>
                              </p:par>
                            </p:childTnLst>
                          </p:cTn>
                        </p:par>
                        <p:par>
                          <p:cTn id="16" fill="hold" nodeType="afterGroup">
                            <p:stCondLst>
                              <p:cond delay="1500"/>
                            </p:stCondLst>
                            <p:childTnLst>
                              <p:par>
                                <p:cTn id="17" presetID="16" presetClass="entr" presetSubtype="26" fill="hold" nodeType="afterEffect">
                                  <p:stCondLst>
                                    <p:cond delay="0"/>
                                  </p:stCondLst>
                                  <p:childTnLst>
                                    <p:set>
                                      <p:cBhvr>
                                        <p:cTn id="18" dur="1" fill="hold">
                                          <p:stCondLst>
                                            <p:cond delay="0"/>
                                          </p:stCondLst>
                                        </p:cTn>
                                        <p:tgtEl>
                                          <p:spTgt spid="249859">
                                            <p:txEl>
                                              <p:pRg st="2" end="2"/>
                                            </p:txEl>
                                          </p:spTgt>
                                        </p:tgtEl>
                                        <p:attrNameLst>
                                          <p:attrName>style.visibility</p:attrName>
                                        </p:attrNameLst>
                                      </p:cBhvr>
                                      <p:to>
                                        <p:strVal val="visible"/>
                                      </p:to>
                                    </p:set>
                                    <p:animEffect transition="in" filter="barn(inHorizontal)">
                                      <p:cBhvr>
                                        <p:cTn id="19" dur="500"/>
                                        <p:tgtEl>
                                          <p:spTgt spid="2498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Rot="1" noChangeArrowheads="1"/>
          </p:cNvSpPr>
          <p:nvPr>
            <p:ph type="title"/>
          </p:nvPr>
        </p:nvSpPr>
        <p:spPr>
          <a:xfrm>
            <a:off x="975123" y="620713"/>
            <a:ext cx="8930878" cy="81121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CN" sz="3600" dirty="0">
                <a:solidFill>
                  <a:schemeClr val="tx1"/>
                </a:solidFill>
              </a:rPr>
              <a:t>1. </a:t>
            </a:r>
            <a:r>
              <a:rPr lang="zh-CN" altLang="en-US" sz="3600" dirty="0">
                <a:solidFill>
                  <a:schemeClr val="tx1"/>
                </a:solidFill>
              </a:rPr>
              <a:t>内嵌汇编</a:t>
            </a:r>
            <a:r>
              <a:rPr lang="zh-CN" altLang="en-US" dirty="0">
                <a:solidFill>
                  <a:schemeClr val="tx1"/>
                </a:solidFill>
              </a:rPr>
              <a:t> </a:t>
            </a:r>
          </a:p>
        </p:txBody>
      </p:sp>
      <p:sp>
        <p:nvSpPr>
          <p:cNvPr id="233475" name="Text Box 3"/>
          <p:cNvSpPr txBox="1">
            <a:spLocks noChangeArrowheads="1"/>
          </p:cNvSpPr>
          <p:nvPr/>
        </p:nvSpPr>
        <p:spPr bwMode="auto">
          <a:xfrm>
            <a:off x="1052513" y="1557339"/>
            <a:ext cx="8268758" cy="421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5000"/>
              </a:lnSpc>
              <a:spcBef>
                <a:spcPct val="50000"/>
              </a:spcBef>
              <a:buSzPct val="125000"/>
              <a:buFontTx/>
              <a:buBlip>
                <a:blip r:embed="rId2"/>
              </a:buBlip>
            </a:pPr>
            <a:r>
              <a:rPr kumimoji="1" lang="en-US" altLang="zh-CN" sz="2400" b="1">
                <a:latin typeface="Tahoma" pitchFamily="34" charset="0"/>
              </a:rPr>
              <a:t> </a:t>
            </a:r>
            <a:r>
              <a:rPr kumimoji="1" lang="zh-CN" altLang="en-US" sz="2400" b="1">
                <a:latin typeface="Tahoma" pitchFamily="34" charset="0"/>
              </a:rPr>
              <a:t>内嵌汇编器</a:t>
            </a:r>
            <a:r>
              <a:rPr kumimoji="1" lang="en-US" altLang="zh-CN" sz="2400" b="1">
                <a:latin typeface="Tahoma" pitchFamily="34" charset="0"/>
              </a:rPr>
              <a:t>armcc</a:t>
            </a:r>
            <a:r>
              <a:rPr kumimoji="1" lang="zh-CN" altLang="en-US" sz="2400" b="1">
                <a:latin typeface="Tahoma" pitchFamily="34" charset="0"/>
              </a:rPr>
              <a:t>和</a:t>
            </a:r>
            <a:r>
              <a:rPr kumimoji="1" lang="en-US" altLang="zh-CN" sz="2400" b="1">
                <a:latin typeface="Tahoma" pitchFamily="34" charset="0"/>
              </a:rPr>
              <a:t>armcpp</a:t>
            </a:r>
            <a:r>
              <a:rPr kumimoji="1" lang="zh-CN" altLang="en-US" sz="2400" b="1">
                <a:latin typeface="Tahoma" pitchFamily="34" charset="0"/>
              </a:rPr>
              <a:t>用来支持完整的</a:t>
            </a:r>
            <a:r>
              <a:rPr kumimoji="1" lang="en-US" altLang="zh-CN" sz="2400" b="1">
                <a:latin typeface="Tahoma" pitchFamily="34" charset="0"/>
              </a:rPr>
              <a:t>ARM</a:t>
            </a:r>
            <a:r>
              <a:rPr kumimoji="1" lang="zh-CN" altLang="en-US" sz="2400" b="1">
                <a:latin typeface="Tahoma" pitchFamily="34" charset="0"/>
              </a:rPr>
              <a:t>指令集，</a:t>
            </a:r>
            <a:r>
              <a:rPr kumimoji="1" lang="en-US" altLang="zh-CN" sz="2400" b="1">
                <a:latin typeface="Tahoma" pitchFamily="34" charset="0"/>
              </a:rPr>
              <a:t>tcc</a:t>
            </a:r>
            <a:r>
              <a:rPr kumimoji="1" lang="zh-CN" altLang="en-US" sz="2400" b="1">
                <a:latin typeface="Tahoma" pitchFamily="34" charset="0"/>
              </a:rPr>
              <a:t>和</a:t>
            </a:r>
            <a:r>
              <a:rPr kumimoji="1" lang="en-US" altLang="zh-CN" sz="2400" b="1">
                <a:latin typeface="Tahoma" pitchFamily="34" charset="0"/>
              </a:rPr>
              <a:t>tcpp</a:t>
            </a:r>
            <a:r>
              <a:rPr kumimoji="1" lang="zh-CN" altLang="en-US" sz="2400" b="1">
                <a:latin typeface="Tahoma" pitchFamily="34" charset="0"/>
              </a:rPr>
              <a:t>用来支持</a:t>
            </a:r>
            <a:r>
              <a:rPr kumimoji="1" lang="en-US" altLang="zh-CN" sz="2400" b="1">
                <a:latin typeface="Tahoma" pitchFamily="34" charset="0"/>
              </a:rPr>
              <a:t>Thumb</a:t>
            </a:r>
            <a:r>
              <a:rPr kumimoji="1" lang="zh-CN" altLang="en-US" sz="2400" b="1">
                <a:latin typeface="Tahoma" pitchFamily="34" charset="0"/>
              </a:rPr>
              <a:t>指令集。</a:t>
            </a:r>
          </a:p>
          <a:p>
            <a:pPr>
              <a:lnSpc>
                <a:spcPct val="145000"/>
              </a:lnSpc>
              <a:spcBef>
                <a:spcPct val="50000"/>
              </a:spcBef>
              <a:buSzPct val="125000"/>
              <a:buFontTx/>
              <a:buBlip>
                <a:blip r:embed="rId2"/>
              </a:buBlip>
            </a:pPr>
            <a:r>
              <a:rPr kumimoji="1" lang="zh-CN" altLang="en-US" sz="2400" b="1">
                <a:latin typeface="Tahoma" pitchFamily="34" charset="0"/>
              </a:rPr>
              <a:t> 内嵌的汇编指令包括大部分</a:t>
            </a:r>
            <a:r>
              <a:rPr kumimoji="1" lang="en-US" altLang="zh-CN" sz="2400" b="1">
                <a:latin typeface="Tahoma" pitchFamily="34" charset="0"/>
              </a:rPr>
              <a:t>ARM</a:t>
            </a:r>
            <a:r>
              <a:rPr kumimoji="1" lang="zh-CN" altLang="en-US" sz="2400" b="1">
                <a:latin typeface="Tahoma" pitchFamily="34" charset="0"/>
              </a:rPr>
              <a:t>指令和</a:t>
            </a:r>
            <a:r>
              <a:rPr kumimoji="1" lang="en-US" altLang="zh-CN" sz="2400" b="1">
                <a:latin typeface="Tahoma" pitchFamily="34" charset="0"/>
              </a:rPr>
              <a:t>Thumb</a:t>
            </a:r>
            <a:r>
              <a:rPr kumimoji="1" lang="zh-CN" altLang="en-US" sz="2400" b="1">
                <a:latin typeface="Tahoma" pitchFamily="34" charset="0"/>
              </a:rPr>
              <a:t>指令，但不能直接引用</a:t>
            </a:r>
            <a:r>
              <a:rPr kumimoji="1" lang="en-US" altLang="zh-CN" sz="2400" b="1">
                <a:latin typeface="Tahoma" pitchFamily="34" charset="0"/>
              </a:rPr>
              <a:t>C</a:t>
            </a:r>
            <a:r>
              <a:rPr kumimoji="1" lang="zh-CN" altLang="en-US" sz="2400" b="1">
                <a:latin typeface="Tahoma" pitchFamily="34" charset="0"/>
              </a:rPr>
              <a:t>语言的变量定义，数据交换必须通过函数过程调用标准</a:t>
            </a:r>
            <a:r>
              <a:rPr kumimoji="1" lang="en-US" altLang="zh-CN" sz="2400" b="1">
                <a:latin typeface="Tahoma" pitchFamily="34" charset="0"/>
              </a:rPr>
              <a:t>ATPCS</a:t>
            </a:r>
            <a:r>
              <a:rPr kumimoji="1" lang="zh-CN" altLang="en-US" sz="2400" b="1">
                <a:latin typeface="Tahoma" pitchFamily="34" charset="0"/>
              </a:rPr>
              <a:t>（</a:t>
            </a:r>
            <a:r>
              <a:rPr kumimoji="1" lang="en-US" altLang="zh-CN" sz="2400" b="1">
                <a:latin typeface="Tahoma" pitchFamily="34" charset="0"/>
              </a:rPr>
              <a:t>ARM-Thumb Procedure Call Standard</a:t>
            </a:r>
            <a:r>
              <a:rPr kumimoji="1" lang="zh-CN" altLang="en-US" sz="2400" b="1">
                <a:latin typeface="Tahoma" pitchFamily="34" charset="0"/>
              </a:rPr>
              <a:t>）进行。</a:t>
            </a:r>
          </a:p>
          <a:p>
            <a:pPr>
              <a:lnSpc>
                <a:spcPct val="145000"/>
              </a:lnSpc>
              <a:spcBef>
                <a:spcPct val="50000"/>
              </a:spcBef>
              <a:buSzPct val="125000"/>
              <a:buFontTx/>
              <a:buBlip>
                <a:blip r:embed="rId2"/>
              </a:buBlip>
            </a:pPr>
            <a:r>
              <a:rPr kumimoji="1" lang="zh-CN" altLang="en-US" sz="2400" b="1">
                <a:latin typeface="Tahoma" pitchFamily="34" charset="0"/>
              </a:rPr>
              <a:t>嵌入式汇编在形式上表现为独立定义的函数体。 </a:t>
            </a:r>
          </a:p>
        </p:txBody>
      </p:sp>
    </p:spTree>
    <p:extLst>
      <p:ext uri="{BB962C8B-B14F-4D97-AF65-F5344CB8AC3E}">
        <p14:creationId xmlns:p14="http://schemas.microsoft.com/office/powerpoint/2010/main" val="37064842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nodeType="afterEffect">
                                  <p:stCondLst>
                                    <p:cond delay="0"/>
                                  </p:stCondLst>
                                  <p:childTnLst>
                                    <p:set>
                                      <p:cBhvr>
                                        <p:cTn id="6" dur="1" fill="hold">
                                          <p:stCondLst>
                                            <p:cond delay="0"/>
                                          </p:stCondLst>
                                        </p:cTn>
                                        <p:tgtEl>
                                          <p:spTgt spid="233475">
                                            <p:txEl>
                                              <p:pRg st="0" end="0"/>
                                            </p:txEl>
                                          </p:spTgt>
                                        </p:tgtEl>
                                        <p:attrNameLst>
                                          <p:attrName>style.visibility</p:attrName>
                                        </p:attrNameLst>
                                      </p:cBhvr>
                                      <p:to>
                                        <p:strVal val="visible"/>
                                      </p:to>
                                    </p:set>
                                    <p:animEffect transition="in" filter="barn(inHorizontal)">
                                      <p:cBhvr>
                                        <p:cTn id="7" dur="500"/>
                                        <p:tgtEl>
                                          <p:spTgt spid="2334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233475">
                                            <p:txEl>
                                              <p:pRg st="1" end="1"/>
                                            </p:txEl>
                                          </p:spTgt>
                                        </p:tgtEl>
                                        <p:attrNameLst>
                                          <p:attrName>style.visibility</p:attrName>
                                        </p:attrNameLst>
                                      </p:cBhvr>
                                      <p:to>
                                        <p:strVal val="visible"/>
                                      </p:to>
                                    </p:set>
                                    <p:animEffect transition="in" filter="barn(inHorizontal)">
                                      <p:cBhvr>
                                        <p:cTn id="12" dur="500"/>
                                        <p:tgtEl>
                                          <p:spTgt spid="2334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nodeType="clickEffect">
                                  <p:stCondLst>
                                    <p:cond delay="0"/>
                                  </p:stCondLst>
                                  <p:childTnLst>
                                    <p:set>
                                      <p:cBhvr>
                                        <p:cTn id="16" dur="1" fill="hold">
                                          <p:stCondLst>
                                            <p:cond delay="0"/>
                                          </p:stCondLst>
                                        </p:cTn>
                                        <p:tgtEl>
                                          <p:spTgt spid="233475">
                                            <p:txEl>
                                              <p:pRg st="2" end="2"/>
                                            </p:txEl>
                                          </p:spTgt>
                                        </p:tgtEl>
                                        <p:attrNameLst>
                                          <p:attrName>style.visibility</p:attrName>
                                        </p:attrNameLst>
                                      </p:cBhvr>
                                      <p:to>
                                        <p:strVal val="visible"/>
                                      </p:to>
                                    </p:set>
                                    <p:animEffect transition="in" filter="barn(inHorizontal)">
                                      <p:cBhvr>
                                        <p:cTn id="17" dur="500"/>
                                        <p:tgtEl>
                                          <p:spTgt spid="2334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rrowheads="1"/>
          </p:cNvSpPr>
          <p:nvPr>
            <p:ph type="title"/>
          </p:nvPr>
        </p:nvSpPr>
        <p:spPr>
          <a:xfrm>
            <a:off x="975123" y="620713"/>
            <a:ext cx="8930878" cy="81121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CN" sz="3600">
                <a:solidFill>
                  <a:schemeClr val="tx1"/>
                </a:solidFill>
              </a:rPr>
              <a:t>1. </a:t>
            </a:r>
            <a:r>
              <a:rPr lang="zh-CN" altLang="en-US" sz="3600">
                <a:solidFill>
                  <a:schemeClr val="tx1"/>
                </a:solidFill>
              </a:rPr>
              <a:t>内嵌汇编</a:t>
            </a:r>
            <a:r>
              <a:rPr lang="en-US" altLang="zh-CN" sz="3200">
                <a:solidFill>
                  <a:schemeClr val="tx1"/>
                </a:solidFill>
              </a:rPr>
              <a:t>--</a:t>
            </a:r>
            <a:r>
              <a:rPr lang="zh-CN" altLang="en-US" sz="3200">
                <a:solidFill>
                  <a:schemeClr val="tx1"/>
                </a:solidFill>
              </a:rPr>
              <a:t>内嵌汇编指令</a:t>
            </a:r>
            <a:r>
              <a:rPr lang="zh-CN" altLang="en-US">
                <a:solidFill>
                  <a:schemeClr val="tx1"/>
                </a:solidFill>
              </a:rPr>
              <a:t>  </a:t>
            </a:r>
          </a:p>
        </p:txBody>
      </p:sp>
      <p:sp>
        <p:nvSpPr>
          <p:cNvPr id="234500" name="Text Box 4"/>
          <p:cNvSpPr txBox="1">
            <a:spLocks noChangeArrowheads="1"/>
          </p:cNvSpPr>
          <p:nvPr/>
        </p:nvSpPr>
        <p:spPr bwMode="auto">
          <a:xfrm>
            <a:off x="3159259" y="1987550"/>
            <a:ext cx="4211769" cy="533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kumimoji="1" lang="en-US" altLang="zh-CN" sz="2400" b="1">
                <a:latin typeface="Tahoma" pitchFamily="34" charset="0"/>
              </a:rPr>
              <a:t>__asm(</a:t>
            </a:r>
            <a:r>
              <a:rPr kumimoji="1" lang="en-US" altLang="zh-CN" sz="2400" b="1">
                <a:latin typeface="Arial"/>
              </a:rPr>
              <a:t>“</a:t>
            </a:r>
            <a:r>
              <a:rPr kumimoji="1" lang="zh-CN" altLang="en-US" sz="2400" b="1">
                <a:latin typeface="Tahoma" pitchFamily="34" charset="0"/>
              </a:rPr>
              <a:t>指令</a:t>
            </a:r>
            <a:r>
              <a:rPr kumimoji="1" lang="en-US" altLang="zh-CN" sz="2400" b="1">
                <a:latin typeface="Tahoma" pitchFamily="34" charset="0"/>
              </a:rPr>
              <a:t>[;</a:t>
            </a:r>
            <a:r>
              <a:rPr kumimoji="1" lang="zh-CN" altLang="en-US" sz="2400" b="1">
                <a:latin typeface="Tahoma" pitchFamily="34" charset="0"/>
              </a:rPr>
              <a:t>指令</a:t>
            </a:r>
            <a:r>
              <a:rPr kumimoji="1" lang="en-US" altLang="zh-CN" sz="2400" b="1">
                <a:latin typeface="Tahoma" pitchFamily="34" charset="0"/>
              </a:rPr>
              <a:t>]</a:t>
            </a:r>
            <a:r>
              <a:rPr kumimoji="1" lang="en-US" altLang="zh-CN" sz="2400" b="1">
                <a:latin typeface="Arial"/>
              </a:rPr>
              <a:t>”</a:t>
            </a:r>
            <a:r>
              <a:rPr kumimoji="1" lang="en-US" altLang="zh-CN" sz="2400" b="1">
                <a:latin typeface="Tahoma" pitchFamily="34" charset="0"/>
              </a:rPr>
              <a:t>); </a:t>
            </a:r>
          </a:p>
        </p:txBody>
      </p:sp>
      <p:sp>
        <p:nvSpPr>
          <p:cNvPr id="234501" name="Text Box 5"/>
          <p:cNvSpPr txBox="1">
            <a:spLocks noChangeArrowheads="1"/>
          </p:cNvSpPr>
          <p:nvPr/>
        </p:nvSpPr>
        <p:spPr bwMode="auto">
          <a:xfrm>
            <a:off x="975123" y="1484314"/>
            <a:ext cx="7878365" cy="62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spcBef>
                <a:spcPct val="30000"/>
              </a:spcBef>
              <a:spcAft>
                <a:spcPct val="40000"/>
              </a:spcAft>
              <a:buSzPct val="125000"/>
              <a:buFontTx/>
              <a:buBlip>
                <a:blip r:embed="rId2"/>
              </a:buBlip>
            </a:pPr>
            <a:r>
              <a:rPr kumimoji="1" lang="en-US" altLang="zh-CN" sz="2800" b="1">
                <a:latin typeface="Tahoma" pitchFamily="34" charset="0"/>
              </a:rPr>
              <a:t> </a:t>
            </a:r>
            <a:r>
              <a:rPr kumimoji="1" lang="zh-CN" altLang="en-US" sz="2800" b="1">
                <a:latin typeface="Tahoma" pitchFamily="34" charset="0"/>
              </a:rPr>
              <a:t>语法格式</a:t>
            </a:r>
            <a:r>
              <a:rPr kumimoji="1" lang="zh-CN" altLang="en-US" b="1">
                <a:latin typeface="Tahoma" pitchFamily="34" charset="0"/>
              </a:rPr>
              <a:t> </a:t>
            </a:r>
            <a:r>
              <a:rPr kumimoji="1" lang="zh-CN" altLang="en-US" sz="2800" b="1">
                <a:latin typeface="Tahoma" pitchFamily="34" charset="0"/>
              </a:rPr>
              <a:t>：</a:t>
            </a:r>
          </a:p>
        </p:txBody>
      </p:sp>
      <p:sp>
        <p:nvSpPr>
          <p:cNvPr id="234502" name="Text Box 6"/>
          <p:cNvSpPr txBox="1">
            <a:spLocks noChangeArrowheads="1"/>
          </p:cNvSpPr>
          <p:nvPr/>
        </p:nvSpPr>
        <p:spPr bwMode="auto">
          <a:xfrm>
            <a:off x="1442906" y="3068639"/>
            <a:ext cx="8191367" cy="3083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30000"/>
              </a:spcBef>
              <a:buClr>
                <a:srgbClr val="CCFF66"/>
              </a:buClr>
              <a:buSzPct val="80000"/>
              <a:buFont typeface="Wingdings" pitchFamily="2" charset="2"/>
              <a:buChar char="u"/>
            </a:pPr>
            <a:r>
              <a:rPr kumimoji="1" lang="en-US" altLang="zh-CN" sz="2400" b="1">
                <a:latin typeface="Tahoma" pitchFamily="34" charset="0"/>
              </a:rPr>
              <a:t> </a:t>
            </a:r>
            <a:r>
              <a:rPr kumimoji="1" lang="zh-CN" altLang="en-US" sz="2400" b="1">
                <a:latin typeface="Tahoma" pitchFamily="34" charset="0"/>
              </a:rPr>
              <a:t>其中</a:t>
            </a:r>
            <a:r>
              <a:rPr kumimoji="1" lang="zh-CN" altLang="en-US" sz="2400" b="1">
                <a:latin typeface="Arial"/>
              </a:rPr>
              <a:t>“</a:t>
            </a:r>
            <a:r>
              <a:rPr kumimoji="1" lang="en-US" altLang="zh-CN" sz="2400" b="1">
                <a:latin typeface="Tahoma" pitchFamily="34" charset="0"/>
              </a:rPr>
              <a:t>__asm</a:t>
            </a:r>
            <a:r>
              <a:rPr kumimoji="1" lang="en-US" altLang="zh-CN" sz="2400" b="1">
                <a:latin typeface="Arial"/>
              </a:rPr>
              <a:t>”</a:t>
            </a:r>
            <a:r>
              <a:rPr kumimoji="1" lang="zh-CN" altLang="en-US" sz="2400" b="1">
                <a:latin typeface="Tahoma" pitchFamily="34" charset="0"/>
              </a:rPr>
              <a:t>是</a:t>
            </a:r>
            <a:r>
              <a:rPr kumimoji="1" lang="en-US" altLang="zh-CN" sz="2400" b="1">
                <a:latin typeface="Tahoma" pitchFamily="34" charset="0"/>
              </a:rPr>
              <a:t>ARM C</a:t>
            </a:r>
            <a:r>
              <a:rPr kumimoji="1" lang="zh-CN" altLang="en-US" sz="2400" b="1">
                <a:latin typeface="Tahoma" pitchFamily="34" charset="0"/>
              </a:rPr>
              <a:t>编译器使用的关键字，</a:t>
            </a:r>
            <a:r>
              <a:rPr kumimoji="1" lang="zh-CN" altLang="en-US" sz="2400" b="1">
                <a:latin typeface="Arial"/>
              </a:rPr>
              <a:t>“</a:t>
            </a:r>
            <a:r>
              <a:rPr kumimoji="1" lang="en-US" altLang="zh-CN" sz="2400" b="1">
                <a:latin typeface="Tahoma" pitchFamily="34" charset="0"/>
              </a:rPr>
              <a:t>__</a:t>
            </a:r>
            <a:r>
              <a:rPr kumimoji="1" lang="en-US" altLang="zh-CN" sz="2400" b="1">
                <a:latin typeface="Arial"/>
              </a:rPr>
              <a:t>”</a:t>
            </a:r>
            <a:r>
              <a:rPr kumimoji="1" lang="zh-CN" altLang="en-US" sz="2400" b="1">
                <a:latin typeface="Tahoma" pitchFamily="34" charset="0"/>
              </a:rPr>
              <a:t>是两个下划线。</a:t>
            </a:r>
          </a:p>
          <a:p>
            <a:pPr>
              <a:lnSpc>
                <a:spcPct val="120000"/>
              </a:lnSpc>
              <a:spcBef>
                <a:spcPct val="30000"/>
              </a:spcBef>
              <a:buClr>
                <a:srgbClr val="CCFF66"/>
              </a:buClr>
              <a:buSzPct val="80000"/>
              <a:buFont typeface="Wingdings" pitchFamily="2" charset="2"/>
              <a:buChar char="u"/>
            </a:pPr>
            <a:r>
              <a:rPr kumimoji="1" lang="zh-CN" altLang="en-US" sz="2400" b="1">
                <a:latin typeface="Tahoma" pitchFamily="34" charset="0"/>
              </a:rPr>
              <a:t> 指令之间用</a:t>
            </a:r>
            <a:r>
              <a:rPr kumimoji="1" lang="zh-CN" altLang="en-US" sz="2400" b="1">
                <a:latin typeface="Arial"/>
              </a:rPr>
              <a:t>“</a:t>
            </a:r>
            <a:r>
              <a:rPr kumimoji="1" lang="en-US" altLang="zh-CN" sz="2400" b="1">
                <a:latin typeface="Tahoma" pitchFamily="34" charset="0"/>
              </a:rPr>
              <a:t>;</a:t>
            </a:r>
            <a:r>
              <a:rPr kumimoji="1" lang="en-US" altLang="zh-CN" sz="2400" b="1">
                <a:latin typeface="Arial"/>
              </a:rPr>
              <a:t>”</a:t>
            </a:r>
            <a:r>
              <a:rPr kumimoji="1" lang="zh-CN" altLang="en-US" sz="2400" b="1">
                <a:latin typeface="Tahoma" pitchFamily="34" charset="0"/>
              </a:rPr>
              <a:t>分隔。</a:t>
            </a:r>
          </a:p>
          <a:p>
            <a:pPr>
              <a:lnSpc>
                <a:spcPct val="120000"/>
              </a:lnSpc>
              <a:spcBef>
                <a:spcPct val="30000"/>
              </a:spcBef>
              <a:buClr>
                <a:srgbClr val="CCFF66"/>
              </a:buClr>
              <a:buSzPct val="80000"/>
              <a:buFont typeface="Wingdings" pitchFamily="2" charset="2"/>
              <a:buChar char="u"/>
            </a:pPr>
            <a:r>
              <a:rPr kumimoji="1" lang="zh-CN" altLang="en-US" sz="2400" b="1">
                <a:latin typeface="Tahoma" pitchFamily="34" charset="0"/>
              </a:rPr>
              <a:t> 如果一条指令占据多行，在行尾可使用连字符</a:t>
            </a:r>
            <a:r>
              <a:rPr kumimoji="1" lang="zh-CN" altLang="en-US" sz="2400" b="1">
                <a:latin typeface="Arial"/>
              </a:rPr>
              <a:t>“</a:t>
            </a:r>
            <a:r>
              <a:rPr kumimoji="1" lang="en-US" altLang="zh-CN" sz="2400" b="1">
                <a:latin typeface="Tahoma" pitchFamily="34" charset="0"/>
              </a:rPr>
              <a:t>\</a:t>
            </a:r>
            <a:r>
              <a:rPr kumimoji="1" lang="en-US" altLang="zh-CN" sz="2400" b="1">
                <a:latin typeface="Arial"/>
              </a:rPr>
              <a:t>”</a:t>
            </a:r>
            <a:r>
              <a:rPr kumimoji="1" lang="zh-CN" altLang="en-US" sz="2400" b="1">
                <a:latin typeface="Tahoma" pitchFamily="34" charset="0"/>
              </a:rPr>
              <a:t>。</a:t>
            </a:r>
          </a:p>
          <a:p>
            <a:pPr>
              <a:lnSpc>
                <a:spcPct val="120000"/>
              </a:lnSpc>
              <a:spcBef>
                <a:spcPct val="30000"/>
              </a:spcBef>
              <a:buClr>
                <a:srgbClr val="CCFF66"/>
              </a:buClr>
              <a:buSzPct val="80000"/>
              <a:buFont typeface="Wingdings" pitchFamily="2" charset="2"/>
              <a:buChar char="u"/>
            </a:pPr>
            <a:r>
              <a:rPr kumimoji="1" lang="zh-CN" altLang="en-US" sz="2400" b="1">
                <a:latin typeface="Tahoma" pitchFamily="34" charset="0"/>
              </a:rPr>
              <a:t> 汇编命令段中可使用</a:t>
            </a:r>
            <a:r>
              <a:rPr kumimoji="1" lang="en-US" altLang="zh-CN" sz="2400" b="1">
                <a:latin typeface="Tahoma" pitchFamily="34" charset="0"/>
              </a:rPr>
              <a:t>C</a:t>
            </a:r>
            <a:r>
              <a:rPr kumimoji="1" lang="zh-CN" altLang="en-US" sz="2400" b="1">
                <a:latin typeface="Tahoma" pitchFamily="34" charset="0"/>
              </a:rPr>
              <a:t>语言的注释语句。如果有多条汇编指令嵌入，则可用</a:t>
            </a:r>
            <a:r>
              <a:rPr kumimoji="1" lang="zh-CN" altLang="en-US" sz="2400" b="1">
                <a:latin typeface="Arial"/>
              </a:rPr>
              <a:t>“</a:t>
            </a:r>
            <a:r>
              <a:rPr kumimoji="1" lang="en-US" altLang="zh-CN" sz="2400" b="1">
                <a:latin typeface="Tahoma" pitchFamily="34" charset="0"/>
              </a:rPr>
              <a:t>{ }</a:t>
            </a:r>
            <a:r>
              <a:rPr kumimoji="1" lang="en-US" altLang="zh-CN" sz="2400" b="1">
                <a:latin typeface="Arial"/>
              </a:rPr>
              <a:t>”</a:t>
            </a:r>
            <a:r>
              <a:rPr kumimoji="1" lang="zh-CN" altLang="en-US" sz="2400" b="1">
                <a:latin typeface="Tahoma" pitchFamily="34" charset="0"/>
              </a:rPr>
              <a:t>将它们归为一条语句，</a:t>
            </a:r>
          </a:p>
        </p:txBody>
      </p:sp>
      <p:sp>
        <p:nvSpPr>
          <p:cNvPr id="234503" name="AutoShape 7"/>
          <p:cNvSpPr>
            <a:spLocks noChangeArrowheads="1"/>
          </p:cNvSpPr>
          <p:nvPr/>
        </p:nvSpPr>
        <p:spPr bwMode="auto">
          <a:xfrm>
            <a:off x="507339" y="2492375"/>
            <a:ext cx="2263246" cy="719138"/>
          </a:xfrm>
          <a:prstGeom prst="irregularSeal2">
            <a:avLst/>
          </a:prstGeom>
          <a:solidFill>
            <a:srgbClr val="FF33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latin typeface="Tahoma" pitchFamily="34" charset="0"/>
              </a:rPr>
              <a:t>注意</a:t>
            </a:r>
          </a:p>
        </p:txBody>
      </p:sp>
    </p:spTree>
    <p:extLst>
      <p:ext uri="{BB962C8B-B14F-4D97-AF65-F5344CB8AC3E}">
        <p14:creationId xmlns:p14="http://schemas.microsoft.com/office/powerpoint/2010/main" val="21067240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afterEffect">
                                  <p:stCondLst>
                                    <p:cond delay="0"/>
                                  </p:stCondLst>
                                  <p:childTnLst>
                                    <p:set>
                                      <p:cBhvr>
                                        <p:cTn id="6" dur="1" fill="hold">
                                          <p:stCondLst>
                                            <p:cond delay="0"/>
                                          </p:stCondLst>
                                        </p:cTn>
                                        <p:tgtEl>
                                          <p:spTgt spid="234501">
                                            <p:txEl>
                                              <p:pRg st="0" end="0"/>
                                            </p:txEl>
                                          </p:spTgt>
                                        </p:tgtEl>
                                        <p:attrNameLst>
                                          <p:attrName>style.visibility</p:attrName>
                                        </p:attrNameLst>
                                      </p:cBhvr>
                                      <p:to>
                                        <p:strVal val="visible"/>
                                      </p:to>
                                    </p:set>
                                    <p:animEffect transition="in" filter="randombar(horizontal)">
                                      <p:cBhvr>
                                        <p:cTn id="7" dur="500"/>
                                        <p:tgtEl>
                                          <p:spTgt spid="234501">
                                            <p:txEl>
                                              <p:pRg st="0" end="0"/>
                                            </p:txEl>
                                          </p:spTgt>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234500"/>
                                        </p:tgtEl>
                                        <p:attrNameLst>
                                          <p:attrName>style.visibility</p:attrName>
                                        </p:attrNameLst>
                                      </p:cBhvr>
                                      <p:to>
                                        <p:strVal val="visible"/>
                                      </p:to>
                                    </p:set>
                                    <p:animEffect transition="in" filter="checkerboard(across)">
                                      <p:cBhvr>
                                        <p:cTn id="11" dur="500"/>
                                        <p:tgtEl>
                                          <p:spTgt spid="23450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3" presetClass="entr" presetSubtype="0" fill="hold" grpId="0" nodeType="clickEffect">
                                  <p:stCondLst>
                                    <p:cond delay="0"/>
                                  </p:stCondLst>
                                  <p:childTnLst>
                                    <p:set>
                                      <p:cBhvr>
                                        <p:cTn id="15" dur="1" fill="hold">
                                          <p:stCondLst>
                                            <p:cond delay="0"/>
                                          </p:stCondLst>
                                        </p:cTn>
                                        <p:tgtEl>
                                          <p:spTgt spid="234503"/>
                                        </p:tgtEl>
                                        <p:attrNameLst>
                                          <p:attrName>style.visibility</p:attrName>
                                        </p:attrNameLst>
                                      </p:cBhvr>
                                      <p:to>
                                        <p:strVal val="visible"/>
                                      </p:to>
                                    </p:set>
                                    <p:anim calcmode="lin" valueType="num">
                                      <p:cBhvr>
                                        <p:cTn id="16" dur="500" fill="hold"/>
                                        <p:tgtEl>
                                          <p:spTgt spid="234503"/>
                                        </p:tgtEl>
                                        <p:attrNameLst>
                                          <p:attrName>ppt_w</p:attrName>
                                        </p:attrNameLst>
                                      </p:cBhvr>
                                      <p:tavLst>
                                        <p:tav tm="0">
                                          <p:val>
                                            <p:fltVal val="0"/>
                                          </p:val>
                                        </p:tav>
                                        <p:tav tm="100000">
                                          <p:val>
                                            <p:strVal val="#ppt_w"/>
                                          </p:val>
                                        </p:tav>
                                      </p:tavLst>
                                    </p:anim>
                                    <p:anim calcmode="lin" valueType="num">
                                      <p:cBhvr>
                                        <p:cTn id="17" dur="500" fill="hold"/>
                                        <p:tgtEl>
                                          <p:spTgt spid="234503"/>
                                        </p:tgtEl>
                                        <p:attrNameLst>
                                          <p:attrName>ppt_h</p:attrName>
                                        </p:attrNameLst>
                                      </p:cBhvr>
                                      <p:tavLst>
                                        <p:tav tm="0">
                                          <p:val>
                                            <p:fltVal val="0"/>
                                          </p:val>
                                        </p:tav>
                                        <p:tav tm="100000">
                                          <p:val>
                                            <p:strVal val="#ppt_h"/>
                                          </p:val>
                                        </p:tav>
                                      </p:tavLst>
                                    </p:anim>
                                    <p:animEffect transition="in" filter="fade">
                                      <p:cBhvr>
                                        <p:cTn id="18" dur="500"/>
                                        <p:tgtEl>
                                          <p:spTgt spid="234503"/>
                                        </p:tgtEl>
                                      </p:cBhvr>
                                    </p:animEffect>
                                  </p:childTnLst>
                                </p:cTn>
                              </p:par>
                            </p:childTnLst>
                          </p:cTn>
                        </p:par>
                        <p:par>
                          <p:cTn id="19" fill="hold" nodeType="afterGroup">
                            <p:stCondLst>
                              <p:cond delay="500"/>
                            </p:stCondLst>
                            <p:childTnLst>
                              <p:par>
                                <p:cTn id="20" presetID="5" presetClass="entr" presetSubtype="10" fill="hold" grpId="0" nodeType="afterEffect">
                                  <p:stCondLst>
                                    <p:cond delay="0"/>
                                  </p:stCondLst>
                                  <p:childTnLst>
                                    <p:set>
                                      <p:cBhvr>
                                        <p:cTn id="21" dur="1" fill="hold">
                                          <p:stCondLst>
                                            <p:cond delay="0"/>
                                          </p:stCondLst>
                                        </p:cTn>
                                        <p:tgtEl>
                                          <p:spTgt spid="234502"/>
                                        </p:tgtEl>
                                        <p:attrNameLst>
                                          <p:attrName>style.visibility</p:attrName>
                                        </p:attrNameLst>
                                      </p:cBhvr>
                                      <p:to>
                                        <p:strVal val="visible"/>
                                      </p:to>
                                    </p:set>
                                    <p:animEffect transition="in" filter="checkerboard(across)">
                                      <p:cBhvr>
                                        <p:cTn id="22" dur="500"/>
                                        <p:tgtEl>
                                          <p:spTgt spid="234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0" grpId="0"/>
      <p:bldP spid="234502" grpId="0"/>
      <p:bldP spid="23450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Rot="1" noChangeArrowheads="1"/>
          </p:cNvSpPr>
          <p:nvPr>
            <p:ph type="title"/>
          </p:nvPr>
        </p:nvSpPr>
        <p:spPr>
          <a:xfrm>
            <a:off x="975123" y="620713"/>
            <a:ext cx="8930878" cy="81121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CN" sz="3600">
                <a:solidFill>
                  <a:schemeClr val="tx1"/>
                </a:solidFill>
              </a:rPr>
              <a:t>1. </a:t>
            </a:r>
            <a:r>
              <a:rPr lang="zh-CN" altLang="en-US" sz="3600">
                <a:solidFill>
                  <a:schemeClr val="tx1"/>
                </a:solidFill>
              </a:rPr>
              <a:t>内嵌汇编</a:t>
            </a:r>
            <a:r>
              <a:rPr lang="en-US" altLang="zh-CN" sz="3200">
                <a:solidFill>
                  <a:schemeClr val="tx1"/>
                </a:solidFill>
              </a:rPr>
              <a:t>--</a:t>
            </a:r>
            <a:r>
              <a:rPr lang="zh-CN" altLang="en-US" sz="3200">
                <a:solidFill>
                  <a:schemeClr val="tx1"/>
                </a:solidFill>
              </a:rPr>
              <a:t>内嵌汇编注意事项</a:t>
            </a:r>
            <a:r>
              <a:rPr lang="zh-CN" altLang="en-US">
                <a:solidFill>
                  <a:schemeClr val="tx1"/>
                </a:solidFill>
              </a:rPr>
              <a:t>  </a:t>
            </a:r>
          </a:p>
        </p:txBody>
      </p:sp>
      <p:sp>
        <p:nvSpPr>
          <p:cNvPr id="235523" name="Text Box 3"/>
          <p:cNvSpPr txBox="1">
            <a:spLocks noChangeArrowheads="1"/>
          </p:cNvSpPr>
          <p:nvPr/>
        </p:nvSpPr>
        <p:spPr bwMode="auto">
          <a:xfrm>
            <a:off x="1052513" y="1557339"/>
            <a:ext cx="8268758" cy="241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5000"/>
              </a:lnSpc>
              <a:spcBef>
                <a:spcPct val="50000"/>
              </a:spcBef>
              <a:buSzPct val="125000"/>
              <a:buFontTx/>
              <a:buBlip>
                <a:blip r:embed="rId2"/>
              </a:buBlip>
            </a:pPr>
            <a:r>
              <a:rPr kumimoji="1" lang="en-US" altLang="zh-CN" sz="2400" b="1">
                <a:latin typeface="Tahoma" pitchFamily="34" charset="0"/>
              </a:rPr>
              <a:t> </a:t>
            </a:r>
            <a:r>
              <a:rPr kumimoji="1" lang="zh-CN" altLang="en-US" sz="2400" b="1">
                <a:latin typeface="Tahoma" pitchFamily="34" charset="0"/>
              </a:rPr>
              <a:t>对于寄存器</a:t>
            </a:r>
            <a:r>
              <a:rPr kumimoji="1" lang="en-US" altLang="zh-CN" sz="2400" b="1">
                <a:latin typeface="Tahoma" pitchFamily="34" charset="0"/>
              </a:rPr>
              <a:t>R0</a:t>
            </a:r>
            <a:r>
              <a:rPr kumimoji="1" lang="zh-CN" altLang="en-US" sz="2400" b="1">
                <a:latin typeface="Tahoma" pitchFamily="34" charset="0"/>
              </a:rPr>
              <a:t>～</a:t>
            </a:r>
            <a:r>
              <a:rPr kumimoji="1" lang="en-US" altLang="zh-CN" sz="2400" b="1">
                <a:latin typeface="Tahoma" pitchFamily="34" charset="0"/>
              </a:rPr>
              <a:t>R3</a:t>
            </a:r>
            <a:r>
              <a:rPr kumimoji="1" lang="zh-CN" altLang="en-US" sz="2400" b="1">
                <a:latin typeface="Tahoma" pitchFamily="34" charset="0"/>
              </a:rPr>
              <a:t>、</a:t>
            </a:r>
            <a:r>
              <a:rPr kumimoji="1" lang="en-US" altLang="zh-CN" sz="2400" b="1">
                <a:latin typeface="Tahoma" pitchFamily="34" charset="0"/>
              </a:rPr>
              <a:t>LR</a:t>
            </a:r>
            <a:r>
              <a:rPr kumimoji="1" lang="zh-CN" altLang="en-US" sz="2400" b="1">
                <a:latin typeface="Tahoma" pitchFamily="34" charset="0"/>
              </a:rPr>
              <a:t>和</a:t>
            </a:r>
            <a:r>
              <a:rPr kumimoji="1" lang="en-US" altLang="zh-CN" sz="2400" b="1">
                <a:latin typeface="Tahoma" pitchFamily="34" charset="0"/>
              </a:rPr>
              <a:t>PC</a:t>
            </a:r>
            <a:r>
              <a:rPr kumimoji="1" lang="zh-CN" altLang="en-US" sz="2400" b="1">
                <a:latin typeface="Tahoma" pitchFamily="34" charset="0"/>
              </a:rPr>
              <a:t>的使用要格外小心。 </a:t>
            </a:r>
          </a:p>
          <a:p>
            <a:pPr>
              <a:lnSpc>
                <a:spcPct val="145000"/>
              </a:lnSpc>
              <a:spcBef>
                <a:spcPct val="50000"/>
              </a:spcBef>
              <a:buSzPct val="125000"/>
            </a:pPr>
            <a:r>
              <a:rPr kumimoji="1" lang="zh-CN" altLang="en-US" sz="2400" b="1">
                <a:latin typeface="Tahoma" pitchFamily="34" charset="0"/>
              </a:rPr>
              <a:t>        编译器在计算表达式时可能会将寄存器</a:t>
            </a:r>
            <a:r>
              <a:rPr kumimoji="1" lang="en-US" altLang="zh-CN" sz="2400" b="1">
                <a:latin typeface="Tahoma" pitchFamily="34" charset="0"/>
              </a:rPr>
              <a:t>R0</a:t>
            </a:r>
            <a:r>
              <a:rPr kumimoji="1" lang="zh-CN" altLang="en-US" sz="2400" b="1">
                <a:latin typeface="Tahoma" pitchFamily="34" charset="0"/>
              </a:rPr>
              <a:t>～</a:t>
            </a:r>
            <a:r>
              <a:rPr kumimoji="1" lang="en-US" altLang="zh-CN" sz="2400" b="1">
                <a:latin typeface="Tahoma" pitchFamily="34" charset="0"/>
              </a:rPr>
              <a:t>R3</a:t>
            </a:r>
            <a:r>
              <a:rPr kumimoji="1" lang="zh-CN" altLang="en-US" sz="2400" b="1">
                <a:latin typeface="Tahoma" pitchFamily="34" charset="0"/>
              </a:rPr>
              <a:t>、</a:t>
            </a:r>
            <a:r>
              <a:rPr kumimoji="1" lang="en-US" altLang="zh-CN" sz="2400" b="1">
                <a:latin typeface="Tahoma" pitchFamily="34" charset="0"/>
              </a:rPr>
              <a:t>R12</a:t>
            </a:r>
            <a:r>
              <a:rPr kumimoji="1" lang="zh-CN" altLang="en-US" sz="2400" b="1">
                <a:latin typeface="Tahoma" pitchFamily="34" charset="0"/>
              </a:rPr>
              <a:t>和</a:t>
            </a:r>
            <a:r>
              <a:rPr kumimoji="1" lang="en-US" altLang="zh-CN" sz="2400" b="1">
                <a:latin typeface="Tahoma" pitchFamily="34" charset="0"/>
              </a:rPr>
              <a:t>R14</a:t>
            </a:r>
            <a:r>
              <a:rPr kumimoji="1" lang="zh-CN" altLang="en-US" sz="2400" b="1">
                <a:latin typeface="Tahoma" pitchFamily="34" charset="0"/>
              </a:rPr>
              <a:t>用于子程序调用，因此在内嵌的汇编指令中，不要将这些寄存器同时指定为物理寄存器。</a:t>
            </a:r>
            <a:r>
              <a:rPr kumimoji="1" lang="zh-CN" altLang="en-US" b="1">
                <a:latin typeface="Tahoma" pitchFamily="34" charset="0"/>
              </a:rPr>
              <a:t> </a:t>
            </a:r>
            <a:endParaRPr kumimoji="1" lang="zh-CN" altLang="en-US" sz="2400" b="1">
              <a:latin typeface="Tahoma" pitchFamily="34" charset="0"/>
            </a:endParaRPr>
          </a:p>
        </p:txBody>
      </p:sp>
      <p:sp>
        <p:nvSpPr>
          <p:cNvPr id="235525" name="Text Box 5"/>
          <p:cNvSpPr txBox="1">
            <a:spLocks noChangeArrowheads="1"/>
          </p:cNvSpPr>
          <p:nvPr/>
        </p:nvSpPr>
        <p:spPr bwMode="auto">
          <a:xfrm>
            <a:off x="1599406" y="4508500"/>
            <a:ext cx="8036587"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kumimoji="1" lang="en-US" altLang="zh-CN" sz="2000" b="1">
                <a:latin typeface="Tahoma" pitchFamily="34" charset="0"/>
              </a:rPr>
              <a:t>__asm</a:t>
            </a:r>
          </a:p>
          <a:p>
            <a:pPr>
              <a:lnSpc>
                <a:spcPct val="130000"/>
              </a:lnSpc>
            </a:pPr>
            <a:r>
              <a:rPr kumimoji="1" lang="en-US" altLang="zh-CN" sz="2000" b="1">
                <a:latin typeface="Tahoma" pitchFamily="34" charset="0"/>
              </a:rPr>
              <a:t>{</a:t>
            </a:r>
          </a:p>
          <a:p>
            <a:pPr>
              <a:lnSpc>
                <a:spcPct val="130000"/>
              </a:lnSpc>
            </a:pPr>
            <a:r>
              <a:rPr kumimoji="1" lang="en-US" altLang="zh-CN" sz="2000" b="1">
                <a:latin typeface="Tahoma" pitchFamily="34" charset="0"/>
              </a:rPr>
              <a:t>	MOV	R0,x</a:t>
            </a:r>
          </a:p>
          <a:p>
            <a:pPr>
              <a:lnSpc>
                <a:spcPct val="130000"/>
              </a:lnSpc>
            </a:pPr>
            <a:r>
              <a:rPr kumimoji="1" lang="en-US" altLang="zh-CN" sz="2000" b="1">
                <a:latin typeface="Tahoma" pitchFamily="34" charset="0"/>
              </a:rPr>
              <a:t>	ADD	y,R0,x/y	/*(x/y)</a:t>
            </a:r>
            <a:r>
              <a:rPr kumimoji="1" lang="zh-CN" altLang="en-US" sz="2000" b="1">
                <a:latin typeface="Tahoma" pitchFamily="34" charset="0"/>
              </a:rPr>
              <a:t>的结果覆盖了</a:t>
            </a:r>
            <a:r>
              <a:rPr kumimoji="1" lang="en-US" altLang="zh-CN" sz="2000" b="1">
                <a:latin typeface="Tahoma" pitchFamily="34" charset="0"/>
              </a:rPr>
              <a:t>R0*/</a:t>
            </a:r>
          </a:p>
          <a:p>
            <a:pPr>
              <a:lnSpc>
                <a:spcPct val="130000"/>
              </a:lnSpc>
            </a:pPr>
            <a:r>
              <a:rPr kumimoji="1" lang="en-US" altLang="zh-CN" sz="2000" b="1">
                <a:latin typeface="Tahoma" pitchFamily="34" charset="0"/>
              </a:rPr>
              <a:t>}  </a:t>
            </a:r>
          </a:p>
        </p:txBody>
      </p:sp>
      <p:sp>
        <p:nvSpPr>
          <p:cNvPr id="235526" name="Text Box 6"/>
          <p:cNvSpPr txBox="1">
            <a:spLocks noChangeArrowheads="1"/>
          </p:cNvSpPr>
          <p:nvPr/>
        </p:nvSpPr>
        <p:spPr bwMode="auto">
          <a:xfrm>
            <a:off x="1209015" y="3933825"/>
            <a:ext cx="7878365" cy="547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spcBef>
                <a:spcPct val="30000"/>
              </a:spcBef>
              <a:spcAft>
                <a:spcPct val="40000"/>
              </a:spcAft>
              <a:buSzPct val="125000"/>
            </a:pPr>
            <a:r>
              <a:rPr kumimoji="1" lang="en-US" altLang="zh-CN" sz="2400" b="1">
                <a:latin typeface="Tahoma" pitchFamily="34" charset="0"/>
              </a:rPr>
              <a:t> </a:t>
            </a:r>
            <a:r>
              <a:rPr kumimoji="1" lang="zh-CN" altLang="en-US" sz="2400" b="1">
                <a:latin typeface="Tahoma" pitchFamily="34" charset="0"/>
              </a:rPr>
              <a:t>例：</a:t>
            </a:r>
          </a:p>
        </p:txBody>
      </p:sp>
    </p:spTree>
    <p:extLst>
      <p:ext uri="{BB962C8B-B14F-4D97-AF65-F5344CB8AC3E}">
        <p14:creationId xmlns:p14="http://schemas.microsoft.com/office/powerpoint/2010/main" val="5827563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nodeType="afterEffect">
                                  <p:stCondLst>
                                    <p:cond delay="0"/>
                                  </p:stCondLst>
                                  <p:childTnLst>
                                    <p:set>
                                      <p:cBhvr>
                                        <p:cTn id="6" dur="1" fill="hold">
                                          <p:stCondLst>
                                            <p:cond delay="0"/>
                                          </p:stCondLst>
                                        </p:cTn>
                                        <p:tgtEl>
                                          <p:spTgt spid="235523">
                                            <p:txEl>
                                              <p:pRg st="0" end="0"/>
                                            </p:txEl>
                                          </p:spTgt>
                                        </p:tgtEl>
                                        <p:attrNameLst>
                                          <p:attrName>style.visibility</p:attrName>
                                        </p:attrNameLst>
                                      </p:cBhvr>
                                      <p:to>
                                        <p:strVal val="visible"/>
                                      </p:to>
                                    </p:set>
                                    <p:animEffect transition="in" filter="barn(inHorizontal)">
                                      <p:cBhvr>
                                        <p:cTn id="7" dur="500"/>
                                        <p:tgtEl>
                                          <p:spTgt spid="235523">
                                            <p:txEl>
                                              <p:pRg st="0" end="0"/>
                                            </p:txEl>
                                          </p:spTgt>
                                        </p:tgtEl>
                                      </p:cBhvr>
                                    </p:animEffect>
                                  </p:childTnLst>
                                </p:cTn>
                              </p:par>
                            </p:childTnLst>
                          </p:cTn>
                        </p:par>
                        <p:par>
                          <p:cTn id="8" fill="hold" nodeType="afterGroup">
                            <p:stCondLst>
                              <p:cond delay="500"/>
                            </p:stCondLst>
                            <p:childTnLst>
                              <p:par>
                                <p:cTn id="9" presetID="16" presetClass="entr" presetSubtype="26" fill="hold" nodeType="afterEffect">
                                  <p:stCondLst>
                                    <p:cond delay="0"/>
                                  </p:stCondLst>
                                  <p:childTnLst>
                                    <p:set>
                                      <p:cBhvr>
                                        <p:cTn id="10" dur="1" fill="hold">
                                          <p:stCondLst>
                                            <p:cond delay="0"/>
                                          </p:stCondLst>
                                        </p:cTn>
                                        <p:tgtEl>
                                          <p:spTgt spid="235523">
                                            <p:txEl>
                                              <p:pRg st="1" end="1"/>
                                            </p:txEl>
                                          </p:spTgt>
                                        </p:tgtEl>
                                        <p:attrNameLst>
                                          <p:attrName>style.visibility</p:attrName>
                                        </p:attrNameLst>
                                      </p:cBhvr>
                                      <p:to>
                                        <p:strVal val="visible"/>
                                      </p:to>
                                    </p:set>
                                    <p:animEffect transition="in" filter="barn(inHorizontal)">
                                      <p:cBhvr>
                                        <p:cTn id="11" dur="500"/>
                                        <p:tgtEl>
                                          <p:spTgt spid="23552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4" presetClass="entr" presetSubtype="10" fill="hold" nodeType="clickEffect">
                                  <p:stCondLst>
                                    <p:cond delay="0"/>
                                  </p:stCondLst>
                                  <p:childTnLst>
                                    <p:set>
                                      <p:cBhvr>
                                        <p:cTn id="15" dur="1" fill="hold">
                                          <p:stCondLst>
                                            <p:cond delay="0"/>
                                          </p:stCondLst>
                                        </p:cTn>
                                        <p:tgtEl>
                                          <p:spTgt spid="235526">
                                            <p:txEl>
                                              <p:pRg st="0" end="0"/>
                                            </p:txEl>
                                          </p:spTgt>
                                        </p:tgtEl>
                                        <p:attrNameLst>
                                          <p:attrName>style.visibility</p:attrName>
                                        </p:attrNameLst>
                                      </p:cBhvr>
                                      <p:to>
                                        <p:strVal val="visible"/>
                                      </p:to>
                                    </p:set>
                                    <p:animEffect transition="in" filter="randombar(horizontal)">
                                      <p:cBhvr>
                                        <p:cTn id="16" dur="500"/>
                                        <p:tgtEl>
                                          <p:spTgt spid="235526">
                                            <p:txEl>
                                              <p:pRg st="0" end="0"/>
                                            </p:txEl>
                                          </p:spTgt>
                                        </p:tgtEl>
                                      </p:cBhvr>
                                    </p:animEffect>
                                  </p:childTnLst>
                                </p:cTn>
                              </p:par>
                            </p:childTnLst>
                          </p:cTn>
                        </p:par>
                        <p:par>
                          <p:cTn id="17" fill="hold" nodeType="afterGroup">
                            <p:stCondLst>
                              <p:cond delay="500"/>
                            </p:stCondLst>
                            <p:childTnLst>
                              <p:par>
                                <p:cTn id="18" presetID="5" presetClass="entr" presetSubtype="10" fill="hold" grpId="0" nodeType="afterEffect">
                                  <p:stCondLst>
                                    <p:cond delay="0"/>
                                  </p:stCondLst>
                                  <p:childTnLst>
                                    <p:set>
                                      <p:cBhvr>
                                        <p:cTn id="19" dur="1" fill="hold">
                                          <p:stCondLst>
                                            <p:cond delay="0"/>
                                          </p:stCondLst>
                                        </p:cTn>
                                        <p:tgtEl>
                                          <p:spTgt spid="235525"/>
                                        </p:tgtEl>
                                        <p:attrNameLst>
                                          <p:attrName>style.visibility</p:attrName>
                                        </p:attrNameLst>
                                      </p:cBhvr>
                                      <p:to>
                                        <p:strVal val="visible"/>
                                      </p:to>
                                    </p:set>
                                    <p:animEffect transition="in" filter="checkerboard(across)">
                                      <p:cBhvr>
                                        <p:cTn id="20" dur="500"/>
                                        <p:tgtEl>
                                          <p:spTgt spid="235525"/>
                                        </p:tgtEl>
                                      </p:cBhvr>
                                    </p:animEffect>
                                  </p:childTnLst>
                                  <p:subTnLst>
                                    <p:set>
                                      <p:cBhvr override="childStyle">
                                        <p:cTn dur="1" fill="hold" display="0" masterRel="nextClick" afterEffect="1"/>
                                        <p:tgtEl>
                                          <p:spTgt spid="23552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rrowheads="1"/>
          </p:cNvSpPr>
          <p:nvPr>
            <p:ph type="title"/>
          </p:nvPr>
        </p:nvSpPr>
        <p:spPr>
          <a:xfrm>
            <a:off x="975123" y="620713"/>
            <a:ext cx="8930878" cy="81121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CN" sz="3600">
                <a:solidFill>
                  <a:schemeClr val="tx1"/>
                </a:solidFill>
              </a:rPr>
              <a:t>1. </a:t>
            </a:r>
            <a:r>
              <a:rPr lang="zh-CN" altLang="en-US" sz="3600">
                <a:solidFill>
                  <a:schemeClr val="tx1"/>
                </a:solidFill>
              </a:rPr>
              <a:t>内嵌汇编</a:t>
            </a:r>
            <a:r>
              <a:rPr lang="en-US" altLang="zh-CN" sz="3200">
                <a:solidFill>
                  <a:schemeClr val="tx1"/>
                </a:solidFill>
              </a:rPr>
              <a:t>--</a:t>
            </a:r>
            <a:r>
              <a:rPr lang="zh-CN" altLang="en-US" sz="3200">
                <a:solidFill>
                  <a:schemeClr val="tx1"/>
                </a:solidFill>
              </a:rPr>
              <a:t>内嵌汇编注意事项</a:t>
            </a:r>
            <a:r>
              <a:rPr lang="zh-CN" altLang="en-US">
                <a:solidFill>
                  <a:schemeClr val="tx1"/>
                </a:solidFill>
              </a:rPr>
              <a:t>  </a:t>
            </a:r>
          </a:p>
        </p:txBody>
      </p:sp>
      <p:sp>
        <p:nvSpPr>
          <p:cNvPr id="236547" name="Text Box 3"/>
          <p:cNvSpPr txBox="1">
            <a:spLocks noChangeArrowheads="1"/>
          </p:cNvSpPr>
          <p:nvPr/>
        </p:nvSpPr>
        <p:spPr bwMode="auto">
          <a:xfrm>
            <a:off x="1052513" y="1557338"/>
            <a:ext cx="8268758" cy="655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5000"/>
              </a:lnSpc>
              <a:spcBef>
                <a:spcPct val="50000"/>
              </a:spcBef>
              <a:buSzPct val="125000"/>
              <a:buFontTx/>
              <a:buBlip>
                <a:blip r:embed="rId2"/>
              </a:buBlip>
            </a:pPr>
            <a:r>
              <a:rPr kumimoji="1" lang="en-US" altLang="zh-CN" sz="2800" b="1">
                <a:latin typeface="Tahoma" pitchFamily="34" charset="0"/>
              </a:rPr>
              <a:t> </a:t>
            </a:r>
            <a:r>
              <a:rPr kumimoji="1" lang="zh-CN" altLang="en-US" sz="2800" b="1">
                <a:latin typeface="Tahoma" pitchFamily="34" charset="0"/>
              </a:rPr>
              <a:t>不要使用寄存器寻址变量。</a:t>
            </a:r>
          </a:p>
        </p:txBody>
      </p:sp>
      <p:sp>
        <p:nvSpPr>
          <p:cNvPr id="236549" name="Text Box 5"/>
          <p:cNvSpPr txBox="1">
            <a:spLocks noChangeArrowheads="1"/>
          </p:cNvSpPr>
          <p:nvPr/>
        </p:nvSpPr>
        <p:spPr bwMode="auto">
          <a:xfrm>
            <a:off x="1363795" y="2874964"/>
            <a:ext cx="854220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000" b="1">
                <a:latin typeface="Tahoma" pitchFamily="34" charset="0"/>
              </a:rPr>
              <a:t>int bad_f(int x)</a:t>
            </a:r>
          </a:p>
          <a:p>
            <a:pPr>
              <a:lnSpc>
                <a:spcPct val="120000"/>
              </a:lnSpc>
            </a:pPr>
            <a:r>
              <a:rPr kumimoji="1" lang="en-US" altLang="zh-CN" sz="2000" b="1">
                <a:latin typeface="Tahoma" pitchFamily="34" charset="0"/>
              </a:rPr>
              <a:t>{</a:t>
            </a:r>
          </a:p>
          <a:p>
            <a:pPr>
              <a:lnSpc>
                <a:spcPct val="120000"/>
              </a:lnSpc>
            </a:pPr>
            <a:r>
              <a:rPr kumimoji="1" lang="en-US" altLang="zh-CN" sz="2000" b="1">
                <a:latin typeface="Tahoma" pitchFamily="34" charset="0"/>
              </a:rPr>
              <a:t>	__asm{ADD R0,R0,#1}	/*</a:t>
            </a:r>
            <a:r>
              <a:rPr kumimoji="1" lang="zh-CN" altLang="en-US" sz="2000" b="1">
                <a:latin typeface="Tahoma" pitchFamily="34" charset="0"/>
              </a:rPr>
              <a:t>将发生寄存器冲突，</a:t>
            </a:r>
            <a:r>
              <a:rPr kumimoji="1" lang="en-US" altLang="zh-CN" sz="2000" b="1">
                <a:latin typeface="Tahoma" pitchFamily="34" charset="0"/>
              </a:rPr>
              <a:t>R0					    </a:t>
            </a:r>
            <a:r>
              <a:rPr kumimoji="1" lang="zh-CN" altLang="en-US" sz="2000" b="1">
                <a:latin typeface="Tahoma" pitchFamily="34" charset="0"/>
              </a:rPr>
              <a:t>中保存的</a:t>
            </a:r>
            <a:r>
              <a:rPr kumimoji="1" lang="en-US" altLang="zh-CN" sz="2000" b="1">
                <a:latin typeface="Tahoma" pitchFamily="34" charset="0"/>
              </a:rPr>
              <a:t>x</a:t>
            </a:r>
            <a:r>
              <a:rPr kumimoji="1" lang="zh-CN" altLang="en-US" sz="2000" b="1">
                <a:latin typeface="Tahoma" pitchFamily="34" charset="0"/>
              </a:rPr>
              <a:t>的值将不变*</a:t>
            </a:r>
            <a:r>
              <a:rPr kumimoji="1" lang="en-US" altLang="zh-CN" sz="2000" b="1">
                <a:latin typeface="Tahoma" pitchFamily="34" charset="0"/>
              </a:rPr>
              <a:t>/</a:t>
            </a:r>
          </a:p>
          <a:p>
            <a:pPr>
              <a:lnSpc>
                <a:spcPct val="120000"/>
              </a:lnSpc>
            </a:pPr>
            <a:r>
              <a:rPr kumimoji="1" lang="en-US" altLang="zh-CN" sz="2000" b="1">
                <a:latin typeface="Tahoma" pitchFamily="34" charset="0"/>
              </a:rPr>
              <a:t>	return x;	</a:t>
            </a:r>
          </a:p>
          <a:p>
            <a:pPr>
              <a:lnSpc>
                <a:spcPct val="120000"/>
              </a:lnSpc>
            </a:pPr>
            <a:r>
              <a:rPr kumimoji="1" lang="en-US" altLang="zh-CN" sz="2000" b="1">
                <a:latin typeface="Tahoma" pitchFamily="34" charset="0"/>
              </a:rPr>
              <a:t>} </a:t>
            </a:r>
          </a:p>
        </p:txBody>
      </p:sp>
      <p:sp>
        <p:nvSpPr>
          <p:cNvPr id="236550" name="Text Box 6"/>
          <p:cNvSpPr txBox="1">
            <a:spLocks noChangeArrowheads="1"/>
          </p:cNvSpPr>
          <p:nvPr/>
        </p:nvSpPr>
        <p:spPr bwMode="auto">
          <a:xfrm>
            <a:off x="1129904" y="2276475"/>
            <a:ext cx="7878365" cy="547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spcBef>
                <a:spcPct val="30000"/>
              </a:spcBef>
              <a:spcAft>
                <a:spcPct val="40000"/>
              </a:spcAft>
              <a:buSzPct val="125000"/>
            </a:pPr>
            <a:r>
              <a:rPr kumimoji="1" lang="en-US" altLang="zh-CN" sz="2400" b="1">
                <a:latin typeface="Tahoma" pitchFamily="34" charset="0"/>
              </a:rPr>
              <a:t> </a:t>
            </a:r>
            <a:r>
              <a:rPr kumimoji="1" lang="zh-CN" altLang="en-US" sz="2400" b="1">
                <a:latin typeface="Tahoma" pitchFamily="34" charset="0"/>
              </a:rPr>
              <a:t>例：</a:t>
            </a:r>
          </a:p>
        </p:txBody>
      </p:sp>
    </p:spTree>
    <p:extLst>
      <p:ext uri="{BB962C8B-B14F-4D97-AF65-F5344CB8AC3E}">
        <p14:creationId xmlns:p14="http://schemas.microsoft.com/office/powerpoint/2010/main" val="1181689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nodeType="after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animEffect transition="in" filter="barn(inHorizontal)">
                                      <p:cBhvr>
                                        <p:cTn id="7" dur="500"/>
                                        <p:tgtEl>
                                          <p:spTgt spid="2365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236550">
                                            <p:txEl>
                                              <p:pRg st="0" end="0"/>
                                            </p:txEl>
                                          </p:spTgt>
                                        </p:tgtEl>
                                        <p:attrNameLst>
                                          <p:attrName>style.visibility</p:attrName>
                                        </p:attrNameLst>
                                      </p:cBhvr>
                                      <p:to>
                                        <p:strVal val="visible"/>
                                      </p:to>
                                    </p:set>
                                    <p:animEffect transition="in" filter="randombar(horizontal)">
                                      <p:cBhvr>
                                        <p:cTn id="12" dur="500"/>
                                        <p:tgtEl>
                                          <p:spTgt spid="236550">
                                            <p:txEl>
                                              <p:pRg st="0" end="0"/>
                                            </p:txEl>
                                          </p:spTgt>
                                        </p:tgtEl>
                                      </p:cBhvr>
                                    </p:animEffect>
                                  </p:childTnLst>
                                </p:cTn>
                              </p:par>
                            </p:childTnLst>
                          </p:cTn>
                        </p:par>
                        <p:par>
                          <p:cTn id="13" fill="hold" nodeType="afterGroup">
                            <p:stCondLst>
                              <p:cond delay="500"/>
                            </p:stCondLst>
                            <p:childTnLst>
                              <p:par>
                                <p:cTn id="14" presetID="5" presetClass="entr" presetSubtype="10" fill="hold" grpId="0" nodeType="afterEffect">
                                  <p:stCondLst>
                                    <p:cond delay="0"/>
                                  </p:stCondLst>
                                  <p:childTnLst>
                                    <p:set>
                                      <p:cBhvr>
                                        <p:cTn id="15" dur="1" fill="hold">
                                          <p:stCondLst>
                                            <p:cond delay="0"/>
                                          </p:stCondLst>
                                        </p:cTn>
                                        <p:tgtEl>
                                          <p:spTgt spid="236549"/>
                                        </p:tgtEl>
                                        <p:attrNameLst>
                                          <p:attrName>style.visibility</p:attrName>
                                        </p:attrNameLst>
                                      </p:cBhvr>
                                      <p:to>
                                        <p:strVal val="visible"/>
                                      </p:to>
                                    </p:set>
                                    <p:animEffect transition="in" filter="checkerboard(across)">
                                      <p:cBhvr>
                                        <p:cTn id="16" dur="500"/>
                                        <p:tgtEl>
                                          <p:spTgt spid="236549"/>
                                        </p:tgtEl>
                                      </p:cBhvr>
                                    </p:animEffect>
                                  </p:childTnLst>
                                  <p:subTnLst>
                                    <p:set>
                                      <p:cBhvr override="childStyle">
                                        <p:cTn dur="1" fill="hold" display="0" masterRel="nextClick" afterEffect="1"/>
                                        <p:tgtEl>
                                          <p:spTgt spid="23654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Rot="1" noChangeArrowheads="1"/>
          </p:cNvSpPr>
          <p:nvPr>
            <p:ph type="title"/>
          </p:nvPr>
        </p:nvSpPr>
        <p:spPr>
          <a:xfrm>
            <a:off x="975123" y="620713"/>
            <a:ext cx="8930878" cy="81121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CN" sz="3600">
                <a:solidFill>
                  <a:schemeClr val="tx1"/>
                </a:solidFill>
              </a:rPr>
              <a:t>1. </a:t>
            </a:r>
            <a:r>
              <a:rPr lang="zh-CN" altLang="en-US" sz="3600">
                <a:solidFill>
                  <a:schemeClr val="tx1"/>
                </a:solidFill>
              </a:rPr>
              <a:t>内嵌汇编</a:t>
            </a:r>
            <a:r>
              <a:rPr lang="en-US" altLang="zh-CN" sz="3200">
                <a:solidFill>
                  <a:schemeClr val="tx1"/>
                </a:solidFill>
              </a:rPr>
              <a:t>--</a:t>
            </a:r>
            <a:r>
              <a:rPr lang="zh-CN" altLang="en-US" sz="3200">
                <a:solidFill>
                  <a:schemeClr val="tx1"/>
                </a:solidFill>
              </a:rPr>
              <a:t>内嵌汇编注意事项</a:t>
            </a:r>
            <a:r>
              <a:rPr lang="zh-CN" altLang="en-US">
                <a:solidFill>
                  <a:schemeClr val="tx1"/>
                </a:solidFill>
              </a:rPr>
              <a:t>  </a:t>
            </a:r>
          </a:p>
        </p:txBody>
      </p:sp>
      <p:sp>
        <p:nvSpPr>
          <p:cNvPr id="237571" name="Text Box 3"/>
          <p:cNvSpPr txBox="1">
            <a:spLocks noChangeArrowheads="1"/>
          </p:cNvSpPr>
          <p:nvPr/>
        </p:nvSpPr>
        <p:spPr bwMode="auto">
          <a:xfrm>
            <a:off x="1052513" y="1412876"/>
            <a:ext cx="8268758"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30000"/>
              </a:spcBef>
              <a:buSzPct val="125000"/>
              <a:buFontTx/>
              <a:buBlip>
                <a:blip r:embed="rId2"/>
              </a:buBlip>
            </a:pPr>
            <a:r>
              <a:rPr kumimoji="1" lang="en-US" altLang="zh-CN" sz="2400" b="1">
                <a:latin typeface="Tahoma" pitchFamily="34" charset="0"/>
              </a:rPr>
              <a:t> </a:t>
            </a:r>
            <a:r>
              <a:rPr kumimoji="1" lang="zh-CN" altLang="en-US" sz="2400" b="1">
                <a:latin typeface="Tahoma" pitchFamily="34" charset="0"/>
              </a:rPr>
              <a:t>使用内嵌汇编时，编译器会自动保存和恢复可能用到的寄存器，用户无须在程序中再作这些工作。读物理寄存器（除</a:t>
            </a:r>
            <a:r>
              <a:rPr kumimoji="1" lang="en-US" altLang="zh-CN" sz="2400" b="1">
                <a:latin typeface="Tahoma" pitchFamily="34" charset="0"/>
              </a:rPr>
              <a:t>PSR</a:t>
            </a:r>
            <a:r>
              <a:rPr kumimoji="1" lang="zh-CN" altLang="en-US" sz="2400" b="1">
                <a:latin typeface="Tahoma" pitchFamily="34" charset="0"/>
              </a:rPr>
              <a:t>寄存器之外）之前必须先进行写入。 </a:t>
            </a:r>
          </a:p>
        </p:txBody>
      </p:sp>
      <p:sp>
        <p:nvSpPr>
          <p:cNvPr id="237573" name="Text Box 5"/>
          <p:cNvSpPr txBox="1">
            <a:spLocks noChangeArrowheads="1"/>
          </p:cNvSpPr>
          <p:nvPr/>
        </p:nvSpPr>
        <p:spPr bwMode="auto">
          <a:xfrm>
            <a:off x="1363796" y="3284539"/>
            <a:ext cx="8347869"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latin typeface="Tahoma" pitchFamily="34" charset="0"/>
              </a:rPr>
              <a:t>int f(int x)</a:t>
            </a:r>
          </a:p>
          <a:p>
            <a:r>
              <a:rPr kumimoji="1" lang="en-US" altLang="zh-CN" b="1">
                <a:latin typeface="Tahoma" pitchFamily="34" charset="0"/>
              </a:rPr>
              <a:t>{</a:t>
            </a:r>
          </a:p>
          <a:p>
            <a:r>
              <a:rPr kumimoji="1" lang="en-US" altLang="zh-CN" b="1">
                <a:latin typeface="Tahoma" pitchFamily="34" charset="0"/>
              </a:rPr>
              <a:t>       __asm</a:t>
            </a:r>
          </a:p>
          <a:p>
            <a:r>
              <a:rPr kumimoji="1" lang="en-US" altLang="zh-CN" b="1">
                <a:latin typeface="Tahoma" pitchFamily="34" charset="0"/>
              </a:rPr>
              <a:t>	{</a:t>
            </a:r>
          </a:p>
          <a:p>
            <a:r>
              <a:rPr kumimoji="1" lang="en-US" altLang="zh-CN" b="1">
                <a:latin typeface="Tahoma" pitchFamily="34" charset="0"/>
              </a:rPr>
              <a:t>		STMFD	SP,{R0}	;</a:t>
            </a:r>
            <a:r>
              <a:rPr kumimoji="1" lang="zh-CN" altLang="en-US" b="1">
                <a:latin typeface="Tahoma" pitchFamily="34" charset="0"/>
              </a:rPr>
              <a:t>由于</a:t>
            </a:r>
            <a:r>
              <a:rPr kumimoji="1" lang="en-US" altLang="zh-CN" b="1">
                <a:latin typeface="Tahoma" pitchFamily="34" charset="0"/>
              </a:rPr>
              <a:t>SP</a:t>
            </a:r>
            <a:r>
              <a:rPr kumimoji="1" lang="zh-CN" altLang="en-US" b="1">
                <a:latin typeface="Tahoma" pitchFamily="34" charset="0"/>
              </a:rPr>
              <a:t>出现了写前先读，因					  此对</a:t>
            </a:r>
            <a:r>
              <a:rPr kumimoji="1" lang="en-US" altLang="zh-CN" b="1">
                <a:latin typeface="Tahoma" pitchFamily="34" charset="0"/>
              </a:rPr>
              <a:t>R0</a:t>
            </a:r>
            <a:r>
              <a:rPr kumimoji="1" lang="zh-CN" altLang="en-US" b="1">
                <a:latin typeface="Tahoma" pitchFamily="34" charset="0"/>
              </a:rPr>
              <a:t>的保存是非法的</a:t>
            </a:r>
          </a:p>
          <a:p>
            <a:r>
              <a:rPr kumimoji="1" lang="zh-CN" altLang="en-US" b="1">
                <a:latin typeface="Tahoma" pitchFamily="34" charset="0"/>
              </a:rPr>
              <a:t>		</a:t>
            </a:r>
            <a:r>
              <a:rPr kumimoji="1" lang="en-US" altLang="zh-CN" b="1">
                <a:latin typeface="Tahoma" pitchFamily="34" charset="0"/>
              </a:rPr>
              <a:t>ADD		R0,x,#1</a:t>
            </a:r>
          </a:p>
          <a:p>
            <a:r>
              <a:rPr kumimoji="1" lang="en-US" altLang="zh-CN" b="1">
                <a:latin typeface="Tahoma" pitchFamily="34" charset="0"/>
              </a:rPr>
              <a:t>		EOR		x,R0,x</a:t>
            </a:r>
          </a:p>
          <a:p>
            <a:r>
              <a:rPr kumimoji="1" lang="en-US" altLang="zh-CN" b="1">
                <a:latin typeface="Tahoma" pitchFamily="34" charset="0"/>
              </a:rPr>
              <a:t>		LDMFD	SP!,{R0}	;</a:t>
            </a:r>
            <a:r>
              <a:rPr kumimoji="1" lang="zh-CN" altLang="en-US" b="1">
                <a:latin typeface="Tahoma" pitchFamily="34" charset="0"/>
              </a:rPr>
              <a:t>对</a:t>
            </a:r>
            <a:r>
              <a:rPr kumimoji="1" lang="en-US" altLang="zh-CN" b="1">
                <a:latin typeface="Tahoma" pitchFamily="34" charset="0"/>
              </a:rPr>
              <a:t>R0</a:t>
            </a:r>
            <a:r>
              <a:rPr kumimoji="1" lang="zh-CN" altLang="en-US" b="1">
                <a:latin typeface="Tahoma" pitchFamily="34" charset="0"/>
              </a:rPr>
              <a:t>的恢复没有必要</a:t>
            </a:r>
          </a:p>
          <a:p>
            <a:r>
              <a:rPr kumimoji="1" lang="zh-CN" altLang="en-US" b="1">
                <a:latin typeface="Tahoma" pitchFamily="34" charset="0"/>
              </a:rPr>
              <a:t>	</a:t>
            </a:r>
            <a:r>
              <a:rPr kumimoji="1" lang="en-US" altLang="zh-CN" b="1">
                <a:latin typeface="Tahoma" pitchFamily="34" charset="0"/>
              </a:rPr>
              <a:t>}</a:t>
            </a:r>
          </a:p>
          <a:p>
            <a:r>
              <a:rPr kumimoji="1" lang="en-US" altLang="zh-CN" b="1">
                <a:latin typeface="Tahoma" pitchFamily="34" charset="0"/>
              </a:rPr>
              <a:t>      return x;</a:t>
            </a:r>
          </a:p>
          <a:p>
            <a:r>
              <a:rPr kumimoji="1" lang="en-US" altLang="zh-CN" b="1">
                <a:latin typeface="Tahoma" pitchFamily="34" charset="0"/>
              </a:rPr>
              <a:t>}</a:t>
            </a:r>
          </a:p>
        </p:txBody>
      </p:sp>
      <p:sp>
        <p:nvSpPr>
          <p:cNvPr id="237574" name="Text Box 6"/>
          <p:cNvSpPr txBox="1">
            <a:spLocks noChangeArrowheads="1"/>
          </p:cNvSpPr>
          <p:nvPr/>
        </p:nvSpPr>
        <p:spPr bwMode="auto">
          <a:xfrm>
            <a:off x="1129904" y="2708275"/>
            <a:ext cx="7878365" cy="547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spcBef>
                <a:spcPct val="30000"/>
              </a:spcBef>
              <a:spcAft>
                <a:spcPct val="40000"/>
              </a:spcAft>
              <a:buSzPct val="125000"/>
            </a:pPr>
            <a:r>
              <a:rPr kumimoji="1" lang="en-US" altLang="zh-CN" sz="2400" b="1">
                <a:latin typeface="Tahoma" pitchFamily="34" charset="0"/>
              </a:rPr>
              <a:t> </a:t>
            </a:r>
            <a:r>
              <a:rPr kumimoji="1" lang="zh-CN" altLang="en-US" sz="2400" b="1">
                <a:latin typeface="Tahoma" pitchFamily="34" charset="0"/>
              </a:rPr>
              <a:t>例：</a:t>
            </a:r>
          </a:p>
        </p:txBody>
      </p:sp>
    </p:spTree>
    <p:extLst>
      <p:ext uri="{BB962C8B-B14F-4D97-AF65-F5344CB8AC3E}">
        <p14:creationId xmlns:p14="http://schemas.microsoft.com/office/powerpoint/2010/main" val="23808996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nodeType="afterEffect">
                                  <p:stCondLst>
                                    <p:cond delay="0"/>
                                  </p:stCondLst>
                                  <p:childTnLst>
                                    <p:set>
                                      <p:cBhvr>
                                        <p:cTn id="6" dur="1" fill="hold">
                                          <p:stCondLst>
                                            <p:cond delay="0"/>
                                          </p:stCondLst>
                                        </p:cTn>
                                        <p:tgtEl>
                                          <p:spTgt spid="237571">
                                            <p:txEl>
                                              <p:pRg st="0" end="0"/>
                                            </p:txEl>
                                          </p:spTgt>
                                        </p:tgtEl>
                                        <p:attrNameLst>
                                          <p:attrName>style.visibility</p:attrName>
                                        </p:attrNameLst>
                                      </p:cBhvr>
                                      <p:to>
                                        <p:strVal val="visible"/>
                                      </p:to>
                                    </p:set>
                                    <p:animEffect transition="in" filter="barn(inHorizontal)">
                                      <p:cBhvr>
                                        <p:cTn id="7" dur="500"/>
                                        <p:tgtEl>
                                          <p:spTgt spid="2375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237574">
                                            <p:txEl>
                                              <p:pRg st="0" end="0"/>
                                            </p:txEl>
                                          </p:spTgt>
                                        </p:tgtEl>
                                        <p:attrNameLst>
                                          <p:attrName>style.visibility</p:attrName>
                                        </p:attrNameLst>
                                      </p:cBhvr>
                                      <p:to>
                                        <p:strVal val="visible"/>
                                      </p:to>
                                    </p:set>
                                    <p:animEffect transition="in" filter="randombar(horizontal)">
                                      <p:cBhvr>
                                        <p:cTn id="12" dur="500"/>
                                        <p:tgtEl>
                                          <p:spTgt spid="237574">
                                            <p:txEl>
                                              <p:pRg st="0" end="0"/>
                                            </p:txEl>
                                          </p:spTgt>
                                        </p:tgtEl>
                                      </p:cBhvr>
                                    </p:animEffect>
                                  </p:childTnLst>
                                </p:cTn>
                              </p:par>
                            </p:childTnLst>
                          </p:cTn>
                        </p:par>
                        <p:par>
                          <p:cTn id="13" fill="hold" nodeType="afterGroup">
                            <p:stCondLst>
                              <p:cond delay="500"/>
                            </p:stCondLst>
                            <p:childTnLst>
                              <p:par>
                                <p:cTn id="14" presetID="5" presetClass="entr" presetSubtype="10" fill="hold" grpId="0" nodeType="afterEffect">
                                  <p:stCondLst>
                                    <p:cond delay="0"/>
                                  </p:stCondLst>
                                  <p:childTnLst>
                                    <p:set>
                                      <p:cBhvr>
                                        <p:cTn id="15" dur="1" fill="hold">
                                          <p:stCondLst>
                                            <p:cond delay="0"/>
                                          </p:stCondLst>
                                        </p:cTn>
                                        <p:tgtEl>
                                          <p:spTgt spid="237573"/>
                                        </p:tgtEl>
                                        <p:attrNameLst>
                                          <p:attrName>style.visibility</p:attrName>
                                        </p:attrNameLst>
                                      </p:cBhvr>
                                      <p:to>
                                        <p:strVal val="visible"/>
                                      </p:to>
                                    </p:set>
                                    <p:animEffect transition="in" filter="checkerboard(across)">
                                      <p:cBhvr>
                                        <p:cTn id="16" dur="500"/>
                                        <p:tgtEl>
                                          <p:spTgt spid="237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rrowheads="1"/>
          </p:cNvSpPr>
          <p:nvPr>
            <p:ph type="title"/>
          </p:nvPr>
        </p:nvSpPr>
        <p:spPr>
          <a:xfrm>
            <a:off x="975123" y="620713"/>
            <a:ext cx="8930878" cy="81121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CN" sz="3600">
                <a:solidFill>
                  <a:schemeClr val="tx1"/>
                </a:solidFill>
              </a:rPr>
              <a:t>1. </a:t>
            </a:r>
            <a:r>
              <a:rPr lang="zh-CN" altLang="en-US" sz="3600">
                <a:solidFill>
                  <a:schemeClr val="tx1"/>
                </a:solidFill>
              </a:rPr>
              <a:t>内嵌汇编</a:t>
            </a:r>
            <a:r>
              <a:rPr lang="en-US" altLang="zh-CN" sz="3200">
                <a:solidFill>
                  <a:schemeClr val="tx1"/>
                </a:solidFill>
              </a:rPr>
              <a:t>--</a:t>
            </a:r>
            <a:r>
              <a:rPr lang="zh-CN" altLang="en-US" sz="3200">
                <a:solidFill>
                  <a:schemeClr val="tx1"/>
                </a:solidFill>
              </a:rPr>
              <a:t>内嵌汇编注意事项</a:t>
            </a:r>
            <a:r>
              <a:rPr lang="zh-CN" altLang="en-US">
                <a:solidFill>
                  <a:schemeClr val="tx1"/>
                </a:solidFill>
              </a:rPr>
              <a:t>  </a:t>
            </a:r>
          </a:p>
        </p:txBody>
      </p:sp>
      <p:sp>
        <p:nvSpPr>
          <p:cNvPr id="238595" name="Text Box 3"/>
          <p:cNvSpPr txBox="1">
            <a:spLocks noChangeArrowheads="1"/>
          </p:cNvSpPr>
          <p:nvPr/>
        </p:nvSpPr>
        <p:spPr bwMode="auto">
          <a:xfrm>
            <a:off x="1052513" y="1557338"/>
            <a:ext cx="8268758"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25000"/>
              </a:spcBef>
              <a:buSzPct val="125000"/>
              <a:buFontTx/>
              <a:buBlip>
                <a:blip r:embed="rId2"/>
              </a:buBlip>
            </a:pPr>
            <a:r>
              <a:rPr kumimoji="1" lang="en-US" altLang="zh-CN" sz="2400" b="1">
                <a:latin typeface="Tahoma" pitchFamily="34" charset="0"/>
              </a:rPr>
              <a:t> LDM</a:t>
            </a:r>
            <a:r>
              <a:rPr kumimoji="1" lang="zh-CN" altLang="en-US" sz="2400" b="1">
                <a:latin typeface="Tahoma" pitchFamily="34" charset="0"/>
              </a:rPr>
              <a:t>和</a:t>
            </a:r>
            <a:r>
              <a:rPr kumimoji="1" lang="en-US" altLang="zh-CN" sz="2400" b="1">
                <a:latin typeface="Tahoma" pitchFamily="34" charset="0"/>
              </a:rPr>
              <a:t>STM</a:t>
            </a:r>
            <a:r>
              <a:rPr kumimoji="1" lang="zh-CN" altLang="en-US" sz="2400" b="1">
                <a:latin typeface="Tahoma" pitchFamily="34" charset="0"/>
              </a:rPr>
              <a:t>指令的寄存器列表中只允许使用物理寄存器。 </a:t>
            </a:r>
          </a:p>
          <a:p>
            <a:pPr>
              <a:lnSpc>
                <a:spcPct val="125000"/>
              </a:lnSpc>
              <a:spcBef>
                <a:spcPct val="25000"/>
              </a:spcBef>
              <a:buSzPct val="125000"/>
            </a:pPr>
            <a:r>
              <a:rPr kumimoji="1" lang="zh-CN" altLang="en-US" sz="2400" b="1">
                <a:latin typeface="Tahoma" pitchFamily="34" charset="0"/>
              </a:rPr>
              <a:t>        内嵌汇编可以修改处理器模式、协处理器状态和</a:t>
            </a:r>
            <a:r>
              <a:rPr kumimoji="1" lang="en-US" altLang="zh-CN" sz="2400" b="1">
                <a:latin typeface="Tahoma" pitchFamily="34" charset="0"/>
              </a:rPr>
              <a:t>FP</a:t>
            </a:r>
            <a:r>
              <a:rPr kumimoji="1" lang="zh-CN" altLang="en-US" sz="2400" b="1">
                <a:latin typeface="Tahoma" pitchFamily="34" charset="0"/>
              </a:rPr>
              <a:t>、</a:t>
            </a:r>
            <a:r>
              <a:rPr kumimoji="1" lang="en-US" altLang="zh-CN" sz="2400" b="1">
                <a:latin typeface="Tahoma" pitchFamily="34" charset="0"/>
              </a:rPr>
              <a:t>SL</a:t>
            </a:r>
            <a:r>
              <a:rPr kumimoji="1" lang="zh-CN" altLang="en-US" sz="2400" b="1">
                <a:latin typeface="Tahoma" pitchFamily="34" charset="0"/>
              </a:rPr>
              <a:t>、</a:t>
            </a:r>
            <a:r>
              <a:rPr kumimoji="1" lang="en-US" altLang="zh-CN" sz="2400" b="1">
                <a:latin typeface="Tahoma" pitchFamily="34" charset="0"/>
              </a:rPr>
              <a:t>SB</a:t>
            </a:r>
            <a:r>
              <a:rPr kumimoji="1" lang="zh-CN" altLang="en-US" sz="2400" b="1">
                <a:latin typeface="Tahoma" pitchFamily="34" charset="0"/>
              </a:rPr>
              <a:t>等</a:t>
            </a:r>
            <a:r>
              <a:rPr kumimoji="1" lang="en-US" altLang="zh-CN" sz="2400" b="1">
                <a:latin typeface="Tahoma" pitchFamily="34" charset="0"/>
              </a:rPr>
              <a:t>ATPCS</a:t>
            </a:r>
            <a:r>
              <a:rPr kumimoji="1" lang="zh-CN" altLang="en-US" sz="2400" b="1">
                <a:latin typeface="Tahoma" pitchFamily="34" charset="0"/>
              </a:rPr>
              <a:t>寄存器，但是编译器在编译时并不了解这些变化，所以必须保证在执行</a:t>
            </a:r>
            <a:r>
              <a:rPr kumimoji="1" lang="en-US" altLang="zh-CN" sz="2400" b="1">
                <a:latin typeface="Tahoma" pitchFamily="34" charset="0"/>
              </a:rPr>
              <a:t>C</a:t>
            </a:r>
            <a:r>
              <a:rPr kumimoji="1" lang="zh-CN" altLang="en-US" sz="2400" b="1">
                <a:latin typeface="Tahoma" pitchFamily="34" charset="0"/>
              </a:rPr>
              <a:t>语言代码前恢复被改变了的处理器模式。 </a:t>
            </a:r>
          </a:p>
        </p:txBody>
      </p:sp>
      <p:sp>
        <p:nvSpPr>
          <p:cNvPr id="238597" name="Text Box 5"/>
          <p:cNvSpPr txBox="1">
            <a:spLocks noChangeArrowheads="1"/>
          </p:cNvSpPr>
          <p:nvPr/>
        </p:nvSpPr>
        <p:spPr bwMode="auto">
          <a:xfrm>
            <a:off x="1052513" y="4652964"/>
            <a:ext cx="8268758"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25000"/>
              </a:spcBef>
              <a:buSzPct val="125000"/>
              <a:buFontTx/>
              <a:buBlip>
                <a:blip r:embed="rId2"/>
              </a:buBlip>
            </a:pPr>
            <a:r>
              <a:rPr kumimoji="1" lang="en-US" altLang="zh-CN" sz="2400" b="1">
                <a:latin typeface="Tahoma" pitchFamily="34" charset="0"/>
              </a:rPr>
              <a:t> </a:t>
            </a:r>
            <a:r>
              <a:rPr kumimoji="1" lang="zh-CN" altLang="en-US" sz="2400" b="1">
                <a:latin typeface="Tahoma" pitchFamily="34" charset="0"/>
              </a:rPr>
              <a:t>由于汇编语言使用</a:t>
            </a:r>
            <a:r>
              <a:rPr kumimoji="1" lang="zh-CN" altLang="en-US" sz="2400" b="1">
                <a:latin typeface="Arial"/>
              </a:rPr>
              <a:t>“</a:t>
            </a:r>
            <a:r>
              <a:rPr kumimoji="1" lang="zh-CN" altLang="en-US" sz="2400" b="1">
                <a:latin typeface="Tahoma" pitchFamily="34" charset="0"/>
              </a:rPr>
              <a:t>，</a:t>
            </a:r>
            <a:r>
              <a:rPr kumimoji="1" lang="zh-CN" altLang="en-US" sz="2400" b="1">
                <a:latin typeface="Arial"/>
              </a:rPr>
              <a:t>”</a:t>
            </a:r>
            <a:r>
              <a:rPr kumimoji="1" lang="zh-CN" altLang="en-US" sz="2400" b="1">
                <a:latin typeface="Tahoma" pitchFamily="34" charset="0"/>
              </a:rPr>
              <a:t>作为操作数的分隔符，因此带</a:t>
            </a:r>
            <a:r>
              <a:rPr kumimoji="1" lang="zh-CN" altLang="en-US" sz="2400" b="1">
                <a:latin typeface="Arial"/>
              </a:rPr>
              <a:t>“</a:t>
            </a:r>
            <a:r>
              <a:rPr kumimoji="1" lang="zh-CN" altLang="en-US" sz="2400" b="1">
                <a:latin typeface="Tahoma" pitchFamily="34" charset="0"/>
              </a:rPr>
              <a:t>，</a:t>
            </a:r>
            <a:r>
              <a:rPr kumimoji="1" lang="zh-CN" altLang="en-US" sz="2400" b="1">
                <a:latin typeface="Arial"/>
              </a:rPr>
              <a:t>”</a:t>
            </a:r>
            <a:r>
              <a:rPr kumimoji="1" lang="zh-CN" altLang="en-US" sz="2400" b="1">
                <a:latin typeface="Tahoma" pitchFamily="34" charset="0"/>
              </a:rPr>
              <a:t>的</a:t>
            </a:r>
            <a:r>
              <a:rPr kumimoji="1" lang="en-US" altLang="zh-CN" sz="2400" b="1">
                <a:latin typeface="Tahoma" pitchFamily="34" charset="0"/>
              </a:rPr>
              <a:t>C</a:t>
            </a:r>
            <a:r>
              <a:rPr kumimoji="1" lang="zh-CN" altLang="en-US" sz="2400" b="1">
                <a:latin typeface="Tahoma" pitchFamily="34" charset="0"/>
              </a:rPr>
              <a:t>语言表达式作为操作数时，必须用</a:t>
            </a:r>
            <a:r>
              <a:rPr kumimoji="1" lang="zh-CN" altLang="en-US" sz="2400" b="1">
                <a:latin typeface="Arial"/>
              </a:rPr>
              <a:t>“</a:t>
            </a:r>
            <a:r>
              <a:rPr kumimoji="1" lang="en-US" altLang="zh-CN" sz="2400" b="1">
                <a:latin typeface="Tahoma" pitchFamily="34" charset="0"/>
              </a:rPr>
              <a:t>( )</a:t>
            </a:r>
            <a:r>
              <a:rPr kumimoji="1" lang="en-US" altLang="zh-CN" sz="2400" b="1">
                <a:latin typeface="Arial"/>
              </a:rPr>
              <a:t>”</a:t>
            </a:r>
            <a:r>
              <a:rPr kumimoji="1" lang="zh-CN" altLang="en-US" sz="2400" b="1">
                <a:latin typeface="Tahoma" pitchFamily="34" charset="0"/>
              </a:rPr>
              <a:t>括起来归为一个汇编操作数。 </a:t>
            </a:r>
          </a:p>
        </p:txBody>
      </p:sp>
    </p:spTree>
    <p:extLst>
      <p:ext uri="{BB962C8B-B14F-4D97-AF65-F5344CB8AC3E}">
        <p14:creationId xmlns:p14="http://schemas.microsoft.com/office/powerpoint/2010/main" val="19519478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nodeType="afterEffect">
                                  <p:stCondLst>
                                    <p:cond delay="0"/>
                                  </p:stCondLst>
                                  <p:childTnLst>
                                    <p:set>
                                      <p:cBhvr>
                                        <p:cTn id="6" dur="1" fill="hold">
                                          <p:stCondLst>
                                            <p:cond delay="0"/>
                                          </p:stCondLst>
                                        </p:cTn>
                                        <p:tgtEl>
                                          <p:spTgt spid="238595">
                                            <p:txEl>
                                              <p:pRg st="0" end="0"/>
                                            </p:txEl>
                                          </p:spTgt>
                                        </p:tgtEl>
                                        <p:attrNameLst>
                                          <p:attrName>style.visibility</p:attrName>
                                        </p:attrNameLst>
                                      </p:cBhvr>
                                      <p:to>
                                        <p:strVal val="visible"/>
                                      </p:to>
                                    </p:set>
                                    <p:animEffect transition="in" filter="barn(inHorizontal)">
                                      <p:cBhvr>
                                        <p:cTn id="7" dur="500"/>
                                        <p:tgtEl>
                                          <p:spTgt spid="238595">
                                            <p:txEl>
                                              <p:pRg st="0" end="0"/>
                                            </p:txEl>
                                          </p:spTgt>
                                        </p:tgtEl>
                                      </p:cBhvr>
                                    </p:animEffect>
                                  </p:childTnLst>
                                </p:cTn>
                              </p:par>
                            </p:childTnLst>
                          </p:cTn>
                        </p:par>
                        <p:par>
                          <p:cTn id="8" fill="hold" nodeType="afterGroup">
                            <p:stCondLst>
                              <p:cond delay="500"/>
                            </p:stCondLst>
                            <p:childTnLst>
                              <p:par>
                                <p:cTn id="9" presetID="16" presetClass="entr" presetSubtype="26" fill="hold" nodeType="afterEffect">
                                  <p:stCondLst>
                                    <p:cond delay="0"/>
                                  </p:stCondLst>
                                  <p:childTnLst>
                                    <p:set>
                                      <p:cBhvr>
                                        <p:cTn id="10" dur="1" fill="hold">
                                          <p:stCondLst>
                                            <p:cond delay="0"/>
                                          </p:stCondLst>
                                        </p:cTn>
                                        <p:tgtEl>
                                          <p:spTgt spid="238595">
                                            <p:txEl>
                                              <p:pRg st="1" end="1"/>
                                            </p:txEl>
                                          </p:spTgt>
                                        </p:tgtEl>
                                        <p:attrNameLst>
                                          <p:attrName>style.visibility</p:attrName>
                                        </p:attrNameLst>
                                      </p:cBhvr>
                                      <p:to>
                                        <p:strVal val="visible"/>
                                      </p:to>
                                    </p:set>
                                    <p:animEffect transition="in" filter="barn(inHorizontal)">
                                      <p:cBhvr>
                                        <p:cTn id="11" dur="500"/>
                                        <p:tgtEl>
                                          <p:spTgt spid="238595">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6" presetClass="entr" presetSubtype="26" fill="hold" nodeType="clickEffect">
                                  <p:stCondLst>
                                    <p:cond delay="0"/>
                                  </p:stCondLst>
                                  <p:childTnLst>
                                    <p:set>
                                      <p:cBhvr>
                                        <p:cTn id="15" dur="1" fill="hold">
                                          <p:stCondLst>
                                            <p:cond delay="0"/>
                                          </p:stCondLst>
                                        </p:cTn>
                                        <p:tgtEl>
                                          <p:spTgt spid="238597">
                                            <p:txEl>
                                              <p:pRg st="0" end="0"/>
                                            </p:txEl>
                                          </p:spTgt>
                                        </p:tgtEl>
                                        <p:attrNameLst>
                                          <p:attrName>style.visibility</p:attrName>
                                        </p:attrNameLst>
                                      </p:cBhvr>
                                      <p:to>
                                        <p:strVal val="visible"/>
                                      </p:to>
                                    </p:set>
                                    <p:animEffect transition="in" filter="barn(inHorizontal)">
                                      <p:cBhvr>
                                        <p:cTn id="16" dur="500"/>
                                        <p:tgtEl>
                                          <p:spTgt spid="2385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Text Box 2"/>
          <p:cNvSpPr txBox="1">
            <a:spLocks noChangeArrowheads="1"/>
          </p:cNvSpPr>
          <p:nvPr/>
        </p:nvSpPr>
        <p:spPr bwMode="auto">
          <a:xfrm>
            <a:off x="472382" y="1628800"/>
            <a:ext cx="8945114" cy="4358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en-US" altLang="zh-CN" b="1" dirty="0">
                <a:latin typeface="Tahoma" pitchFamily="34" charset="0"/>
              </a:rPr>
              <a:t>#include &lt;</a:t>
            </a:r>
            <a:r>
              <a:rPr lang="en-US" altLang="zh-CN" b="1" dirty="0" err="1">
                <a:latin typeface="Tahoma" pitchFamily="34" charset="0"/>
              </a:rPr>
              <a:t>stdio.h</a:t>
            </a:r>
            <a:r>
              <a:rPr lang="en-US" altLang="zh-CN" b="1" dirty="0">
                <a:latin typeface="Tahoma" pitchFamily="34" charset="0"/>
              </a:rPr>
              <a:t>&gt;</a:t>
            </a:r>
          </a:p>
          <a:p>
            <a:pPr>
              <a:lnSpc>
                <a:spcPct val="110000"/>
              </a:lnSpc>
            </a:pPr>
            <a:r>
              <a:rPr lang="en-US" altLang="zh-CN" b="1" dirty="0">
                <a:latin typeface="Tahoma" pitchFamily="34" charset="0"/>
              </a:rPr>
              <a:t>void </a:t>
            </a:r>
            <a:r>
              <a:rPr lang="en-US" altLang="zh-CN" b="1" dirty="0" err="1">
                <a:latin typeface="Tahoma" pitchFamily="34" charset="0"/>
              </a:rPr>
              <a:t>do_strcpy</a:t>
            </a:r>
            <a:r>
              <a:rPr lang="en-US" altLang="zh-CN" b="1" dirty="0">
                <a:latin typeface="Tahoma" pitchFamily="34" charset="0"/>
              </a:rPr>
              <a:t>(</a:t>
            </a:r>
            <a:r>
              <a:rPr lang="en-US" altLang="zh-CN" b="1" dirty="0" err="1">
                <a:latin typeface="Tahoma" pitchFamily="34" charset="0"/>
              </a:rPr>
              <a:t>const</a:t>
            </a:r>
            <a:r>
              <a:rPr lang="en-US" altLang="zh-CN" b="1" dirty="0">
                <a:latin typeface="Tahoma" pitchFamily="34" charset="0"/>
              </a:rPr>
              <a:t> char *</a:t>
            </a:r>
            <a:r>
              <a:rPr lang="en-US" altLang="zh-CN" b="1" dirty="0" err="1">
                <a:latin typeface="Tahoma" pitchFamily="34" charset="0"/>
              </a:rPr>
              <a:t>src</a:t>
            </a:r>
            <a:r>
              <a:rPr lang="en-US" altLang="zh-CN" b="1" dirty="0">
                <a:latin typeface="Tahoma" pitchFamily="34" charset="0"/>
              </a:rPr>
              <a:t>, char *</a:t>
            </a:r>
            <a:r>
              <a:rPr lang="en-US" altLang="zh-CN" b="1" dirty="0" err="1">
                <a:latin typeface="Tahoma" pitchFamily="34" charset="0"/>
              </a:rPr>
              <a:t>dest</a:t>
            </a:r>
            <a:r>
              <a:rPr lang="en-US" altLang="zh-CN" b="1" dirty="0">
                <a:latin typeface="Tahoma" pitchFamily="34" charset="0"/>
              </a:rPr>
              <a:t>)</a:t>
            </a:r>
          </a:p>
          <a:p>
            <a:pPr>
              <a:lnSpc>
                <a:spcPct val="110000"/>
              </a:lnSpc>
            </a:pPr>
            <a:r>
              <a:rPr lang="en-US" altLang="zh-CN" b="1" dirty="0">
                <a:latin typeface="Tahoma" pitchFamily="34" charset="0"/>
              </a:rPr>
              <a:t>{  //</a:t>
            </a:r>
            <a:r>
              <a:rPr lang="zh-CN" altLang="en-US" b="1" dirty="0">
                <a:latin typeface="Tahoma" pitchFamily="34" charset="0"/>
              </a:rPr>
              <a:t>字符串复制函数</a:t>
            </a:r>
          </a:p>
          <a:p>
            <a:pPr>
              <a:lnSpc>
                <a:spcPct val="110000"/>
              </a:lnSpc>
            </a:pPr>
            <a:r>
              <a:rPr lang="en-US" altLang="zh-CN" b="1" dirty="0">
                <a:latin typeface="Tahoma" pitchFamily="34" charset="0"/>
              </a:rPr>
              <a:t>char </a:t>
            </a:r>
            <a:r>
              <a:rPr lang="en-US" altLang="zh-CN" b="1" dirty="0" err="1">
                <a:latin typeface="Tahoma" pitchFamily="34" charset="0"/>
              </a:rPr>
              <a:t>ch</a:t>
            </a:r>
            <a:r>
              <a:rPr lang="en-US" altLang="zh-CN" b="1" dirty="0">
                <a:latin typeface="Tahoma" pitchFamily="34" charset="0"/>
              </a:rPr>
              <a:t>;</a:t>
            </a:r>
          </a:p>
          <a:p>
            <a:pPr>
              <a:lnSpc>
                <a:spcPct val="110000"/>
              </a:lnSpc>
            </a:pPr>
            <a:r>
              <a:rPr lang="en-US" altLang="zh-CN" b="1" dirty="0">
                <a:latin typeface="Tahoma" pitchFamily="34" charset="0"/>
              </a:rPr>
              <a:t>__</a:t>
            </a:r>
            <a:r>
              <a:rPr lang="en-US" altLang="zh-CN" b="1" dirty="0" err="1">
                <a:latin typeface="Tahoma" pitchFamily="34" charset="0"/>
              </a:rPr>
              <a:t>asm</a:t>
            </a:r>
            <a:r>
              <a:rPr lang="en-US" altLang="zh-CN" b="1" dirty="0">
                <a:latin typeface="Tahoma" pitchFamily="34" charset="0"/>
              </a:rPr>
              <a:t>//</a:t>
            </a:r>
            <a:r>
              <a:rPr lang="zh-CN" altLang="en-US" b="1" dirty="0">
                <a:latin typeface="Tahoma" pitchFamily="34" charset="0"/>
              </a:rPr>
              <a:t>注：本章节所有示例中均默认</a:t>
            </a:r>
            <a:r>
              <a:rPr lang="en-US" altLang="zh-CN" b="1" dirty="0">
                <a:latin typeface="Tahoma" pitchFamily="34" charset="0"/>
              </a:rPr>
              <a:t>CPU</a:t>
            </a:r>
            <a:r>
              <a:rPr lang="zh-CN" altLang="en-US" b="1" dirty="0">
                <a:latin typeface="Tahoma" pitchFamily="34" charset="0"/>
              </a:rPr>
              <a:t>是 </a:t>
            </a:r>
            <a:r>
              <a:rPr lang="en-US" altLang="zh-CN" b="1" dirty="0">
                <a:latin typeface="Tahoma" pitchFamily="34" charset="0"/>
              </a:rPr>
              <a:t>ARM</a:t>
            </a:r>
            <a:r>
              <a:rPr lang="zh-CN" altLang="en-US" b="1" dirty="0">
                <a:latin typeface="Tahoma" pitchFamily="34" charset="0"/>
              </a:rPr>
              <a:t>状态，实际应用中可能需要加以判断。</a:t>
            </a:r>
          </a:p>
          <a:p>
            <a:pPr>
              <a:lnSpc>
                <a:spcPct val="110000"/>
              </a:lnSpc>
            </a:pPr>
            <a:r>
              <a:rPr lang="en-US" altLang="zh-CN" b="1" dirty="0">
                <a:latin typeface="Tahoma" pitchFamily="34" charset="0"/>
              </a:rPr>
              <a:t>{</a:t>
            </a:r>
          </a:p>
          <a:p>
            <a:pPr>
              <a:lnSpc>
                <a:spcPct val="110000"/>
              </a:lnSpc>
            </a:pPr>
            <a:r>
              <a:rPr lang="en-US" altLang="zh-CN" b="1" dirty="0">
                <a:latin typeface="Tahoma" pitchFamily="34" charset="0"/>
              </a:rPr>
              <a:t>loop:</a:t>
            </a:r>
          </a:p>
          <a:p>
            <a:pPr>
              <a:lnSpc>
                <a:spcPct val="110000"/>
              </a:lnSpc>
            </a:pPr>
            <a:r>
              <a:rPr lang="en-US" altLang="zh-CN" b="1" dirty="0" err="1">
                <a:latin typeface="Tahoma" pitchFamily="34" charset="0"/>
              </a:rPr>
              <a:t>ldrb</a:t>
            </a:r>
            <a:r>
              <a:rPr lang="en-US" altLang="zh-CN" b="1" dirty="0">
                <a:latin typeface="Tahoma" pitchFamily="34" charset="0"/>
              </a:rPr>
              <a:t> </a:t>
            </a:r>
            <a:r>
              <a:rPr lang="en-US" altLang="zh-CN" b="1" dirty="0" err="1">
                <a:latin typeface="Tahoma" pitchFamily="34" charset="0"/>
              </a:rPr>
              <a:t>ch</a:t>
            </a:r>
            <a:r>
              <a:rPr lang="en-US" altLang="zh-CN" b="1" dirty="0">
                <a:latin typeface="Tahoma" pitchFamily="34" charset="0"/>
              </a:rPr>
              <a:t>, [</a:t>
            </a:r>
            <a:r>
              <a:rPr lang="en-US" altLang="zh-CN" b="1" dirty="0" err="1">
                <a:latin typeface="Tahoma" pitchFamily="34" charset="0"/>
              </a:rPr>
              <a:t>src</a:t>
            </a:r>
            <a:r>
              <a:rPr lang="en-US" altLang="zh-CN" b="1" dirty="0">
                <a:latin typeface="Tahoma" pitchFamily="34" charset="0"/>
              </a:rPr>
              <a:t>], #1	// </a:t>
            </a:r>
            <a:r>
              <a:rPr lang="zh-CN" altLang="en-US" b="1" dirty="0">
                <a:latin typeface="Tahoma" pitchFamily="34" charset="0"/>
              </a:rPr>
              <a:t>读取下一个字符</a:t>
            </a:r>
          </a:p>
          <a:p>
            <a:pPr>
              <a:lnSpc>
                <a:spcPct val="110000"/>
              </a:lnSpc>
            </a:pPr>
            <a:r>
              <a:rPr lang="en-US" altLang="zh-CN" b="1" dirty="0" err="1">
                <a:latin typeface="Tahoma" pitchFamily="34" charset="0"/>
              </a:rPr>
              <a:t>strb</a:t>
            </a:r>
            <a:r>
              <a:rPr lang="en-US" altLang="zh-CN" b="1" dirty="0">
                <a:latin typeface="Tahoma" pitchFamily="34" charset="0"/>
              </a:rPr>
              <a:t> </a:t>
            </a:r>
            <a:r>
              <a:rPr lang="en-US" altLang="zh-CN" b="1" dirty="0" err="1">
                <a:latin typeface="Tahoma" pitchFamily="34" charset="0"/>
              </a:rPr>
              <a:t>ch</a:t>
            </a:r>
            <a:r>
              <a:rPr lang="en-US" altLang="zh-CN" b="1" dirty="0">
                <a:latin typeface="Tahoma" pitchFamily="34" charset="0"/>
              </a:rPr>
              <a:t>, [</a:t>
            </a:r>
            <a:r>
              <a:rPr lang="en-US" altLang="zh-CN" b="1" dirty="0" err="1">
                <a:latin typeface="Tahoma" pitchFamily="34" charset="0"/>
              </a:rPr>
              <a:t>dest</a:t>
            </a:r>
            <a:r>
              <a:rPr lang="en-US" altLang="zh-CN" b="1" dirty="0">
                <a:latin typeface="Tahoma" pitchFamily="34" charset="0"/>
              </a:rPr>
              <a:t>], #1	// </a:t>
            </a:r>
            <a:r>
              <a:rPr lang="zh-CN" altLang="en-US" b="1" dirty="0">
                <a:latin typeface="Tahoma" pitchFamily="34" charset="0"/>
              </a:rPr>
              <a:t>存储下一个字符</a:t>
            </a:r>
          </a:p>
          <a:p>
            <a:pPr>
              <a:lnSpc>
                <a:spcPct val="110000"/>
              </a:lnSpc>
            </a:pPr>
            <a:r>
              <a:rPr lang="en-US" altLang="zh-CN" b="1" dirty="0" err="1">
                <a:latin typeface="Tahoma" pitchFamily="34" charset="0"/>
              </a:rPr>
              <a:t>cmp</a:t>
            </a:r>
            <a:r>
              <a:rPr lang="en-US" altLang="zh-CN" b="1" dirty="0">
                <a:latin typeface="Tahoma" pitchFamily="34" charset="0"/>
              </a:rPr>
              <a:t> </a:t>
            </a:r>
            <a:r>
              <a:rPr lang="en-US" altLang="zh-CN" b="1" dirty="0" err="1">
                <a:latin typeface="Tahoma" pitchFamily="34" charset="0"/>
              </a:rPr>
              <a:t>ch</a:t>
            </a:r>
            <a:r>
              <a:rPr lang="en-US" altLang="zh-CN" b="1" dirty="0">
                <a:latin typeface="Tahoma" pitchFamily="34" charset="0"/>
              </a:rPr>
              <a:t>, #0	// </a:t>
            </a:r>
            <a:r>
              <a:rPr lang="zh-CN" altLang="en-US" b="1" dirty="0">
                <a:latin typeface="Tahoma" pitchFamily="34" charset="0"/>
              </a:rPr>
              <a:t>检查文本终点</a:t>
            </a:r>
          </a:p>
          <a:p>
            <a:pPr>
              <a:lnSpc>
                <a:spcPct val="110000"/>
              </a:lnSpc>
            </a:pPr>
            <a:r>
              <a:rPr lang="en-US" altLang="zh-CN" b="1" dirty="0" err="1">
                <a:latin typeface="Tahoma" pitchFamily="34" charset="0"/>
              </a:rPr>
              <a:t>bne</a:t>
            </a:r>
            <a:r>
              <a:rPr lang="en-US" altLang="zh-CN" b="1" dirty="0">
                <a:latin typeface="Tahoma" pitchFamily="34" charset="0"/>
              </a:rPr>
              <a:t> loop	// </a:t>
            </a:r>
            <a:r>
              <a:rPr lang="zh-CN" altLang="en-US" b="1" dirty="0">
                <a:latin typeface="Tahoma" pitchFamily="34" charset="0"/>
              </a:rPr>
              <a:t>若非终点转移到</a:t>
            </a:r>
            <a:r>
              <a:rPr lang="en-US" altLang="zh-CN" b="1" dirty="0">
                <a:latin typeface="Tahoma" pitchFamily="34" charset="0"/>
              </a:rPr>
              <a:t>loop</a:t>
            </a:r>
          </a:p>
          <a:p>
            <a:pPr>
              <a:lnSpc>
                <a:spcPct val="110000"/>
              </a:lnSpc>
            </a:pPr>
            <a:r>
              <a:rPr lang="en-US" altLang="zh-CN" b="1" dirty="0">
                <a:latin typeface="Tahoma" pitchFamily="34" charset="0"/>
              </a:rPr>
              <a:t>} </a:t>
            </a:r>
          </a:p>
          <a:p>
            <a:pPr>
              <a:lnSpc>
                <a:spcPct val="110000"/>
              </a:lnSpc>
            </a:pPr>
            <a:r>
              <a:rPr lang="en-US" altLang="zh-CN" b="1" dirty="0">
                <a:latin typeface="Tahoma" pitchFamily="34" charset="0"/>
              </a:rPr>
              <a:t>}</a:t>
            </a:r>
          </a:p>
        </p:txBody>
      </p:sp>
      <p:sp>
        <p:nvSpPr>
          <p:cNvPr id="239619" name="Text Box 3"/>
          <p:cNvSpPr txBox="1">
            <a:spLocks noChangeArrowheads="1"/>
          </p:cNvSpPr>
          <p:nvPr/>
        </p:nvSpPr>
        <p:spPr bwMode="auto">
          <a:xfrm>
            <a:off x="472382" y="620688"/>
            <a:ext cx="8268758" cy="519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25000"/>
              </a:spcBef>
              <a:buSzPct val="125000"/>
            </a:pPr>
            <a:r>
              <a:rPr kumimoji="1" lang="zh-CN" altLang="en-US" sz="2400" b="1" dirty="0">
                <a:latin typeface="Tahoma" pitchFamily="34" charset="0"/>
              </a:rPr>
              <a:t>例</a:t>
            </a:r>
            <a:r>
              <a:rPr kumimoji="1" lang="en-US" altLang="zh-CN" sz="2400" b="1" dirty="0">
                <a:latin typeface="Tahoma" pitchFamily="34" charset="0"/>
              </a:rPr>
              <a:t>4.4</a:t>
            </a:r>
            <a:r>
              <a:rPr kumimoji="1" lang="zh-CN" altLang="en-US" sz="2400" b="1" dirty="0">
                <a:latin typeface="Tahoma" pitchFamily="34" charset="0"/>
              </a:rPr>
              <a:t>  字符串复制 </a:t>
            </a:r>
          </a:p>
        </p:txBody>
      </p:sp>
    </p:spTree>
    <p:extLst>
      <p:ext uri="{BB962C8B-B14F-4D97-AF65-F5344CB8AC3E}">
        <p14:creationId xmlns:p14="http://schemas.microsoft.com/office/powerpoint/2010/main" val="4353161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Text Box 2"/>
          <p:cNvSpPr txBox="1">
            <a:spLocks noChangeArrowheads="1"/>
          </p:cNvSpPr>
          <p:nvPr/>
        </p:nvSpPr>
        <p:spPr bwMode="auto">
          <a:xfrm>
            <a:off x="818621" y="733425"/>
            <a:ext cx="8659152" cy="615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pPr>
            <a:r>
              <a:rPr lang="en-US" altLang="zh-CN" b="1">
                <a:latin typeface="Tahoma" pitchFamily="34" charset="0"/>
              </a:rPr>
              <a:t>__inline void	enable_IRQ(void)</a:t>
            </a:r>
          </a:p>
          <a:p>
            <a:pPr>
              <a:lnSpc>
                <a:spcPct val="105000"/>
              </a:lnSpc>
            </a:pPr>
            <a:r>
              <a:rPr lang="en-US" altLang="zh-CN" b="1">
                <a:latin typeface="Tahoma" pitchFamily="34" charset="0"/>
              </a:rPr>
              <a:t>{</a:t>
            </a:r>
          </a:p>
          <a:p>
            <a:pPr>
              <a:lnSpc>
                <a:spcPct val="105000"/>
              </a:lnSpc>
            </a:pPr>
            <a:r>
              <a:rPr lang="en-US" altLang="zh-CN" b="1">
                <a:latin typeface="Tahoma" pitchFamily="34" charset="0"/>
              </a:rPr>
              <a:t>	int tmp;</a:t>
            </a:r>
          </a:p>
          <a:p>
            <a:pPr>
              <a:lnSpc>
                <a:spcPct val="105000"/>
              </a:lnSpc>
            </a:pPr>
            <a:r>
              <a:rPr lang="en-US" altLang="zh-CN" b="1">
                <a:latin typeface="Tahoma" pitchFamily="34" charset="0"/>
              </a:rPr>
              <a:t>	__asm</a:t>
            </a:r>
          </a:p>
          <a:p>
            <a:pPr>
              <a:lnSpc>
                <a:spcPct val="105000"/>
              </a:lnSpc>
            </a:pPr>
            <a:r>
              <a:rPr lang="en-US" altLang="zh-CN" b="1">
                <a:latin typeface="Tahoma" pitchFamily="34" charset="0"/>
              </a:rPr>
              <a:t>	{</a:t>
            </a:r>
          </a:p>
          <a:p>
            <a:pPr>
              <a:lnSpc>
                <a:spcPct val="105000"/>
              </a:lnSpc>
            </a:pPr>
            <a:r>
              <a:rPr lang="en-US" altLang="zh-CN" b="1">
                <a:latin typeface="Tahoma" pitchFamily="34" charset="0"/>
              </a:rPr>
              <a:t>	    MRS	tmp,CPSR</a:t>
            </a:r>
          </a:p>
          <a:p>
            <a:pPr>
              <a:lnSpc>
                <a:spcPct val="105000"/>
              </a:lnSpc>
            </a:pPr>
            <a:r>
              <a:rPr lang="en-US" altLang="zh-CN" b="1">
                <a:latin typeface="Tahoma" pitchFamily="34" charset="0"/>
              </a:rPr>
              <a:t>	    BIC	tmp,tmp,#0x80</a:t>
            </a:r>
          </a:p>
          <a:p>
            <a:pPr>
              <a:lnSpc>
                <a:spcPct val="105000"/>
              </a:lnSpc>
            </a:pPr>
            <a:r>
              <a:rPr lang="en-US" altLang="zh-CN" b="1">
                <a:latin typeface="Tahoma" pitchFamily="34" charset="0"/>
              </a:rPr>
              <a:t>	    MSR	CPSR_c,tmp</a:t>
            </a:r>
          </a:p>
          <a:p>
            <a:pPr>
              <a:lnSpc>
                <a:spcPct val="105000"/>
              </a:lnSpc>
            </a:pPr>
            <a:r>
              <a:rPr lang="en-US" altLang="zh-CN" b="1">
                <a:latin typeface="Tahoma" pitchFamily="34" charset="0"/>
              </a:rPr>
              <a:t>	}</a:t>
            </a:r>
          </a:p>
          <a:p>
            <a:pPr>
              <a:lnSpc>
                <a:spcPct val="105000"/>
              </a:lnSpc>
            </a:pPr>
            <a:r>
              <a:rPr lang="en-US" altLang="zh-CN" b="1">
                <a:latin typeface="Tahoma" pitchFamily="34" charset="0"/>
              </a:rPr>
              <a:t>}</a:t>
            </a:r>
          </a:p>
          <a:p>
            <a:pPr>
              <a:lnSpc>
                <a:spcPct val="105000"/>
              </a:lnSpc>
            </a:pPr>
            <a:endParaRPr lang="en-US" altLang="zh-CN" b="1">
              <a:latin typeface="Tahoma" pitchFamily="34" charset="0"/>
            </a:endParaRPr>
          </a:p>
          <a:p>
            <a:pPr>
              <a:lnSpc>
                <a:spcPct val="105000"/>
              </a:lnSpc>
            </a:pPr>
            <a:r>
              <a:rPr lang="en-US" altLang="zh-CN" b="1">
                <a:latin typeface="Tahoma" pitchFamily="34" charset="0"/>
              </a:rPr>
              <a:t>__inline void	disable</a:t>
            </a:r>
            <a:r>
              <a:rPr lang="en-US" altLang="zh-CN" b="1">
                <a:latin typeface="Arial"/>
              </a:rPr>
              <a:t>­</a:t>
            </a:r>
            <a:r>
              <a:rPr lang="en-US" altLang="zh-CN" b="1">
                <a:latin typeface="Tahoma" pitchFamily="34" charset="0"/>
              </a:rPr>
              <a:t>_IRQ(void)</a:t>
            </a:r>
          </a:p>
          <a:p>
            <a:pPr>
              <a:lnSpc>
                <a:spcPct val="105000"/>
              </a:lnSpc>
            </a:pPr>
            <a:r>
              <a:rPr lang="en-US" altLang="zh-CN" b="1">
                <a:latin typeface="Tahoma" pitchFamily="34" charset="0"/>
              </a:rPr>
              <a:t>{</a:t>
            </a:r>
          </a:p>
          <a:p>
            <a:pPr>
              <a:lnSpc>
                <a:spcPct val="105000"/>
              </a:lnSpc>
            </a:pPr>
            <a:r>
              <a:rPr lang="en-US" altLang="zh-CN" b="1">
                <a:latin typeface="Tahoma" pitchFamily="34" charset="0"/>
              </a:rPr>
              <a:t>	int tmp;</a:t>
            </a:r>
          </a:p>
          <a:p>
            <a:pPr>
              <a:lnSpc>
                <a:spcPct val="105000"/>
              </a:lnSpc>
            </a:pPr>
            <a:r>
              <a:rPr lang="en-US" altLang="zh-CN" b="1">
                <a:latin typeface="Tahoma" pitchFamily="34" charset="0"/>
              </a:rPr>
              <a:t>	__asm</a:t>
            </a:r>
          </a:p>
          <a:p>
            <a:pPr>
              <a:lnSpc>
                <a:spcPct val="105000"/>
              </a:lnSpc>
            </a:pPr>
            <a:r>
              <a:rPr lang="en-US" altLang="zh-CN" b="1">
                <a:latin typeface="Tahoma" pitchFamily="34" charset="0"/>
              </a:rPr>
              <a:t>	{</a:t>
            </a:r>
          </a:p>
          <a:p>
            <a:pPr>
              <a:lnSpc>
                <a:spcPct val="105000"/>
              </a:lnSpc>
            </a:pPr>
            <a:r>
              <a:rPr lang="en-US" altLang="zh-CN" b="1">
                <a:latin typeface="Tahoma" pitchFamily="34" charset="0"/>
              </a:rPr>
              <a:t>	    MRS	tmp,CPSR</a:t>
            </a:r>
          </a:p>
          <a:p>
            <a:pPr>
              <a:lnSpc>
                <a:spcPct val="105000"/>
              </a:lnSpc>
            </a:pPr>
            <a:r>
              <a:rPr lang="en-US" altLang="zh-CN" b="1">
                <a:latin typeface="Tahoma" pitchFamily="34" charset="0"/>
              </a:rPr>
              <a:t>	    ORR	tmp,tmp,#0x80</a:t>
            </a:r>
          </a:p>
          <a:p>
            <a:pPr>
              <a:lnSpc>
                <a:spcPct val="105000"/>
              </a:lnSpc>
            </a:pPr>
            <a:r>
              <a:rPr lang="en-US" altLang="zh-CN" b="1">
                <a:latin typeface="Tahoma" pitchFamily="34" charset="0"/>
              </a:rPr>
              <a:t>	    MSR	CPSR_c,tmp</a:t>
            </a:r>
          </a:p>
          <a:p>
            <a:pPr>
              <a:lnSpc>
                <a:spcPct val="105000"/>
              </a:lnSpc>
            </a:pPr>
            <a:r>
              <a:rPr lang="en-US" altLang="zh-CN" b="1">
                <a:latin typeface="Tahoma" pitchFamily="34" charset="0"/>
              </a:rPr>
              <a:t>	}</a:t>
            </a:r>
          </a:p>
          <a:p>
            <a:pPr>
              <a:lnSpc>
                <a:spcPct val="105000"/>
              </a:lnSpc>
            </a:pPr>
            <a:r>
              <a:rPr lang="en-US" altLang="zh-CN" b="1">
                <a:latin typeface="Tahoma" pitchFamily="34" charset="0"/>
              </a:rPr>
              <a:t>}</a:t>
            </a:r>
          </a:p>
        </p:txBody>
      </p:sp>
      <p:sp>
        <p:nvSpPr>
          <p:cNvPr id="241667" name="Text Box 3"/>
          <p:cNvSpPr txBox="1">
            <a:spLocks noChangeArrowheads="1"/>
          </p:cNvSpPr>
          <p:nvPr/>
        </p:nvSpPr>
        <p:spPr bwMode="auto">
          <a:xfrm>
            <a:off x="507339" y="142876"/>
            <a:ext cx="826875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25000"/>
              </a:spcBef>
              <a:buSzPct val="125000"/>
            </a:pPr>
            <a:r>
              <a:rPr kumimoji="1" lang="zh-CN" altLang="en-US" sz="2400" b="1" dirty="0">
                <a:latin typeface="Tahoma" pitchFamily="34" charset="0"/>
              </a:rPr>
              <a:t>例、使能和禁止中断 </a:t>
            </a:r>
          </a:p>
        </p:txBody>
      </p:sp>
    </p:spTree>
    <p:extLst>
      <p:ext uri="{BB962C8B-B14F-4D97-AF65-F5344CB8AC3E}">
        <p14:creationId xmlns:p14="http://schemas.microsoft.com/office/powerpoint/2010/main" val="5688532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ext Box 2"/>
          <p:cNvSpPr txBox="1">
            <a:spLocks noChangeArrowheads="1"/>
          </p:cNvSpPr>
          <p:nvPr/>
        </p:nvSpPr>
        <p:spPr bwMode="auto">
          <a:xfrm>
            <a:off x="1558132" y="836614"/>
            <a:ext cx="7606639"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60000"/>
              </a:lnSpc>
            </a:pPr>
            <a:r>
              <a:rPr lang="en-US" altLang="zh-CN" sz="2000" b="1">
                <a:latin typeface="Tahoma" pitchFamily="34" charset="0"/>
              </a:rPr>
              <a:t>int main(void)</a:t>
            </a:r>
          </a:p>
          <a:p>
            <a:pPr>
              <a:lnSpc>
                <a:spcPct val="160000"/>
              </a:lnSpc>
            </a:pPr>
            <a:r>
              <a:rPr lang="en-US" altLang="zh-CN" sz="2000" b="1">
                <a:latin typeface="Tahoma" pitchFamily="34" charset="0"/>
              </a:rPr>
              <a:t>{</a:t>
            </a:r>
          </a:p>
          <a:p>
            <a:pPr>
              <a:lnSpc>
                <a:spcPct val="160000"/>
              </a:lnSpc>
            </a:pPr>
            <a:r>
              <a:rPr lang="en-US" altLang="zh-CN" sz="2000" b="1">
                <a:latin typeface="Tahoma" pitchFamily="34" charset="0"/>
              </a:rPr>
              <a:t>	  disable_IRQ( );</a:t>
            </a:r>
          </a:p>
          <a:p>
            <a:pPr>
              <a:lnSpc>
                <a:spcPct val="160000"/>
              </a:lnSpc>
            </a:pPr>
            <a:r>
              <a:rPr lang="en-US" altLang="zh-CN" sz="2000" b="1">
                <a:latin typeface="Tahoma" pitchFamily="34" charset="0"/>
              </a:rPr>
              <a:t>	  enable_IRQ( );</a:t>
            </a:r>
          </a:p>
          <a:p>
            <a:pPr>
              <a:lnSpc>
                <a:spcPct val="160000"/>
              </a:lnSpc>
            </a:pPr>
            <a:r>
              <a:rPr lang="en-US" altLang="zh-CN" sz="2000" b="1">
                <a:latin typeface="Tahoma" pitchFamily="34" charset="0"/>
              </a:rPr>
              <a:t>} </a:t>
            </a:r>
          </a:p>
        </p:txBody>
      </p:sp>
    </p:spTree>
    <p:extLst>
      <p:ext uri="{BB962C8B-B14F-4D97-AF65-F5344CB8AC3E}">
        <p14:creationId xmlns:p14="http://schemas.microsoft.com/office/powerpoint/2010/main" val="870915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p:nvPr>
        </p:nvSpPr>
        <p:spPr/>
        <p:txBody>
          <a:bodyPr/>
          <a:lstStyle/>
          <a:p>
            <a:r>
              <a:rPr lang="en-US" altLang="zh-CN" b="0" dirty="0"/>
              <a:t>4.1.2 ARM</a:t>
            </a:r>
            <a:r>
              <a:rPr lang="zh-CN" altLang="en-US" b="0" dirty="0"/>
              <a:t>汇编语言伪操作</a:t>
            </a:r>
            <a:endParaRPr lang="zh-CN" altLang="en-US" dirty="0"/>
          </a:p>
        </p:txBody>
      </p:sp>
      <p:sp>
        <p:nvSpPr>
          <p:cNvPr id="64515" name="Rectangle 3"/>
          <p:cNvSpPr>
            <a:spLocks noGrp="1" noChangeArrowheads="1"/>
          </p:cNvSpPr>
          <p:nvPr>
            <p:ph type="body" idx="1"/>
          </p:nvPr>
        </p:nvSpPr>
        <p:spPr>
          <a:xfrm>
            <a:off x="0" y="1844824"/>
            <a:ext cx="9633520" cy="4412704"/>
          </a:xfrm>
        </p:spPr>
        <p:txBody>
          <a:bodyPr/>
          <a:lstStyle/>
          <a:p>
            <a:pPr marL="609600" indent="-609600">
              <a:lnSpc>
                <a:spcPct val="115000"/>
              </a:lnSpc>
            </a:pPr>
            <a:r>
              <a:rPr lang="en-US" altLang="zh-CN" b="1" dirty="0"/>
              <a:t>	        </a:t>
            </a:r>
            <a:r>
              <a:rPr lang="zh-CN" altLang="en-US" sz="3400" b="1" dirty="0"/>
              <a:t>伪操作</a:t>
            </a:r>
            <a:r>
              <a:rPr lang="en-US" altLang="zh-CN" sz="3400" b="1" dirty="0"/>
              <a:t>(Directive)</a:t>
            </a:r>
            <a:r>
              <a:rPr lang="zh-CN" altLang="en-US" sz="3400" b="1" dirty="0"/>
              <a:t>是</a:t>
            </a:r>
            <a:r>
              <a:rPr lang="en-US" altLang="zh-CN" sz="3400" b="1" dirty="0"/>
              <a:t>ARM</a:t>
            </a:r>
            <a:r>
              <a:rPr lang="zh-CN" altLang="en-US" sz="3400" b="1" dirty="0"/>
              <a:t>汇编语言程序里的一些特殊的指令助记符</a:t>
            </a:r>
            <a:r>
              <a:rPr lang="en-US" altLang="zh-CN" sz="3400" b="1" dirty="0"/>
              <a:t>,</a:t>
            </a:r>
            <a:r>
              <a:rPr lang="zh-CN" altLang="en-US" sz="3400" b="1" dirty="0"/>
              <a:t>其作用主要是为完成汇编程序做各种</a:t>
            </a:r>
            <a:r>
              <a:rPr lang="zh-CN" altLang="en-US" sz="3400" b="1" dirty="0">
                <a:solidFill>
                  <a:srgbClr val="FF0000"/>
                </a:solidFill>
              </a:rPr>
              <a:t>准备工作</a:t>
            </a:r>
            <a:r>
              <a:rPr lang="en-US" altLang="zh-CN" sz="3400" b="1" dirty="0"/>
              <a:t>,</a:t>
            </a:r>
            <a:r>
              <a:rPr lang="zh-CN" altLang="en-US" sz="3400" b="1" dirty="0"/>
              <a:t>对源程序运行汇编程序处理</a:t>
            </a:r>
            <a:r>
              <a:rPr lang="en-US" altLang="zh-CN" sz="3400" b="1" dirty="0"/>
              <a:t>,</a:t>
            </a:r>
            <a:r>
              <a:rPr lang="zh-CN" altLang="en-US" sz="3400" b="1" dirty="0"/>
              <a:t>而不是在计算机运行期间由处理器执行。</a:t>
            </a:r>
          </a:p>
        </p:txBody>
      </p:sp>
    </p:spTree>
    <p:extLst>
      <p:ext uri="{BB962C8B-B14F-4D97-AF65-F5344CB8AC3E}">
        <p14:creationId xmlns:p14="http://schemas.microsoft.com/office/powerpoint/2010/main" val="19451181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2</a:t>
            </a:r>
            <a:r>
              <a:rPr lang="zh-CN" altLang="zh-CN" b="1" dirty="0"/>
              <a:t>．在汇编中使用</a:t>
            </a:r>
            <a:r>
              <a:rPr lang="en-US" altLang="zh-CN" b="1" dirty="0"/>
              <a:t>C</a:t>
            </a:r>
            <a:r>
              <a:rPr lang="zh-CN" altLang="zh-CN" b="1" dirty="0"/>
              <a:t>定义的全局变量</a:t>
            </a:r>
            <a:endParaRPr lang="zh-CN" altLang="en-US" dirty="0"/>
          </a:p>
        </p:txBody>
      </p:sp>
      <p:sp>
        <p:nvSpPr>
          <p:cNvPr id="3" name="内容占位符 2"/>
          <p:cNvSpPr>
            <a:spLocks noGrp="1"/>
          </p:cNvSpPr>
          <p:nvPr>
            <p:ph sz="quarter" idx="1"/>
          </p:nvPr>
        </p:nvSpPr>
        <p:spPr>
          <a:xfrm>
            <a:off x="416496" y="1844824"/>
            <a:ext cx="8832850" cy="4719753"/>
          </a:xfrm>
        </p:spPr>
        <p:txBody>
          <a:bodyPr>
            <a:normAutofit/>
          </a:bodyPr>
          <a:lstStyle/>
          <a:p>
            <a:r>
              <a:rPr lang="zh-CN" altLang="zh-CN" sz="3600" dirty="0"/>
              <a:t>内嵌汇编不用单独编辑汇编语言文件，比较简洁，但是有诸多限制，当汇编的代码较多时一般放在单独的汇编文件中，这时就需要在汇编和</a:t>
            </a:r>
            <a:r>
              <a:rPr lang="en-US" altLang="zh-CN" sz="3600" dirty="0"/>
              <a:t>C</a:t>
            </a:r>
            <a:r>
              <a:rPr lang="zh-CN" altLang="zh-CN" sz="3600" dirty="0"/>
              <a:t>之间进行一些数据的传递，最简便的办法就是使用全局变量</a:t>
            </a:r>
            <a:endParaRPr lang="zh-CN" altLang="en-US" sz="3600" dirty="0"/>
          </a:p>
        </p:txBody>
      </p:sp>
    </p:spTree>
    <p:extLst>
      <p:ext uri="{BB962C8B-B14F-4D97-AF65-F5344CB8AC3E}">
        <p14:creationId xmlns:p14="http://schemas.microsoft.com/office/powerpoint/2010/main" val="19002666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2480" y="598966"/>
            <a:ext cx="8832850" cy="990600"/>
          </a:xfrm>
        </p:spPr>
        <p:txBody>
          <a:bodyPr>
            <a:normAutofit fontScale="90000"/>
          </a:bodyPr>
          <a:lstStyle/>
          <a:p>
            <a:r>
              <a:rPr lang="zh-CN" altLang="zh-CN" dirty="0"/>
              <a:t>【例</a:t>
            </a:r>
            <a:r>
              <a:rPr lang="en-US" altLang="zh-CN" b="1" dirty="0"/>
              <a:t>4-5</a:t>
            </a:r>
            <a:r>
              <a:rPr lang="zh-CN" altLang="zh-CN" dirty="0"/>
              <a:t>】</a:t>
            </a:r>
            <a:r>
              <a:rPr lang="en-US" altLang="zh-CN" dirty="0"/>
              <a:t> </a:t>
            </a:r>
            <a:r>
              <a:rPr lang="zh-CN" altLang="zh-CN" dirty="0"/>
              <a:t>在汇编中使用</a:t>
            </a:r>
            <a:br>
              <a:rPr lang="en-US" altLang="zh-CN" dirty="0"/>
            </a:br>
            <a:r>
              <a:rPr lang="en-US" altLang="zh-CN" dirty="0"/>
              <a:t>					C</a:t>
            </a:r>
            <a:r>
              <a:rPr lang="zh-CN" altLang="zh-CN" dirty="0"/>
              <a:t>定义的全局变量</a:t>
            </a:r>
            <a:br>
              <a:rPr lang="zh-CN" altLang="zh-CN" dirty="0"/>
            </a:br>
            <a:endParaRPr lang="zh-CN" altLang="en-US" dirty="0"/>
          </a:p>
        </p:txBody>
      </p:sp>
      <p:sp>
        <p:nvSpPr>
          <p:cNvPr id="3" name="内容占位符 2"/>
          <p:cNvSpPr>
            <a:spLocks noGrp="1"/>
          </p:cNvSpPr>
          <p:nvPr>
            <p:ph sz="quarter" idx="1"/>
          </p:nvPr>
        </p:nvSpPr>
        <p:spPr>
          <a:xfrm>
            <a:off x="660400" y="1589566"/>
            <a:ext cx="9045128" cy="5079793"/>
          </a:xfrm>
        </p:spPr>
        <p:txBody>
          <a:bodyPr>
            <a:normAutofit fontScale="92500" lnSpcReduction="10000"/>
          </a:bodyPr>
          <a:lstStyle/>
          <a:p>
            <a:r>
              <a:rPr lang="en-US" altLang="zh-CN" dirty="0"/>
              <a:t>//C</a:t>
            </a:r>
            <a:r>
              <a:rPr lang="zh-CN" altLang="zh-CN" dirty="0"/>
              <a:t>程序</a:t>
            </a:r>
          </a:p>
          <a:p>
            <a:r>
              <a:rPr lang="en-US" altLang="zh-CN" dirty="0"/>
              <a:t>#include &lt;</a:t>
            </a:r>
            <a:r>
              <a:rPr lang="en-US" altLang="zh-CN" dirty="0" err="1"/>
              <a:t>stdio.h</a:t>
            </a:r>
            <a:r>
              <a:rPr lang="en-US" altLang="zh-CN" dirty="0"/>
              <a:t>&gt;</a:t>
            </a:r>
            <a:endParaRPr lang="zh-CN" altLang="zh-CN" dirty="0"/>
          </a:p>
          <a:p>
            <a:r>
              <a:rPr lang="en-US" altLang="zh-CN" dirty="0" err="1"/>
              <a:t>int</a:t>
            </a:r>
            <a:r>
              <a:rPr lang="en-US" altLang="zh-CN" dirty="0"/>
              <a:t> </a:t>
            </a:r>
            <a:r>
              <a:rPr lang="en-US" altLang="zh-CN" dirty="0" err="1"/>
              <a:t>pubvar</a:t>
            </a:r>
            <a:r>
              <a:rPr lang="en-US" altLang="zh-CN" dirty="0"/>
              <a:t> = 5;	// C</a:t>
            </a:r>
            <a:r>
              <a:rPr lang="zh-CN" altLang="zh-CN" dirty="0"/>
              <a:t>定义的全局变量</a:t>
            </a:r>
          </a:p>
          <a:p>
            <a:r>
              <a:rPr lang="en-US" altLang="zh-CN" dirty="0"/>
              <a:t>extern </a:t>
            </a:r>
            <a:r>
              <a:rPr lang="en-US" altLang="zh-CN" dirty="0" err="1"/>
              <a:t>asmdata</a:t>
            </a:r>
            <a:r>
              <a:rPr lang="en-US" altLang="zh-CN" dirty="0"/>
              <a:t>(void);</a:t>
            </a:r>
            <a:endParaRPr lang="zh-CN" altLang="zh-CN" dirty="0"/>
          </a:p>
          <a:p>
            <a:r>
              <a:rPr lang="en-US" altLang="zh-CN" dirty="0" err="1"/>
              <a:t>int</a:t>
            </a:r>
            <a:r>
              <a:rPr lang="en-US" altLang="zh-CN" dirty="0"/>
              <a:t> main()</a:t>
            </a:r>
            <a:endParaRPr lang="zh-CN" altLang="zh-CN" dirty="0"/>
          </a:p>
          <a:p>
            <a:r>
              <a:rPr lang="en-US" altLang="zh-CN" dirty="0"/>
              <a:t>{</a:t>
            </a:r>
            <a:endParaRPr lang="zh-CN" altLang="zh-CN" dirty="0"/>
          </a:p>
          <a:p>
            <a:r>
              <a:rPr lang="en-US" altLang="zh-CN" dirty="0" err="1"/>
              <a:t>printf</a:t>
            </a:r>
            <a:r>
              <a:rPr lang="en-US" altLang="zh-CN" dirty="0"/>
              <a:t>("old value of </a:t>
            </a:r>
            <a:r>
              <a:rPr lang="en-US" altLang="zh-CN" dirty="0" err="1"/>
              <a:t>pubvar</a:t>
            </a:r>
            <a:r>
              <a:rPr lang="en-US" altLang="zh-CN" dirty="0"/>
              <a:t> is: %d", </a:t>
            </a:r>
            <a:r>
              <a:rPr lang="en-US" altLang="zh-CN" dirty="0" err="1"/>
              <a:t>pubvar</a:t>
            </a:r>
            <a:r>
              <a:rPr lang="en-US" altLang="zh-CN" dirty="0"/>
              <a:t>);</a:t>
            </a:r>
            <a:endParaRPr lang="zh-CN" altLang="zh-CN" dirty="0"/>
          </a:p>
          <a:p>
            <a:r>
              <a:rPr lang="en-US" altLang="zh-CN" dirty="0" err="1"/>
              <a:t>asmdata</a:t>
            </a:r>
            <a:r>
              <a:rPr lang="en-US" altLang="zh-CN" dirty="0"/>
              <a:t>();</a:t>
            </a:r>
            <a:endParaRPr lang="zh-CN" altLang="zh-CN" dirty="0"/>
          </a:p>
          <a:p>
            <a:r>
              <a:rPr lang="en-US" altLang="zh-CN" dirty="0" err="1"/>
              <a:t>printf</a:t>
            </a:r>
            <a:r>
              <a:rPr lang="en-US" altLang="zh-CN" dirty="0"/>
              <a:t>("new value of </a:t>
            </a:r>
            <a:r>
              <a:rPr lang="en-US" altLang="zh-CN" dirty="0" err="1"/>
              <a:t>pubvar</a:t>
            </a:r>
            <a:r>
              <a:rPr lang="en-US" altLang="zh-CN" dirty="0"/>
              <a:t> is: %d", </a:t>
            </a:r>
            <a:r>
              <a:rPr lang="en-US" altLang="zh-CN" dirty="0" err="1"/>
              <a:t>pubvar</a:t>
            </a:r>
            <a:r>
              <a:rPr lang="en-US" altLang="zh-CN" dirty="0"/>
              <a:t>);</a:t>
            </a:r>
            <a:endParaRPr lang="zh-CN" altLang="zh-CN" dirty="0"/>
          </a:p>
          <a:p>
            <a:r>
              <a:rPr lang="en-US" altLang="zh-CN" dirty="0"/>
              <a:t>return 0;</a:t>
            </a:r>
            <a:endParaRPr lang="zh-CN" altLang="zh-CN" dirty="0"/>
          </a:p>
          <a:p>
            <a:r>
              <a:rPr lang="en-US" altLang="zh-CN" dirty="0"/>
              <a:t>}</a:t>
            </a:r>
            <a:endParaRPr lang="zh-CN" altLang="zh-CN" dirty="0"/>
          </a:p>
          <a:p>
            <a:endParaRPr lang="zh-CN" altLang="en-US" dirty="0"/>
          </a:p>
        </p:txBody>
      </p:sp>
    </p:spTree>
    <p:extLst>
      <p:ext uri="{BB962C8B-B14F-4D97-AF65-F5344CB8AC3E}">
        <p14:creationId xmlns:p14="http://schemas.microsoft.com/office/powerpoint/2010/main" val="18323449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60400" y="1589566"/>
            <a:ext cx="9117136" cy="5151801"/>
          </a:xfrm>
        </p:spPr>
        <p:txBody>
          <a:bodyPr>
            <a:normAutofit fontScale="92500" lnSpcReduction="20000"/>
          </a:bodyPr>
          <a:lstStyle/>
          <a:p>
            <a:pPr marL="0" indent="0">
              <a:buNone/>
            </a:pPr>
            <a:r>
              <a:rPr lang="en-US" altLang="zh-CN" dirty="0"/>
              <a:t>;</a:t>
            </a:r>
            <a:r>
              <a:rPr lang="zh-CN" altLang="zh-CN" dirty="0"/>
              <a:t>汇编程序</a:t>
            </a:r>
          </a:p>
          <a:p>
            <a:pPr marL="0" indent="0">
              <a:buNone/>
            </a:pPr>
            <a:r>
              <a:rPr lang="en-US" altLang="zh-CN" dirty="0"/>
              <a:t>AREA </a:t>
            </a:r>
            <a:r>
              <a:rPr lang="en-US" altLang="zh-CN" dirty="0" err="1"/>
              <a:t>asmfunc</a:t>
            </a:r>
            <a:r>
              <a:rPr lang="en-US" altLang="zh-CN" dirty="0"/>
              <a:t>, CODE, READONLY</a:t>
            </a:r>
            <a:endParaRPr lang="zh-CN" altLang="zh-CN" dirty="0"/>
          </a:p>
          <a:p>
            <a:pPr marL="0" indent="0">
              <a:buNone/>
            </a:pPr>
            <a:r>
              <a:rPr lang="pt-BR" altLang="zh-CN" dirty="0"/>
              <a:t>EXPORT asmdata</a:t>
            </a:r>
            <a:endParaRPr lang="zh-CN" altLang="zh-CN" dirty="0"/>
          </a:p>
          <a:p>
            <a:pPr marL="0" indent="0">
              <a:buNone/>
            </a:pPr>
            <a:r>
              <a:rPr lang="pt-BR" altLang="zh-CN" dirty="0"/>
              <a:t>IMPORT pubvar</a:t>
            </a:r>
            <a:endParaRPr lang="zh-CN" altLang="zh-CN" dirty="0"/>
          </a:p>
          <a:p>
            <a:pPr marL="0" indent="0">
              <a:buNone/>
            </a:pPr>
            <a:r>
              <a:rPr lang="pt-BR" altLang="zh-CN" dirty="0"/>
              <a:t>asmdata</a:t>
            </a:r>
            <a:endParaRPr lang="zh-CN" altLang="zh-CN" dirty="0"/>
          </a:p>
          <a:p>
            <a:pPr marL="0" indent="0">
              <a:buNone/>
            </a:pPr>
            <a:r>
              <a:rPr lang="pt-BR" altLang="zh-CN" dirty="0"/>
              <a:t>ldr r0, = pubvar	; r0</a:t>
            </a:r>
            <a:r>
              <a:rPr lang="zh-CN" altLang="zh-CN" dirty="0"/>
              <a:t>←</a:t>
            </a:r>
            <a:r>
              <a:rPr lang="pt-BR" altLang="zh-CN" dirty="0"/>
              <a:t>pub</a:t>
            </a:r>
            <a:r>
              <a:rPr lang="zh-CN" altLang="zh-CN" dirty="0"/>
              <a:t>地址</a:t>
            </a:r>
          </a:p>
          <a:p>
            <a:pPr marL="0" indent="0">
              <a:buNone/>
            </a:pPr>
            <a:r>
              <a:rPr lang="pt-BR" altLang="zh-CN" dirty="0"/>
              <a:t>ldr r1, [r0]	; r1</a:t>
            </a:r>
            <a:r>
              <a:rPr lang="zh-CN" altLang="zh-CN" dirty="0"/>
              <a:t>←</a:t>
            </a:r>
            <a:r>
              <a:rPr lang="pt-BR" altLang="zh-CN" dirty="0"/>
              <a:t>[r0]</a:t>
            </a:r>
            <a:endParaRPr lang="zh-CN" altLang="zh-CN" dirty="0"/>
          </a:p>
          <a:p>
            <a:pPr marL="0" indent="0">
              <a:buNone/>
            </a:pPr>
            <a:r>
              <a:rPr lang="pt-BR" altLang="zh-CN" dirty="0"/>
              <a:t>mov r2, #3 	; r2</a:t>
            </a:r>
            <a:r>
              <a:rPr lang="zh-CN" altLang="zh-CN" dirty="0"/>
              <a:t>←</a:t>
            </a:r>
            <a:r>
              <a:rPr lang="pt-BR" altLang="zh-CN" dirty="0"/>
              <a:t>#3</a:t>
            </a:r>
            <a:endParaRPr lang="zh-CN" altLang="zh-CN" dirty="0"/>
          </a:p>
          <a:p>
            <a:pPr marL="0" indent="0">
              <a:buNone/>
            </a:pPr>
            <a:r>
              <a:rPr lang="pt-BR" altLang="zh-CN" dirty="0"/>
              <a:t>mul r3, r1, r2        	; r3</a:t>
            </a:r>
            <a:r>
              <a:rPr lang="zh-CN" altLang="zh-CN" dirty="0"/>
              <a:t>←</a:t>
            </a:r>
            <a:r>
              <a:rPr lang="pt-BR" altLang="zh-CN" dirty="0"/>
              <a:t>r1*r2</a:t>
            </a:r>
            <a:endParaRPr lang="zh-CN" altLang="zh-CN" dirty="0"/>
          </a:p>
          <a:p>
            <a:pPr marL="0" indent="0">
              <a:buNone/>
            </a:pPr>
            <a:r>
              <a:rPr lang="pt-BR" altLang="zh-CN" dirty="0"/>
              <a:t>str r3, [r0]	; [r0]</a:t>
            </a:r>
            <a:r>
              <a:rPr lang="zh-CN" altLang="zh-CN" dirty="0"/>
              <a:t>←</a:t>
            </a:r>
            <a:r>
              <a:rPr lang="pt-BR" altLang="zh-CN" dirty="0"/>
              <a:t>r3</a:t>
            </a:r>
            <a:endParaRPr lang="zh-CN" altLang="zh-CN" dirty="0"/>
          </a:p>
          <a:p>
            <a:pPr marL="0" indent="0">
              <a:buNone/>
            </a:pPr>
            <a:r>
              <a:rPr lang="en-US" altLang="zh-CN" dirty="0" err="1"/>
              <a:t>mov</a:t>
            </a:r>
            <a:r>
              <a:rPr lang="en-US" altLang="zh-CN" dirty="0"/>
              <a:t> pc, </a:t>
            </a:r>
            <a:r>
              <a:rPr lang="en-US" altLang="zh-CN" dirty="0" err="1"/>
              <a:t>lr</a:t>
            </a:r>
            <a:r>
              <a:rPr lang="en-US" altLang="zh-CN" dirty="0"/>
              <a:t>	; </a:t>
            </a:r>
            <a:r>
              <a:rPr lang="zh-CN" altLang="zh-CN" dirty="0"/>
              <a:t>从子程序返回</a:t>
            </a:r>
          </a:p>
          <a:p>
            <a:pPr marL="0" indent="0">
              <a:buNone/>
            </a:pPr>
            <a:r>
              <a:rPr lang="en-US" altLang="zh-CN" dirty="0"/>
              <a:t>END</a:t>
            </a:r>
            <a:endParaRPr lang="zh-CN" altLang="zh-CN" dirty="0"/>
          </a:p>
          <a:p>
            <a:endParaRPr lang="zh-CN" altLang="en-US" dirty="0"/>
          </a:p>
        </p:txBody>
      </p:sp>
    </p:spTree>
    <p:extLst>
      <p:ext uri="{BB962C8B-B14F-4D97-AF65-F5344CB8AC3E}">
        <p14:creationId xmlns:p14="http://schemas.microsoft.com/office/powerpoint/2010/main" val="24344743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886" y="476672"/>
            <a:ext cx="9191940" cy="523220"/>
          </a:xfrm>
          <a:prstGeom prst="rect">
            <a:avLst/>
          </a:prstGeom>
        </p:spPr>
        <p:txBody>
          <a:bodyPr wrap="none">
            <a:spAutoFit/>
          </a:bodyPr>
          <a:lstStyle/>
          <a:p>
            <a:r>
              <a:rPr lang="zh-CN" altLang="zh-CN" sz="2800" dirty="0"/>
              <a:t>【例</a:t>
            </a:r>
            <a:r>
              <a:rPr lang="en-US" altLang="zh-CN" sz="2800" b="1" dirty="0"/>
              <a:t>4-6</a:t>
            </a:r>
            <a:r>
              <a:rPr lang="zh-CN" altLang="zh-CN" sz="2800" dirty="0"/>
              <a:t>】</a:t>
            </a:r>
            <a:r>
              <a:rPr lang="en-US" altLang="zh-CN" sz="2800" dirty="0"/>
              <a:t>  </a:t>
            </a:r>
            <a:r>
              <a:rPr lang="zh-CN" altLang="zh-CN" sz="2800" dirty="0"/>
              <a:t>在</a:t>
            </a:r>
            <a:r>
              <a:rPr lang="en-US" altLang="zh-CN" sz="2800" dirty="0"/>
              <a:t>C</a:t>
            </a:r>
            <a:r>
              <a:rPr lang="zh-CN" altLang="zh-CN" sz="2800" dirty="0"/>
              <a:t>中调用汇编的函数（函数不多于</a:t>
            </a:r>
            <a:r>
              <a:rPr lang="en-US" altLang="zh-CN" sz="2800" dirty="0"/>
              <a:t>4</a:t>
            </a:r>
            <a:r>
              <a:rPr lang="zh-CN" altLang="zh-CN" sz="2800" dirty="0"/>
              <a:t>个参数）</a:t>
            </a:r>
            <a:endParaRPr lang="zh-CN" altLang="zh-CN" sz="4400" dirty="0"/>
          </a:p>
        </p:txBody>
      </p:sp>
      <p:sp>
        <p:nvSpPr>
          <p:cNvPr id="4" name="矩形 3"/>
          <p:cNvSpPr/>
          <p:nvPr/>
        </p:nvSpPr>
        <p:spPr>
          <a:xfrm>
            <a:off x="272480" y="1412776"/>
            <a:ext cx="9361040" cy="5693866"/>
          </a:xfrm>
          <a:prstGeom prst="rect">
            <a:avLst/>
          </a:prstGeom>
        </p:spPr>
        <p:txBody>
          <a:bodyPr wrap="square">
            <a:spAutoFit/>
          </a:bodyPr>
          <a:lstStyle/>
          <a:p>
            <a:r>
              <a:rPr lang="en-US" altLang="zh-CN" sz="2800"/>
              <a:t>;</a:t>
            </a:r>
            <a:r>
              <a:rPr lang="zh-CN" altLang="zh-CN" sz="2800"/>
              <a:t>汇编程序</a:t>
            </a:r>
          </a:p>
          <a:p>
            <a:r>
              <a:rPr lang="en-US" altLang="zh-CN" sz="2800"/>
              <a:t>AREA asmfunc, CODE, READONLY</a:t>
            </a:r>
            <a:endParaRPr lang="zh-CN" altLang="zh-CN" sz="2800"/>
          </a:p>
          <a:p>
            <a:r>
              <a:rPr lang="en-US" altLang="zh-CN" sz="2800"/>
              <a:t>EXPORT do_strcpy</a:t>
            </a:r>
            <a:endParaRPr lang="zh-CN" altLang="zh-CN" sz="2800"/>
          </a:p>
          <a:p>
            <a:r>
              <a:rPr lang="pt-BR" altLang="zh-CN" sz="2800"/>
              <a:t>do_strcpy</a:t>
            </a:r>
            <a:endParaRPr lang="zh-CN" altLang="zh-CN" sz="2800"/>
          </a:p>
          <a:p>
            <a:r>
              <a:rPr lang="pt-BR" altLang="zh-CN" sz="2800"/>
              <a:t>loop</a:t>
            </a:r>
            <a:endParaRPr lang="zh-CN" altLang="zh-CN" sz="2800"/>
          </a:p>
          <a:p>
            <a:r>
              <a:rPr lang="pt-BR" altLang="zh-CN" sz="2800"/>
              <a:t>ldrb r4, [r0], #1	; r4</a:t>
            </a:r>
            <a:r>
              <a:rPr lang="zh-CN" altLang="zh-CN" sz="2800"/>
              <a:t>←</a:t>
            </a:r>
            <a:r>
              <a:rPr lang="pt-BR" altLang="zh-CN" sz="2800"/>
              <a:t>[r0],r0</a:t>
            </a:r>
            <a:r>
              <a:rPr lang="en-US" altLang="zh-CN" sz="2800">
                <a:sym typeface="Wingdings" panose="05000000000000000000" pitchFamily="2" charset="2"/>
              </a:rPr>
              <a:t></a:t>
            </a:r>
            <a:r>
              <a:rPr lang="pt-BR" altLang="zh-CN" sz="2800"/>
              <a:t>r0+1</a:t>
            </a:r>
            <a:endParaRPr lang="zh-CN" altLang="zh-CN" sz="2800"/>
          </a:p>
          <a:p>
            <a:r>
              <a:rPr lang="pt-BR" altLang="zh-CN" sz="2800"/>
              <a:t>cmp r4, #0	; </a:t>
            </a:r>
            <a:r>
              <a:rPr lang="zh-CN" altLang="zh-CN" sz="2800"/>
              <a:t>检查文本终点</a:t>
            </a:r>
          </a:p>
          <a:p>
            <a:r>
              <a:rPr lang="pt-BR" altLang="zh-CN" sz="2800"/>
              <a:t>beq over	; </a:t>
            </a:r>
            <a:r>
              <a:rPr lang="zh-CN" altLang="zh-CN" sz="2800"/>
              <a:t>若终点转移到</a:t>
            </a:r>
            <a:r>
              <a:rPr lang="pt-BR" altLang="zh-CN" sz="2800"/>
              <a:t>over</a:t>
            </a:r>
            <a:endParaRPr lang="zh-CN" altLang="zh-CN" sz="2800"/>
          </a:p>
          <a:p>
            <a:r>
              <a:rPr lang="pt-BR" altLang="zh-CN" sz="2800"/>
              <a:t>strb r4, [r1], #1	; [r1]</a:t>
            </a:r>
            <a:r>
              <a:rPr lang="zh-CN" altLang="zh-CN" sz="2800"/>
              <a:t>←</a:t>
            </a:r>
            <a:r>
              <a:rPr lang="pt-BR" altLang="zh-CN" sz="2800"/>
              <a:t>r4,r1</a:t>
            </a:r>
            <a:r>
              <a:rPr lang="zh-CN" altLang="zh-CN" sz="2800"/>
              <a:t>←</a:t>
            </a:r>
            <a:r>
              <a:rPr lang="pt-BR" altLang="zh-CN" sz="2800"/>
              <a:t>r1+1</a:t>
            </a:r>
            <a:endParaRPr lang="zh-CN" altLang="zh-CN" sz="2800"/>
          </a:p>
          <a:p>
            <a:r>
              <a:rPr lang="pt-BR" altLang="zh-CN" sz="2800"/>
              <a:t>b loop</a:t>
            </a:r>
            <a:endParaRPr lang="zh-CN" altLang="zh-CN" sz="2800"/>
          </a:p>
          <a:p>
            <a:r>
              <a:rPr lang="pt-BR" altLang="zh-CN" sz="2800"/>
              <a:t>over</a:t>
            </a:r>
            <a:endParaRPr lang="zh-CN" altLang="zh-CN" sz="2800"/>
          </a:p>
          <a:p>
            <a:r>
              <a:rPr lang="pt-BR" altLang="zh-CN" sz="2800"/>
              <a:t>mov pc, lr	; </a:t>
            </a:r>
            <a:r>
              <a:rPr lang="zh-CN" altLang="zh-CN" sz="2800"/>
              <a:t>从子程序返回</a:t>
            </a:r>
          </a:p>
          <a:p>
            <a:r>
              <a:rPr lang="pt-BR" altLang="zh-CN" sz="2800"/>
              <a:t>END</a:t>
            </a:r>
            <a:endParaRPr lang="zh-CN" altLang="zh-CN" sz="2800"/>
          </a:p>
        </p:txBody>
      </p:sp>
    </p:spTree>
    <p:extLst>
      <p:ext uri="{BB962C8B-B14F-4D97-AF65-F5344CB8AC3E}">
        <p14:creationId xmlns:p14="http://schemas.microsoft.com/office/powerpoint/2010/main" val="1679523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2480" y="692696"/>
            <a:ext cx="9217024" cy="5693866"/>
          </a:xfrm>
          <a:prstGeom prst="rect">
            <a:avLst/>
          </a:prstGeom>
        </p:spPr>
        <p:txBody>
          <a:bodyPr wrap="square">
            <a:spAutoFit/>
          </a:bodyPr>
          <a:lstStyle/>
          <a:p>
            <a:r>
              <a:rPr lang="en-US" altLang="zh-CN" sz="2800" dirty="0"/>
              <a:t>//C</a:t>
            </a:r>
            <a:r>
              <a:rPr lang="zh-CN" altLang="zh-CN" sz="2800" dirty="0"/>
              <a:t>程序</a:t>
            </a:r>
            <a:endParaRPr lang="en-US" altLang="zh-CN" sz="2800" dirty="0"/>
          </a:p>
          <a:p>
            <a:endParaRPr lang="zh-CN" altLang="zh-CN" sz="2800" dirty="0"/>
          </a:p>
          <a:p>
            <a:r>
              <a:rPr lang="en-US" altLang="zh-CN" sz="2800" dirty="0"/>
              <a:t>#include &lt;</a:t>
            </a:r>
            <a:r>
              <a:rPr lang="en-US" altLang="zh-CN" sz="2800" dirty="0" err="1"/>
              <a:t>stdio.h</a:t>
            </a:r>
            <a:r>
              <a:rPr lang="en-US" altLang="zh-CN" sz="2800" dirty="0"/>
              <a:t>&gt;</a:t>
            </a:r>
            <a:endParaRPr lang="zh-CN" altLang="zh-CN" sz="2800" dirty="0"/>
          </a:p>
          <a:p>
            <a:r>
              <a:rPr lang="en-US" altLang="zh-CN" sz="2800" dirty="0"/>
              <a:t>extern void </a:t>
            </a:r>
            <a:r>
              <a:rPr lang="en-US" altLang="zh-CN" sz="2800" dirty="0" err="1"/>
              <a:t>do_strcpy</a:t>
            </a:r>
            <a:r>
              <a:rPr lang="en-US" altLang="zh-CN" sz="2800" dirty="0"/>
              <a:t>(</a:t>
            </a:r>
            <a:r>
              <a:rPr lang="en-US" altLang="zh-CN" sz="2800" dirty="0" err="1"/>
              <a:t>const</a:t>
            </a:r>
            <a:r>
              <a:rPr lang="en-US" altLang="zh-CN" sz="2800" dirty="0"/>
              <a:t> char *</a:t>
            </a:r>
            <a:r>
              <a:rPr lang="en-US" altLang="zh-CN" sz="2800" dirty="0" err="1"/>
              <a:t>src</a:t>
            </a:r>
            <a:r>
              <a:rPr lang="en-US" altLang="zh-CN" sz="2800" dirty="0"/>
              <a:t>, char *</a:t>
            </a:r>
            <a:r>
              <a:rPr lang="en-US" altLang="zh-CN" sz="2800" dirty="0" err="1"/>
              <a:t>dest</a:t>
            </a:r>
            <a:r>
              <a:rPr lang="en-US" altLang="zh-CN" sz="2800" dirty="0"/>
              <a:t>);</a:t>
            </a:r>
            <a:endParaRPr lang="zh-CN" altLang="zh-CN" sz="2800" dirty="0"/>
          </a:p>
          <a:p>
            <a:r>
              <a:rPr lang="en-US" altLang="zh-CN" sz="2800" dirty="0" err="1"/>
              <a:t>int</a:t>
            </a:r>
            <a:r>
              <a:rPr lang="en-US" altLang="zh-CN" sz="2800" dirty="0"/>
              <a:t> main()</a:t>
            </a:r>
            <a:endParaRPr lang="zh-CN" altLang="zh-CN" sz="2800" dirty="0"/>
          </a:p>
          <a:p>
            <a:r>
              <a:rPr lang="en-US" altLang="zh-CN" sz="2800" dirty="0"/>
              <a:t>{</a:t>
            </a:r>
            <a:endParaRPr lang="zh-CN" altLang="zh-CN" sz="2800" dirty="0"/>
          </a:p>
          <a:p>
            <a:r>
              <a:rPr lang="en-US" altLang="zh-CN" sz="2800" dirty="0" err="1"/>
              <a:t>const</a:t>
            </a:r>
            <a:r>
              <a:rPr lang="en-US" altLang="zh-CN" sz="2800" dirty="0"/>
              <a:t> char *s = "my test string!";</a:t>
            </a:r>
            <a:endParaRPr lang="zh-CN" altLang="zh-CN" sz="2800" dirty="0"/>
          </a:p>
          <a:p>
            <a:r>
              <a:rPr lang="pt-BR" altLang="zh-CN" sz="2800" dirty="0"/>
              <a:t>char d[128];</a:t>
            </a:r>
            <a:endParaRPr lang="zh-CN" altLang="zh-CN" sz="2800" dirty="0"/>
          </a:p>
          <a:p>
            <a:r>
              <a:rPr lang="pt-BR" altLang="zh-CN" sz="2800" dirty="0"/>
              <a:t>do_strcpy(s, d);</a:t>
            </a:r>
            <a:endParaRPr lang="zh-CN" altLang="zh-CN" sz="2800" dirty="0"/>
          </a:p>
          <a:p>
            <a:r>
              <a:rPr lang="en-US" altLang="zh-CN" sz="2800" dirty="0" err="1"/>
              <a:t>printf</a:t>
            </a:r>
            <a:r>
              <a:rPr lang="en-US" altLang="zh-CN" sz="2800" dirty="0"/>
              <a:t>("old: %s\r\n", s);</a:t>
            </a:r>
            <a:endParaRPr lang="zh-CN" altLang="zh-CN" sz="2800" dirty="0"/>
          </a:p>
          <a:p>
            <a:r>
              <a:rPr lang="en-US" altLang="zh-CN" sz="2800" dirty="0" err="1"/>
              <a:t>printf</a:t>
            </a:r>
            <a:r>
              <a:rPr lang="en-US" altLang="zh-CN" sz="2800" dirty="0"/>
              <a:t>("new: %s\r\</a:t>
            </a:r>
            <a:r>
              <a:rPr lang="en-US" altLang="zh-CN" sz="2800" dirty="0" err="1"/>
              <a:t>n",d</a:t>
            </a:r>
            <a:r>
              <a:rPr lang="en-US" altLang="zh-CN" sz="2800" dirty="0"/>
              <a:t>);</a:t>
            </a:r>
            <a:endParaRPr lang="zh-CN" altLang="zh-CN" sz="2800" dirty="0"/>
          </a:p>
          <a:p>
            <a:r>
              <a:rPr lang="en-US" altLang="zh-CN" sz="2800" dirty="0"/>
              <a:t>return 0;</a:t>
            </a:r>
            <a:endParaRPr lang="zh-CN" altLang="zh-CN" sz="2800" dirty="0"/>
          </a:p>
          <a:p>
            <a:r>
              <a:rPr lang="en-US" altLang="zh-CN" sz="2800" dirty="0"/>
              <a:t>}</a:t>
            </a:r>
            <a:endParaRPr lang="zh-CN" altLang="zh-CN" sz="2800" dirty="0"/>
          </a:p>
        </p:txBody>
      </p:sp>
    </p:spTree>
    <p:extLst>
      <p:ext uri="{BB962C8B-B14F-4D97-AF65-F5344CB8AC3E}">
        <p14:creationId xmlns:p14="http://schemas.microsoft.com/office/powerpoint/2010/main" val="18824826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8464" y="548680"/>
            <a:ext cx="9217024" cy="523220"/>
          </a:xfrm>
          <a:prstGeom prst="rect">
            <a:avLst/>
          </a:prstGeom>
        </p:spPr>
        <p:txBody>
          <a:bodyPr wrap="square">
            <a:spAutoFit/>
          </a:bodyPr>
          <a:lstStyle/>
          <a:p>
            <a:pPr indent="266700" algn="just">
              <a:spcAft>
                <a:spcPts val="0"/>
              </a:spcAft>
            </a:pPr>
            <a:r>
              <a:rPr lang="zh-CN" altLang="zh-CN" sz="2800" kern="1050" dirty="0">
                <a:latin typeface="Times New Roman" panose="02020603050405020304" pitchFamily="18" charset="0"/>
                <a:ea typeface="宋体" panose="02010600030101010101" pitchFamily="2" charset="-122"/>
              </a:rPr>
              <a:t>【</a:t>
            </a:r>
            <a:r>
              <a:rPr lang="zh-CN" altLang="zh-CN" sz="2800" kern="1050" dirty="0">
                <a:latin typeface="Times New Roman" panose="02020603050405020304" pitchFamily="18" charset="0"/>
                <a:ea typeface="黑体" panose="02010609060101010101" pitchFamily="49" charset="-122"/>
              </a:rPr>
              <a:t>例</a:t>
            </a:r>
            <a:r>
              <a:rPr lang="en-US" altLang="zh-CN" sz="2800" b="1" kern="1050" dirty="0">
                <a:latin typeface="Times New Roman" panose="02020603050405020304" pitchFamily="18" charset="0"/>
                <a:ea typeface="宋体" panose="02010600030101010101" pitchFamily="2" charset="-122"/>
              </a:rPr>
              <a:t>4-7</a:t>
            </a:r>
            <a:r>
              <a:rPr lang="zh-CN" altLang="zh-CN" sz="2800" kern="1050" dirty="0">
                <a:latin typeface="Times New Roman" panose="02020603050405020304" pitchFamily="18" charset="0"/>
                <a:ea typeface="宋体" panose="02010600030101010101" pitchFamily="2" charset="-122"/>
              </a:rPr>
              <a:t>】</a:t>
            </a:r>
            <a:r>
              <a:rPr lang="en-US" altLang="zh-CN" sz="2800" kern="1050" dirty="0">
                <a:latin typeface="Times New Roman" panose="02020603050405020304" pitchFamily="18" charset="0"/>
                <a:ea typeface="宋体" panose="02010600030101010101" pitchFamily="2" charset="-122"/>
              </a:rPr>
              <a:t>  </a:t>
            </a:r>
            <a:r>
              <a:rPr lang="zh-CN" altLang="zh-CN" sz="2800" kern="100" dirty="0">
                <a:latin typeface="Times New Roman" panose="02020603050405020304" pitchFamily="18" charset="0"/>
                <a:ea typeface="宋体" panose="02010600030101010101" pitchFamily="2" charset="-122"/>
              </a:rPr>
              <a:t>在</a:t>
            </a:r>
            <a:r>
              <a:rPr lang="en-US" altLang="zh-CN" sz="2800" kern="100" dirty="0">
                <a:latin typeface="Times New Roman" panose="02020603050405020304" pitchFamily="18" charset="0"/>
                <a:ea typeface="宋体" panose="02010600030101010101" pitchFamily="2" charset="-122"/>
              </a:rPr>
              <a:t>C</a:t>
            </a:r>
            <a:r>
              <a:rPr lang="zh-CN" altLang="zh-CN" sz="2800" kern="100" dirty="0">
                <a:latin typeface="Times New Roman" panose="02020603050405020304" pitchFamily="18" charset="0"/>
                <a:ea typeface="宋体" panose="02010600030101010101" pitchFamily="2" charset="-122"/>
              </a:rPr>
              <a:t>中调用汇编的函数（函数多于</a:t>
            </a:r>
            <a:r>
              <a:rPr lang="en-US" altLang="zh-CN" sz="2800" kern="100" dirty="0">
                <a:latin typeface="Times New Roman" panose="02020603050405020304" pitchFamily="18" charset="0"/>
                <a:ea typeface="宋体" panose="02010600030101010101" pitchFamily="2" charset="-122"/>
              </a:rPr>
              <a:t>4</a:t>
            </a:r>
            <a:r>
              <a:rPr lang="zh-CN" altLang="zh-CN" sz="2800" kern="100" dirty="0">
                <a:latin typeface="Times New Roman" panose="02020603050405020304" pitchFamily="18" charset="0"/>
                <a:ea typeface="宋体" panose="02010600030101010101" pitchFamily="2" charset="-122"/>
              </a:rPr>
              <a:t>个参数）</a:t>
            </a:r>
            <a:endParaRPr lang="zh-CN" altLang="zh-CN" sz="2800" kern="1050" dirty="0">
              <a:effectLst/>
              <a:latin typeface="Times New Roman" panose="02020603050405020304" pitchFamily="18" charset="0"/>
              <a:ea typeface="宋体" panose="02010600030101010101" pitchFamily="2" charset="-122"/>
            </a:endParaRPr>
          </a:p>
        </p:txBody>
      </p:sp>
      <p:sp>
        <p:nvSpPr>
          <p:cNvPr id="3" name="矩形 2"/>
          <p:cNvSpPr/>
          <p:nvPr/>
        </p:nvSpPr>
        <p:spPr>
          <a:xfrm>
            <a:off x="272480" y="1063829"/>
            <a:ext cx="9433048" cy="6370975"/>
          </a:xfrm>
          <a:prstGeom prst="rect">
            <a:avLst/>
          </a:prstGeom>
        </p:spPr>
        <p:txBody>
          <a:bodyPr wrap="square">
            <a:spAutoFit/>
          </a:bodyPr>
          <a:lstStyle/>
          <a:p>
            <a:r>
              <a:rPr lang="en-US" altLang="zh-CN" sz="2400" dirty="0"/>
              <a:t>;</a:t>
            </a:r>
            <a:r>
              <a:rPr lang="zh-CN" altLang="zh-CN" sz="2400" dirty="0"/>
              <a:t>汇编程序</a:t>
            </a:r>
            <a:r>
              <a:rPr lang="en-US" altLang="zh-CN" sz="2400" dirty="0"/>
              <a:t>:</a:t>
            </a:r>
            <a:endParaRPr lang="zh-CN" altLang="zh-CN" sz="2400" dirty="0"/>
          </a:p>
          <a:p>
            <a:r>
              <a:rPr lang="en-US" altLang="zh-CN" sz="2400" dirty="0"/>
              <a:t>     AREA </a:t>
            </a:r>
            <a:r>
              <a:rPr lang="en-US" altLang="zh-CN" sz="2400" dirty="0" err="1"/>
              <a:t>addcode</a:t>
            </a:r>
            <a:r>
              <a:rPr lang="en-US" altLang="zh-CN" sz="2400" dirty="0"/>
              <a:t>, CODE, READONLY	; </a:t>
            </a:r>
            <a:r>
              <a:rPr lang="zh-CN" altLang="zh-CN" sz="2400" dirty="0"/>
              <a:t>段</a:t>
            </a:r>
            <a:r>
              <a:rPr lang="en-US" altLang="zh-CN" sz="2400" dirty="0" err="1"/>
              <a:t>addcode</a:t>
            </a:r>
            <a:r>
              <a:rPr lang="zh-CN" altLang="zh-CN" sz="2400" dirty="0"/>
              <a:t>，代码段</a:t>
            </a:r>
          </a:p>
          <a:p>
            <a:r>
              <a:rPr lang="en-US" altLang="zh-CN" sz="2400" dirty="0"/>
              <a:t>     code32          	; ARM</a:t>
            </a:r>
            <a:r>
              <a:rPr lang="zh-CN" altLang="zh-CN" sz="2400" dirty="0"/>
              <a:t>指令</a:t>
            </a:r>
          </a:p>
          <a:p>
            <a:r>
              <a:rPr lang="en-US" altLang="zh-CN" sz="2400" dirty="0"/>
              <a:t>EXPORT </a:t>
            </a:r>
            <a:r>
              <a:rPr lang="en-US" altLang="zh-CN" sz="2400" dirty="0" err="1"/>
              <a:t>myadd_six</a:t>
            </a:r>
            <a:endParaRPr lang="zh-CN" altLang="zh-CN" sz="2400" dirty="0"/>
          </a:p>
          <a:p>
            <a:r>
              <a:rPr lang="en-US" altLang="zh-CN" sz="2400" dirty="0" err="1"/>
              <a:t>myadd_six</a:t>
            </a:r>
            <a:endParaRPr lang="zh-CN" altLang="zh-CN" sz="2400" dirty="0"/>
          </a:p>
          <a:p>
            <a:r>
              <a:rPr lang="en-US" altLang="zh-CN" sz="2400" dirty="0"/>
              <a:t>     </a:t>
            </a:r>
            <a:r>
              <a:rPr lang="en-US" altLang="zh-CN" sz="2400" dirty="0" err="1"/>
              <a:t>stmfd</a:t>
            </a:r>
            <a:r>
              <a:rPr lang="en-US" altLang="zh-CN" sz="2400" dirty="0"/>
              <a:t> r13,{r4,r5}     	; </a:t>
            </a:r>
            <a:r>
              <a:rPr lang="zh-CN" altLang="zh-CN" sz="2400" dirty="0"/>
              <a:t>将</a:t>
            </a:r>
            <a:r>
              <a:rPr lang="en-US" altLang="zh-CN" sz="2400" dirty="0"/>
              <a:t>r4</a:t>
            </a:r>
            <a:r>
              <a:rPr lang="zh-CN" altLang="zh-CN" sz="2400" dirty="0"/>
              <a:t>，</a:t>
            </a:r>
            <a:r>
              <a:rPr lang="en-US" altLang="zh-CN" sz="2400" dirty="0"/>
              <a:t>r5</a:t>
            </a:r>
            <a:r>
              <a:rPr lang="zh-CN" altLang="zh-CN" sz="2400" dirty="0"/>
              <a:t>压入堆栈，但</a:t>
            </a:r>
            <a:r>
              <a:rPr lang="en-US" altLang="zh-CN" sz="2400" dirty="0"/>
              <a:t>R13</a:t>
            </a:r>
            <a:r>
              <a:rPr lang="zh-CN" altLang="zh-CN" sz="2400" dirty="0"/>
              <a:t>不变</a:t>
            </a:r>
          </a:p>
          <a:p>
            <a:r>
              <a:rPr lang="en-US" altLang="zh-CN" sz="2400" dirty="0"/>
              <a:t>     </a:t>
            </a:r>
            <a:r>
              <a:rPr lang="en-US" altLang="zh-CN" sz="2400" dirty="0" err="1"/>
              <a:t>ldr</a:t>
            </a:r>
            <a:r>
              <a:rPr lang="en-US" altLang="zh-CN" sz="2400" dirty="0"/>
              <a:t> r4,[r13]        	; </a:t>
            </a:r>
            <a:r>
              <a:rPr lang="zh-CN" altLang="zh-CN" sz="2400" dirty="0"/>
              <a:t>将第</a:t>
            </a:r>
            <a:r>
              <a:rPr lang="en-US" altLang="zh-CN" sz="2400" dirty="0"/>
              <a:t>5</a:t>
            </a:r>
            <a:r>
              <a:rPr lang="zh-CN" altLang="zh-CN" sz="2400" dirty="0"/>
              <a:t>个参数从堆栈中提出</a:t>
            </a:r>
          </a:p>
          <a:p>
            <a:r>
              <a:rPr lang="en-US" altLang="zh-CN" sz="2400" dirty="0"/>
              <a:t>     </a:t>
            </a:r>
            <a:r>
              <a:rPr lang="en-US" altLang="zh-CN" sz="2400" dirty="0" err="1"/>
              <a:t>ldr</a:t>
            </a:r>
            <a:r>
              <a:rPr lang="en-US" altLang="zh-CN" sz="2400" dirty="0"/>
              <a:t> r5,[r13,#4]     	; </a:t>
            </a:r>
            <a:r>
              <a:rPr lang="zh-CN" altLang="zh-CN" sz="2400" dirty="0"/>
              <a:t>将第</a:t>
            </a:r>
            <a:r>
              <a:rPr lang="en-US" altLang="zh-CN" sz="2400" dirty="0"/>
              <a:t>6</a:t>
            </a:r>
            <a:r>
              <a:rPr lang="zh-CN" altLang="zh-CN" sz="2400" dirty="0"/>
              <a:t>个参数从堆栈中提出</a:t>
            </a:r>
          </a:p>
          <a:p>
            <a:r>
              <a:rPr lang="en-US" altLang="zh-CN" sz="2400" dirty="0"/>
              <a:t>     </a:t>
            </a:r>
            <a:r>
              <a:rPr lang="pt-BR" altLang="zh-CN" sz="2400" dirty="0"/>
              <a:t>add r0,r0,r1</a:t>
            </a:r>
            <a:endParaRPr lang="zh-CN" altLang="zh-CN" sz="2400" dirty="0"/>
          </a:p>
          <a:p>
            <a:r>
              <a:rPr lang="pt-BR" altLang="zh-CN" sz="2400" dirty="0"/>
              <a:t>     add r0,r0,r2</a:t>
            </a:r>
            <a:endParaRPr lang="zh-CN" altLang="zh-CN" sz="2400" dirty="0"/>
          </a:p>
          <a:p>
            <a:r>
              <a:rPr lang="pt-BR" altLang="zh-CN" sz="2400" dirty="0"/>
              <a:t>     add r0,r0,r3</a:t>
            </a:r>
            <a:endParaRPr lang="zh-CN" altLang="zh-CN" sz="2400" dirty="0"/>
          </a:p>
          <a:p>
            <a:r>
              <a:rPr lang="pt-BR" altLang="zh-CN" sz="2400" dirty="0"/>
              <a:t>     add r0,r0,r4</a:t>
            </a:r>
            <a:endParaRPr lang="zh-CN" altLang="zh-CN" sz="2400" dirty="0"/>
          </a:p>
          <a:p>
            <a:r>
              <a:rPr lang="pt-BR" altLang="zh-CN" sz="2400" dirty="0"/>
              <a:t>     add r0,r0,r5        	; 32</a:t>
            </a:r>
            <a:r>
              <a:rPr lang="zh-CN" altLang="zh-CN" sz="2400" dirty="0"/>
              <a:t>位结果保存在</a:t>
            </a:r>
            <a:r>
              <a:rPr lang="pt-BR" altLang="zh-CN" sz="2400" dirty="0"/>
              <a:t>R0</a:t>
            </a:r>
            <a:r>
              <a:rPr lang="zh-CN" altLang="zh-CN" sz="2400" dirty="0"/>
              <a:t>中</a:t>
            </a:r>
          </a:p>
          <a:p>
            <a:r>
              <a:rPr lang="pt-BR" altLang="zh-CN" sz="2400" dirty="0"/>
              <a:t>     sub r13,r13,#8			</a:t>
            </a:r>
            <a:endParaRPr lang="zh-CN" altLang="zh-CN" sz="2400" dirty="0"/>
          </a:p>
          <a:p>
            <a:r>
              <a:rPr lang="pt-BR" altLang="zh-CN" sz="2400" dirty="0"/>
              <a:t>     ldmfd r13,{r4,r5}      	; </a:t>
            </a:r>
            <a:r>
              <a:rPr lang="zh-CN" altLang="zh-CN" sz="2400" dirty="0"/>
              <a:t>从堆栈中恢复</a:t>
            </a:r>
            <a:r>
              <a:rPr lang="pt-BR" altLang="zh-CN" sz="2400" dirty="0"/>
              <a:t>r4,r5</a:t>
            </a:r>
            <a:endParaRPr lang="zh-CN" altLang="zh-CN" sz="2400" dirty="0"/>
          </a:p>
          <a:p>
            <a:r>
              <a:rPr lang="pt-BR" altLang="zh-CN" sz="2400" dirty="0"/>
              <a:t>     mov r15,r14         	; </a:t>
            </a:r>
            <a:r>
              <a:rPr lang="zh-CN" altLang="zh-CN" sz="2400" dirty="0"/>
              <a:t>返回主程序</a:t>
            </a:r>
          </a:p>
          <a:p>
            <a:r>
              <a:rPr lang="pt-BR" altLang="zh-CN" sz="2400" dirty="0"/>
              <a:t>     END</a:t>
            </a:r>
            <a:endParaRPr lang="zh-CN" altLang="zh-CN" sz="2400" dirty="0"/>
          </a:p>
        </p:txBody>
      </p:sp>
    </p:spTree>
    <p:extLst>
      <p:ext uri="{BB962C8B-B14F-4D97-AF65-F5344CB8AC3E}">
        <p14:creationId xmlns:p14="http://schemas.microsoft.com/office/powerpoint/2010/main" val="26934363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4488" y="764704"/>
            <a:ext cx="8208912" cy="5386090"/>
          </a:xfrm>
          <a:prstGeom prst="rect">
            <a:avLst/>
          </a:prstGeom>
        </p:spPr>
        <p:txBody>
          <a:bodyPr wrap="square">
            <a:spAutoFit/>
          </a:bodyPr>
          <a:lstStyle/>
          <a:p>
            <a:r>
              <a:rPr lang="en-US" altLang="zh-CN" sz="2800" dirty="0"/>
              <a:t>//C</a:t>
            </a:r>
            <a:r>
              <a:rPr lang="zh-CN" altLang="zh-CN" sz="2800" dirty="0"/>
              <a:t>主程序</a:t>
            </a:r>
            <a:endParaRPr lang="en-US" altLang="zh-CN" sz="2800" dirty="0"/>
          </a:p>
          <a:p>
            <a:endParaRPr lang="zh-CN" altLang="zh-CN" sz="2800" dirty="0"/>
          </a:p>
          <a:p>
            <a:r>
              <a:rPr lang="en-US" altLang="zh-CN" sz="3600" dirty="0"/>
              <a:t>#define UINT unsigned </a:t>
            </a:r>
            <a:r>
              <a:rPr lang="en-US" altLang="zh-CN" sz="3600" dirty="0" err="1"/>
              <a:t>int</a:t>
            </a:r>
            <a:endParaRPr lang="zh-CN" altLang="zh-CN" sz="3600" dirty="0"/>
          </a:p>
          <a:p>
            <a:r>
              <a:rPr lang="en-US" altLang="zh-CN" sz="3600" dirty="0"/>
              <a:t>extern UINT </a:t>
            </a:r>
            <a:r>
              <a:rPr lang="en-US" altLang="zh-CN" sz="3600" dirty="0" err="1"/>
              <a:t>myadd_six</a:t>
            </a:r>
            <a:r>
              <a:rPr lang="en-US" altLang="zh-CN" sz="3600" dirty="0"/>
              <a:t>(UINT </a:t>
            </a:r>
            <a:r>
              <a:rPr lang="en-US" altLang="zh-CN" sz="3600" dirty="0" err="1"/>
              <a:t>a,UINT</a:t>
            </a:r>
            <a:r>
              <a:rPr lang="en-US" altLang="zh-CN" sz="3600" dirty="0"/>
              <a:t> </a:t>
            </a:r>
            <a:r>
              <a:rPr lang="en-US" altLang="zh-CN" sz="3600" dirty="0" err="1"/>
              <a:t>b,UINT</a:t>
            </a:r>
            <a:r>
              <a:rPr lang="en-US" altLang="zh-CN" sz="3600" dirty="0"/>
              <a:t> </a:t>
            </a:r>
            <a:r>
              <a:rPr lang="en-US" altLang="zh-CN" sz="3600" dirty="0" err="1"/>
              <a:t>c,UINT</a:t>
            </a:r>
            <a:r>
              <a:rPr lang="en-US" altLang="zh-CN" sz="3600" dirty="0"/>
              <a:t> </a:t>
            </a:r>
            <a:r>
              <a:rPr lang="en-US" altLang="zh-CN" sz="3600" dirty="0" err="1"/>
              <a:t>d,UINT</a:t>
            </a:r>
            <a:r>
              <a:rPr lang="en-US" altLang="zh-CN" sz="3600" dirty="0"/>
              <a:t> </a:t>
            </a:r>
            <a:r>
              <a:rPr lang="en-US" altLang="zh-CN" sz="3600" dirty="0" err="1"/>
              <a:t>e,UINT</a:t>
            </a:r>
            <a:r>
              <a:rPr lang="en-US" altLang="zh-CN" sz="3600" dirty="0"/>
              <a:t> f);</a:t>
            </a:r>
            <a:endParaRPr lang="zh-CN" altLang="zh-CN" sz="3600" dirty="0"/>
          </a:p>
          <a:p>
            <a:r>
              <a:rPr lang="en-US" altLang="zh-CN" sz="3600" dirty="0" err="1"/>
              <a:t>int</a:t>
            </a:r>
            <a:r>
              <a:rPr lang="en-US" altLang="zh-CN" sz="3600" dirty="0"/>
              <a:t> main(void)</a:t>
            </a:r>
            <a:endParaRPr lang="zh-CN" altLang="zh-CN" sz="3600" dirty="0"/>
          </a:p>
          <a:p>
            <a:r>
              <a:rPr lang="en-US" altLang="zh-CN" sz="3600" dirty="0"/>
              <a:t>{</a:t>
            </a:r>
            <a:endParaRPr lang="zh-CN" altLang="zh-CN" sz="3600" dirty="0"/>
          </a:p>
          <a:p>
            <a:r>
              <a:rPr lang="en-US" altLang="zh-CN" sz="3600" dirty="0"/>
              <a:t>     </a:t>
            </a:r>
            <a:r>
              <a:rPr lang="en-US" altLang="zh-CN" sz="3600" dirty="0" err="1"/>
              <a:t>myadd_six</a:t>
            </a:r>
            <a:r>
              <a:rPr lang="en-US" altLang="zh-CN" sz="3600" dirty="0"/>
              <a:t>(1,2,3,4,5,6);</a:t>
            </a:r>
            <a:endParaRPr lang="zh-CN" altLang="zh-CN" sz="3600" dirty="0"/>
          </a:p>
          <a:p>
            <a:r>
              <a:rPr lang="en-US" altLang="zh-CN" sz="3600" dirty="0"/>
              <a:t>     return 0;</a:t>
            </a:r>
            <a:endParaRPr lang="zh-CN" altLang="zh-CN" sz="3600" dirty="0"/>
          </a:p>
          <a:p>
            <a:r>
              <a:rPr lang="en-US" altLang="zh-CN" sz="3600" dirty="0"/>
              <a:t>}</a:t>
            </a:r>
            <a:endParaRPr lang="zh-CN" altLang="zh-CN" sz="3600" dirty="0"/>
          </a:p>
        </p:txBody>
      </p:sp>
    </p:spTree>
    <p:extLst>
      <p:ext uri="{BB962C8B-B14F-4D97-AF65-F5344CB8AC3E}">
        <p14:creationId xmlns:p14="http://schemas.microsoft.com/office/powerpoint/2010/main" val="42478707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0472" y="476672"/>
            <a:ext cx="5211683" cy="584775"/>
          </a:xfrm>
          <a:prstGeom prst="rect">
            <a:avLst/>
          </a:prstGeom>
        </p:spPr>
        <p:txBody>
          <a:bodyPr wrap="none">
            <a:spAutoFit/>
          </a:bodyPr>
          <a:lstStyle/>
          <a:p>
            <a:pPr indent="266700" algn="just">
              <a:spcBef>
                <a:spcPts val="600"/>
              </a:spcBef>
              <a:spcAft>
                <a:spcPts val="600"/>
              </a:spcAft>
            </a:pPr>
            <a:r>
              <a:rPr lang="en-US" altLang="zh-CN" sz="3200" b="1" kern="100" dirty="0">
                <a:latin typeface="Arial" panose="020B0604020202020204" pitchFamily="34" charset="0"/>
                <a:ea typeface="黑体" panose="02010609060101010101" pitchFamily="49" charset="-122"/>
                <a:cs typeface="Times New Roman" panose="02020603050405020304" pitchFamily="18" charset="0"/>
              </a:rPr>
              <a:t>4</a:t>
            </a:r>
            <a:r>
              <a:rPr lang="zh-CN" altLang="zh-CN" sz="3200" b="1" kern="100" dirty="0">
                <a:latin typeface="Arial" panose="020B0604020202020204" pitchFamily="34" charset="0"/>
                <a:ea typeface="黑体" panose="02010609060101010101" pitchFamily="49" charset="-122"/>
                <a:cs typeface="Times New Roman" panose="02020603050405020304" pitchFamily="18" charset="0"/>
              </a:rPr>
              <a:t>．在汇编中调用</a:t>
            </a:r>
            <a:r>
              <a:rPr lang="en-US" altLang="zh-CN" sz="3200" b="1" kern="100" dirty="0">
                <a:latin typeface="Arial" panose="020B0604020202020204" pitchFamily="34" charset="0"/>
                <a:ea typeface="黑体" panose="02010609060101010101" pitchFamily="49" charset="-122"/>
                <a:cs typeface="Times New Roman" panose="02020603050405020304" pitchFamily="18" charset="0"/>
              </a:rPr>
              <a:t>C</a:t>
            </a:r>
            <a:r>
              <a:rPr lang="zh-CN" altLang="zh-CN" sz="3200" b="1" kern="100" dirty="0">
                <a:latin typeface="Arial" panose="020B0604020202020204" pitchFamily="34" charset="0"/>
                <a:ea typeface="黑体" panose="02010609060101010101" pitchFamily="49" charset="-122"/>
                <a:cs typeface="Times New Roman" panose="02020603050405020304" pitchFamily="18" charset="0"/>
              </a:rPr>
              <a:t>的函数</a:t>
            </a:r>
            <a:r>
              <a:rPr lang="en-US" altLang="zh-CN" sz="3200" b="1" kern="100" dirty="0">
                <a:latin typeface="Arial" panose="020B0604020202020204" pitchFamily="34" charset="0"/>
                <a:ea typeface="黑体" panose="02010609060101010101" pitchFamily="49" charset="-122"/>
                <a:cs typeface="Times New Roman" panose="02020603050405020304" pitchFamily="18" charset="0"/>
              </a:rPr>
              <a:t> </a:t>
            </a:r>
            <a:endParaRPr lang="zh-CN" altLang="zh-CN" sz="3200" b="1" kern="100" dirty="0">
              <a:effectLst/>
              <a:latin typeface="Arial" panose="020B0604020202020204" pitchFamily="34" charset="0"/>
              <a:ea typeface="黑体" panose="02010609060101010101" pitchFamily="49" charset="-122"/>
              <a:cs typeface="Times New Roman" panose="02020603050405020304" pitchFamily="18" charset="0"/>
            </a:endParaRPr>
          </a:p>
        </p:txBody>
      </p:sp>
      <p:sp>
        <p:nvSpPr>
          <p:cNvPr id="3" name="矩形 2"/>
          <p:cNvSpPr/>
          <p:nvPr/>
        </p:nvSpPr>
        <p:spPr>
          <a:xfrm>
            <a:off x="329812" y="1844824"/>
            <a:ext cx="8943667" cy="2308324"/>
          </a:xfrm>
          <a:prstGeom prst="rect">
            <a:avLst/>
          </a:prstGeom>
        </p:spPr>
        <p:txBody>
          <a:bodyPr wrap="square">
            <a:spAutoFit/>
          </a:bodyPr>
          <a:lstStyle/>
          <a:p>
            <a:r>
              <a:rPr lang="zh-CN" altLang="zh-CN" sz="3600" kern="100" dirty="0">
                <a:latin typeface="Times New Roman" panose="02020603050405020304" pitchFamily="18" charset="0"/>
                <a:ea typeface="宋体" panose="02010600030101010101" pitchFamily="2" charset="-122"/>
                <a:cs typeface="Times New Roman" panose="02020603050405020304" pitchFamily="18" charset="0"/>
              </a:rPr>
              <a:t>在汇编语言中调用</a:t>
            </a:r>
            <a:r>
              <a:rPr lang="en-US" altLang="zh-CN" sz="3600" kern="100" dirty="0">
                <a:latin typeface="Times New Roman" panose="02020603050405020304" pitchFamily="18" charset="0"/>
                <a:ea typeface="宋体" panose="02010600030101010101" pitchFamily="2" charset="-122"/>
              </a:rPr>
              <a:t>C</a:t>
            </a:r>
            <a:r>
              <a:rPr lang="zh-CN" altLang="zh-CN" sz="3600" kern="100" dirty="0">
                <a:latin typeface="Times New Roman" panose="02020603050405020304" pitchFamily="18" charset="0"/>
                <a:ea typeface="宋体" panose="02010600030101010101" pitchFamily="2" charset="-122"/>
                <a:cs typeface="Times New Roman" panose="02020603050405020304" pitchFamily="18" charset="0"/>
              </a:rPr>
              <a:t>语言的函数，需要在汇编中</a:t>
            </a:r>
            <a:r>
              <a:rPr lang="en-US" altLang="zh-CN" sz="3600" kern="100" dirty="0">
                <a:latin typeface="Times New Roman" panose="02020603050405020304" pitchFamily="18" charset="0"/>
                <a:ea typeface="宋体" panose="02010600030101010101" pitchFamily="2" charset="-122"/>
              </a:rPr>
              <a:t>IMPORT</a:t>
            </a:r>
            <a:r>
              <a:rPr lang="zh-CN" altLang="zh-CN" sz="3600" kern="100" dirty="0">
                <a:latin typeface="Times New Roman" panose="02020603050405020304" pitchFamily="18" charset="0"/>
                <a:ea typeface="宋体" panose="02010600030101010101" pitchFamily="2" charset="-122"/>
                <a:cs typeface="Times New Roman" panose="02020603050405020304" pitchFamily="18" charset="0"/>
              </a:rPr>
              <a:t>对应的</a:t>
            </a:r>
            <a:r>
              <a:rPr lang="en-US" altLang="zh-CN" sz="3600" kern="100" dirty="0">
                <a:latin typeface="Times New Roman" panose="02020603050405020304" pitchFamily="18" charset="0"/>
                <a:ea typeface="宋体" panose="02010600030101010101" pitchFamily="2" charset="-122"/>
              </a:rPr>
              <a:t>C</a:t>
            </a:r>
            <a:r>
              <a:rPr lang="zh-CN" altLang="zh-CN" sz="3600" kern="100" dirty="0">
                <a:latin typeface="Times New Roman" panose="02020603050405020304" pitchFamily="18" charset="0"/>
                <a:ea typeface="宋体" panose="02010600030101010101" pitchFamily="2" charset="-122"/>
                <a:cs typeface="Times New Roman" panose="02020603050405020304" pitchFamily="18" charset="0"/>
              </a:rPr>
              <a:t>函数名，然后将</a:t>
            </a:r>
            <a:r>
              <a:rPr lang="en-US" altLang="zh-CN" sz="3600" kern="100" dirty="0">
                <a:latin typeface="Times New Roman" panose="02020603050405020304" pitchFamily="18" charset="0"/>
                <a:ea typeface="宋体" panose="02010600030101010101" pitchFamily="2" charset="-122"/>
              </a:rPr>
              <a:t>C</a:t>
            </a:r>
            <a:r>
              <a:rPr lang="zh-CN" altLang="zh-CN" sz="3600" kern="100" dirty="0">
                <a:latin typeface="Times New Roman" panose="02020603050405020304" pitchFamily="18" charset="0"/>
                <a:ea typeface="宋体" panose="02010600030101010101" pitchFamily="2" charset="-122"/>
                <a:cs typeface="Times New Roman" panose="02020603050405020304" pitchFamily="18" charset="0"/>
              </a:rPr>
              <a:t>的代码放在一个独立的</a:t>
            </a:r>
            <a:r>
              <a:rPr lang="en-US" altLang="zh-CN" sz="3600" kern="100" dirty="0">
                <a:latin typeface="Times New Roman" panose="02020603050405020304" pitchFamily="18" charset="0"/>
                <a:ea typeface="宋体" panose="02010600030101010101" pitchFamily="2" charset="-122"/>
              </a:rPr>
              <a:t>C</a:t>
            </a:r>
            <a:r>
              <a:rPr lang="zh-CN" altLang="zh-CN" sz="3600" kern="100" dirty="0">
                <a:latin typeface="Times New Roman" panose="02020603050405020304" pitchFamily="18" charset="0"/>
                <a:ea typeface="宋体" panose="02010600030101010101" pitchFamily="2" charset="-122"/>
                <a:cs typeface="Times New Roman" panose="02020603050405020304" pitchFamily="18" charset="0"/>
              </a:rPr>
              <a:t>文件中进行编译，剩下的工作由连接器来处理。</a:t>
            </a:r>
            <a:endParaRPr lang="zh-CN" altLang="en-US" sz="3600" dirty="0"/>
          </a:p>
        </p:txBody>
      </p:sp>
    </p:spTree>
    <p:extLst>
      <p:ext uri="{BB962C8B-B14F-4D97-AF65-F5344CB8AC3E}">
        <p14:creationId xmlns:p14="http://schemas.microsoft.com/office/powerpoint/2010/main" val="34249927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8641"/>
            <a:ext cx="7401272" cy="954107"/>
          </a:xfrm>
          <a:prstGeom prst="rect">
            <a:avLst/>
          </a:prstGeom>
        </p:spPr>
        <p:txBody>
          <a:bodyPr wrap="square">
            <a:spAutoFit/>
          </a:bodyPr>
          <a:lstStyle/>
          <a:p>
            <a:pPr indent="266700" algn="just">
              <a:spcAft>
                <a:spcPts val="0"/>
              </a:spcAft>
            </a:pPr>
            <a:r>
              <a:rPr lang="zh-CN" altLang="zh-CN" sz="2800" kern="1050" dirty="0">
                <a:latin typeface="Times New Roman" panose="02020603050405020304" pitchFamily="18" charset="0"/>
                <a:ea typeface="宋体" panose="02010600030101010101" pitchFamily="2" charset="-122"/>
              </a:rPr>
              <a:t>【</a:t>
            </a:r>
            <a:r>
              <a:rPr lang="zh-CN" altLang="zh-CN" sz="2800" kern="1050" dirty="0">
                <a:latin typeface="Times New Roman" panose="02020603050405020304" pitchFamily="18" charset="0"/>
                <a:ea typeface="黑体" panose="02010609060101010101" pitchFamily="49" charset="-122"/>
              </a:rPr>
              <a:t>例</a:t>
            </a:r>
            <a:r>
              <a:rPr lang="en-US" altLang="zh-CN" sz="2800" b="1" kern="1050" dirty="0">
                <a:latin typeface="Times New Roman" panose="02020603050405020304" pitchFamily="18" charset="0"/>
                <a:ea typeface="宋体" panose="02010600030101010101" pitchFamily="2" charset="-122"/>
              </a:rPr>
              <a:t>4-8</a:t>
            </a:r>
            <a:r>
              <a:rPr lang="zh-CN" altLang="zh-CN" sz="2800" kern="1050" dirty="0">
                <a:latin typeface="Times New Roman" panose="02020603050405020304" pitchFamily="18" charset="0"/>
                <a:ea typeface="宋体" panose="02010600030101010101" pitchFamily="2" charset="-122"/>
              </a:rPr>
              <a:t>】</a:t>
            </a:r>
            <a:r>
              <a:rPr lang="en-US" altLang="zh-CN" sz="2800" kern="1050" dirty="0">
                <a:latin typeface="Times New Roman" panose="02020603050405020304" pitchFamily="18" charset="0"/>
                <a:ea typeface="宋体" panose="02010600030101010101" pitchFamily="2" charset="-122"/>
              </a:rPr>
              <a:t>  </a:t>
            </a:r>
            <a:r>
              <a:rPr lang="zh-CN" altLang="zh-CN" sz="2800" kern="100" dirty="0">
                <a:latin typeface="Times New Roman" panose="02020603050405020304" pitchFamily="18" charset="0"/>
                <a:ea typeface="宋体" panose="02010600030101010101" pitchFamily="2" charset="-122"/>
              </a:rPr>
              <a:t>在汇编语言中调用</a:t>
            </a:r>
            <a:r>
              <a:rPr lang="en-US" altLang="zh-CN" sz="2800" kern="100" dirty="0">
                <a:latin typeface="Times New Roman" panose="02020603050405020304" pitchFamily="18" charset="0"/>
                <a:ea typeface="宋体" panose="02010600030101010101" pitchFamily="2" charset="-122"/>
              </a:rPr>
              <a:t>C</a:t>
            </a:r>
            <a:r>
              <a:rPr lang="zh-CN" altLang="zh-CN" sz="2800" kern="100" dirty="0">
                <a:latin typeface="Times New Roman" panose="02020603050405020304" pitchFamily="18" charset="0"/>
                <a:ea typeface="宋体" panose="02010600030101010101" pitchFamily="2" charset="-122"/>
              </a:rPr>
              <a:t>语言的函数（参数不多于</a:t>
            </a:r>
            <a:r>
              <a:rPr lang="en-US" altLang="zh-CN" sz="2800" kern="100" dirty="0">
                <a:latin typeface="Times New Roman" panose="02020603050405020304" pitchFamily="18" charset="0"/>
                <a:ea typeface="宋体" panose="02010600030101010101" pitchFamily="2" charset="-122"/>
              </a:rPr>
              <a:t>4</a:t>
            </a:r>
            <a:r>
              <a:rPr lang="zh-CN" altLang="zh-CN" sz="2800" kern="100" dirty="0">
                <a:latin typeface="Times New Roman" panose="02020603050405020304" pitchFamily="18" charset="0"/>
                <a:ea typeface="宋体" panose="02010600030101010101" pitchFamily="2" charset="-122"/>
              </a:rPr>
              <a:t>个）。</a:t>
            </a:r>
            <a:endParaRPr lang="zh-CN" altLang="zh-CN" sz="2800" kern="1050" dirty="0">
              <a:effectLst/>
              <a:latin typeface="Times New Roman" panose="02020603050405020304" pitchFamily="18" charset="0"/>
              <a:ea typeface="宋体" panose="02010600030101010101" pitchFamily="2" charset="-122"/>
            </a:endParaRPr>
          </a:p>
        </p:txBody>
      </p:sp>
      <p:sp>
        <p:nvSpPr>
          <p:cNvPr id="3" name="矩形 2"/>
          <p:cNvSpPr/>
          <p:nvPr/>
        </p:nvSpPr>
        <p:spPr>
          <a:xfrm>
            <a:off x="344488" y="1916832"/>
            <a:ext cx="9561512" cy="3416320"/>
          </a:xfrm>
          <a:prstGeom prst="rect">
            <a:avLst/>
          </a:prstGeom>
        </p:spPr>
        <p:txBody>
          <a:bodyPr wrap="square">
            <a:spAutoFit/>
          </a:bodyPr>
          <a:lstStyle/>
          <a:p>
            <a:r>
              <a:rPr lang="en-US" altLang="zh-CN" sz="3600" dirty="0"/>
              <a:t>// C</a:t>
            </a:r>
            <a:r>
              <a:rPr lang="zh-CN" altLang="zh-CN" sz="3600" dirty="0"/>
              <a:t>函数</a:t>
            </a:r>
            <a:r>
              <a:rPr lang="en-US" altLang="zh-CN" sz="3600" dirty="0"/>
              <a:t> prog1_c.c</a:t>
            </a:r>
            <a:endParaRPr lang="zh-CN" altLang="zh-CN" sz="3600" dirty="0"/>
          </a:p>
          <a:p>
            <a:r>
              <a:rPr lang="en-US" altLang="zh-CN" sz="3600" dirty="0"/>
              <a:t>void prog1_c(</a:t>
            </a:r>
            <a:r>
              <a:rPr lang="en-US" altLang="zh-CN" sz="3600" dirty="0" err="1"/>
              <a:t>int</a:t>
            </a:r>
            <a:r>
              <a:rPr lang="en-US" altLang="zh-CN" sz="3600" dirty="0"/>
              <a:t> p1,int p2,int p3)</a:t>
            </a:r>
            <a:endParaRPr lang="zh-CN" altLang="zh-CN" sz="3600" dirty="0"/>
          </a:p>
          <a:p>
            <a:r>
              <a:rPr lang="en-US" altLang="zh-CN" sz="3600" dirty="0"/>
              <a:t>{</a:t>
            </a:r>
            <a:endParaRPr lang="zh-CN" altLang="zh-CN" sz="3600" dirty="0"/>
          </a:p>
          <a:p>
            <a:r>
              <a:rPr lang="en-US" altLang="zh-CN" sz="3600" dirty="0" err="1"/>
              <a:t>printk</a:t>
            </a:r>
            <a:r>
              <a:rPr lang="en-US" altLang="zh-CN" sz="3600" dirty="0"/>
              <a:t>("%0x %0x %0x\r\n",p1,p2,p3);	// </a:t>
            </a:r>
            <a:r>
              <a:rPr lang="zh-CN" altLang="zh-CN" sz="3600" dirty="0"/>
              <a:t>输出参数值</a:t>
            </a:r>
          </a:p>
          <a:p>
            <a:r>
              <a:rPr lang="en-US" altLang="zh-CN" sz="3600" dirty="0"/>
              <a:t>}</a:t>
            </a:r>
            <a:endParaRPr lang="zh-CN" altLang="zh-CN" sz="3600" dirty="0"/>
          </a:p>
        </p:txBody>
      </p:sp>
    </p:spTree>
    <p:extLst>
      <p:ext uri="{BB962C8B-B14F-4D97-AF65-F5344CB8AC3E}">
        <p14:creationId xmlns:p14="http://schemas.microsoft.com/office/powerpoint/2010/main" val="27670107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0472" y="620688"/>
            <a:ext cx="9289032" cy="6370975"/>
          </a:xfrm>
          <a:prstGeom prst="rect">
            <a:avLst/>
          </a:prstGeom>
        </p:spPr>
        <p:txBody>
          <a:bodyPr wrap="square">
            <a:spAutoFit/>
          </a:bodyPr>
          <a:lstStyle/>
          <a:p>
            <a:r>
              <a:rPr lang="en-US" altLang="zh-CN" sz="3200" dirty="0"/>
              <a:t>;</a:t>
            </a:r>
            <a:r>
              <a:rPr lang="zh-CN" altLang="zh-CN" sz="3200" dirty="0"/>
              <a:t>汇编程序 </a:t>
            </a:r>
            <a:r>
              <a:rPr lang="en-US" altLang="zh-CN" sz="3200" dirty="0"/>
              <a:t>prog1_asm.s</a:t>
            </a:r>
          </a:p>
          <a:p>
            <a:endParaRPr lang="zh-CN" altLang="zh-CN" sz="3200" dirty="0"/>
          </a:p>
          <a:p>
            <a:r>
              <a:rPr lang="en-US" altLang="zh-CN" sz="3200" dirty="0"/>
              <a:t>IMPORT prog1_c 	; </a:t>
            </a:r>
            <a:r>
              <a:rPr lang="zh-CN" altLang="zh-CN" sz="3200" dirty="0"/>
              <a:t>声明</a:t>
            </a:r>
            <a:r>
              <a:rPr lang="en-US" altLang="zh-CN" sz="3200" dirty="0"/>
              <a:t>prog1_c</a:t>
            </a:r>
            <a:r>
              <a:rPr lang="zh-CN" altLang="zh-CN" sz="3200" dirty="0"/>
              <a:t>函数</a:t>
            </a:r>
          </a:p>
          <a:p>
            <a:r>
              <a:rPr lang="en-US" altLang="zh-CN" sz="3200" dirty="0"/>
              <a:t>AREA PROG1_ASM, CODE, READONLY</a:t>
            </a:r>
            <a:endParaRPr lang="zh-CN" altLang="zh-CN" sz="3200" dirty="0"/>
          </a:p>
          <a:p>
            <a:r>
              <a:rPr lang="en-US" altLang="zh-CN" sz="3200" dirty="0"/>
              <a:t>prog1_asm</a:t>
            </a:r>
            <a:endParaRPr lang="zh-CN" altLang="zh-CN" sz="3200" dirty="0"/>
          </a:p>
          <a:p>
            <a:r>
              <a:rPr lang="en-US" altLang="zh-CN" sz="3200" dirty="0"/>
              <a:t>STR </a:t>
            </a:r>
            <a:r>
              <a:rPr lang="en-US" altLang="zh-CN" sz="3200" dirty="0" err="1"/>
              <a:t>lr</a:t>
            </a:r>
            <a:r>
              <a:rPr lang="en-US" altLang="zh-CN" sz="3200" dirty="0"/>
              <a:t>, [</a:t>
            </a:r>
            <a:r>
              <a:rPr lang="en-US" altLang="zh-CN" sz="3200" dirty="0" err="1"/>
              <a:t>sp</a:t>
            </a:r>
            <a:r>
              <a:rPr lang="en-US" altLang="zh-CN" sz="3200" dirty="0"/>
              <a:t>, #-4]! 	; </a:t>
            </a:r>
            <a:r>
              <a:rPr lang="zh-CN" altLang="zh-CN" sz="3200" dirty="0"/>
              <a:t>保存当前</a:t>
            </a:r>
            <a:r>
              <a:rPr lang="en-US" altLang="zh-CN" sz="3200" dirty="0" err="1"/>
              <a:t>lr</a:t>
            </a:r>
            <a:endParaRPr lang="zh-CN" altLang="zh-CN" sz="3200" dirty="0"/>
          </a:p>
          <a:p>
            <a:r>
              <a:rPr lang="en-US" altLang="zh-CN" sz="3200" dirty="0" err="1"/>
              <a:t>ldr</a:t>
            </a:r>
            <a:r>
              <a:rPr lang="en-US" altLang="zh-CN" sz="3200" dirty="0"/>
              <a:t> r0,=0x1 	; </a:t>
            </a:r>
            <a:r>
              <a:rPr lang="zh-CN" altLang="zh-CN" sz="3200" dirty="0"/>
              <a:t>参数</a:t>
            </a:r>
            <a:r>
              <a:rPr lang="en-US" altLang="zh-CN" sz="3200" dirty="0"/>
              <a:t>1</a:t>
            </a:r>
            <a:endParaRPr lang="zh-CN" altLang="zh-CN" sz="3200" dirty="0"/>
          </a:p>
          <a:p>
            <a:r>
              <a:rPr lang="en-US" altLang="zh-CN" sz="3200" dirty="0" err="1"/>
              <a:t>ldr</a:t>
            </a:r>
            <a:r>
              <a:rPr lang="en-US" altLang="zh-CN" sz="3200" dirty="0"/>
              <a:t> r1,=0x2 	; </a:t>
            </a:r>
            <a:r>
              <a:rPr lang="zh-CN" altLang="zh-CN" sz="3200" dirty="0"/>
              <a:t>参数</a:t>
            </a:r>
            <a:r>
              <a:rPr lang="en-US" altLang="zh-CN" sz="3200" dirty="0"/>
              <a:t>2</a:t>
            </a:r>
            <a:endParaRPr lang="zh-CN" altLang="zh-CN" sz="3200" dirty="0"/>
          </a:p>
          <a:p>
            <a:r>
              <a:rPr lang="en-US" altLang="zh-CN" sz="3200" dirty="0" err="1"/>
              <a:t>ldr</a:t>
            </a:r>
            <a:r>
              <a:rPr lang="en-US" altLang="zh-CN" sz="3200" dirty="0"/>
              <a:t> r2,=0x3 	; </a:t>
            </a:r>
            <a:r>
              <a:rPr lang="zh-CN" altLang="zh-CN" sz="3200" dirty="0"/>
              <a:t>参数</a:t>
            </a:r>
            <a:r>
              <a:rPr lang="en-US" altLang="zh-CN" sz="3200" dirty="0"/>
              <a:t>3</a:t>
            </a:r>
            <a:endParaRPr lang="zh-CN" altLang="zh-CN" sz="3200" dirty="0"/>
          </a:p>
          <a:p>
            <a:r>
              <a:rPr lang="en-US" altLang="zh-CN" sz="3200" dirty="0" err="1"/>
              <a:t>bl</a:t>
            </a:r>
            <a:r>
              <a:rPr lang="en-US" altLang="zh-CN" sz="3200" dirty="0"/>
              <a:t> prog1_c 	; </a:t>
            </a:r>
            <a:r>
              <a:rPr lang="zh-CN" altLang="zh-CN" sz="3200" dirty="0"/>
              <a:t>调用</a:t>
            </a:r>
            <a:r>
              <a:rPr lang="en-US" altLang="zh-CN" sz="3200" dirty="0"/>
              <a:t>C</a:t>
            </a:r>
            <a:r>
              <a:rPr lang="zh-CN" altLang="zh-CN" sz="3200" dirty="0"/>
              <a:t>函数</a:t>
            </a:r>
          </a:p>
          <a:p>
            <a:r>
              <a:rPr lang="en-US" altLang="zh-CN" sz="3200" dirty="0"/>
              <a:t>LDR pc, [</a:t>
            </a:r>
            <a:r>
              <a:rPr lang="en-US" altLang="zh-CN" sz="3200" dirty="0" err="1"/>
              <a:t>sp</a:t>
            </a:r>
            <a:r>
              <a:rPr lang="en-US" altLang="zh-CN" sz="3200" dirty="0"/>
              <a:t>], #4 	; </a:t>
            </a:r>
            <a:r>
              <a:rPr lang="zh-CN" altLang="zh-CN" sz="3200" dirty="0"/>
              <a:t>将</a:t>
            </a:r>
            <a:r>
              <a:rPr lang="en-US" altLang="zh-CN" sz="3200" dirty="0" err="1"/>
              <a:t>lr</a:t>
            </a:r>
            <a:r>
              <a:rPr lang="zh-CN" altLang="zh-CN" sz="3200" dirty="0"/>
              <a:t>装进</a:t>
            </a:r>
            <a:r>
              <a:rPr lang="en-US" altLang="zh-CN" sz="3200" dirty="0"/>
              <a:t>pc(</a:t>
            </a:r>
            <a:r>
              <a:rPr lang="zh-CN" altLang="zh-CN" sz="3200" dirty="0"/>
              <a:t>返回</a:t>
            </a:r>
            <a:r>
              <a:rPr lang="en-US" altLang="zh-CN" sz="3200" dirty="0"/>
              <a:t>main</a:t>
            </a:r>
            <a:r>
              <a:rPr lang="zh-CN" altLang="zh-CN" sz="3200" dirty="0"/>
              <a:t>函数</a:t>
            </a:r>
            <a:r>
              <a:rPr lang="en-US" altLang="zh-CN" sz="3200" dirty="0"/>
              <a:t>) </a:t>
            </a:r>
            <a:endParaRPr lang="zh-CN" altLang="zh-CN" sz="3200" dirty="0"/>
          </a:p>
          <a:p>
            <a:r>
              <a:rPr lang="en-US" altLang="zh-CN" sz="3200" dirty="0"/>
              <a:t>END</a:t>
            </a:r>
            <a:endParaRPr lang="zh-CN" altLang="zh-CN" sz="3200" dirty="0"/>
          </a:p>
          <a:p>
            <a:r>
              <a:rPr lang="en-US" altLang="zh-CN" sz="2400" dirty="0"/>
              <a:t> </a:t>
            </a:r>
            <a:endParaRPr lang="zh-CN" altLang="zh-CN" sz="2400" dirty="0"/>
          </a:p>
        </p:txBody>
      </p:sp>
    </p:spTree>
    <p:extLst>
      <p:ext uri="{BB962C8B-B14F-4D97-AF65-F5344CB8AC3E}">
        <p14:creationId xmlns:p14="http://schemas.microsoft.com/office/powerpoint/2010/main" val="2037122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89" name="Rectangle 253"/>
          <p:cNvSpPr>
            <a:spLocks noChangeArrowheads="1"/>
          </p:cNvSpPr>
          <p:nvPr/>
        </p:nvSpPr>
        <p:spPr bwMode="auto">
          <a:xfrm>
            <a:off x="2144688" y="260648"/>
            <a:ext cx="592468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800" dirty="0">
                <a:latin typeface="Times New Roman" pitchFamily="18" charset="0"/>
                <a:cs typeface="Times New Roman" pitchFamily="18" charset="0"/>
              </a:rPr>
              <a:t>表</a:t>
            </a:r>
            <a:r>
              <a:rPr lang="en-US" altLang="zh-CN" sz="2800" dirty="0">
                <a:latin typeface="Times New Roman" pitchFamily="18" charset="0"/>
                <a:cs typeface="Times New Roman" pitchFamily="18" charset="0"/>
              </a:rPr>
              <a:t>4-1  ARM</a:t>
            </a:r>
            <a:r>
              <a:rPr lang="zh-CN" altLang="en-US" sz="2800" dirty="0">
                <a:latin typeface="Times New Roman" pitchFamily="18" charset="0"/>
                <a:cs typeface="Times New Roman" pitchFamily="18" charset="0"/>
              </a:rPr>
              <a:t>汇编常用伪操作列表</a:t>
            </a:r>
            <a:endParaRPr lang="zh-CN" altLang="en-US" sz="2800" dirty="0"/>
          </a:p>
        </p:txBody>
      </p:sp>
      <p:sp>
        <p:nvSpPr>
          <p:cNvPr id="65950" name="Rectangle 414"/>
          <p:cNvSpPr>
            <a:spLocks noChangeArrowheads="1"/>
          </p:cNvSpPr>
          <p:nvPr/>
        </p:nvSpPr>
        <p:spPr bwMode="auto">
          <a:xfrm>
            <a:off x="0" y="4839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zh-CN">
              <a:latin typeface="Arial" charset="0"/>
            </a:endParaRPr>
          </a:p>
        </p:txBody>
      </p:sp>
      <p:sp>
        <p:nvSpPr>
          <p:cNvPr id="2" name="矩形 1">
            <a:extLst>
              <a:ext uri="{FF2B5EF4-FFF2-40B4-BE49-F238E27FC236}">
                <a16:creationId xmlns:a16="http://schemas.microsoft.com/office/drawing/2014/main" id="{CC7189D1-4708-4D4C-A0F7-9D7BCBCC0DD8}"/>
              </a:ext>
            </a:extLst>
          </p:cNvPr>
          <p:cNvSpPr/>
          <p:nvPr/>
        </p:nvSpPr>
        <p:spPr>
          <a:xfrm>
            <a:off x="0" y="1199274"/>
            <a:ext cx="9993560" cy="369331"/>
          </a:xfrm>
          <a:prstGeom prst="rect">
            <a:avLst/>
          </a:prstGeom>
          <a:solidFill>
            <a:srgbClr val="EAD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5958" name="Group 422"/>
          <p:cNvGraphicFramePr>
            <a:graphicFrameLocks noGrp="1"/>
          </p:cNvGraphicFramePr>
          <p:nvPr>
            <p:extLst>
              <p:ext uri="{D42A27DB-BD31-4B8C-83A1-F6EECF244321}">
                <p14:modId xmlns:p14="http://schemas.microsoft.com/office/powerpoint/2010/main" val="1179224291"/>
              </p:ext>
            </p:extLst>
          </p:nvPr>
        </p:nvGraphicFramePr>
        <p:xfrm>
          <a:off x="279466" y="1199274"/>
          <a:ext cx="9493250" cy="5257805"/>
        </p:xfrm>
        <a:graphic>
          <a:graphicData uri="http://schemas.openxmlformats.org/drawingml/2006/table">
            <a:tbl>
              <a:tblPr/>
              <a:tblGrid>
                <a:gridCol w="1651000">
                  <a:extLst>
                    <a:ext uri="{9D8B030D-6E8A-4147-A177-3AD203B41FA5}">
                      <a16:colId xmlns:a16="http://schemas.microsoft.com/office/drawing/2014/main" val="20000"/>
                    </a:ext>
                  </a:extLst>
                </a:gridCol>
                <a:gridCol w="3238558">
                  <a:extLst>
                    <a:ext uri="{9D8B030D-6E8A-4147-A177-3AD203B41FA5}">
                      <a16:colId xmlns:a16="http://schemas.microsoft.com/office/drawing/2014/main" val="20001"/>
                    </a:ext>
                  </a:extLst>
                </a:gridCol>
                <a:gridCol w="4603692">
                  <a:extLst>
                    <a:ext uri="{9D8B030D-6E8A-4147-A177-3AD203B41FA5}">
                      <a16:colId xmlns:a16="http://schemas.microsoft.com/office/drawing/2014/main" val="20002"/>
                    </a:ext>
                  </a:extLst>
                </a:gridCol>
              </a:tblGrid>
              <a:tr h="4778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宋体" pitchFamily="2" charset="-122"/>
                        </a:rPr>
                        <a:t>操作符</a:t>
                      </a:r>
                      <a:endParaRPr kumimoji="0" lang="zh-CN" altLang="en-US" sz="2400" b="0" i="0" u="none" strike="noStrike" cap="none" normalizeH="0" baseline="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宋体" pitchFamily="2" charset="-122"/>
                        </a:rPr>
                        <a:t>语法格式</a:t>
                      </a:r>
                      <a:endParaRPr kumimoji="0" lang="zh-CN" altLang="en-US" sz="2400" b="0" i="0" u="none" strike="noStrike" cap="none" normalizeH="0" baseline="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itchFamily="18" charset="0"/>
                          <a:ea typeface="宋体" pitchFamily="2" charset="-122"/>
                        </a:rPr>
                        <a:t>功能描述</a:t>
                      </a:r>
                      <a:endParaRPr kumimoji="0" lang="zh-CN" altLang="en-US" sz="2400" b="0" i="0" u="none" strike="noStrike" cap="none" normalizeH="0" baseline="0" dirty="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78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ARM</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ARM</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指示编译器处理的是</a:t>
                      </a:r>
                      <a:r>
                        <a:rPr kumimoji="0" lang="en-US" altLang="zh-CN" sz="2000" b="0" i="0" u="none" strike="noStrike" cap="none" normalizeH="0" baseline="0">
                          <a:ln>
                            <a:noFill/>
                          </a:ln>
                          <a:solidFill>
                            <a:schemeClr val="tx1"/>
                          </a:solidFill>
                          <a:effectLst/>
                          <a:latin typeface="Times New Roman" pitchFamily="18" charset="0"/>
                          <a:ea typeface="宋体" pitchFamily="2" charset="-122"/>
                        </a:rPr>
                        <a:t>32</a:t>
                      </a:r>
                      <a:r>
                        <a:rPr kumimoji="0" lang="zh-CN" altLang="en-US" sz="2000" b="0" i="0" u="none" strike="noStrike" cap="none" normalizeH="0" baseline="0">
                          <a:ln>
                            <a:noFill/>
                          </a:ln>
                          <a:solidFill>
                            <a:schemeClr val="tx1"/>
                          </a:solidFill>
                          <a:effectLst/>
                          <a:latin typeface="Times New Roman" pitchFamily="18" charset="0"/>
                          <a:ea typeface="宋体" pitchFamily="2" charset="-122"/>
                        </a:rPr>
                        <a:t>位</a:t>
                      </a:r>
                      <a:r>
                        <a:rPr kumimoji="0" lang="en-US" altLang="zh-CN" sz="2000" b="0" i="0" u="none" strike="noStrike" cap="none" normalizeH="0" baseline="0">
                          <a:ln>
                            <a:noFill/>
                          </a:ln>
                          <a:solidFill>
                            <a:schemeClr val="tx1"/>
                          </a:solidFill>
                          <a:effectLst/>
                          <a:latin typeface="Times New Roman" pitchFamily="18" charset="0"/>
                          <a:ea typeface="宋体" pitchFamily="2" charset="-122"/>
                        </a:rPr>
                        <a:t>ARM</a:t>
                      </a:r>
                      <a:r>
                        <a:rPr kumimoji="0" lang="zh-CN" altLang="en-US" sz="2000" b="0" i="0" u="none" strike="noStrike" cap="none" normalizeH="0" baseline="0">
                          <a:ln>
                            <a:noFill/>
                          </a:ln>
                          <a:solidFill>
                            <a:schemeClr val="tx1"/>
                          </a:solidFill>
                          <a:effectLst/>
                          <a:latin typeface="Times New Roman" pitchFamily="18" charset="0"/>
                          <a:ea typeface="宋体" pitchFamily="2" charset="-122"/>
                        </a:rPr>
                        <a:t>指令</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78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CODE32</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CODE32</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指示编译器处理的是</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rPr>
                        <a:t>32</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位</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rPr>
                        <a:t>ARM</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指令</a:t>
                      </a:r>
                      <a:endParaRPr kumimoji="0" lang="zh-CN" altLang="en-US" sz="2000" b="0" i="0" u="none" strike="noStrike" cap="none" normalizeH="0" baseline="0" dirty="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78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THUMB</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THUMB</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指示编译器处理的是</a:t>
                      </a:r>
                      <a:r>
                        <a:rPr kumimoji="0" lang="en-US" altLang="zh-CN" sz="2000" b="0" i="0" u="none" strike="noStrike" cap="none" normalizeH="0" baseline="0">
                          <a:ln>
                            <a:noFill/>
                          </a:ln>
                          <a:solidFill>
                            <a:schemeClr val="tx1"/>
                          </a:solidFill>
                          <a:effectLst/>
                          <a:latin typeface="Times New Roman" pitchFamily="18" charset="0"/>
                          <a:ea typeface="宋体" pitchFamily="2" charset="-122"/>
                        </a:rPr>
                        <a:t>16</a:t>
                      </a:r>
                      <a:r>
                        <a:rPr kumimoji="0" lang="zh-CN" altLang="en-US" sz="2000" b="0" i="0" u="none" strike="noStrike" cap="none" normalizeH="0" baseline="0">
                          <a:ln>
                            <a:noFill/>
                          </a:ln>
                          <a:solidFill>
                            <a:schemeClr val="tx1"/>
                          </a:solidFill>
                          <a:effectLst/>
                          <a:latin typeface="Times New Roman" pitchFamily="18" charset="0"/>
                          <a:ea typeface="宋体" pitchFamily="2" charset="-122"/>
                        </a:rPr>
                        <a:t>位</a:t>
                      </a:r>
                      <a:r>
                        <a:rPr kumimoji="0" lang="en-US" altLang="zh-CN" sz="2000" b="0" i="0" u="none" strike="noStrike" cap="none" normalizeH="0" baseline="0">
                          <a:ln>
                            <a:noFill/>
                          </a:ln>
                          <a:solidFill>
                            <a:schemeClr val="tx1"/>
                          </a:solidFill>
                          <a:effectLst/>
                          <a:latin typeface="Times New Roman" pitchFamily="18" charset="0"/>
                          <a:ea typeface="宋体" pitchFamily="2" charset="-122"/>
                        </a:rPr>
                        <a:t>THUMB</a:t>
                      </a:r>
                      <a:r>
                        <a:rPr kumimoji="0" lang="zh-CN" altLang="en-US" sz="2000" b="0" i="0" u="none" strike="noStrike" cap="none" normalizeH="0" baseline="0">
                          <a:ln>
                            <a:noFill/>
                          </a:ln>
                          <a:solidFill>
                            <a:schemeClr val="tx1"/>
                          </a:solidFill>
                          <a:effectLst/>
                          <a:latin typeface="Times New Roman" pitchFamily="18" charset="0"/>
                          <a:ea typeface="宋体" pitchFamily="2" charset="-122"/>
                        </a:rPr>
                        <a:t>指令</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78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CODE16</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CODE16</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指示编译器处理的是</a:t>
                      </a:r>
                      <a:r>
                        <a:rPr kumimoji="0" lang="en-US" altLang="zh-CN" sz="2000" b="0" i="0" u="none" strike="noStrike" cap="none" normalizeH="0" baseline="0">
                          <a:ln>
                            <a:noFill/>
                          </a:ln>
                          <a:solidFill>
                            <a:schemeClr val="tx1"/>
                          </a:solidFill>
                          <a:effectLst/>
                          <a:latin typeface="Times New Roman" pitchFamily="18" charset="0"/>
                          <a:ea typeface="宋体" pitchFamily="2" charset="-122"/>
                        </a:rPr>
                        <a:t>16</a:t>
                      </a:r>
                      <a:r>
                        <a:rPr kumimoji="0" lang="zh-CN" altLang="en-US" sz="2000" b="0" i="0" u="none" strike="noStrike" cap="none" normalizeH="0" baseline="0">
                          <a:ln>
                            <a:noFill/>
                          </a:ln>
                          <a:solidFill>
                            <a:schemeClr val="tx1"/>
                          </a:solidFill>
                          <a:effectLst/>
                          <a:latin typeface="Times New Roman" pitchFamily="18" charset="0"/>
                          <a:ea typeface="宋体" pitchFamily="2" charset="-122"/>
                        </a:rPr>
                        <a:t>位</a:t>
                      </a:r>
                      <a:r>
                        <a:rPr kumimoji="0" lang="en-US" altLang="zh-CN" sz="2000" b="0" i="0" u="none" strike="noStrike" cap="none" normalizeH="0" baseline="0">
                          <a:ln>
                            <a:noFill/>
                          </a:ln>
                          <a:solidFill>
                            <a:schemeClr val="tx1"/>
                          </a:solidFill>
                          <a:effectLst/>
                          <a:latin typeface="Times New Roman" pitchFamily="18" charset="0"/>
                          <a:ea typeface="宋体" pitchFamily="2" charset="-122"/>
                        </a:rPr>
                        <a:t>THUMB</a:t>
                      </a:r>
                      <a:r>
                        <a:rPr kumimoji="0" lang="zh-CN" altLang="en-US" sz="2000" b="0" i="0" u="none" strike="noStrike" cap="none" normalizeH="0" baseline="0">
                          <a:ln>
                            <a:noFill/>
                          </a:ln>
                          <a:solidFill>
                            <a:schemeClr val="tx1"/>
                          </a:solidFill>
                          <a:effectLst/>
                          <a:latin typeface="Times New Roman" pitchFamily="18" charset="0"/>
                          <a:ea typeface="宋体" pitchFamily="2" charset="-122"/>
                        </a:rPr>
                        <a:t>指令</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9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AREA </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AREA name{attr}{attr}</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宋体" pitchFamily="2" charset="-122"/>
                        </a:rPr>
                        <a:t>段属性定义</a:t>
                      </a:r>
                      <a:endParaRPr kumimoji="0" lang="zh-CN" altLang="en-US" sz="2400" b="0" i="0" u="none" strike="noStrike" cap="none" normalizeH="0" baseline="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778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ENTRY</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宋体" pitchFamily="2" charset="-122"/>
                        </a:rPr>
                        <a:t>　</a:t>
                      </a: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ENTRY</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宋体" pitchFamily="2" charset="-122"/>
                        </a:rPr>
                        <a:t>声明程序的入口点</a:t>
                      </a:r>
                      <a:endParaRPr kumimoji="0" lang="zh-CN" altLang="en-US" sz="2400" b="0" i="0" u="none" strike="noStrike" cap="none" normalizeH="0" baseline="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778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END</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宋体" pitchFamily="2" charset="-122"/>
                        </a:rPr>
                        <a:t>　</a:t>
                      </a: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END</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宋体" pitchFamily="2" charset="-122"/>
                        </a:rPr>
                        <a:t>源程序结尾标识</a:t>
                      </a:r>
                      <a:endParaRPr kumimoji="0" lang="zh-CN" altLang="en-US" sz="2400" b="0" i="0" u="none" strike="noStrike" cap="none" normalizeH="0" baseline="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778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EQU</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name  EQU expr{, type}</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宋体" pitchFamily="2" charset="-122"/>
                        </a:rPr>
                        <a:t>定义常量或标号名称</a:t>
                      </a:r>
                      <a:endParaRPr kumimoji="0" lang="zh-CN" altLang="en-US" sz="2400" b="0" i="0" u="none" strike="noStrike" cap="none" normalizeH="0" baseline="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778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EXPORT</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EXPORT name</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宋体" pitchFamily="2" charset="-122"/>
                        </a:rPr>
                        <a:t>声明全局标号</a:t>
                      </a:r>
                      <a:endParaRPr kumimoji="0" lang="zh-CN" altLang="en-US" sz="2400" b="0" i="0" u="none" strike="noStrike" cap="none" normalizeH="0" baseline="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778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IMPORT</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IMPORT name</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itchFamily="18" charset="0"/>
                          <a:ea typeface="宋体" pitchFamily="2" charset="-122"/>
                        </a:rPr>
                        <a:t>外部符号声明</a:t>
                      </a:r>
                      <a:endParaRPr kumimoji="0" lang="zh-CN" altLang="en-US" sz="2400" b="0" i="0" u="none" strike="noStrike" cap="none" normalizeH="0" baseline="0" dirty="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9846562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4025" y="404664"/>
            <a:ext cx="8832850" cy="990600"/>
          </a:xfrm>
        </p:spPr>
        <p:txBody>
          <a:bodyPr>
            <a:normAutofit fontScale="90000"/>
          </a:bodyPr>
          <a:lstStyle/>
          <a:p>
            <a:r>
              <a:rPr lang="zh-CN" altLang="zh-CN" dirty="0"/>
              <a:t>【例</a:t>
            </a:r>
            <a:r>
              <a:rPr lang="en-US" altLang="zh-CN" b="1" dirty="0"/>
              <a:t>4-9</a:t>
            </a:r>
            <a:r>
              <a:rPr lang="zh-CN" altLang="zh-CN" dirty="0"/>
              <a:t>】</a:t>
            </a:r>
            <a:r>
              <a:rPr lang="en-US" altLang="zh-CN" dirty="0"/>
              <a:t>  </a:t>
            </a:r>
            <a:r>
              <a:rPr lang="zh-CN" altLang="zh-CN" dirty="0"/>
              <a:t>在汇编语言中调用</a:t>
            </a:r>
            <a:r>
              <a:rPr lang="en-US" altLang="zh-CN" dirty="0"/>
              <a:t>C</a:t>
            </a:r>
            <a:r>
              <a:rPr lang="zh-CN" altLang="zh-CN" dirty="0"/>
              <a:t>语言的函数（参数多于</a:t>
            </a:r>
            <a:r>
              <a:rPr lang="en-US" altLang="zh-CN" dirty="0"/>
              <a:t>4</a:t>
            </a:r>
            <a:r>
              <a:rPr lang="zh-CN" altLang="zh-CN" dirty="0"/>
              <a:t>个）。</a:t>
            </a:r>
            <a:br>
              <a:rPr lang="zh-CN" altLang="zh-CN" dirty="0"/>
            </a:br>
            <a:endParaRPr lang="zh-CN" altLang="en-US" dirty="0"/>
          </a:p>
        </p:txBody>
      </p:sp>
      <p:sp>
        <p:nvSpPr>
          <p:cNvPr id="3" name="内容占位符 2"/>
          <p:cNvSpPr>
            <a:spLocks noGrp="1"/>
          </p:cNvSpPr>
          <p:nvPr>
            <p:ph sz="quarter" idx="1"/>
          </p:nvPr>
        </p:nvSpPr>
        <p:spPr>
          <a:xfrm>
            <a:off x="660400" y="1589566"/>
            <a:ext cx="9245600" cy="5079793"/>
          </a:xfrm>
        </p:spPr>
        <p:txBody>
          <a:bodyPr/>
          <a:lstStyle/>
          <a:p>
            <a:pPr marL="0" indent="0">
              <a:buNone/>
            </a:pPr>
            <a:r>
              <a:rPr lang="en-US" altLang="zh-CN" dirty="0"/>
              <a:t>//C</a:t>
            </a:r>
            <a:r>
              <a:rPr lang="zh-CN" altLang="zh-CN" dirty="0"/>
              <a:t>函数</a:t>
            </a:r>
            <a:r>
              <a:rPr lang="en-US" altLang="zh-CN" dirty="0"/>
              <a:t>  prog2_c.c</a:t>
            </a:r>
            <a:endParaRPr lang="zh-CN" altLang="zh-CN" dirty="0"/>
          </a:p>
          <a:p>
            <a:pPr marL="0" indent="0">
              <a:buNone/>
            </a:pPr>
            <a:r>
              <a:rPr lang="en-US" altLang="zh-CN" dirty="0"/>
              <a:t>void prog2_c(</a:t>
            </a:r>
            <a:r>
              <a:rPr lang="en-US" altLang="zh-CN" dirty="0" err="1"/>
              <a:t>int</a:t>
            </a:r>
            <a:r>
              <a:rPr lang="en-US" altLang="zh-CN" dirty="0"/>
              <a:t> p1,int p2,int p3,int p4,int p5,int p6)</a:t>
            </a:r>
            <a:endParaRPr lang="zh-CN" altLang="zh-CN" dirty="0"/>
          </a:p>
          <a:p>
            <a:pPr marL="0" indent="0">
              <a:buNone/>
            </a:pPr>
            <a:r>
              <a:rPr lang="en-US" altLang="zh-CN" dirty="0"/>
              <a:t>{</a:t>
            </a:r>
            <a:endParaRPr lang="zh-CN" altLang="zh-CN" dirty="0"/>
          </a:p>
          <a:p>
            <a:pPr marL="0" indent="0">
              <a:buNone/>
            </a:pPr>
            <a:r>
              <a:rPr lang="en-US" altLang="zh-CN" dirty="0"/>
              <a:t>    </a:t>
            </a:r>
            <a:r>
              <a:rPr lang="en-US" altLang="zh-CN" dirty="0" err="1"/>
              <a:t>printk</a:t>
            </a:r>
            <a:r>
              <a:rPr lang="en-US" altLang="zh-CN" dirty="0"/>
              <a:t>("%0x %0x %0x %0x %0x  %0x\r\n",p1,p2,p3,p4,p5,p6);	 // </a:t>
            </a:r>
            <a:r>
              <a:rPr lang="zh-CN" altLang="zh-CN" dirty="0"/>
              <a:t>输出参数值</a:t>
            </a:r>
          </a:p>
          <a:p>
            <a:pPr marL="0" indent="0">
              <a:buNone/>
            </a:pPr>
            <a:r>
              <a:rPr lang="en-US" altLang="zh-CN" dirty="0"/>
              <a:t>}</a:t>
            </a:r>
            <a:endParaRPr lang="zh-CN" altLang="zh-CN" dirty="0"/>
          </a:p>
          <a:p>
            <a:endParaRPr lang="zh-CN" altLang="en-US" dirty="0"/>
          </a:p>
        </p:txBody>
      </p:sp>
    </p:spTree>
    <p:extLst>
      <p:ext uri="{BB962C8B-B14F-4D97-AF65-F5344CB8AC3E}">
        <p14:creationId xmlns:p14="http://schemas.microsoft.com/office/powerpoint/2010/main" val="40951441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272480" y="0"/>
            <a:ext cx="9505056" cy="6857999"/>
          </a:xfrm>
        </p:spPr>
        <p:txBody>
          <a:bodyPr>
            <a:normAutofit fontScale="77500" lnSpcReduction="20000"/>
          </a:bodyPr>
          <a:lstStyle/>
          <a:p>
            <a:pPr marL="0" indent="0">
              <a:buNone/>
            </a:pPr>
            <a:r>
              <a:rPr lang="en-US" altLang="zh-CN" dirty="0"/>
              <a:t>;</a:t>
            </a:r>
            <a:r>
              <a:rPr lang="zh-CN" altLang="zh-CN" dirty="0"/>
              <a:t>汇编程序 </a:t>
            </a:r>
            <a:r>
              <a:rPr lang="en-US" altLang="zh-CN" dirty="0"/>
              <a:t>prog2_asm.s</a:t>
            </a:r>
            <a:endParaRPr lang="zh-CN" altLang="zh-CN" dirty="0"/>
          </a:p>
          <a:p>
            <a:pPr marL="0" indent="0">
              <a:buNone/>
            </a:pPr>
            <a:r>
              <a:rPr lang="en-US" altLang="zh-CN" dirty="0"/>
              <a:t>IMPORT prog2_c	; </a:t>
            </a:r>
            <a:r>
              <a:rPr lang="zh-CN" altLang="zh-CN" dirty="0"/>
              <a:t>声明</a:t>
            </a:r>
            <a:r>
              <a:rPr lang="en-US" altLang="zh-CN" dirty="0"/>
              <a:t>prog2_c</a:t>
            </a:r>
            <a:r>
              <a:rPr lang="zh-CN" altLang="zh-CN" dirty="0"/>
              <a:t>函数</a:t>
            </a:r>
          </a:p>
          <a:p>
            <a:pPr marL="0" indent="0">
              <a:buNone/>
            </a:pPr>
            <a:r>
              <a:rPr lang="en-US" altLang="zh-CN" dirty="0"/>
              <a:t>AREA PROG2_ASM, CODE, READONLY</a:t>
            </a:r>
            <a:endParaRPr lang="zh-CN" altLang="zh-CN" dirty="0"/>
          </a:p>
          <a:p>
            <a:pPr marL="0" indent="0">
              <a:buNone/>
            </a:pPr>
            <a:r>
              <a:rPr lang="en-US" altLang="zh-CN" dirty="0"/>
              <a:t>EXPORT prog2_asm</a:t>
            </a:r>
            <a:endParaRPr lang="zh-CN" altLang="zh-CN" dirty="0"/>
          </a:p>
          <a:p>
            <a:pPr marL="0" indent="0">
              <a:buNone/>
            </a:pPr>
            <a:r>
              <a:rPr lang="en-US" altLang="zh-CN" dirty="0"/>
              <a:t>prog2_asm</a:t>
            </a:r>
            <a:endParaRPr lang="zh-CN" altLang="zh-CN" dirty="0"/>
          </a:p>
          <a:p>
            <a:pPr marL="0" indent="0">
              <a:buNone/>
            </a:pPr>
            <a:r>
              <a:rPr lang="en-US" altLang="zh-CN" dirty="0"/>
              <a:t>STR </a:t>
            </a:r>
            <a:r>
              <a:rPr lang="en-US" altLang="zh-CN" dirty="0" err="1"/>
              <a:t>lr</a:t>
            </a:r>
            <a:r>
              <a:rPr lang="en-US" altLang="zh-CN" dirty="0"/>
              <a:t>, [</a:t>
            </a:r>
            <a:r>
              <a:rPr lang="en-US" altLang="zh-CN" dirty="0" err="1"/>
              <a:t>sp</a:t>
            </a:r>
            <a:r>
              <a:rPr lang="en-US" altLang="zh-CN" dirty="0"/>
              <a:t>, #-4]!  	; </a:t>
            </a:r>
            <a:r>
              <a:rPr lang="zh-CN" altLang="zh-CN" dirty="0"/>
              <a:t>保存当前</a:t>
            </a:r>
            <a:r>
              <a:rPr lang="en-US" altLang="zh-CN" dirty="0" err="1"/>
              <a:t>lr</a:t>
            </a:r>
            <a:endParaRPr lang="zh-CN" altLang="zh-CN" dirty="0"/>
          </a:p>
          <a:p>
            <a:pPr marL="0" indent="0">
              <a:buNone/>
            </a:pPr>
            <a:r>
              <a:rPr lang="en-US" altLang="zh-CN" dirty="0" err="1"/>
              <a:t>ldr</a:t>
            </a:r>
            <a:r>
              <a:rPr lang="en-US" altLang="zh-CN" dirty="0"/>
              <a:t> r0,=0x1 	; </a:t>
            </a:r>
            <a:r>
              <a:rPr lang="zh-CN" altLang="zh-CN" dirty="0"/>
              <a:t>参数</a:t>
            </a:r>
            <a:r>
              <a:rPr lang="en-US" altLang="zh-CN" dirty="0"/>
              <a:t>1</a:t>
            </a:r>
            <a:endParaRPr lang="zh-CN" altLang="zh-CN" dirty="0"/>
          </a:p>
          <a:p>
            <a:pPr marL="0" indent="0">
              <a:buNone/>
            </a:pPr>
            <a:r>
              <a:rPr lang="en-US" altLang="zh-CN" dirty="0" err="1"/>
              <a:t>ldr</a:t>
            </a:r>
            <a:r>
              <a:rPr lang="en-US" altLang="zh-CN" dirty="0"/>
              <a:t> r1,=0x2 	; </a:t>
            </a:r>
            <a:r>
              <a:rPr lang="zh-CN" altLang="zh-CN" dirty="0"/>
              <a:t>参数</a:t>
            </a:r>
            <a:r>
              <a:rPr lang="en-US" altLang="zh-CN" dirty="0"/>
              <a:t>2</a:t>
            </a:r>
            <a:endParaRPr lang="zh-CN" altLang="zh-CN" dirty="0"/>
          </a:p>
          <a:p>
            <a:pPr marL="0" indent="0">
              <a:buNone/>
            </a:pPr>
            <a:r>
              <a:rPr lang="en-US" altLang="zh-CN" dirty="0" err="1"/>
              <a:t>ldr</a:t>
            </a:r>
            <a:r>
              <a:rPr lang="en-US" altLang="zh-CN" dirty="0"/>
              <a:t> r2,=0x3 	; </a:t>
            </a:r>
            <a:r>
              <a:rPr lang="zh-CN" altLang="zh-CN" dirty="0"/>
              <a:t>参数</a:t>
            </a:r>
            <a:r>
              <a:rPr lang="en-US" altLang="zh-CN" dirty="0"/>
              <a:t>3</a:t>
            </a:r>
            <a:endParaRPr lang="zh-CN" altLang="zh-CN" dirty="0"/>
          </a:p>
          <a:p>
            <a:pPr marL="0" indent="0">
              <a:buNone/>
            </a:pPr>
            <a:r>
              <a:rPr lang="en-US" altLang="zh-CN" dirty="0" err="1"/>
              <a:t>ldr</a:t>
            </a:r>
            <a:r>
              <a:rPr lang="en-US" altLang="zh-CN" dirty="0"/>
              <a:t> r3,=0x4 	; </a:t>
            </a:r>
            <a:r>
              <a:rPr lang="zh-CN" altLang="zh-CN" dirty="0"/>
              <a:t>参数</a:t>
            </a:r>
            <a:r>
              <a:rPr lang="en-US" altLang="zh-CN" dirty="0"/>
              <a:t>4</a:t>
            </a:r>
            <a:endParaRPr lang="zh-CN" altLang="zh-CN" dirty="0"/>
          </a:p>
          <a:p>
            <a:pPr marL="0" indent="0">
              <a:buNone/>
            </a:pPr>
            <a:r>
              <a:rPr lang="en-US" altLang="zh-CN" dirty="0" err="1"/>
              <a:t>ldr</a:t>
            </a:r>
            <a:r>
              <a:rPr lang="en-US" altLang="zh-CN" dirty="0"/>
              <a:t> r4,=0x6</a:t>
            </a:r>
            <a:endParaRPr lang="zh-CN" altLang="zh-CN" dirty="0"/>
          </a:p>
          <a:p>
            <a:pPr marL="0" indent="0">
              <a:buNone/>
            </a:pPr>
            <a:r>
              <a:rPr lang="en-US" altLang="zh-CN" dirty="0" err="1"/>
              <a:t>str</a:t>
            </a:r>
            <a:r>
              <a:rPr lang="en-US" altLang="zh-CN" dirty="0"/>
              <a:t> r4,[</a:t>
            </a:r>
            <a:r>
              <a:rPr lang="en-US" altLang="zh-CN" dirty="0" err="1"/>
              <a:t>sp</a:t>
            </a:r>
            <a:r>
              <a:rPr lang="en-US" altLang="zh-CN" dirty="0"/>
              <a:t>,#-4]! 	; </a:t>
            </a:r>
            <a:r>
              <a:rPr lang="zh-CN" altLang="zh-CN" dirty="0"/>
              <a:t>参数</a:t>
            </a:r>
            <a:r>
              <a:rPr lang="en-US" altLang="zh-CN" dirty="0"/>
              <a:t>6</a:t>
            </a:r>
            <a:r>
              <a:rPr lang="zh-CN" altLang="zh-CN" dirty="0"/>
              <a:t>入栈</a:t>
            </a:r>
          </a:p>
          <a:p>
            <a:pPr marL="0" indent="0">
              <a:buNone/>
            </a:pPr>
            <a:r>
              <a:rPr lang="en-US" altLang="zh-CN" dirty="0" err="1"/>
              <a:t>ldr</a:t>
            </a:r>
            <a:r>
              <a:rPr lang="en-US" altLang="zh-CN" dirty="0"/>
              <a:t> r4,=0x5</a:t>
            </a:r>
            <a:endParaRPr lang="zh-CN" altLang="zh-CN" dirty="0"/>
          </a:p>
          <a:p>
            <a:pPr marL="0" indent="0">
              <a:buNone/>
            </a:pPr>
            <a:r>
              <a:rPr lang="en-US" altLang="zh-CN" dirty="0" err="1"/>
              <a:t>str</a:t>
            </a:r>
            <a:r>
              <a:rPr lang="en-US" altLang="zh-CN" dirty="0"/>
              <a:t> r4,[</a:t>
            </a:r>
            <a:r>
              <a:rPr lang="en-US" altLang="zh-CN" dirty="0" err="1"/>
              <a:t>sp</a:t>
            </a:r>
            <a:r>
              <a:rPr lang="en-US" altLang="zh-CN" dirty="0"/>
              <a:t>,#-4]! 	; </a:t>
            </a:r>
            <a:r>
              <a:rPr lang="zh-CN" altLang="zh-CN" dirty="0"/>
              <a:t>参数</a:t>
            </a:r>
            <a:r>
              <a:rPr lang="en-US" altLang="zh-CN" dirty="0"/>
              <a:t>5</a:t>
            </a:r>
            <a:r>
              <a:rPr lang="zh-CN" altLang="zh-CN" dirty="0"/>
              <a:t>入栈</a:t>
            </a:r>
          </a:p>
          <a:p>
            <a:pPr marL="0" indent="0">
              <a:buNone/>
            </a:pPr>
            <a:r>
              <a:rPr lang="en-US" altLang="zh-CN" dirty="0" err="1"/>
              <a:t>bl</a:t>
            </a:r>
            <a:r>
              <a:rPr lang="en-US" altLang="zh-CN" dirty="0"/>
              <a:t> prog2_c</a:t>
            </a:r>
            <a:endParaRPr lang="zh-CN" altLang="zh-CN" dirty="0"/>
          </a:p>
          <a:p>
            <a:pPr marL="0" indent="0">
              <a:buNone/>
            </a:pPr>
            <a:r>
              <a:rPr lang="en-US" altLang="zh-CN" dirty="0"/>
              <a:t>ADD </a:t>
            </a:r>
            <a:r>
              <a:rPr lang="en-US" altLang="zh-CN" dirty="0" err="1"/>
              <a:t>sp</a:t>
            </a:r>
            <a:r>
              <a:rPr lang="en-US" altLang="zh-CN" dirty="0"/>
              <a:t>, </a:t>
            </a:r>
            <a:r>
              <a:rPr lang="en-US" altLang="zh-CN" dirty="0" err="1"/>
              <a:t>sp</a:t>
            </a:r>
            <a:r>
              <a:rPr lang="en-US" altLang="zh-CN" dirty="0"/>
              <a:t>, #4 	; </a:t>
            </a:r>
            <a:r>
              <a:rPr lang="zh-CN" altLang="zh-CN" dirty="0"/>
              <a:t>清除栈中参数</a:t>
            </a:r>
            <a:r>
              <a:rPr lang="en-US" altLang="zh-CN" dirty="0"/>
              <a:t>5</a:t>
            </a:r>
            <a:r>
              <a:rPr lang="zh-CN" altLang="zh-CN" dirty="0"/>
              <a:t>，本语句执行完后</a:t>
            </a:r>
            <a:r>
              <a:rPr lang="en-US" altLang="zh-CN" dirty="0" err="1"/>
              <a:t>sp</a:t>
            </a:r>
            <a:r>
              <a:rPr lang="zh-CN" altLang="zh-CN" dirty="0"/>
              <a:t>指向参数</a:t>
            </a:r>
            <a:r>
              <a:rPr lang="en-US" altLang="zh-CN" dirty="0"/>
              <a:t>6</a:t>
            </a:r>
            <a:endParaRPr lang="zh-CN" altLang="zh-CN" dirty="0"/>
          </a:p>
          <a:p>
            <a:pPr marL="0" indent="0">
              <a:buNone/>
            </a:pPr>
            <a:r>
              <a:rPr lang="en-US" altLang="zh-CN" dirty="0"/>
              <a:t>ADD </a:t>
            </a:r>
            <a:r>
              <a:rPr lang="en-US" altLang="zh-CN" dirty="0" err="1"/>
              <a:t>sp</a:t>
            </a:r>
            <a:r>
              <a:rPr lang="en-US" altLang="zh-CN" dirty="0"/>
              <a:t>, </a:t>
            </a:r>
            <a:r>
              <a:rPr lang="en-US" altLang="zh-CN" dirty="0" err="1"/>
              <a:t>sp</a:t>
            </a:r>
            <a:r>
              <a:rPr lang="en-US" altLang="zh-CN" dirty="0"/>
              <a:t>, #4 	; </a:t>
            </a:r>
            <a:r>
              <a:rPr lang="zh-CN" altLang="zh-CN" dirty="0"/>
              <a:t>清除栈中参数</a:t>
            </a:r>
            <a:r>
              <a:rPr lang="en-US" altLang="zh-CN" dirty="0"/>
              <a:t>6</a:t>
            </a:r>
            <a:r>
              <a:rPr lang="zh-CN" altLang="zh-CN" dirty="0"/>
              <a:t>，本语句执行完后</a:t>
            </a:r>
            <a:r>
              <a:rPr lang="en-US" altLang="zh-CN" dirty="0" err="1"/>
              <a:t>sp</a:t>
            </a:r>
            <a:r>
              <a:rPr lang="zh-CN" altLang="zh-CN" dirty="0"/>
              <a:t>指向</a:t>
            </a:r>
            <a:r>
              <a:rPr lang="en-US" altLang="zh-CN" dirty="0" err="1"/>
              <a:t>lr</a:t>
            </a:r>
            <a:endParaRPr lang="zh-CN" altLang="zh-CN" dirty="0"/>
          </a:p>
          <a:p>
            <a:pPr marL="0" indent="0">
              <a:buNone/>
            </a:pPr>
            <a:r>
              <a:rPr lang="en-US" altLang="zh-CN" dirty="0"/>
              <a:t>LDR pc, [</a:t>
            </a:r>
            <a:r>
              <a:rPr lang="en-US" altLang="zh-CN" dirty="0" err="1"/>
              <a:t>sp</a:t>
            </a:r>
            <a:r>
              <a:rPr lang="en-US" altLang="zh-CN" dirty="0"/>
              <a:t>],#4 	; </a:t>
            </a:r>
            <a:r>
              <a:rPr lang="zh-CN" altLang="zh-CN" dirty="0"/>
              <a:t>将</a:t>
            </a:r>
            <a:r>
              <a:rPr lang="en-US" altLang="zh-CN" dirty="0" err="1"/>
              <a:t>lr</a:t>
            </a:r>
            <a:r>
              <a:rPr lang="zh-CN" altLang="zh-CN" dirty="0"/>
              <a:t>装进</a:t>
            </a:r>
            <a:r>
              <a:rPr lang="en-US" altLang="zh-CN" dirty="0"/>
              <a:t>pc(</a:t>
            </a:r>
            <a:r>
              <a:rPr lang="zh-CN" altLang="zh-CN" dirty="0"/>
              <a:t>返回</a:t>
            </a:r>
            <a:r>
              <a:rPr lang="en-US" altLang="zh-CN" dirty="0"/>
              <a:t>main</a:t>
            </a:r>
            <a:r>
              <a:rPr lang="zh-CN" altLang="zh-CN" dirty="0"/>
              <a:t>函数</a:t>
            </a:r>
            <a:r>
              <a:rPr lang="en-US" altLang="zh-CN" dirty="0"/>
              <a:t>)</a:t>
            </a:r>
            <a:endParaRPr lang="zh-CN" altLang="zh-CN" dirty="0"/>
          </a:p>
          <a:p>
            <a:pPr marL="0" indent="0">
              <a:buNone/>
            </a:pPr>
            <a:r>
              <a:rPr lang="en-US" altLang="zh-CN" dirty="0"/>
              <a:t>END</a:t>
            </a:r>
            <a:endParaRPr lang="zh-CN" altLang="zh-CN" dirty="0"/>
          </a:p>
          <a:p>
            <a:endParaRPr lang="zh-CN" altLang="en-US" dirty="0"/>
          </a:p>
        </p:txBody>
      </p:sp>
    </p:spTree>
    <p:extLst>
      <p:ext uri="{BB962C8B-B14F-4D97-AF65-F5344CB8AC3E}">
        <p14:creationId xmlns:p14="http://schemas.microsoft.com/office/powerpoint/2010/main" val="39267721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4.5 ARM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汇编语言实验基础</a:t>
            </a:r>
            <a:endParaRPr lang="zh-CN" altLang="en-US" dirty="0"/>
          </a:p>
        </p:txBody>
      </p:sp>
      <p:sp>
        <p:nvSpPr>
          <p:cNvPr id="5" name="Rectangle 1"/>
          <p:cNvSpPr>
            <a:spLocks noGrp="1" noChangeArrowheads="1"/>
          </p:cNvSpPr>
          <p:nvPr>
            <p:ph sz="quarter" idx="1"/>
          </p:nvPr>
        </p:nvSpPr>
        <p:spPr bwMode="auto">
          <a:xfrm>
            <a:off x="128464" y="1772816"/>
            <a:ext cx="88328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tabLst>
                <a:tab pos="5329238" algn="r"/>
              </a:tabLst>
              <a:defRPr>
                <a:solidFill>
                  <a:schemeClr val="tx1"/>
                </a:solidFill>
                <a:latin typeface="Arial" panose="020B0604020202020204" pitchFamily="34" charset="0"/>
              </a:defRPr>
            </a:lvl1pPr>
            <a:lvl2pPr eaLnBrk="0" fontAlgn="base" hangingPunct="0">
              <a:spcBef>
                <a:spcPct val="0"/>
              </a:spcBef>
              <a:spcAft>
                <a:spcPct val="0"/>
              </a:spcAft>
              <a:tabLst>
                <a:tab pos="5329238" algn="r"/>
              </a:tabLst>
              <a:defRPr>
                <a:solidFill>
                  <a:schemeClr val="tx1"/>
                </a:solidFill>
                <a:latin typeface="Arial" panose="020B0604020202020204" pitchFamily="34" charset="0"/>
              </a:defRPr>
            </a:lvl2pPr>
            <a:lvl3pPr eaLnBrk="0" fontAlgn="base" hangingPunct="0">
              <a:spcBef>
                <a:spcPct val="0"/>
              </a:spcBef>
              <a:spcAft>
                <a:spcPct val="0"/>
              </a:spcAft>
              <a:tabLst>
                <a:tab pos="5329238" algn="r"/>
              </a:tabLst>
              <a:defRPr>
                <a:solidFill>
                  <a:schemeClr val="tx1"/>
                </a:solidFill>
                <a:latin typeface="Arial" panose="020B0604020202020204" pitchFamily="34" charset="0"/>
              </a:defRPr>
            </a:lvl3pPr>
            <a:lvl4pPr eaLnBrk="0" fontAlgn="base" hangingPunct="0">
              <a:spcBef>
                <a:spcPct val="0"/>
              </a:spcBef>
              <a:spcAft>
                <a:spcPct val="0"/>
              </a:spcAft>
              <a:tabLst>
                <a:tab pos="5329238" algn="r"/>
              </a:tabLst>
              <a:defRPr>
                <a:solidFill>
                  <a:schemeClr val="tx1"/>
                </a:solidFill>
                <a:latin typeface="Arial" panose="020B0604020202020204" pitchFamily="34" charset="0"/>
              </a:defRPr>
            </a:lvl4pPr>
            <a:lvl5pPr eaLnBrk="0" fontAlgn="base" hangingPunct="0">
              <a:spcBef>
                <a:spcPct val="0"/>
              </a:spcBef>
              <a:spcAft>
                <a:spcPct val="0"/>
              </a:spcAft>
              <a:tabLst>
                <a:tab pos="5329238" algn="r"/>
              </a:tabLst>
              <a:defRPr>
                <a:solidFill>
                  <a:schemeClr val="tx1"/>
                </a:solidFill>
                <a:latin typeface="Arial" panose="020B0604020202020204" pitchFamily="34" charset="0"/>
              </a:defRPr>
            </a:lvl5pPr>
            <a:lvl6pPr eaLnBrk="0" fontAlgn="base" hangingPunct="0">
              <a:spcBef>
                <a:spcPct val="0"/>
              </a:spcBef>
              <a:spcAft>
                <a:spcPct val="0"/>
              </a:spcAft>
              <a:tabLst>
                <a:tab pos="5329238" algn="r"/>
              </a:tabLst>
              <a:defRPr>
                <a:solidFill>
                  <a:schemeClr val="tx1"/>
                </a:solidFill>
                <a:latin typeface="Arial" panose="020B0604020202020204" pitchFamily="34" charset="0"/>
              </a:defRPr>
            </a:lvl6pPr>
            <a:lvl7pPr eaLnBrk="0" fontAlgn="base" hangingPunct="0">
              <a:spcBef>
                <a:spcPct val="0"/>
              </a:spcBef>
              <a:spcAft>
                <a:spcPct val="0"/>
              </a:spcAft>
              <a:tabLst>
                <a:tab pos="5329238" algn="r"/>
              </a:tabLst>
              <a:defRPr>
                <a:solidFill>
                  <a:schemeClr val="tx1"/>
                </a:solidFill>
                <a:latin typeface="Arial" panose="020B0604020202020204" pitchFamily="34" charset="0"/>
              </a:defRPr>
            </a:lvl7pPr>
            <a:lvl8pPr eaLnBrk="0" fontAlgn="base" hangingPunct="0">
              <a:spcBef>
                <a:spcPct val="0"/>
              </a:spcBef>
              <a:spcAft>
                <a:spcPct val="0"/>
              </a:spcAft>
              <a:tabLst>
                <a:tab pos="5329238" algn="r"/>
              </a:tabLst>
              <a:defRPr>
                <a:solidFill>
                  <a:schemeClr val="tx1"/>
                </a:solidFill>
                <a:latin typeface="Arial" panose="020B0604020202020204" pitchFamily="34" charset="0"/>
              </a:defRPr>
            </a:lvl8pPr>
            <a:lvl9pPr eaLnBrk="0" fontAlgn="base" hangingPunct="0">
              <a:spcBef>
                <a:spcPct val="0"/>
              </a:spcBef>
              <a:spcAft>
                <a:spcPct val="0"/>
              </a:spcAft>
              <a:tabLst>
                <a:tab pos="5329238" algn="r"/>
              </a:tabLs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tab pos="5329238" algn="r"/>
              </a:tabLst>
            </a:pPr>
            <a:r>
              <a:rPr kumimoji="0" lang="en-US" altLang="zh-CN" sz="4800" b="0" i="0"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4.5.1  ADS</a:t>
            </a:r>
            <a:r>
              <a:rPr kumimoji="0" lang="zh-CN" altLang="en-US" sz="4800" b="0" i="0"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软件组成</a:t>
            </a:r>
            <a:endParaRPr kumimoji="0" lang="zh-CN" altLang="en-US" sz="3600" b="0" i="0" strike="noStrike" cap="none" normalizeH="0" baseline="0" dirty="0">
              <a:ln>
                <a:noFill/>
              </a:ln>
              <a:effectLst/>
            </a:endParaRPr>
          </a:p>
          <a:p>
            <a:pPr marL="0" marR="0" lvl="0" indent="266700" algn="l" defTabSz="914400" rtl="0" eaLnBrk="0" fontAlgn="base" latinLnBrk="0" hangingPunct="0">
              <a:lnSpc>
                <a:spcPct val="100000"/>
              </a:lnSpc>
              <a:spcBef>
                <a:spcPct val="0"/>
              </a:spcBef>
              <a:spcAft>
                <a:spcPct val="0"/>
              </a:spcAft>
              <a:buClrTx/>
              <a:buSzTx/>
              <a:buFontTx/>
              <a:buNone/>
              <a:tabLst>
                <a:tab pos="5329238" algn="r"/>
              </a:tabLst>
            </a:pPr>
            <a:r>
              <a:rPr kumimoji="0" lang="en-US" altLang="zh-CN" sz="4800" b="0" i="0"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4.5.2  </a:t>
            </a:r>
            <a:r>
              <a:rPr kumimoji="0" lang="zh-CN" altLang="en-US" sz="4800" b="0" i="0"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使用</a:t>
            </a:r>
            <a:r>
              <a:rPr kumimoji="0" lang="en-US" altLang="zh-CN" sz="4800" b="0" i="0"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CodeWarrior IDE</a:t>
            </a:r>
            <a:endParaRPr kumimoji="0" lang="en-US" altLang="zh-CN" sz="3600" b="0" i="0" strike="noStrike" cap="none" normalizeH="0" baseline="0" dirty="0">
              <a:ln>
                <a:noFill/>
              </a:ln>
              <a:effectLst/>
            </a:endParaRPr>
          </a:p>
          <a:p>
            <a:pPr marL="0" marR="0" lvl="0" indent="266700" algn="l" defTabSz="914400" rtl="0" eaLnBrk="0" fontAlgn="base" latinLnBrk="0" hangingPunct="0">
              <a:lnSpc>
                <a:spcPct val="100000"/>
              </a:lnSpc>
              <a:spcBef>
                <a:spcPct val="0"/>
              </a:spcBef>
              <a:spcAft>
                <a:spcPct val="0"/>
              </a:spcAft>
              <a:buClrTx/>
              <a:buSzTx/>
              <a:buFontTx/>
              <a:buNone/>
              <a:tabLst>
                <a:tab pos="5329238" algn="r"/>
              </a:tabLst>
            </a:pPr>
            <a:r>
              <a:rPr kumimoji="0" lang="en-US" altLang="zh-CN" sz="4800" b="0" i="0"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4.5.3  </a:t>
            </a:r>
            <a:r>
              <a:rPr kumimoji="0" lang="zh-CN" altLang="en-US" sz="4800" b="0" i="0"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使用</a:t>
            </a:r>
            <a:r>
              <a:rPr kumimoji="0" lang="en-US" altLang="zh-CN" sz="4800" b="0" i="0"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AXD IDE</a:t>
            </a:r>
            <a:endParaRPr kumimoji="0" lang="en-US" altLang="zh-CN" sz="8800" b="0" i="0" strike="noStrike" cap="none" normalizeH="0" baseline="0" dirty="0">
              <a:ln>
                <a:noFill/>
              </a:ln>
              <a:effectLst/>
            </a:endParaRPr>
          </a:p>
        </p:txBody>
      </p:sp>
    </p:spTree>
    <p:extLst>
      <p:ext uri="{BB962C8B-B14F-4D97-AF65-F5344CB8AC3E}">
        <p14:creationId xmlns:p14="http://schemas.microsoft.com/office/powerpoint/2010/main" val="9282771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dirty="0"/>
              <a:t>ADS</a:t>
            </a:r>
            <a:r>
              <a:rPr lang="zh-CN" altLang="en-US" dirty="0"/>
              <a:t>全称为</a:t>
            </a:r>
            <a:r>
              <a:rPr lang="en-US" dirty="0"/>
              <a:t>ARM Developer Suite</a:t>
            </a:r>
            <a:r>
              <a:rPr lang="zh-CN" altLang="en-US" dirty="0"/>
              <a:t>，是</a:t>
            </a:r>
            <a:r>
              <a:rPr lang="en-US" dirty="0"/>
              <a:t>ARM</a:t>
            </a:r>
            <a:r>
              <a:rPr lang="zh-CN" altLang="en-US" dirty="0"/>
              <a:t>公司推出的新一代</a:t>
            </a:r>
            <a:r>
              <a:rPr lang="en-US" dirty="0"/>
              <a:t>ARM</a:t>
            </a:r>
            <a:r>
              <a:rPr lang="zh-CN" altLang="en-US" dirty="0"/>
              <a:t>集成开发工具。现在常用的</a:t>
            </a:r>
            <a:r>
              <a:rPr lang="en-US" dirty="0"/>
              <a:t>ADS</a:t>
            </a:r>
            <a:r>
              <a:rPr lang="zh-CN" altLang="en-US" dirty="0"/>
              <a:t>版本是</a:t>
            </a:r>
            <a:r>
              <a:rPr lang="en-US" dirty="0"/>
              <a:t>ADS1.2</a:t>
            </a:r>
            <a:r>
              <a:rPr lang="zh-CN" altLang="en-US" dirty="0"/>
              <a:t>，它取代了早期的</a:t>
            </a:r>
            <a:r>
              <a:rPr lang="en-US" dirty="0"/>
              <a:t>ADS1.1</a:t>
            </a:r>
            <a:r>
              <a:rPr lang="zh-CN" altLang="en-US" dirty="0"/>
              <a:t>和</a:t>
            </a:r>
            <a:r>
              <a:rPr lang="en-US" dirty="0"/>
              <a:t>ADS1.0</a:t>
            </a:r>
            <a:r>
              <a:rPr lang="zh-CN" altLang="en-US" dirty="0"/>
              <a:t>。</a:t>
            </a:r>
          </a:p>
          <a:p>
            <a:r>
              <a:rPr lang="en-US" dirty="0"/>
              <a:t>ADS</a:t>
            </a:r>
            <a:r>
              <a:rPr lang="zh-CN" altLang="en-US" dirty="0"/>
              <a:t>用于无操作系统的</a:t>
            </a:r>
            <a:r>
              <a:rPr lang="en-US" dirty="0"/>
              <a:t>ARM</a:t>
            </a:r>
            <a:r>
              <a:rPr lang="zh-CN" altLang="en-US" dirty="0"/>
              <a:t>系统开发，是对裸机（可理解成一个高级单片机）的开发。</a:t>
            </a:r>
            <a:r>
              <a:rPr lang="en-US" dirty="0"/>
              <a:t>ADS</a:t>
            </a:r>
            <a:r>
              <a:rPr lang="zh-CN" altLang="en-US" dirty="0"/>
              <a:t>有极佳的测试环境和良好的侦错功能，它可使硬件开发者更深入地从底层去理解</a:t>
            </a:r>
            <a:r>
              <a:rPr lang="en-US" dirty="0"/>
              <a:t>ARM</a:t>
            </a:r>
            <a:r>
              <a:rPr lang="zh-CN" altLang="en-US" dirty="0"/>
              <a:t>处理器的工作原理和操作方法，为日后自行设计打基础，为</a:t>
            </a:r>
            <a:r>
              <a:rPr lang="en-US" dirty="0" err="1"/>
              <a:t>BootLoader</a:t>
            </a:r>
            <a:r>
              <a:rPr lang="zh-CN" altLang="en-US" dirty="0"/>
              <a:t>的编写和调试打基础。</a:t>
            </a:r>
          </a:p>
          <a:p>
            <a:endParaRPr lang="zh-CN" altLang="en-US" dirty="0"/>
          </a:p>
        </p:txBody>
      </p:sp>
      <p:sp>
        <p:nvSpPr>
          <p:cNvPr id="2" name="标题 1"/>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4.5.1 </a:t>
            </a:r>
            <a:r>
              <a:rPr lang="en-US" dirty="0"/>
              <a:t>ADS</a:t>
            </a:r>
            <a:r>
              <a:rPr lang="zh-CN" altLang="en-US" dirty="0"/>
              <a:t>集成开发环境简介</a:t>
            </a:r>
          </a:p>
        </p:txBody>
      </p:sp>
      <p:sp>
        <p:nvSpPr>
          <p:cNvPr id="4" name="TextBox 3"/>
          <p:cNvSpPr txBox="1"/>
          <p:nvPr/>
        </p:nvSpPr>
        <p:spPr>
          <a:xfrm>
            <a:off x="5667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a:t>嵌入式系统开发的实验基础</a:t>
            </a:r>
            <a:endParaRPr lang="zh-CN" altLang="en-US" dirty="0">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14299294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pPr marL="0" indent="0">
              <a:buNone/>
            </a:pPr>
            <a:r>
              <a:rPr lang="en-US" b="1" dirty="0"/>
              <a:t>1</a:t>
            </a:r>
            <a:r>
              <a:rPr lang="zh-CN" altLang="en-US" b="1" dirty="0"/>
              <a:t>．命令行开发工具</a:t>
            </a:r>
          </a:p>
          <a:p>
            <a:pPr marL="0" indent="0">
              <a:buNone/>
            </a:pPr>
            <a:r>
              <a:rPr lang="zh-CN" altLang="en-US" dirty="0"/>
              <a:t>命令行开发工具在实际应用中相对来说比较广泛，使用它的好处在于可以将许多编译命令写在一个脚本文件中，然后只执行该脚本文件就可以让工具自动完成所有编译、链接工作生成可执行代码。命令行开发工具中常用的命令如下。</a:t>
            </a:r>
          </a:p>
          <a:p>
            <a:pPr marL="0" indent="0">
              <a:buNone/>
            </a:pPr>
            <a:r>
              <a:rPr lang="zh-CN" altLang="en-US" dirty="0"/>
              <a:t>（</a:t>
            </a:r>
            <a:r>
              <a:rPr lang="en-US" dirty="0"/>
              <a:t>1</a:t>
            </a:r>
            <a:r>
              <a:rPr lang="zh-CN" altLang="en-US" dirty="0"/>
              <a:t>）</a:t>
            </a:r>
            <a:r>
              <a:rPr lang="en-US" dirty="0" err="1"/>
              <a:t>armcc</a:t>
            </a:r>
            <a:endParaRPr lang="zh-CN" altLang="en-US" dirty="0"/>
          </a:p>
          <a:p>
            <a:pPr marL="0" indent="0">
              <a:buNone/>
            </a:pPr>
            <a:r>
              <a:rPr lang="en-US" dirty="0" err="1"/>
              <a:t>armcc</a:t>
            </a:r>
            <a:r>
              <a:rPr lang="zh-CN" altLang="en-US" dirty="0"/>
              <a:t>是</a:t>
            </a:r>
            <a:r>
              <a:rPr lang="en-US" dirty="0"/>
              <a:t>ARM C</a:t>
            </a:r>
            <a:r>
              <a:rPr lang="zh-CN" altLang="en-US" dirty="0"/>
              <a:t>编译器，用于将用</a:t>
            </a:r>
            <a:r>
              <a:rPr lang="en-US" dirty="0"/>
              <a:t>ANSI C</a:t>
            </a:r>
            <a:r>
              <a:rPr lang="zh-CN" altLang="en-US" dirty="0"/>
              <a:t>编写的程序编译成</a:t>
            </a:r>
            <a:r>
              <a:rPr lang="en-US" dirty="0"/>
              <a:t>32</a:t>
            </a:r>
            <a:r>
              <a:rPr lang="zh-CN" altLang="en-US" dirty="0"/>
              <a:t>位的</a:t>
            </a:r>
            <a:r>
              <a:rPr lang="en-US" dirty="0"/>
              <a:t>ARM</a:t>
            </a:r>
            <a:r>
              <a:rPr lang="zh-CN" altLang="en-US" dirty="0"/>
              <a:t>指令代码。</a:t>
            </a:r>
          </a:p>
          <a:p>
            <a:pPr marL="0" indent="0">
              <a:buNone/>
            </a:pPr>
            <a:r>
              <a:rPr lang="en-US" dirty="0" err="1"/>
              <a:t>armcc</a:t>
            </a:r>
            <a:r>
              <a:rPr lang="zh-CN" altLang="en-US" dirty="0"/>
              <a:t>命令使用时可附带参数。在命令控制台环境下，输入以下命令：</a:t>
            </a:r>
          </a:p>
          <a:p>
            <a:pPr marL="0" indent="0">
              <a:buNone/>
            </a:pPr>
            <a:r>
              <a:rPr lang="en-US" dirty="0"/>
              <a:t> </a:t>
            </a:r>
            <a:endParaRPr lang="zh-CN" altLang="en-US" dirty="0"/>
          </a:p>
          <a:p>
            <a:pPr marL="0" indent="0">
              <a:buNone/>
            </a:pPr>
            <a:r>
              <a:rPr lang="en-US" dirty="0"/>
              <a:t>&gt; </a:t>
            </a:r>
            <a:r>
              <a:rPr lang="en-US" dirty="0" err="1"/>
              <a:t>armcc</a:t>
            </a:r>
            <a:r>
              <a:rPr lang="en-US" dirty="0"/>
              <a:t> –help</a:t>
            </a:r>
            <a:endParaRPr lang="zh-CN" altLang="en-US" dirty="0"/>
          </a:p>
          <a:p>
            <a:pPr marL="0" indent="0">
              <a:buNone/>
            </a:pPr>
            <a:r>
              <a:rPr lang="en-US" dirty="0"/>
              <a:t> </a:t>
            </a:r>
            <a:endParaRPr lang="zh-CN" altLang="en-US" dirty="0"/>
          </a:p>
          <a:p>
            <a:pPr marL="0" indent="0">
              <a:buNone/>
            </a:pPr>
            <a:r>
              <a:rPr lang="zh-CN" altLang="en-US" dirty="0"/>
              <a:t>将可以查看</a:t>
            </a:r>
            <a:r>
              <a:rPr lang="en-US" dirty="0" err="1"/>
              <a:t>armcc</a:t>
            </a:r>
            <a:r>
              <a:rPr lang="zh-CN" altLang="en-US" dirty="0"/>
              <a:t>的语法格式以及最常用的一些操作选项。</a:t>
            </a:r>
          </a:p>
          <a:p>
            <a:pPr marL="0" indent="0">
              <a:buNone/>
            </a:pPr>
            <a:r>
              <a:rPr lang="en-US" dirty="0" err="1"/>
              <a:t>armcc</a:t>
            </a:r>
            <a:r>
              <a:rPr lang="zh-CN" altLang="en-US" dirty="0"/>
              <a:t>的基本语法格式为</a:t>
            </a:r>
          </a:p>
          <a:p>
            <a:pPr marL="0" indent="0">
              <a:buNone/>
            </a:pPr>
            <a:r>
              <a:rPr lang="en-US" dirty="0"/>
              <a:t> </a:t>
            </a:r>
            <a:endParaRPr lang="zh-CN" altLang="en-US" dirty="0"/>
          </a:p>
          <a:p>
            <a:pPr marL="0" indent="0">
              <a:buNone/>
            </a:pPr>
            <a:r>
              <a:rPr lang="en-US" dirty="0"/>
              <a:t>&gt; </a:t>
            </a:r>
            <a:r>
              <a:rPr lang="en-US" dirty="0" err="1"/>
              <a:t>armcc</a:t>
            </a:r>
            <a:r>
              <a:rPr lang="en-US" dirty="0"/>
              <a:t> [options] file1 file2</a:t>
            </a:r>
            <a:r>
              <a:rPr lang="en-US" altLang="zh-CN" dirty="0"/>
              <a:t>…</a:t>
            </a:r>
            <a:r>
              <a:rPr lang="en-US" dirty="0" err="1"/>
              <a:t>filen</a:t>
            </a:r>
            <a:endParaRPr lang="zh-CN" altLang="en-US" dirty="0"/>
          </a:p>
          <a:p>
            <a:endParaRPr lang="zh-CN" altLang="en-US" dirty="0"/>
          </a:p>
        </p:txBody>
      </p:sp>
      <p:sp>
        <p:nvSpPr>
          <p:cNvPr id="2" name="标题 1"/>
          <p:cNvSpPr>
            <a:spLocks noGrp="1"/>
          </p:cNvSpPr>
          <p:nvPr>
            <p:ph type="title"/>
          </p:nvPr>
        </p:nvSpPr>
        <p:spPr/>
        <p:txBody>
          <a:bodyPr>
            <a:norm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4.5.1 </a:t>
            </a:r>
            <a:r>
              <a:rPr lang="en-US" dirty="0"/>
              <a:t>ADS</a:t>
            </a:r>
            <a:r>
              <a:rPr lang="zh-CN" altLang="en-US" dirty="0"/>
              <a:t>软件组成</a:t>
            </a:r>
          </a:p>
        </p:txBody>
      </p:sp>
      <p:sp>
        <p:nvSpPr>
          <p:cNvPr id="4" name="TextBox 3"/>
          <p:cNvSpPr txBox="1"/>
          <p:nvPr/>
        </p:nvSpPr>
        <p:spPr>
          <a:xfrm>
            <a:off x="5667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a:t>嵌入式系统开发的实验基础</a:t>
            </a:r>
            <a:endParaRPr lang="zh-CN" altLang="en-US" dirty="0">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14731440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pPr marL="0" indent="0">
              <a:buNone/>
            </a:pPr>
            <a:r>
              <a:rPr lang="zh-CN" altLang="en-US" dirty="0"/>
              <a:t>（</a:t>
            </a:r>
            <a:r>
              <a:rPr lang="en-US" dirty="0"/>
              <a:t>2</a:t>
            </a:r>
            <a:r>
              <a:rPr lang="zh-CN" altLang="en-US" dirty="0"/>
              <a:t>）</a:t>
            </a:r>
            <a:r>
              <a:rPr lang="en-US" dirty="0" err="1"/>
              <a:t>armcpp</a:t>
            </a:r>
            <a:endParaRPr lang="zh-CN" altLang="en-US" dirty="0"/>
          </a:p>
          <a:p>
            <a:pPr marL="0" indent="0">
              <a:buNone/>
            </a:pPr>
            <a:r>
              <a:rPr lang="en-US" dirty="0" err="1"/>
              <a:t>armcpp</a:t>
            </a:r>
            <a:r>
              <a:rPr lang="zh-CN" altLang="en-US" dirty="0"/>
              <a:t>是</a:t>
            </a:r>
            <a:r>
              <a:rPr lang="en-US" dirty="0"/>
              <a:t>ARM C++</a:t>
            </a:r>
            <a:r>
              <a:rPr lang="zh-CN" altLang="en-US" dirty="0"/>
              <a:t>编译器，它将</a:t>
            </a:r>
            <a:r>
              <a:rPr lang="en-US" dirty="0"/>
              <a:t>ISO C++</a:t>
            </a:r>
            <a:r>
              <a:rPr lang="zh-CN" altLang="en-US" dirty="0"/>
              <a:t>或</a:t>
            </a:r>
            <a:r>
              <a:rPr lang="en-US" dirty="0"/>
              <a:t>EC++</a:t>
            </a:r>
            <a:r>
              <a:rPr lang="zh-CN" altLang="en-US" dirty="0"/>
              <a:t>编译成</a:t>
            </a:r>
            <a:r>
              <a:rPr lang="en-US" dirty="0"/>
              <a:t>32</a:t>
            </a:r>
            <a:r>
              <a:rPr lang="zh-CN" altLang="en-US" dirty="0"/>
              <a:t>位的</a:t>
            </a:r>
            <a:r>
              <a:rPr lang="en-US" dirty="0"/>
              <a:t>ARM</a:t>
            </a:r>
            <a:r>
              <a:rPr lang="zh-CN" altLang="en-US" dirty="0"/>
              <a:t>指令代码。该编译器的命令选项和</a:t>
            </a:r>
            <a:r>
              <a:rPr lang="en-US" dirty="0" err="1"/>
              <a:t>armcc</a:t>
            </a:r>
            <a:r>
              <a:rPr lang="zh-CN" altLang="en-US" dirty="0"/>
              <a:t>的选项基本一样，这里不再重复。</a:t>
            </a:r>
          </a:p>
          <a:p>
            <a:pPr marL="0" indent="0">
              <a:buNone/>
            </a:pPr>
            <a:r>
              <a:rPr lang="zh-CN" altLang="en-US" dirty="0"/>
              <a:t>（</a:t>
            </a:r>
            <a:r>
              <a:rPr lang="en-US" dirty="0"/>
              <a:t>3</a:t>
            </a:r>
            <a:r>
              <a:rPr lang="zh-CN" altLang="en-US" dirty="0"/>
              <a:t>）</a:t>
            </a:r>
            <a:r>
              <a:rPr lang="en-US" dirty="0" err="1"/>
              <a:t>tcc</a:t>
            </a:r>
            <a:endParaRPr lang="zh-CN" altLang="en-US" dirty="0"/>
          </a:p>
          <a:p>
            <a:pPr marL="0" indent="0">
              <a:buNone/>
            </a:pPr>
            <a:r>
              <a:rPr lang="en-US" dirty="0" err="1"/>
              <a:t>tcc</a:t>
            </a:r>
            <a:r>
              <a:rPr lang="zh-CN" altLang="en-US" dirty="0"/>
              <a:t>是</a:t>
            </a:r>
            <a:r>
              <a:rPr lang="en-US" dirty="0"/>
              <a:t>Thumb C</a:t>
            </a:r>
            <a:r>
              <a:rPr lang="zh-CN" altLang="en-US" dirty="0"/>
              <a:t>编译器，它将</a:t>
            </a:r>
            <a:r>
              <a:rPr lang="en-US" dirty="0"/>
              <a:t>ANSI C</a:t>
            </a:r>
            <a:r>
              <a:rPr lang="zh-CN" altLang="en-US" dirty="0"/>
              <a:t>源代码编译成</a:t>
            </a:r>
            <a:r>
              <a:rPr lang="en-US" dirty="0"/>
              <a:t>16</a:t>
            </a:r>
            <a:r>
              <a:rPr lang="zh-CN" altLang="en-US" dirty="0"/>
              <a:t>位的</a:t>
            </a:r>
            <a:r>
              <a:rPr lang="en-US" dirty="0"/>
              <a:t>Thumb</a:t>
            </a:r>
            <a:r>
              <a:rPr lang="zh-CN" altLang="en-US" dirty="0"/>
              <a:t>指令代码。</a:t>
            </a:r>
            <a:r>
              <a:rPr lang="en-US" dirty="0" err="1"/>
              <a:t>tcc</a:t>
            </a:r>
            <a:r>
              <a:rPr lang="zh-CN" altLang="en-US" dirty="0"/>
              <a:t>的编译选项和用法类似</a:t>
            </a:r>
            <a:r>
              <a:rPr lang="en-US" dirty="0" err="1"/>
              <a:t>armcc</a:t>
            </a:r>
            <a:r>
              <a:rPr lang="zh-CN" altLang="en-US" dirty="0"/>
              <a:t>，具体使用请参考</a:t>
            </a:r>
            <a:r>
              <a:rPr lang="en-US" dirty="0"/>
              <a:t>ADS</a:t>
            </a:r>
            <a:r>
              <a:rPr lang="zh-CN" altLang="en-US" dirty="0"/>
              <a:t>软件的在线帮助文件。</a:t>
            </a:r>
          </a:p>
          <a:p>
            <a:pPr marL="0" indent="0">
              <a:buNone/>
            </a:pPr>
            <a:r>
              <a:rPr lang="zh-CN" altLang="en-US" dirty="0"/>
              <a:t>（</a:t>
            </a:r>
            <a:r>
              <a:rPr lang="en-US" dirty="0"/>
              <a:t>4</a:t>
            </a:r>
            <a:r>
              <a:rPr lang="zh-CN" altLang="en-US" dirty="0"/>
              <a:t>）</a:t>
            </a:r>
            <a:r>
              <a:rPr lang="en-US" dirty="0" err="1"/>
              <a:t>tcpp</a:t>
            </a:r>
            <a:endParaRPr lang="zh-CN" altLang="en-US" dirty="0"/>
          </a:p>
          <a:p>
            <a:pPr marL="0" indent="0">
              <a:buNone/>
            </a:pPr>
            <a:r>
              <a:rPr lang="en-US" dirty="0" err="1"/>
              <a:t>tcpp</a:t>
            </a:r>
            <a:r>
              <a:rPr lang="zh-CN" altLang="en-US" dirty="0"/>
              <a:t>是</a:t>
            </a:r>
            <a:r>
              <a:rPr lang="en-US" dirty="0"/>
              <a:t>Thumb C++</a:t>
            </a:r>
            <a:r>
              <a:rPr lang="zh-CN" altLang="en-US" dirty="0"/>
              <a:t>编译器，它将</a:t>
            </a:r>
            <a:r>
              <a:rPr lang="en-US" dirty="0"/>
              <a:t>ISO C++</a:t>
            </a:r>
            <a:r>
              <a:rPr lang="zh-CN" altLang="en-US" dirty="0"/>
              <a:t>和</a:t>
            </a:r>
            <a:r>
              <a:rPr lang="en-US" dirty="0"/>
              <a:t>EC++</a:t>
            </a:r>
            <a:r>
              <a:rPr lang="zh-CN" altLang="en-US" dirty="0"/>
              <a:t>源码编译成</a:t>
            </a:r>
            <a:r>
              <a:rPr lang="en-US" dirty="0"/>
              <a:t>16</a:t>
            </a:r>
            <a:r>
              <a:rPr lang="zh-CN" altLang="en-US" dirty="0"/>
              <a:t>位</a:t>
            </a:r>
            <a:r>
              <a:rPr lang="en-US" dirty="0"/>
              <a:t>Thumb</a:t>
            </a:r>
            <a:r>
              <a:rPr lang="zh-CN" altLang="en-US" dirty="0"/>
              <a:t>指令代码。它的编译选项和用法类似</a:t>
            </a:r>
            <a:r>
              <a:rPr lang="en-US" dirty="0" err="1"/>
              <a:t>armcc</a:t>
            </a:r>
            <a:r>
              <a:rPr lang="zh-CN" altLang="en-US" dirty="0"/>
              <a:t>，具体使用请参考</a:t>
            </a:r>
            <a:r>
              <a:rPr lang="en-US" dirty="0"/>
              <a:t>ADS</a:t>
            </a:r>
            <a:r>
              <a:rPr lang="zh-CN" altLang="en-US" dirty="0"/>
              <a:t>软件的在线帮助文件。</a:t>
            </a:r>
          </a:p>
        </p:txBody>
      </p:sp>
      <p:sp>
        <p:nvSpPr>
          <p:cNvPr id="2" name="标题 1"/>
          <p:cNvSpPr>
            <a:spLocks noGrp="1"/>
          </p:cNvSpPr>
          <p:nvPr>
            <p:ph type="title"/>
          </p:nvPr>
        </p:nvSpPr>
        <p:spPr/>
        <p:txBody>
          <a:bodyPr>
            <a:norm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4.5.1 </a:t>
            </a:r>
            <a:r>
              <a:rPr lang="en-US" dirty="0"/>
              <a:t>ADS</a:t>
            </a:r>
            <a:r>
              <a:rPr lang="zh-CN" altLang="en-US" dirty="0"/>
              <a:t>软件组成</a:t>
            </a:r>
          </a:p>
        </p:txBody>
      </p:sp>
      <p:sp>
        <p:nvSpPr>
          <p:cNvPr id="4" name="TextBox 3"/>
          <p:cNvSpPr txBox="1"/>
          <p:nvPr/>
        </p:nvSpPr>
        <p:spPr>
          <a:xfrm>
            <a:off x="5667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a:t>嵌入式系统开发的实验基础</a:t>
            </a:r>
            <a:endParaRPr lang="zh-CN" altLang="en-US" dirty="0">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8400364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marL="0" indent="0">
              <a:buNone/>
            </a:pPr>
            <a:r>
              <a:rPr lang="zh-CN" altLang="en-US" dirty="0"/>
              <a:t>（</a:t>
            </a:r>
            <a:r>
              <a:rPr lang="en-US" dirty="0"/>
              <a:t>5</a:t>
            </a:r>
            <a:r>
              <a:rPr lang="zh-CN" altLang="en-US" dirty="0"/>
              <a:t>）</a:t>
            </a:r>
            <a:r>
              <a:rPr lang="en-US" dirty="0" err="1"/>
              <a:t>armasm</a:t>
            </a:r>
            <a:endParaRPr lang="zh-CN" altLang="en-US" dirty="0"/>
          </a:p>
          <a:p>
            <a:pPr marL="0" indent="0">
              <a:buNone/>
            </a:pPr>
            <a:r>
              <a:rPr lang="en-US" dirty="0" err="1"/>
              <a:t>armasm</a:t>
            </a:r>
            <a:r>
              <a:rPr lang="zh-CN" altLang="en-US" dirty="0"/>
              <a:t>是</a:t>
            </a:r>
            <a:r>
              <a:rPr lang="en-US" dirty="0"/>
              <a:t>ARM</a:t>
            </a:r>
            <a:r>
              <a:rPr lang="zh-CN" altLang="en-US" dirty="0"/>
              <a:t>和</a:t>
            </a:r>
            <a:r>
              <a:rPr lang="en-US" dirty="0"/>
              <a:t>Thumb</a:t>
            </a:r>
            <a:r>
              <a:rPr lang="zh-CN" altLang="en-US" dirty="0"/>
              <a:t>的汇编器，它对用</a:t>
            </a:r>
            <a:r>
              <a:rPr lang="en-US" dirty="0"/>
              <a:t>ARM</a:t>
            </a:r>
            <a:r>
              <a:rPr lang="zh-CN" altLang="en-US" dirty="0"/>
              <a:t>汇编语言和</a:t>
            </a:r>
            <a:r>
              <a:rPr lang="en-US" dirty="0"/>
              <a:t>Thumb</a:t>
            </a:r>
            <a:r>
              <a:rPr lang="zh-CN" altLang="en-US" dirty="0"/>
              <a:t>汇编语言写的源代码进行汇编。在命令行输入</a:t>
            </a:r>
          </a:p>
          <a:p>
            <a:pPr marL="0" indent="0">
              <a:buNone/>
            </a:pPr>
            <a:r>
              <a:rPr lang="en-US" dirty="0"/>
              <a:t> </a:t>
            </a:r>
            <a:endParaRPr lang="zh-CN" altLang="en-US" dirty="0"/>
          </a:p>
          <a:p>
            <a:pPr marL="0" indent="0">
              <a:buNone/>
            </a:pPr>
            <a:r>
              <a:rPr lang="en-US" dirty="0" err="1"/>
              <a:t>armasm</a:t>
            </a:r>
            <a:r>
              <a:rPr lang="en-US" altLang="zh-CN" dirty="0"/>
              <a:t>–</a:t>
            </a:r>
            <a:r>
              <a:rPr lang="en-US" dirty="0"/>
              <a:t>help</a:t>
            </a:r>
            <a:endParaRPr lang="zh-CN" altLang="en-US" dirty="0"/>
          </a:p>
          <a:p>
            <a:pPr marL="0" indent="0">
              <a:buNone/>
            </a:pPr>
            <a:r>
              <a:rPr lang="en-US" dirty="0"/>
              <a:t> </a:t>
            </a:r>
            <a:endParaRPr lang="zh-CN" altLang="en-US" dirty="0"/>
          </a:p>
          <a:p>
            <a:pPr marL="0" indent="0">
              <a:buNone/>
            </a:pPr>
            <a:r>
              <a:rPr lang="zh-CN" altLang="en-US" dirty="0"/>
              <a:t>将会看到</a:t>
            </a:r>
            <a:r>
              <a:rPr lang="en-US" dirty="0" err="1"/>
              <a:t>armasm</a:t>
            </a:r>
            <a:r>
              <a:rPr lang="zh-CN" altLang="en-US" dirty="0"/>
              <a:t>汇编器的用法以及它的编译选项。</a:t>
            </a:r>
            <a:r>
              <a:rPr lang="en-US" dirty="0" err="1"/>
              <a:t>armasm</a:t>
            </a:r>
            <a:r>
              <a:rPr lang="zh-CN" altLang="en-US" dirty="0"/>
              <a:t>的基本语法格式有两种：</a:t>
            </a:r>
          </a:p>
          <a:p>
            <a:pPr marL="0" indent="0">
              <a:buNone/>
            </a:pPr>
            <a:r>
              <a:rPr lang="en-US" dirty="0"/>
              <a:t> </a:t>
            </a:r>
            <a:endParaRPr lang="zh-CN" altLang="en-US" dirty="0"/>
          </a:p>
          <a:p>
            <a:pPr marL="0" indent="0">
              <a:buNone/>
            </a:pPr>
            <a:r>
              <a:rPr lang="en-US" dirty="0"/>
              <a:t>&gt; </a:t>
            </a:r>
            <a:r>
              <a:rPr lang="en-US" dirty="0" err="1"/>
              <a:t>armasm</a:t>
            </a:r>
            <a:r>
              <a:rPr lang="en-US" dirty="0"/>
              <a:t> [options] </a:t>
            </a:r>
            <a:r>
              <a:rPr lang="en-US" dirty="0" err="1"/>
              <a:t>sourcefile</a:t>
            </a:r>
            <a:r>
              <a:rPr lang="en-US" dirty="0"/>
              <a:t> </a:t>
            </a:r>
            <a:r>
              <a:rPr lang="en-US" dirty="0" err="1"/>
              <a:t>objectfile</a:t>
            </a:r>
            <a:endParaRPr lang="zh-CN" altLang="en-US" dirty="0"/>
          </a:p>
          <a:p>
            <a:pPr marL="0" indent="0">
              <a:buNone/>
            </a:pPr>
            <a:r>
              <a:rPr lang="en-US" dirty="0"/>
              <a:t>&gt; </a:t>
            </a:r>
            <a:r>
              <a:rPr lang="en-US" dirty="0" err="1"/>
              <a:t>armasm</a:t>
            </a:r>
            <a:r>
              <a:rPr lang="en-US" dirty="0"/>
              <a:t> [options] -o </a:t>
            </a:r>
            <a:r>
              <a:rPr lang="en-US" dirty="0" err="1"/>
              <a:t>objectfile</a:t>
            </a:r>
            <a:r>
              <a:rPr lang="en-US" dirty="0"/>
              <a:t> </a:t>
            </a:r>
            <a:r>
              <a:rPr lang="en-US" dirty="0" err="1"/>
              <a:t>sourcefile</a:t>
            </a:r>
            <a:r>
              <a:rPr lang="en-US" dirty="0"/>
              <a:t> </a:t>
            </a:r>
            <a:endParaRPr lang="zh-CN" altLang="en-US" dirty="0"/>
          </a:p>
          <a:p>
            <a:endParaRPr lang="zh-CN" altLang="en-US" dirty="0"/>
          </a:p>
          <a:p>
            <a:endParaRPr lang="zh-CN" altLang="en-US" dirty="0"/>
          </a:p>
        </p:txBody>
      </p:sp>
      <p:sp>
        <p:nvSpPr>
          <p:cNvPr id="3" name="标题 2"/>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4.5.1 </a:t>
            </a:r>
            <a:r>
              <a:rPr lang="en-US" dirty="0"/>
              <a:t>ADS</a:t>
            </a:r>
            <a:r>
              <a:rPr lang="zh-CN" altLang="en-US" dirty="0"/>
              <a:t>软件组成</a:t>
            </a:r>
          </a:p>
        </p:txBody>
      </p:sp>
      <p:sp>
        <p:nvSpPr>
          <p:cNvPr id="4" name="TextBox 3"/>
          <p:cNvSpPr txBox="1"/>
          <p:nvPr/>
        </p:nvSpPr>
        <p:spPr>
          <a:xfrm>
            <a:off x="5667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a:t>嵌入式系统开发的实验基础</a:t>
            </a:r>
            <a:endParaRPr lang="zh-CN" altLang="en-US" dirty="0">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9063171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838200" y="274638"/>
            <a:ext cx="8229600" cy="1082660"/>
          </a:xfrm>
        </p:spPr>
        <p:txBody>
          <a:bodyPr>
            <a:normAutofit/>
          </a:bodyPr>
          <a:lstStyle/>
          <a:p>
            <a:r>
              <a:rPr lang="en-US" dirty="0"/>
              <a:t>ADS</a:t>
            </a:r>
            <a:r>
              <a:rPr lang="zh-CN" altLang="en-US" dirty="0"/>
              <a:t>软件组成</a:t>
            </a:r>
          </a:p>
        </p:txBody>
      </p:sp>
      <p:sp>
        <p:nvSpPr>
          <p:cNvPr id="7" name="内容占位符 6"/>
          <p:cNvSpPr>
            <a:spLocks noGrp="1"/>
          </p:cNvSpPr>
          <p:nvPr>
            <p:ph idx="1"/>
          </p:nvPr>
        </p:nvSpPr>
        <p:spPr/>
        <p:txBody>
          <a:bodyPr>
            <a:normAutofit fontScale="77500" lnSpcReduction="20000"/>
          </a:bodyPr>
          <a:lstStyle/>
          <a:p>
            <a:pPr marL="0" indent="0">
              <a:buNone/>
            </a:pPr>
            <a:r>
              <a:rPr lang="zh-CN" altLang="en-US" dirty="0"/>
              <a:t>（</a:t>
            </a:r>
            <a:r>
              <a:rPr lang="en-US" dirty="0"/>
              <a:t>6</a:t>
            </a:r>
            <a:r>
              <a:rPr lang="zh-CN" altLang="en-US" dirty="0"/>
              <a:t>）</a:t>
            </a:r>
            <a:r>
              <a:rPr lang="en-US" dirty="0" err="1"/>
              <a:t>armlink</a:t>
            </a:r>
            <a:endParaRPr lang="zh-CN" altLang="en-US" dirty="0"/>
          </a:p>
          <a:p>
            <a:pPr marL="0" indent="0">
              <a:buNone/>
            </a:pPr>
            <a:r>
              <a:rPr lang="en-US" dirty="0" err="1"/>
              <a:t>armlink</a:t>
            </a:r>
            <a:r>
              <a:rPr lang="zh-CN" altLang="en-US" dirty="0"/>
              <a:t>是</a:t>
            </a:r>
            <a:r>
              <a:rPr lang="en-US" dirty="0"/>
              <a:t>ARM</a:t>
            </a:r>
            <a:r>
              <a:rPr lang="zh-CN" altLang="en-US" dirty="0"/>
              <a:t>链接器，该命令既可以将编译得到的一个或多个目标文件和相关的一个或多个库文件进行链接，生成一个可执行文件，也可以将多个目标文件部分链接成一个目标文件，以供进一步地链接。</a:t>
            </a:r>
            <a:r>
              <a:rPr lang="en-US" dirty="0"/>
              <a:t>ARM</a:t>
            </a:r>
            <a:r>
              <a:rPr lang="zh-CN" altLang="en-US" dirty="0"/>
              <a:t>链接器生成的是</a:t>
            </a:r>
            <a:r>
              <a:rPr lang="en-US" dirty="0"/>
              <a:t>ELF</a:t>
            </a:r>
            <a:r>
              <a:rPr lang="zh-CN" altLang="en-US" dirty="0"/>
              <a:t>格式的可执行映像文件。</a:t>
            </a:r>
            <a:r>
              <a:rPr lang="en-US" dirty="0" err="1"/>
              <a:t>armlink</a:t>
            </a:r>
            <a:r>
              <a:rPr lang="zh-CN" altLang="en-US" dirty="0"/>
              <a:t>的语法格式如下：</a:t>
            </a:r>
          </a:p>
          <a:p>
            <a:pPr marL="0" indent="0">
              <a:buNone/>
            </a:pPr>
            <a:r>
              <a:rPr lang="en-US" dirty="0"/>
              <a:t> </a:t>
            </a:r>
            <a:endParaRPr lang="zh-CN" altLang="en-US" dirty="0"/>
          </a:p>
          <a:p>
            <a:pPr marL="0" indent="0">
              <a:buNone/>
            </a:pPr>
            <a:r>
              <a:rPr lang="en-US" dirty="0"/>
              <a:t>&gt; </a:t>
            </a:r>
            <a:r>
              <a:rPr lang="en-US" dirty="0" err="1"/>
              <a:t>armlink</a:t>
            </a:r>
            <a:r>
              <a:rPr lang="en-US" dirty="0"/>
              <a:t> option-list input-file-list</a:t>
            </a:r>
            <a:endParaRPr lang="zh-CN" altLang="en-US" dirty="0"/>
          </a:p>
          <a:p>
            <a:pPr marL="0" indent="0">
              <a:buNone/>
            </a:pPr>
            <a:r>
              <a:rPr lang="zh-CN" altLang="en-US" dirty="0"/>
              <a:t>（</a:t>
            </a:r>
            <a:r>
              <a:rPr lang="en-US" dirty="0"/>
              <a:t>7</a:t>
            </a:r>
            <a:r>
              <a:rPr lang="zh-CN" altLang="en-US" dirty="0"/>
              <a:t>）</a:t>
            </a:r>
            <a:r>
              <a:rPr lang="en-US" dirty="0" err="1"/>
              <a:t>armsd</a:t>
            </a:r>
            <a:endParaRPr lang="zh-CN" altLang="en-US" dirty="0"/>
          </a:p>
          <a:p>
            <a:pPr marL="0" indent="0">
              <a:buNone/>
            </a:pPr>
            <a:r>
              <a:rPr lang="en-US" dirty="0" err="1"/>
              <a:t>armsd</a:t>
            </a:r>
            <a:r>
              <a:rPr lang="zh-CN" altLang="en-US" dirty="0"/>
              <a:t>是</a:t>
            </a:r>
            <a:r>
              <a:rPr lang="en-US" dirty="0"/>
              <a:t>ARM</a:t>
            </a:r>
            <a:r>
              <a:rPr lang="zh-CN" altLang="en-US" dirty="0"/>
              <a:t>和</a:t>
            </a:r>
            <a:r>
              <a:rPr lang="en-US" dirty="0"/>
              <a:t>Thumb</a:t>
            </a:r>
            <a:r>
              <a:rPr lang="zh-CN" altLang="en-US" dirty="0"/>
              <a:t>的符号调试器，它能够进行源码级的程序调试。用户可以在用</a:t>
            </a:r>
            <a:r>
              <a:rPr lang="en-US" dirty="0"/>
              <a:t>C</a:t>
            </a:r>
            <a:r>
              <a:rPr lang="zh-CN" altLang="en-US" dirty="0"/>
              <a:t>或汇编语言写的代码中进行单步调试，设置断点，查看变量值和内存单元的内容。</a:t>
            </a:r>
            <a:r>
              <a:rPr lang="en-US" dirty="0" err="1"/>
              <a:t>armsd</a:t>
            </a:r>
            <a:r>
              <a:rPr lang="zh-CN" altLang="en-US" dirty="0"/>
              <a:t>的语法格式如下：</a:t>
            </a:r>
          </a:p>
          <a:p>
            <a:pPr marL="0" indent="0">
              <a:buNone/>
            </a:pPr>
            <a:r>
              <a:rPr lang="en-US" dirty="0"/>
              <a:t> </a:t>
            </a:r>
            <a:endParaRPr lang="zh-CN" altLang="en-US" dirty="0"/>
          </a:p>
          <a:p>
            <a:pPr marL="0" indent="0">
              <a:buNone/>
            </a:pPr>
            <a:r>
              <a:rPr lang="en-US" dirty="0"/>
              <a:t>&gt; </a:t>
            </a:r>
            <a:r>
              <a:rPr lang="en-US" dirty="0" err="1"/>
              <a:t>armsd</a:t>
            </a:r>
            <a:r>
              <a:rPr lang="en-US" dirty="0"/>
              <a:t> [options] [&lt;</a:t>
            </a:r>
            <a:r>
              <a:rPr lang="en-US" dirty="0" err="1"/>
              <a:t>imagefile</a:t>
            </a:r>
            <a:r>
              <a:rPr lang="en-US" dirty="0"/>
              <a:t>&gt; [&lt;arguments&gt;]]</a:t>
            </a:r>
            <a:endParaRPr lang="zh-CN" altLang="en-US" dirty="0"/>
          </a:p>
          <a:p>
            <a:endParaRPr lang="zh-CN" altLang="en-US" dirty="0"/>
          </a:p>
        </p:txBody>
      </p:sp>
      <p:sp>
        <p:nvSpPr>
          <p:cNvPr id="4" name="TextBox 3"/>
          <p:cNvSpPr txBox="1"/>
          <p:nvPr/>
        </p:nvSpPr>
        <p:spPr>
          <a:xfrm>
            <a:off x="5667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a:t>嵌入式系统开发的实验基础</a:t>
            </a:r>
            <a:endParaRPr lang="zh-CN" altLang="en-US" dirty="0">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24547585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pPr marL="0" indent="0">
              <a:buNone/>
            </a:pPr>
            <a:r>
              <a:rPr lang="en-US" b="1" dirty="0"/>
              <a:t>2</a:t>
            </a:r>
            <a:r>
              <a:rPr lang="zh-CN" altLang="en-US" b="1" dirty="0"/>
              <a:t>．</a:t>
            </a:r>
            <a:r>
              <a:rPr lang="en-US" b="1" dirty="0"/>
              <a:t>ARM</a:t>
            </a:r>
            <a:r>
              <a:rPr lang="zh-CN" altLang="en-US" b="1" dirty="0"/>
              <a:t>运行时库</a:t>
            </a:r>
          </a:p>
          <a:p>
            <a:pPr marL="0" indent="0">
              <a:buNone/>
            </a:pPr>
            <a:r>
              <a:rPr lang="en-US" dirty="0"/>
              <a:t>ADS</a:t>
            </a:r>
            <a:r>
              <a:rPr lang="zh-CN" altLang="en-US" dirty="0"/>
              <a:t>提供两种运行时库来支持</a:t>
            </a:r>
            <a:r>
              <a:rPr lang="en-US" dirty="0"/>
              <a:t>C</a:t>
            </a:r>
            <a:r>
              <a:rPr lang="zh-CN" altLang="en-US" dirty="0"/>
              <a:t>和</a:t>
            </a:r>
            <a:r>
              <a:rPr lang="en-US" dirty="0"/>
              <a:t>C++</a:t>
            </a:r>
            <a:r>
              <a:rPr lang="zh-CN" altLang="en-US" dirty="0"/>
              <a:t>代码的编译，一种是</a:t>
            </a:r>
            <a:r>
              <a:rPr lang="en-US" dirty="0"/>
              <a:t>ANSI C</a:t>
            </a:r>
            <a:r>
              <a:rPr lang="zh-CN" altLang="en-US" dirty="0"/>
              <a:t>库函数，另一种是</a:t>
            </a:r>
            <a:r>
              <a:rPr lang="en-US" dirty="0"/>
              <a:t>C++</a:t>
            </a:r>
            <a:r>
              <a:rPr lang="zh-CN" altLang="en-US" dirty="0"/>
              <a:t>库函数。</a:t>
            </a:r>
          </a:p>
          <a:p>
            <a:pPr marL="0" indent="0">
              <a:buNone/>
            </a:pPr>
            <a:r>
              <a:rPr lang="en-US" dirty="0"/>
              <a:t>ANSI C</a:t>
            </a:r>
            <a:r>
              <a:rPr lang="zh-CN" altLang="en-US" dirty="0"/>
              <a:t>库函数包含在</a:t>
            </a:r>
            <a:r>
              <a:rPr lang="en-US" dirty="0"/>
              <a:t>ISO C</a:t>
            </a:r>
            <a:r>
              <a:rPr lang="zh-CN" altLang="en-US" dirty="0"/>
              <a:t>标准中定义的函数以及被</a:t>
            </a:r>
            <a:r>
              <a:rPr lang="en-US" dirty="0"/>
              <a:t>C</a:t>
            </a:r>
            <a:r>
              <a:rPr lang="zh-CN" altLang="en-US" dirty="0"/>
              <a:t>和</a:t>
            </a:r>
            <a:r>
              <a:rPr lang="en-US" dirty="0"/>
              <a:t>C++</a:t>
            </a:r>
            <a:r>
              <a:rPr lang="zh-CN" altLang="en-US" dirty="0"/>
              <a:t>编译器所调用的支持函数。</a:t>
            </a:r>
            <a:r>
              <a:rPr lang="en-US" dirty="0"/>
              <a:t>C++</a:t>
            </a:r>
            <a:r>
              <a:rPr lang="zh-CN" altLang="en-US" dirty="0"/>
              <a:t>库函数包含由</a:t>
            </a:r>
            <a:r>
              <a:rPr lang="en-US" dirty="0"/>
              <a:t>ISO C++</a:t>
            </a:r>
            <a:r>
              <a:rPr lang="zh-CN" altLang="en-US" dirty="0"/>
              <a:t>标准定义的函数。</a:t>
            </a:r>
          </a:p>
          <a:p>
            <a:pPr marL="0" indent="0">
              <a:buNone/>
            </a:pPr>
            <a:r>
              <a:rPr lang="en-US" b="1" dirty="0"/>
              <a:t>3</a:t>
            </a:r>
            <a:r>
              <a:rPr lang="zh-CN" altLang="en-US" b="1" dirty="0"/>
              <a:t>．</a:t>
            </a:r>
            <a:r>
              <a:rPr lang="en-US" b="1" dirty="0"/>
              <a:t>GUI</a:t>
            </a:r>
            <a:r>
              <a:rPr lang="zh-CN" altLang="en-US" b="1" dirty="0"/>
              <a:t>开发环境</a:t>
            </a:r>
          </a:p>
          <a:p>
            <a:pPr marL="0" indent="0">
              <a:buNone/>
            </a:pPr>
            <a:r>
              <a:rPr lang="en-US" dirty="0"/>
              <a:t>ADS GUI</a:t>
            </a:r>
            <a:r>
              <a:rPr lang="zh-CN" altLang="en-US" dirty="0"/>
              <a:t>开发环境包含</a:t>
            </a:r>
            <a:r>
              <a:rPr lang="en-US" dirty="0"/>
              <a:t>CodeWarrior</a:t>
            </a:r>
            <a:r>
              <a:rPr lang="zh-CN" altLang="en-US" dirty="0"/>
              <a:t>和</a:t>
            </a:r>
            <a:r>
              <a:rPr lang="en-US" dirty="0"/>
              <a:t>AXD</a:t>
            </a:r>
            <a:r>
              <a:rPr lang="zh-CN" altLang="en-US" dirty="0"/>
              <a:t>两种，其中</a:t>
            </a:r>
            <a:r>
              <a:rPr lang="en-US" dirty="0"/>
              <a:t>Code Warrior</a:t>
            </a:r>
            <a:r>
              <a:rPr lang="zh-CN" altLang="en-US" dirty="0"/>
              <a:t>是集成开发工具，而</a:t>
            </a:r>
            <a:r>
              <a:rPr lang="en-US" dirty="0"/>
              <a:t>AXD</a:t>
            </a:r>
            <a:r>
              <a:rPr lang="zh-CN" altLang="en-US" dirty="0"/>
              <a:t>是调试工具。</a:t>
            </a:r>
          </a:p>
          <a:p>
            <a:pPr marL="0" indent="0">
              <a:buNone/>
            </a:pPr>
            <a:r>
              <a:rPr lang="en-US" dirty="0"/>
              <a:t>CodeWarrior for ARM</a:t>
            </a:r>
            <a:r>
              <a:rPr lang="zh-CN" altLang="en-US" dirty="0"/>
              <a:t>是一套完整的集成开发工具，充分发挥了</a:t>
            </a:r>
            <a:r>
              <a:rPr lang="en-US" dirty="0"/>
              <a:t>ARM RISC</a:t>
            </a:r>
            <a:r>
              <a:rPr lang="zh-CN" altLang="en-US" dirty="0"/>
              <a:t>的优势，使产品开发人员能够很好的应用尖端的片上系统技术。该工具是专为基于</a:t>
            </a:r>
            <a:r>
              <a:rPr lang="en-US" dirty="0"/>
              <a:t>ARM RISC</a:t>
            </a:r>
            <a:r>
              <a:rPr lang="zh-CN" altLang="en-US" dirty="0"/>
              <a:t>的处理器而设计的，它可加速并简化嵌入式开发过程中的每一个环节，使得开发人员只须通过一个集成软件开发环境就能研制出</a:t>
            </a:r>
            <a:r>
              <a:rPr lang="en-US" dirty="0"/>
              <a:t>ARM</a:t>
            </a:r>
            <a:r>
              <a:rPr lang="zh-CN" altLang="en-US" dirty="0"/>
              <a:t>产品。</a:t>
            </a:r>
            <a:endParaRPr lang="en-US" altLang="zh-CN" dirty="0"/>
          </a:p>
          <a:p>
            <a:pPr marL="0" indent="0">
              <a:buNone/>
            </a:pPr>
            <a:r>
              <a:rPr lang="en-US" dirty="0"/>
              <a:t>AXD</a:t>
            </a:r>
            <a:r>
              <a:rPr lang="zh-CN" altLang="en-US" dirty="0"/>
              <a:t>（</a:t>
            </a:r>
            <a:r>
              <a:rPr lang="en-US" dirty="0"/>
              <a:t>ARM </a:t>
            </a:r>
            <a:r>
              <a:rPr lang="en-US" dirty="0" err="1"/>
              <a:t>eXtended</a:t>
            </a:r>
            <a:r>
              <a:rPr lang="en-US" dirty="0"/>
              <a:t> Debugger</a:t>
            </a:r>
            <a:r>
              <a:rPr lang="zh-CN" altLang="en-US" dirty="0"/>
              <a:t>）即</a:t>
            </a:r>
            <a:r>
              <a:rPr lang="en-US" dirty="0"/>
              <a:t>ARM</a:t>
            </a:r>
            <a:r>
              <a:rPr lang="zh-CN" altLang="en-US" dirty="0"/>
              <a:t>扩展调试器。调试器本身是一个软件，用户通过这个软件使用调试代理可以对包含有调试信息的、正在运行的可执行代码进行变量的查看、断点的控制等调试操作。</a:t>
            </a:r>
          </a:p>
        </p:txBody>
      </p:sp>
      <p:sp>
        <p:nvSpPr>
          <p:cNvPr id="2" name="标题 1"/>
          <p:cNvSpPr>
            <a:spLocks noGrp="1"/>
          </p:cNvSpPr>
          <p:nvPr>
            <p:ph type="title"/>
          </p:nvPr>
        </p:nvSpPr>
        <p:spPr/>
        <p:txBody>
          <a:bodyPr>
            <a:normAutofit/>
          </a:bodyPr>
          <a:lstStyle/>
          <a:p>
            <a:r>
              <a:rPr lang="en-US" dirty="0"/>
              <a:t>ADS</a:t>
            </a:r>
            <a:r>
              <a:rPr lang="zh-CN" altLang="en-US" dirty="0"/>
              <a:t>软件组成</a:t>
            </a:r>
          </a:p>
        </p:txBody>
      </p:sp>
      <p:sp>
        <p:nvSpPr>
          <p:cNvPr id="4" name="TextBox 3"/>
          <p:cNvSpPr txBox="1"/>
          <p:nvPr/>
        </p:nvSpPr>
        <p:spPr>
          <a:xfrm>
            <a:off x="5667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a:t>嵌入式系统开发的实验基础</a:t>
            </a:r>
            <a:endParaRPr lang="zh-CN" altLang="en-US" dirty="0">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42302819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pPr marL="0" indent="0">
              <a:buNone/>
            </a:pPr>
            <a:r>
              <a:rPr lang="en-US" b="1" dirty="0"/>
              <a:t>4</a:t>
            </a:r>
            <a:r>
              <a:rPr lang="zh-CN" altLang="en-US" b="1" dirty="0"/>
              <a:t>．实用程序</a:t>
            </a:r>
          </a:p>
          <a:p>
            <a:pPr marL="0" indent="0">
              <a:buNone/>
            </a:pPr>
            <a:r>
              <a:rPr lang="en-US" dirty="0"/>
              <a:t>ADS</a:t>
            </a:r>
            <a:r>
              <a:rPr lang="zh-CN" altLang="en-US" dirty="0"/>
              <a:t>除了提供上述工具外，它还提供以下的实用工具来配合前面介绍的命令行开发工具的使用。</a:t>
            </a:r>
          </a:p>
          <a:p>
            <a:pPr marL="0" indent="0">
              <a:buNone/>
            </a:pPr>
            <a:r>
              <a:rPr lang="zh-CN" altLang="en-US" dirty="0"/>
              <a:t>（</a:t>
            </a:r>
            <a:r>
              <a:rPr lang="en-US" dirty="0"/>
              <a:t>1</a:t>
            </a:r>
            <a:r>
              <a:rPr lang="zh-CN" altLang="en-US" dirty="0"/>
              <a:t>）</a:t>
            </a:r>
            <a:r>
              <a:rPr lang="en-US" dirty="0"/>
              <a:t>Flash downloader</a:t>
            </a:r>
            <a:endParaRPr lang="zh-CN" altLang="en-US" dirty="0"/>
          </a:p>
          <a:p>
            <a:pPr marL="0" indent="0">
              <a:buNone/>
            </a:pPr>
            <a:r>
              <a:rPr lang="en-US" dirty="0"/>
              <a:t>Flash downloader</a:t>
            </a:r>
            <a:r>
              <a:rPr lang="zh-CN" altLang="en-US" dirty="0"/>
              <a:t>是用于把二进制映像文件下载到</a:t>
            </a:r>
            <a:r>
              <a:rPr lang="en-US" dirty="0"/>
              <a:t>ARM</a:t>
            </a:r>
            <a:r>
              <a:rPr lang="zh-CN" altLang="en-US" dirty="0"/>
              <a:t>开发板上的</a:t>
            </a:r>
            <a:r>
              <a:rPr lang="en-US" dirty="0"/>
              <a:t>Flash</a:t>
            </a:r>
            <a:r>
              <a:rPr lang="zh-CN" altLang="en-US" dirty="0"/>
              <a:t>存储器的工具。</a:t>
            </a:r>
          </a:p>
          <a:p>
            <a:pPr marL="0" indent="0">
              <a:buNone/>
            </a:pPr>
            <a:r>
              <a:rPr lang="zh-CN" altLang="en-US" dirty="0"/>
              <a:t>（</a:t>
            </a:r>
            <a:r>
              <a:rPr lang="en-US" dirty="0"/>
              <a:t>2</a:t>
            </a:r>
            <a:r>
              <a:rPr lang="zh-CN" altLang="en-US" dirty="0"/>
              <a:t>）</a:t>
            </a:r>
            <a:r>
              <a:rPr lang="en-US" dirty="0" err="1"/>
              <a:t>fromELF</a:t>
            </a:r>
            <a:endParaRPr lang="zh-CN" altLang="en-US" dirty="0"/>
          </a:p>
          <a:p>
            <a:pPr marL="0" indent="0">
              <a:buNone/>
            </a:pPr>
            <a:r>
              <a:rPr lang="en-US" dirty="0" err="1"/>
              <a:t>fromELF</a:t>
            </a:r>
            <a:r>
              <a:rPr lang="zh-CN" altLang="en-US" dirty="0"/>
              <a:t>是</a:t>
            </a:r>
            <a:r>
              <a:rPr lang="en-US" dirty="0"/>
              <a:t>ARM</a:t>
            </a:r>
            <a:r>
              <a:rPr lang="zh-CN" altLang="en-US" dirty="0"/>
              <a:t>映像文件转换工具。该命令将</a:t>
            </a:r>
            <a:r>
              <a:rPr lang="en-US" dirty="0"/>
              <a:t>ELF</a:t>
            </a:r>
            <a:r>
              <a:rPr lang="zh-CN" altLang="en-US" dirty="0"/>
              <a:t>格式的文件作为输入文件，将该格式转换为各种输出格式的文件，包括</a:t>
            </a:r>
            <a:r>
              <a:rPr lang="en-US" dirty="0"/>
              <a:t>plain binary</a:t>
            </a:r>
            <a:r>
              <a:rPr lang="zh-CN" altLang="en-US" dirty="0"/>
              <a:t>（</a:t>
            </a:r>
            <a:r>
              <a:rPr lang="en-US" dirty="0"/>
              <a:t>BIN</a:t>
            </a:r>
            <a:r>
              <a:rPr lang="zh-CN" altLang="en-US" dirty="0"/>
              <a:t>格式映像文件）、</a:t>
            </a:r>
            <a:r>
              <a:rPr lang="en-US" dirty="0"/>
              <a:t>Motorola 32-bit S-record format</a:t>
            </a:r>
            <a:r>
              <a:rPr lang="zh-CN" altLang="en-US" dirty="0"/>
              <a:t>（</a:t>
            </a:r>
            <a:r>
              <a:rPr lang="en-US" dirty="0"/>
              <a:t>Motorola 32</a:t>
            </a:r>
            <a:r>
              <a:rPr lang="zh-CN" altLang="en-US" dirty="0"/>
              <a:t>位</a:t>
            </a:r>
            <a:r>
              <a:rPr lang="en-US" dirty="0"/>
              <a:t>S</a:t>
            </a:r>
            <a:r>
              <a:rPr lang="zh-CN" altLang="en-US" dirty="0"/>
              <a:t>格式映像文件）、</a:t>
            </a:r>
            <a:r>
              <a:rPr lang="en-US" dirty="0"/>
              <a:t>Intel Hex 32 format</a:t>
            </a:r>
            <a:r>
              <a:rPr lang="zh-CN" altLang="en-US" dirty="0"/>
              <a:t>（</a:t>
            </a:r>
            <a:r>
              <a:rPr lang="en-US" dirty="0"/>
              <a:t>Intel 32</a:t>
            </a:r>
            <a:r>
              <a:rPr lang="zh-CN" altLang="en-US" dirty="0"/>
              <a:t>位格式映像文件）和</a:t>
            </a:r>
            <a:r>
              <a:rPr lang="en-US" dirty="0" err="1"/>
              <a:t>Verilog</a:t>
            </a:r>
            <a:r>
              <a:rPr lang="en-US" dirty="0"/>
              <a:t>-like hex format</a:t>
            </a:r>
            <a:r>
              <a:rPr lang="zh-CN" altLang="en-US" dirty="0"/>
              <a:t>（</a:t>
            </a:r>
            <a:r>
              <a:rPr lang="en-US" dirty="0" err="1"/>
              <a:t>Verilog</a:t>
            </a:r>
            <a:r>
              <a:rPr lang="zh-CN" altLang="en-US" dirty="0"/>
              <a:t>十六进制文件）。</a:t>
            </a:r>
            <a:r>
              <a:rPr lang="en-US" dirty="0" err="1"/>
              <a:t>fromELF</a:t>
            </a:r>
            <a:r>
              <a:rPr lang="zh-CN" altLang="en-US" dirty="0"/>
              <a:t>命令也能够为输入映像文件产生文本信息，如代码和数据长度。</a:t>
            </a:r>
          </a:p>
          <a:p>
            <a:pPr marL="0" indent="0">
              <a:buNone/>
            </a:pPr>
            <a:r>
              <a:rPr lang="zh-CN" altLang="en-US" dirty="0"/>
              <a:t>（</a:t>
            </a:r>
            <a:r>
              <a:rPr lang="en-US" dirty="0"/>
              <a:t>3</a:t>
            </a:r>
            <a:r>
              <a:rPr lang="zh-CN" altLang="en-US" dirty="0"/>
              <a:t>）</a:t>
            </a:r>
            <a:r>
              <a:rPr lang="en-US" dirty="0" err="1"/>
              <a:t>armar</a:t>
            </a:r>
            <a:endParaRPr lang="zh-CN" altLang="en-US" dirty="0"/>
          </a:p>
          <a:p>
            <a:pPr marL="0" indent="0">
              <a:buNone/>
            </a:pPr>
            <a:r>
              <a:rPr lang="en-US" dirty="0"/>
              <a:t>ARM</a:t>
            </a:r>
            <a:r>
              <a:rPr lang="zh-CN" altLang="en-US" dirty="0"/>
              <a:t>库函数生成器将一系列</a:t>
            </a:r>
            <a:r>
              <a:rPr lang="en-US" dirty="0"/>
              <a:t>ELF</a:t>
            </a:r>
            <a:r>
              <a:rPr lang="zh-CN" altLang="en-US" dirty="0"/>
              <a:t>格式的目标文件以库函数的形式集合在一起，用户可以把一个库传递给一个链接器以代替几个</a:t>
            </a:r>
            <a:r>
              <a:rPr lang="en-US" dirty="0"/>
              <a:t>ELF</a:t>
            </a:r>
            <a:r>
              <a:rPr lang="zh-CN" altLang="en-US" dirty="0"/>
              <a:t>文件。</a:t>
            </a:r>
          </a:p>
          <a:p>
            <a:endParaRPr lang="zh-CN" altLang="en-US" dirty="0"/>
          </a:p>
        </p:txBody>
      </p:sp>
      <p:sp>
        <p:nvSpPr>
          <p:cNvPr id="2" name="标题 1"/>
          <p:cNvSpPr>
            <a:spLocks noGrp="1"/>
          </p:cNvSpPr>
          <p:nvPr>
            <p:ph type="title"/>
          </p:nvPr>
        </p:nvSpPr>
        <p:spPr>
          <a:xfrm>
            <a:off x="881034" y="357166"/>
            <a:ext cx="8229600" cy="1143000"/>
          </a:xfrm>
        </p:spPr>
        <p:txBody>
          <a:bodyPr>
            <a:normAutofit/>
          </a:bodyPr>
          <a:lstStyle/>
          <a:p>
            <a:r>
              <a:rPr lang="en-US" dirty="0"/>
              <a:t>ADS</a:t>
            </a:r>
            <a:r>
              <a:rPr lang="zh-CN" altLang="en-US" dirty="0"/>
              <a:t>软件组成</a:t>
            </a:r>
          </a:p>
        </p:txBody>
      </p:sp>
      <p:sp>
        <p:nvSpPr>
          <p:cNvPr id="4" name="TextBox 3"/>
          <p:cNvSpPr txBox="1"/>
          <p:nvPr/>
        </p:nvSpPr>
        <p:spPr>
          <a:xfrm>
            <a:off x="5667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a:t>嵌入式系统开发的实验基础</a:t>
            </a:r>
            <a:endParaRPr lang="zh-CN" altLang="en-US" dirty="0">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559205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p:txBody>
          <a:bodyPr/>
          <a:lstStyle/>
          <a:p>
            <a:r>
              <a:rPr lang="en-US" altLang="zh-CN" b="0" dirty="0">
                <a:effectLst/>
              </a:rPr>
              <a:t>4.1.3 ARM</a:t>
            </a:r>
            <a:r>
              <a:rPr lang="zh-CN" altLang="en-US" b="0" dirty="0">
                <a:effectLst/>
              </a:rPr>
              <a:t>汇编语言伪指令</a:t>
            </a:r>
            <a:endParaRPr lang="zh-CN" altLang="en-US" dirty="0">
              <a:effectLst/>
            </a:endParaRPr>
          </a:p>
        </p:txBody>
      </p:sp>
      <p:sp>
        <p:nvSpPr>
          <p:cNvPr id="66563" name="Rectangle 3"/>
          <p:cNvSpPr>
            <a:spLocks noGrp="1" noChangeArrowheads="1"/>
          </p:cNvSpPr>
          <p:nvPr>
            <p:ph type="body" idx="1"/>
          </p:nvPr>
        </p:nvSpPr>
        <p:spPr/>
        <p:txBody>
          <a:bodyPr/>
          <a:lstStyle/>
          <a:p>
            <a:pPr indent="320040">
              <a:lnSpc>
                <a:spcPct val="120000"/>
              </a:lnSpc>
            </a:pPr>
            <a:r>
              <a:rPr lang="zh-CN" altLang="en-US" dirty="0"/>
              <a:t>   伪指令是</a:t>
            </a:r>
            <a:r>
              <a:rPr lang="en-US" altLang="zh-CN" dirty="0"/>
              <a:t>ARM</a:t>
            </a:r>
            <a:r>
              <a:rPr lang="zh-CN" altLang="en-US" dirty="0"/>
              <a:t>处理器支持的汇编语言程序里的特殊助记符，它不在处理器运行期间由机器执行，只是</a:t>
            </a:r>
            <a:r>
              <a:rPr lang="zh-CN" altLang="en-US" dirty="0">
                <a:solidFill>
                  <a:srgbClr val="FF0000"/>
                </a:solidFill>
              </a:rPr>
              <a:t>在汇编时将被合适的机器指令</a:t>
            </a:r>
            <a:r>
              <a:rPr lang="zh-CN" altLang="en-US" b="1" dirty="0">
                <a:solidFill>
                  <a:srgbClr val="FF0000"/>
                </a:solidFill>
                <a:latin typeface="黑体" panose="02010609060101010101" pitchFamily="49" charset="-122"/>
                <a:ea typeface="黑体" panose="02010609060101010101" pitchFamily="49" charset="-122"/>
              </a:rPr>
              <a:t>代替</a:t>
            </a:r>
            <a:r>
              <a:rPr lang="zh-CN" altLang="en-US" dirty="0">
                <a:solidFill>
                  <a:srgbClr val="FF0000"/>
                </a:solidFill>
              </a:rPr>
              <a:t>成</a:t>
            </a:r>
            <a:r>
              <a:rPr lang="en-US" altLang="zh-CN" dirty="0">
                <a:solidFill>
                  <a:srgbClr val="FF0000"/>
                </a:solidFill>
              </a:rPr>
              <a:t>ARM</a:t>
            </a:r>
            <a:r>
              <a:rPr lang="zh-CN" altLang="en-US" dirty="0">
                <a:solidFill>
                  <a:srgbClr val="FF0000"/>
                </a:solidFill>
              </a:rPr>
              <a:t>或</a:t>
            </a:r>
            <a:r>
              <a:rPr lang="en-US" altLang="zh-CN" dirty="0">
                <a:solidFill>
                  <a:srgbClr val="FF0000"/>
                </a:solidFill>
              </a:rPr>
              <a:t>Thumb</a:t>
            </a:r>
            <a:r>
              <a:rPr lang="zh-CN" altLang="en-US" dirty="0">
                <a:solidFill>
                  <a:srgbClr val="FF0000"/>
                </a:solidFill>
              </a:rPr>
              <a:t>指令</a:t>
            </a:r>
            <a:r>
              <a:rPr lang="zh-CN" altLang="en-US" dirty="0"/>
              <a:t>，从而实现真正的指令操作。 </a:t>
            </a:r>
          </a:p>
          <a:p>
            <a:pPr>
              <a:lnSpc>
                <a:spcPct val="120000"/>
              </a:lnSpc>
            </a:pPr>
            <a:r>
              <a:rPr lang="zh-CN" altLang="en-US" dirty="0"/>
              <a:t>      </a:t>
            </a:r>
            <a:r>
              <a:rPr lang="en-US" altLang="zh-CN" dirty="0"/>
              <a:t>ARM</a:t>
            </a:r>
            <a:r>
              <a:rPr lang="zh-CN" altLang="en-US" dirty="0"/>
              <a:t>汇编语言伪指令如表</a:t>
            </a:r>
            <a:r>
              <a:rPr lang="en-US" altLang="zh-CN" dirty="0"/>
              <a:t>4-2</a:t>
            </a:r>
            <a:r>
              <a:rPr lang="zh-CN" altLang="en-US" dirty="0"/>
              <a:t>所示 </a:t>
            </a:r>
          </a:p>
        </p:txBody>
      </p:sp>
    </p:spTree>
    <p:extLst>
      <p:ext uri="{BB962C8B-B14F-4D97-AF65-F5344CB8AC3E}">
        <p14:creationId xmlns:p14="http://schemas.microsoft.com/office/powerpoint/2010/main" val="41009389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81034" y="1428737"/>
            <a:ext cx="8229600" cy="4525963"/>
          </a:xfrm>
        </p:spPr>
        <p:txBody>
          <a:bodyPr>
            <a:normAutofit fontScale="92500"/>
          </a:bodyPr>
          <a:lstStyle/>
          <a:p>
            <a:pPr marL="0" indent="0">
              <a:buNone/>
            </a:pPr>
            <a:r>
              <a:rPr lang="en-US" b="1" dirty="0"/>
              <a:t>5</a:t>
            </a:r>
            <a:r>
              <a:rPr lang="zh-CN" altLang="en-US" b="1" dirty="0"/>
              <a:t>．支持软件仿真</a:t>
            </a:r>
          </a:p>
          <a:p>
            <a:pPr marL="0" indent="0">
              <a:buNone/>
            </a:pPr>
            <a:r>
              <a:rPr lang="en-US" dirty="0"/>
              <a:t>ADS</a:t>
            </a:r>
            <a:r>
              <a:rPr lang="zh-CN" altLang="en-US" dirty="0"/>
              <a:t>为用户提供</a:t>
            </a:r>
            <a:r>
              <a:rPr lang="en-US" dirty="0" err="1"/>
              <a:t>ARMulator</a:t>
            </a:r>
            <a:r>
              <a:rPr lang="zh-CN" altLang="en-US" dirty="0"/>
              <a:t>软件，使用户可以在软件仿真的环境下或者在基于</a:t>
            </a:r>
            <a:r>
              <a:rPr lang="en-US" dirty="0"/>
              <a:t>ARM</a:t>
            </a:r>
            <a:r>
              <a:rPr lang="zh-CN" altLang="en-US" dirty="0"/>
              <a:t>的硬件环境下调试用户的应用程序。</a:t>
            </a:r>
            <a:r>
              <a:rPr lang="en-US" dirty="0" err="1"/>
              <a:t>ARMulator</a:t>
            </a:r>
            <a:r>
              <a:rPr lang="zh-CN" altLang="en-US" dirty="0"/>
              <a:t>是一个</a:t>
            </a:r>
            <a:r>
              <a:rPr lang="en-US" dirty="0"/>
              <a:t>ARM</a:t>
            </a:r>
            <a:r>
              <a:rPr lang="zh-CN" altLang="en-US" dirty="0"/>
              <a:t>指令集仿真器，集成在</a:t>
            </a:r>
            <a:r>
              <a:rPr lang="en-US" dirty="0"/>
              <a:t>ARM</a:t>
            </a:r>
            <a:r>
              <a:rPr lang="zh-CN" altLang="en-US" dirty="0"/>
              <a:t>的调试器</a:t>
            </a:r>
            <a:r>
              <a:rPr lang="en-US" dirty="0"/>
              <a:t>AXD</a:t>
            </a:r>
            <a:r>
              <a:rPr lang="zh-CN" altLang="en-US" dirty="0"/>
              <a:t>中，它提供对</a:t>
            </a:r>
            <a:r>
              <a:rPr lang="en-US" dirty="0"/>
              <a:t>ARM</a:t>
            </a:r>
            <a:r>
              <a:rPr lang="zh-CN" altLang="en-US" dirty="0"/>
              <a:t>处理器的指令集的仿真，为</a:t>
            </a:r>
            <a:r>
              <a:rPr lang="en-US" dirty="0"/>
              <a:t>ARM</a:t>
            </a:r>
            <a:r>
              <a:rPr lang="zh-CN" altLang="en-US" dirty="0"/>
              <a:t>和</a:t>
            </a:r>
            <a:r>
              <a:rPr lang="en-US" dirty="0"/>
              <a:t>Thumb</a:t>
            </a:r>
            <a:r>
              <a:rPr lang="zh-CN" altLang="en-US" dirty="0"/>
              <a:t>提供精确的模拟。用户可以在硬件尚未做好的情况下，开发程序代码。</a:t>
            </a:r>
          </a:p>
          <a:p>
            <a:pPr marL="0" indent="0">
              <a:buNone/>
            </a:pPr>
            <a:r>
              <a:rPr lang="en-US" dirty="0"/>
              <a:t>ADS</a:t>
            </a:r>
            <a:r>
              <a:rPr lang="zh-CN" altLang="en-US" dirty="0"/>
              <a:t>软件主要由上述</a:t>
            </a:r>
            <a:r>
              <a:rPr lang="en-US" dirty="0"/>
              <a:t>5</a:t>
            </a:r>
            <a:r>
              <a:rPr lang="zh-CN" altLang="en-US" dirty="0"/>
              <a:t>个部分组成，下面将介绍在实际开发中使用频繁的</a:t>
            </a:r>
            <a:r>
              <a:rPr lang="en-US" dirty="0"/>
              <a:t>CodeWarrior</a:t>
            </a:r>
            <a:r>
              <a:rPr lang="zh-CN" altLang="en-US" dirty="0"/>
              <a:t>和</a:t>
            </a:r>
            <a:r>
              <a:rPr lang="en-US" dirty="0"/>
              <a:t>AXD</a:t>
            </a:r>
            <a:r>
              <a:rPr lang="zh-CN" altLang="en-US" dirty="0"/>
              <a:t>工具的基本使用。</a:t>
            </a:r>
          </a:p>
        </p:txBody>
      </p:sp>
      <p:sp>
        <p:nvSpPr>
          <p:cNvPr id="2" name="标题 1"/>
          <p:cNvSpPr>
            <a:spLocks noGrp="1"/>
          </p:cNvSpPr>
          <p:nvPr>
            <p:ph type="title"/>
          </p:nvPr>
        </p:nvSpPr>
        <p:spPr/>
        <p:txBody>
          <a:bodyPr>
            <a:normAutofit/>
          </a:bodyPr>
          <a:lstStyle/>
          <a:p>
            <a:r>
              <a:rPr lang="en-US" dirty="0"/>
              <a:t>ADS</a:t>
            </a:r>
            <a:r>
              <a:rPr lang="zh-CN" altLang="en-US" dirty="0"/>
              <a:t>软件组成</a:t>
            </a:r>
          </a:p>
        </p:txBody>
      </p:sp>
      <p:sp>
        <p:nvSpPr>
          <p:cNvPr id="4" name="TextBox 3"/>
          <p:cNvSpPr txBox="1"/>
          <p:nvPr/>
        </p:nvSpPr>
        <p:spPr>
          <a:xfrm>
            <a:off x="5667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a:t>嵌入式系统开发的实验基础</a:t>
            </a:r>
            <a:endParaRPr lang="zh-CN" altLang="en-US" dirty="0">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14472488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62500" lnSpcReduction="20000"/>
          </a:bodyPr>
          <a:lstStyle/>
          <a:p>
            <a:r>
              <a:rPr lang="en-US" b="1" dirty="0"/>
              <a:t>1</a:t>
            </a:r>
            <a:r>
              <a:rPr lang="zh-CN" altLang="en-US" b="1" dirty="0"/>
              <a:t>．创建项目工程</a:t>
            </a:r>
          </a:p>
          <a:p>
            <a:r>
              <a:rPr lang="zh-CN" altLang="en-US" dirty="0"/>
              <a:t>建立项目工程是嵌入式开发的第</a:t>
            </a:r>
            <a:r>
              <a:rPr lang="en-US" dirty="0"/>
              <a:t>1</a:t>
            </a:r>
            <a:r>
              <a:rPr lang="zh-CN" altLang="en-US" dirty="0"/>
              <a:t>步，因为工程将所有的源代码文件组织在一起，并能够决定最终生成文件存放的路径、输出的格式等。运行</a:t>
            </a:r>
            <a:r>
              <a:rPr lang="en-US" dirty="0"/>
              <a:t>ADS1.2</a:t>
            </a:r>
            <a:r>
              <a:rPr lang="zh-CN" altLang="en-US" dirty="0"/>
              <a:t>开发软件（</a:t>
            </a:r>
            <a:r>
              <a:rPr lang="en-US" dirty="0"/>
              <a:t>CodeWarrior  for ARM Developer Suite</a:t>
            </a:r>
            <a:r>
              <a:rPr lang="zh-CN" altLang="en-US" dirty="0"/>
              <a:t>），打开</a:t>
            </a:r>
            <a:r>
              <a:rPr lang="en-US" dirty="0"/>
              <a:t>CodeWarrior</a:t>
            </a:r>
            <a:r>
              <a:rPr lang="zh-CN" altLang="en-US" dirty="0"/>
              <a:t>集成开发环境，如图</a:t>
            </a:r>
            <a:r>
              <a:rPr lang="en-US" dirty="0"/>
              <a:t>7-1</a:t>
            </a:r>
            <a:r>
              <a:rPr lang="zh-CN" altLang="en-US" dirty="0"/>
              <a:t>所示。</a:t>
            </a:r>
            <a:endParaRPr lang="en-US" altLang="zh-CN" dirty="0"/>
          </a:p>
          <a:p>
            <a:r>
              <a:rPr lang="zh-CN" altLang="en-US" dirty="0"/>
              <a:t>在</a:t>
            </a:r>
            <a:r>
              <a:rPr lang="en-US" dirty="0"/>
              <a:t>CodeWarrior</a:t>
            </a:r>
            <a:r>
              <a:rPr lang="zh-CN" altLang="en-US" dirty="0"/>
              <a:t>中新建一个工程的方法有两种，可以在工具栏中单击</a:t>
            </a:r>
            <a:r>
              <a:rPr lang="en-US" dirty="0"/>
              <a:t>New</a:t>
            </a:r>
            <a:r>
              <a:rPr lang="zh-CN" altLang="en-US" dirty="0"/>
              <a:t>按钮，也可以在</a:t>
            </a:r>
            <a:r>
              <a:rPr lang="en-US" dirty="0"/>
              <a:t>File</a:t>
            </a:r>
            <a:r>
              <a:rPr lang="zh-CN" altLang="en-US" dirty="0"/>
              <a:t>菜单中选择</a:t>
            </a:r>
            <a:r>
              <a:rPr lang="en-US" dirty="0"/>
              <a:t>New</a:t>
            </a:r>
            <a:r>
              <a:rPr lang="zh-CN" altLang="en-US" dirty="0"/>
              <a:t>命令，如图</a:t>
            </a:r>
            <a:r>
              <a:rPr lang="en-US" dirty="0"/>
              <a:t>7-1</a:t>
            </a:r>
            <a:r>
              <a:rPr lang="zh-CN" altLang="en-US" dirty="0"/>
              <a:t>所示，这样就会打开一个如图</a:t>
            </a:r>
            <a:r>
              <a:rPr lang="en-US" dirty="0"/>
              <a:t>7-2</a:t>
            </a:r>
            <a:r>
              <a:rPr lang="zh-CN" altLang="en-US" dirty="0"/>
              <a:t>所示的新建工程对话框。</a:t>
            </a:r>
          </a:p>
          <a:p>
            <a:r>
              <a:rPr lang="zh-CN" altLang="en-US" dirty="0"/>
              <a:t>在</a:t>
            </a:r>
            <a:r>
              <a:rPr lang="en-US" dirty="0"/>
              <a:t>Project</a:t>
            </a:r>
            <a:r>
              <a:rPr lang="zh-CN" altLang="en-US" dirty="0"/>
              <a:t>列表框中有</a:t>
            </a:r>
            <a:r>
              <a:rPr lang="en-US" dirty="0"/>
              <a:t>7</a:t>
            </a:r>
            <a:r>
              <a:rPr lang="zh-CN" altLang="en-US" dirty="0"/>
              <a:t>种可选择的工程类型。</a:t>
            </a:r>
          </a:p>
          <a:p>
            <a:r>
              <a:rPr lang="en-US" dirty="0"/>
              <a:t>●  ARM Executable Image</a:t>
            </a:r>
            <a:r>
              <a:rPr lang="zh-CN" altLang="en-US" dirty="0"/>
              <a:t>：用于将</a:t>
            </a:r>
            <a:r>
              <a:rPr lang="en-US" dirty="0"/>
              <a:t>ARM</a:t>
            </a:r>
            <a:r>
              <a:rPr lang="zh-CN" altLang="en-US" dirty="0"/>
              <a:t>指令代码生成一个</a:t>
            </a:r>
            <a:r>
              <a:rPr lang="en-US" dirty="0"/>
              <a:t>ELF</a:t>
            </a:r>
            <a:r>
              <a:rPr lang="zh-CN" altLang="en-US" dirty="0"/>
              <a:t>格式的可执行映像文件；</a:t>
            </a:r>
          </a:p>
          <a:p>
            <a:r>
              <a:rPr lang="en-US" dirty="0"/>
              <a:t>●  ARM Object Library</a:t>
            </a:r>
            <a:r>
              <a:rPr lang="zh-CN" altLang="en-US" dirty="0"/>
              <a:t>：用于将</a:t>
            </a:r>
            <a:r>
              <a:rPr lang="en-US" dirty="0"/>
              <a:t>ARM</a:t>
            </a:r>
            <a:r>
              <a:rPr lang="zh-CN" altLang="en-US" dirty="0"/>
              <a:t>指令代码生成一个</a:t>
            </a:r>
            <a:r>
              <a:rPr lang="en-US" dirty="0" err="1"/>
              <a:t>armar</a:t>
            </a:r>
            <a:r>
              <a:rPr lang="zh-CN" altLang="en-US" dirty="0"/>
              <a:t>格式的目标文件库；</a:t>
            </a:r>
          </a:p>
          <a:p>
            <a:r>
              <a:rPr lang="en-US" dirty="0"/>
              <a:t>●  Empty Project</a:t>
            </a:r>
            <a:r>
              <a:rPr lang="zh-CN" altLang="en-US" dirty="0"/>
              <a:t>：用于创建一个不包含任何库或源文件的工程；</a:t>
            </a:r>
          </a:p>
          <a:p>
            <a:r>
              <a:rPr lang="en-US" dirty="0"/>
              <a:t>●  </a:t>
            </a:r>
            <a:r>
              <a:rPr lang="en-US" dirty="0" err="1"/>
              <a:t>Makefile</a:t>
            </a:r>
            <a:r>
              <a:rPr lang="en-US" dirty="0"/>
              <a:t> Importer Wizard</a:t>
            </a:r>
            <a:r>
              <a:rPr lang="zh-CN" altLang="en-US" dirty="0"/>
              <a:t>：用于将</a:t>
            </a:r>
            <a:r>
              <a:rPr lang="en-US" dirty="0"/>
              <a:t>Visual C</a:t>
            </a:r>
            <a:r>
              <a:rPr lang="zh-CN" altLang="en-US" dirty="0"/>
              <a:t>的</a:t>
            </a:r>
            <a:r>
              <a:rPr lang="en-US" dirty="0" err="1"/>
              <a:t>nmake</a:t>
            </a:r>
            <a:r>
              <a:rPr lang="zh-CN" altLang="en-US" dirty="0"/>
              <a:t>或</a:t>
            </a:r>
            <a:r>
              <a:rPr lang="en-US" dirty="0"/>
              <a:t>GNU make</a:t>
            </a:r>
            <a:r>
              <a:rPr lang="zh-CN" altLang="en-US" dirty="0"/>
              <a:t>文件转换成</a:t>
            </a:r>
            <a:r>
              <a:rPr lang="en-US" dirty="0"/>
              <a:t>CodeWarrior IDE</a:t>
            </a:r>
            <a:r>
              <a:rPr lang="zh-CN" altLang="en-US" dirty="0"/>
              <a:t>工程文件；</a:t>
            </a:r>
          </a:p>
          <a:p>
            <a:endParaRPr lang="zh-CN" altLang="en-US" dirty="0"/>
          </a:p>
        </p:txBody>
      </p:sp>
      <p:sp>
        <p:nvSpPr>
          <p:cNvPr id="2" name="标题 1"/>
          <p:cNvSpPr>
            <a:spLocks noGrp="1"/>
          </p:cNvSpPr>
          <p:nvPr>
            <p:ph type="title"/>
          </p:nvPr>
        </p:nvSpPr>
        <p:spPr/>
        <p:txBody>
          <a:bodyPr>
            <a:normAutofit/>
          </a:bodyPr>
          <a:lstStyle/>
          <a:p>
            <a:r>
              <a:rPr lang="en-US" altLang="zh-CN" dirty="0"/>
              <a:t>4.5.2</a:t>
            </a:r>
            <a:r>
              <a:rPr lang="zh-CN" altLang="en-US" dirty="0"/>
              <a:t>使用</a:t>
            </a:r>
            <a:r>
              <a:rPr lang="en-US" dirty="0"/>
              <a:t>CodeWarrior IDE</a:t>
            </a:r>
            <a:endParaRPr lang="zh-CN" altLang="en-US" dirty="0"/>
          </a:p>
        </p:txBody>
      </p:sp>
      <p:sp>
        <p:nvSpPr>
          <p:cNvPr id="4" name="TextBox 3"/>
          <p:cNvSpPr txBox="1"/>
          <p:nvPr/>
        </p:nvSpPr>
        <p:spPr>
          <a:xfrm>
            <a:off x="5667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a:t>嵌入式系统开发的实验基础</a:t>
            </a:r>
            <a:endParaRPr lang="zh-CN" altLang="en-US" dirty="0">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24534744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67016"/>
            <a:ext cx="8229600" cy="1447605"/>
          </a:xfrm>
        </p:spPr>
        <p:txBody>
          <a:bodyPr>
            <a:normAutofit fontScale="55000" lnSpcReduction="20000"/>
          </a:bodyPr>
          <a:lstStyle/>
          <a:p>
            <a:r>
              <a:rPr lang="en-US" dirty="0"/>
              <a:t>●  Thumb ARM Interworking Image</a:t>
            </a:r>
            <a:r>
              <a:rPr lang="zh-CN" altLang="en-US" dirty="0"/>
              <a:t>：用于将</a:t>
            </a:r>
            <a:r>
              <a:rPr lang="en-US" dirty="0"/>
              <a:t>ARM</a:t>
            </a:r>
            <a:r>
              <a:rPr lang="zh-CN" altLang="en-US" dirty="0"/>
              <a:t>指令和</a:t>
            </a:r>
            <a:r>
              <a:rPr lang="en-US" dirty="0"/>
              <a:t>Thumb</a:t>
            </a:r>
            <a:r>
              <a:rPr lang="zh-CN" altLang="en-US" dirty="0"/>
              <a:t>指令的混和代码生成一个可执行的</a:t>
            </a:r>
            <a:r>
              <a:rPr lang="en-US" dirty="0"/>
              <a:t>ELF</a:t>
            </a:r>
            <a:r>
              <a:rPr lang="zh-CN" altLang="en-US" dirty="0"/>
              <a:t>格式的映像文件；</a:t>
            </a:r>
          </a:p>
          <a:p>
            <a:r>
              <a:rPr lang="en-US" dirty="0"/>
              <a:t>●  Thumb Executable Image</a:t>
            </a:r>
            <a:r>
              <a:rPr lang="zh-CN" altLang="en-US" dirty="0"/>
              <a:t>：用于将</a:t>
            </a:r>
            <a:r>
              <a:rPr lang="en-US" dirty="0"/>
              <a:t>Thumb</a:t>
            </a:r>
            <a:r>
              <a:rPr lang="zh-CN" altLang="en-US" dirty="0"/>
              <a:t>指令代码生成可执行的</a:t>
            </a:r>
            <a:r>
              <a:rPr lang="en-US" dirty="0"/>
              <a:t>ELF</a:t>
            </a:r>
            <a:r>
              <a:rPr lang="zh-CN" altLang="en-US" dirty="0"/>
              <a:t>格式的映像文件；</a:t>
            </a:r>
          </a:p>
          <a:p>
            <a:r>
              <a:rPr lang="en-US" dirty="0"/>
              <a:t>●  Thumb Object Library</a:t>
            </a:r>
            <a:r>
              <a:rPr lang="zh-CN" altLang="en-US" dirty="0"/>
              <a:t>：用于将</a:t>
            </a:r>
            <a:r>
              <a:rPr lang="en-US" dirty="0"/>
              <a:t>Thumb</a:t>
            </a:r>
            <a:r>
              <a:rPr lang="zh-CN" altLang="en-US" dirty="0"/>
              <a:t>指令的代码生成一个</a:t>
            </a:r>
            <a:r>
              <a:rPr lang="en-US" dirty="0" err="1"/>
              <a:t>armar</a:t>
            </a:r>
            <a:r>
              <a:rPr lang="zh-CN" altLang="en-US" dirty="0"/>
              <a:t>格式的目标文件库。</a:t>
            </a:r>
          </a:p>
          <a:p>
            <a:endParaRPr lang="zh-CN" altLang="en-US" dirty="0"/>
          </a:p>
        </p:txBody>
      </p:sp>
      <p:sp>
        <p:nvSpPr>
          <p:cNvPr id="2" name="标题 1"/>
          <p:cNvSpPr>
            <a:spLocks noGrp="1"/>
          </p:cNvSpPr>
          <p:nvPr>
            <p:ph type="title"/>
          </p:nvPr>
        </p:nvSpPr>
        <p:spPr/>
        <p:txBody>
          <a:bodyPr>
            <a:normAutofit fontScale="90000"/>
          </a:bodyPr>
          <a:lstStyle/>
          <a:p>
            <a:br>
              <a:rPr lang="en-US" altLang="zh-CN" dirty="0"/>
            </a:br>
            <a:r>
              <a:rPr lang="en-US" altLang="zh-CN" dirty="0"/>
              <a:t>4.5.2</a:t>
            </a:r>
            <a:r>
              <a:rPr lang="zh-CN" altLang="en-US" dirty="0"/>
              <a:t>使用</a:t>
            </a:r>
            <a:r>
              <a:rPr lang="en-US" dirty="0"/>
              <a:t>CodeWarrior IDE</a:t>
            </a:r>
            <a:br>
              <a:rPr lang="zh-CN" altLang="en-US" dirty="0"/>
            </a:br>
            <a:endParaRPr lang="zh-CN" altLang="en-US" dirty="0"/>
          </a:p>
        </p:txBody>
      </p:sp>
      <p:pic>
        <p:nvPicPr>
          <p:cNvPr id="4" name="Picture 2"/>
          <p:cNvPicPr>
            <a:picLocks noChangeAspect="1" noChangeArrowheads="1"/>
          </p:cNvPicPr>
          <p:nvPr/>
        </p:nvPicPr>
        <p:blipFill>
          <a:blip r:embed="rId2"/>
          <a:srcRect/>
          <a:stretch>
            <a:fillRect/>
          </a:stretch>
        </p:blipFill>
        <p:spPr bwMode="auto">
          <a:xfrm>
            <a:off x="1309663" y="2992580"/>
            <a:ext cx="3419475" cy="2924175"/>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5167314" y="2992580"/>
            <a:ext cx="3643338" cy="2936751"/>
          </a:xfrm>
          <a:prstGeom prst="rect">
            <a:avLst/>
          </a:prstGeom>
          <a:noFill/>
          <a:ln w="9525">
            <a:noFill/>
            <a:miter lim="800000"/>
            <a:headEnd/>
            <a:tailEnd/>
          </a:ln>
          <a:effectLst/>
        </p:spPr>
      </p:pic>
      <p:sp>
        <p:nvSpPr>
          <p:cNvPr id="6" name="TextBox 5"/>
          <p:cNvSpPr txBox="1"/>
          <p:nvPr/>
        </p:nvSpPr>
        <p:spPr>
          <a:xfrm>
            <a:off x="5667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a:t>嵌入式系统开发的实验基础</a:t>
            </a:r>
            <a:endParaRPr lang="zh-CN" altLang="en-US" dirty="0">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15991250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142852"/>
            <a:ext cx="8229600" cy="1143000"/>
          </a:xfrm>
        </p:spPr>
        <p:txBody>
          <a:bodyPr>
            <a:normAutofit/>
          </a:bodyPr>
          <a:lstStyle/>
          <a:p>
            <a:r>
              <a:rPr lang="en-US" altLang="zh-CN" dirty="0"/>
              <a:t>4.5.2</a:t>
            </a:r>
            <a:r>
              <a:rPr lang="zh-CN" altLang="en-US" dirty="0"/>
              <a:t>使用</a:t>
            </a:r>
            <a:r>
              <a:rPr lang="en-US" dirty="0"/>
              <a:t>CodeWarrior IDE</a:t>
            </a:r>
            <a:endParaRPr lang="zh-CN" altLang="en-US" dirty="0"/>
          </a:p>
        </p:txBody>
      </p:sp>
      <p:sp>
        <p:nvSpPr>
          <p:cNvPr id="7" name="内容占位符 6"/>
          <p:cNvSpPr>
            <a:spLocks noGrp="1"/>
          </p:cNvSpPr>
          <p:nvPr>
            <p:ph idx="1"/>
          </p:nvPr>
        </p:nvSpPr>
        <p:spPr>
          <a:xfrm>
            <a:off x="552264" y="1556792"/>
            <a:ext cx="8229600" cy="1376167"/>
          </a:xfrm>
        </p:spPr>
        <p:txBody>
          <a:bodyPr>
            <a:normAutofit fontScale="62500" lnSpcReduction="20000"/>
          </a:bodyPr>
          <a:lstStyle/>
          <a:p>
            <a:r>
              <a:rPr lang="en-US" b="1" dirty="0"/>
              <a:t>2</a:t>
            </a:r>
            <a:r>
              <a:rPr lang="zh-CN" altLang="en-US" b="1" dirty="0"/>
              <a:t>．编译和链接项目工程</a:t>
            </a:r>
          </a:p>
          <a:p>
            <a:r>
              <a:rPr lang="zh-CN" altLang="en-US" dirty="0"/>
              <a:t>在编译</a:t>
            </a:r>
            <a:r>
              <a:rPr lang="en-US" dirty="0" err="1"/>
              <a:t>casmtest</a:t>
            </a:r>
            <a:r>
              <a:rPr lang="zh-CN" altLang="en-US" dirty="0"/>
              <a:t>项目之前，要先进行目标生成选项的设置工作，这些选项包括编译器选项、汇编选项、链接器选项等，它们将决定</a:t>
            </a:r>
            <a:r>
              <a:rPr lang="en-US" dirty="0"/>
              <a:t>CodeWarrior IDE</a:t>
            </a:r>
            <a:r>
              <a:rPr lang="zh-CN" altLang="en-US" dirty="0"/>
              <a:t>如何处理工程项目，并生成特定的输出文件。单击</a:t>
            </a:r>
            <a:r>
              <a:rPr lang="en-US" dirty="0"/>
              <a:t>Edit</a:t>
            </a:r>
            <a:r>
              <a:rPr lang="zh-CN" altLang="en-US" dirty="0"/>
              <a:t>菜单，选择</a:t>
            </a:r>
            <a:r>
              <a:rPr lang="en-US" dirty="0" err="1"/>
              <a:t>DebugRel</a:t>
            </a:r>
            <a:r>
              <a:rPr lang="en-US" dirty="0"/>
              <a:t> Settings</a:t>
            </a:r>
            <a:r>
              <a:rPr lang="zh-CN" altLang="en-US" dirty="0"/>
              <a:t>命令，或者按</a:t>
            </a:r>
            <a:r>
              <a:rPr lang="en-US" dirty="0"/>
              <a:t>Alt + F7</a:t>
            </a:r>
            <a:r>
              <a:rPr lang="zh-CN" altLang="en-US" dirty="0"/>
              <a:t>组合键，显示如图</a:t>
            </a:r>
            <a:r>
              <a:rPr lang="en-US" dirty="0"/>
              <a:t>7-10</a:t>
            </a:r>
            <a:r>
              <a:rPr lang="zh-CN" altLang="en-US" dirty="0"/>
              <a:t>所示的对话框。</a:t>
            </a:r>
          </a:p>
          <a:p>
            <a:endParaRPr lang="zh-CN" altLang="en-US" dirty="0"/>
          </a:p>
        </p:txBody>
      </p:sp>
      <p:pic>
        <p:nvPicPr>
          <p:cNvPr id="1029" name="Picture 5"/>
          <p:cNvPicPr>
            <a:picLocks noChangeAspect="1" noChangeArrowheads="1"/>
          </p:cNvPicPr>
          <p:nvPr/>
        </p:nvPicPr>
        <p:blipFill>
          <a:blip r:embed="rId2"/>
          <a:srcRect/>
          <a:stretch>
            <a:fillRect/>
          </a:stretch>
        </p:blipFill>
        <p:spPr bwMode="auto">
          <a:xfrm>
            <a:off x="1988139" y="2791880"/>
            <a:ext cx="5357850" cy="3863972"/>
          </a:xfrm>
          <a:prstGeom prst="rect">
            <a:avLst/>
          </a:prstGeom>
          <a:noFill/>
          <a:ln w="9525">
            <a:noFill/>
            <a:miter lim="800000"/>
            <a:headEnd/>
            <a:tailEnd/>
          </a:ln>
          <a:effectLst/>
        </p:spPr>
      </p:pic>
      <p:sp>
        <p:nvSpPr>
          <p:cNvPr id="5" name="TextBox 4"/>
          <p:cNvSpPr txBox="1"/>
          <p:nvPr/>
        </p:nvSpPr>
        <p:spPr>
          <a:xfrm>
            <a:off x="5667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a:t>嵌入式系统开发的实验基础</a:t>
            </a:r>
            <a:endParaRPr lang="zh-CN" altLang="en-US" dirty="0">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41307667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55000" lnSpcReduction="20000"/>
          </a:bodyPr>
          <a:lstStyle/>
          <a:p>
            <a:pPr marL="0" indent="0">
              <a:buNone/>
            </a:pPr>
            <a:r>
              <a:rPr lang="zh-CN" altLang="en-US" dirty="0"/>
              <a:t>图</a:t>
            </a:r>
            <a:r>
              <a:rPr lang="en-US" dirty="0"/>
              <a:t>7-10</a:t>
            </a:r>
            <a:r>
              <a:rPr lang="zh-CN" altLang="en-US" dirty="0"/>
              <a:t>的最左边部分是目标设置面板，它包括以下几个大的设置选项。</a:t>
            </a:r>
          </a:p>
          <a:p>
            <a:pPr marL="0" indent="0">
              <a:buNone/>
            </a:pPr>
            <a:r>
              <a:rPr lang="zh-CN" altLang="en-US" dirty="0"/>
              <a:t>（</a:t>
            </a:r>
            <a:r>
              <a:rPr lang="en-US" dirty="0"/>
              <a:t>1</a:t>
            </a:r>
            <a:r>
              <a:rPr lang="zh-CN" altLang="en-US" dirty="0"/>
              <a:t>）</a:t>
            </a:r>
            <a:r>
              <a:rPr lang="en-US" dirty="0"/>
              <a:t>Target</a:t>
            </a:r>
            <a:r>
              <a:rPr lang="zh-CN" altLang="en-US" dirty="0"/>
              <a:t>设置选项</a:t>
            </a:r>
          </a:p>
          <a:p>
            <a:pPr marL="0" indent="0">
              <a:buNone/>
            </a:pPr>
            <a:r>
              <a:rPr lang="en-US" dirty="0"/>
              <a:t>●  Target Settings</a:t>
            </a:r>
            <a:r>
              <a:rPr lang="zh-CN" altLang="en-US" dirty="0"/>
              <a:t>：包括</a:t>
            </a:r>
            <a:r>
              <a:rPr lang="en-US" dirty="0"/>
              <a:t>Target Name</a:t>
            </a:r>
            <a:r>
              <a:rPr lang="zh-CN" altLang="en-US" dirty="0"/>
              <a:t>、</a:t>
            </a:r>
            <a:r>
              <a:rPr lang="en-US" dirty="0"/>
              <a:t>Linker</a:t>
            </a:r>
            <a:r>
              <a:rPr lang="zh-CN" altLang="en-US" dirty="0"/>
              <a:t>、</a:t>
            </a:r>
            <a:r>
              <a:rPr lang="en-US" dirty="0"/>
              <a:t>Pre-linker</a:t>
            </a:r>
            <a:r>
              <a:rPr lang="zh-CN" altLang="en-US" dirty="0"/>
              <a:t>、</a:t>
            </a:r>
            <a:r>
              <a:rPr lang="en-US" dirty="0"/>
              <a:t>Post-linker</a:t>
            </a:r>
            <a:r>
              <a:rPr lang="zh-CN" altLang="en-US" dirty="0"/>
              <a:t>等设置；</a:t>
            </a:r>
          </a:p>
          <a:p>
            <a:pPr marL="0" indent="0">
              <a:buNone/>
            </a:pPr>
            <a:r>
              <a:rPr lang="en-US" dirty="0"/>
              <a:t>●  Access Paths</a:t>
            </a:r>
            <a:r>
              <a:rPr lang="zh-CN" altLang="en-US" dirty="0"/>
              <a:t>：主要用于项目的路径设置；</a:t>
            </a:r>
          </a:p>
          <a:p>
            <a:pPr marL="0" indent="0">
              <a:buNone/>
            </a:pPr>
            <a:r>
              <a:rPr lang="en-US" dirty="0"/>
              <a:t>●  Build Extras</a:t>
            </a:r>
            <a:r>
              <a:rPr lang="zh-CN" altLang="en-US" dirty="0"/>
              <a:t>：主要用于</a:t>
            </a:r>
            <a:r>
              <a:rPr lang="en-US" dirty="0"/>
              <a:t>Build</a:t>
            </a:r>
            <a:r>
              <a:rPr lang="zh-CN" altLang="en-US" dirty="0"/>
              <a:t>附加的选项设置；</a:t>
            </a:r>
          </a:p>
          <a:p>
            <a:pPr marL="0" indent="0">
              <a:buNone/>
            </a:pPr>
            <a:r>
              <a:rPr lang="en-US" dirty="0"/>
              <a:t>●  Runtime Settings</a:t>
            </a:r>
            <a:r>
              <a:rPr lang="zh-CN" altLang="en-US" dirty="0"/>
              <a:t>：包括一般设置、环境设置等；</a:t>
            </a:r>
          </a:p>
          <a:p>
            <a:pPr marL="0" indent="0">
              <a:buNone/>
            </a:pPr>
            <a:r>
              <a:rPr lang="en-US" dirty="0"/>
              <a:t>●  File Mappings</a:t>
            </a:r>
            <a:r>
              <a:rPr lang="zh-CN" altLang="en-US" dirty="0"/>
              <a:t>：包含映射信息、文件类型、编辑语言等；</a:t>
            </a:r>
          </a:p>
          <a:p>
            <a:pPr marL="0" indent="0">
              <a:buNone/>
            </a:pPr>
            <a:r>
              <a:rPr lang="en-US" dirty="0"/>
              <a:t>●  Source Trees</a:t>
            </a:r>
            <a:r>
              <a:rPr lang="zh-CN" altLang="en-US" dirty="0"/>
              <a:t>：包含源代码树结构信息以及路径选择等；</a:t>
            </a:r>
          </a:p>
          <a:p>
            <a:pPr marL="0" indent="0">
              <a:buNone/>
            </a:pPr>
            <a:r>
              <a:rPr lang="en-US" dirty="0"/>
              <a:t>●  ARM Target</a:t>
            </a:r>
            <a:r>
              <a:rPr lang="zh-CN" altLang="en-US" dirty="0"/>
              <a:t>：定义输出</a:t>
            </a:r>
            <a:r>
              <a:rPr lang="en-US" dirty="0"/>
              <a:t>image</a:t>
            </a:r>
            <a:r>
              <a:rPr lang="zh-CN" altLang="en-US" dirty="0"/>
              <a:t>文件名、类型等。</a:t>
            </a:r>
          </a:p>
          <a:p>
            <a:pPr marL="0" indent="0">
              <a:buNone/>
            </a:pPr>
            <a:r>
              <a:rPr lang="zh-CN" altLang="en-US" dirty="0"/>
              <a:t>（</a:t>
            </a:r>
            <a:r>
              <a:rPr lang="en-US" dirty="0"/>
              <a:t>2</a:t>
            </a:r>
            <a:r>
              <a:rPr lang="zh-CN" altLang="en-US" dirty="0"/>
              <a:t>）</a:t>
            </a:r>
            <a:r>
              <a:rPr lang="en-US" dirty="0"/>
              <a:t>Language Settings</a:t>
            </a:r>
            <a:r>
              <a:rPr lang="zh-CN" altLang="en-US" dirty="0"/>
              <a:t>设置选项</a:t>
            </a:r>
          </a:p>
          <a:p>
            <a:pPr marL="0" indent="0">
              <a:buNone/>
            </a:pPr>
            <a:r>
              <a:rPr lang="en-US" dirty="0"/>
              <a:t>●  ARM Assembler</a:t>
            </a:r>
            <a:r>
              <a:rPr lang="zh-CN" altLang="en-US" dirty="0"/>
              <a:t>：对</a:t>
            </a:r>
            <a:r>
              <a:rPr lang="en-US" dirty="0"/>
              <a:t>ARM</a:t>
            </a:r>
            <a:r>
              <a:rPr lang="zh-CN" altLang="en-US" dirty="0"/>
              <a:t>汇编语言的支持选项设置；</a:t>
            </a:r>
          </a:p>
          <a:p>
            <a:pPr marL="0" indent="0">
              <a:buNone/>
            </a:pPr>
            <a:r>
              <a:rPr lang="en-US" dirty="0"/>
              <a:t>●  ARM C Compiler</a:t>
            </a:r>
            <a:r>
              <a:rPr lang="zh-CN" altLang="en-US" dirty="0"/>
              <a:t>：对</a:t>
            </a:r>
            <a:r>
              <a:rPr lang="en-US" dirty="0"/>
              <a:t>C</a:t>
            </a:r>
            <a:r>
              <a:rPr lang="zh-CN" altLang="en-US" dirty="0"/>
              <a:t>语言的支持选项设置；</a:t>
            </a:r>
          </a:p>
          <a:p>
            <a:pPr marL="0" indent="0">
              <a:buNone/>
            </a:pPr>
            <a:r>
              <a:rPr lang="en-US" dirty="0"/>
              <a:t>●  ARM C++ Compiler</a:t>
            </a:r>
            <a:r>
              <a:rPr lang="zh-CN" altLang="en-US" dirty="0"/>
              <a:t>：对</a:t>
            </a:r>
            <a:r>
              <a:rPr lang="en-US" dirty="0"/>
              <a:t>C++</a:t>
            </a:r>
            <a:r>
              <a:rPr lang="zh-CN" altLang="en-US" dirty="0"/>
              <a:t>语言的支持选项设置；</a:t>
            </a:r>
          </a:p>
          <a:p>
            <a:pPr marL="0" indent="0">
              <a:buNone/>
            </a:pPr>
            <a:r>
              <a:rPr lang="en-US" dirty="0"/>
              <a:t>●  Thumb C Compiler</a:t>
            </a:r>
            <a:r>
              <a:rPr lang="zh-CN" altLang="en-US" dirty="0"/>
              <a:t>：对</a:t>
            </a:r>
            <a:r>
              <a:rPr lang="en-US" dirty="0"/>
              <a:t>Thumb C</a:t>
            </a:r>
            <a:r>
              <a:rPr lang="zh-CN" altLang="en-US" dirty="0"/>
              <a:t>语言的支持选项设置；</a:t>
            </a:r>
          </a:p>
          <a:p>
            <a:pPr marL="0" indent="0">
              <a:buNone/>
            </a:pPr>
            <a:r>
              <a:rPr lang="en-US" dirty="0"/>
              <a:t>●  Thumb C++ Compiler</a:t>
            </a:r>
            <a:r>
              <a:rPr lang="zh-CN" altLang="en-US" dirty="0"/>
              <a:t>：对</a:t>
            </a:r>
            <a:r>
              <a:rPr lang="en-US" dirty="0"/>
              <a:t>Thumb C++</a:t>
            </a:r>
            <a:r>
              <a:rPr lang="zh-CN" altLang="en-US" dirty="0"/>
              <a:t>语言的支持选项设置。</a:t>
            </a:r>
          </a:p>
          <a:p>
            <a:endParaRPr lang="zh-CN" altLang="en-US" dirty="0"/>
          </a:p>
        </p:txBody>
      </p:sp>
      <p:sp>
        <p:nvSpPr>
          <p:cNvPr id="2" name="标题 1"/>
          <p:cNvSpPr>
            <a:spLocks noGrp="1"/>
          </p:cNvSpPr>
          <p:nvPr>
            <p:ph type="title"/>
          </p:nvPr>
        </p:nvSpPr>
        <p:spPr/>
        <p:txBody>
          <a:bodyPr>
            <a:noAutofit/>
          </a:bodyPr>
          <a:lstStyle/>
          <a:p>
            <a:br>
              <a:rPr lang="en-US" altLang="zh-CN" dirty="0"/>
            </a:br>
            <a:r>
              <a:rPr lang="en-US" altLang="zh-CN" dirty="0"/>
              <a:t>4.5.2</a:t>
            </a:r>
            <a:r>
              <a:rPr lang="zh-CN" altLang="en-US" dirty="0"/>
              <a:t>使用</a:t>
            </a:r>
            <a:r>
              <a:rPr lang="en-US" dirty="0"/>
              <a:t>CodeWarrior IDE</a:t>
            </a:r>
            <a:br>
              <a:rPr lang="zh-CN" altLang="en-US" dirty="0"/>
            </a:br>
            <a:endParaRPr lang="zh-CN" altLang="en-US" dirty="0"/>
          </a:p>
        </p:txBody>
      </p:sp>
      <p:sp>
        <p:nvSpPr>
          <p:cNvPr id="4" name="TextBox 3"/>
          <p:cNvSpPr txBox="1"/>
          <p:nvPr/>
        </p:nvSpPr>
        <p:spPr>
          <a:xfrm>
            <a:off x="5667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a:t>嵌入式系统开发的实验基础</a:t>
            </a:r>
            <a:endParaRPr lang="zh-CN" altLang="en-US" dirty="0">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10707589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6804" y="1928778"/>
            <a:ext cx="8229600" cy="4929222"/>
          </a:xfrm>
        </p:spPr>
        <p:txBody>
          <a:bodyPr>
            <a:normAutofit fontScale="70000" lnSpcReduction="20000"/>
          </a:bodyPr>
          <a:lstStyle/>
          <a:p>
            <a:pPr marL="0" indent="0">
              <a:buNone/>
            </a:pPr>
            <a:r>
              <a:rPr lang="zh-CN" altLang="en-US" dirty="0"/>
              <a:t>（</a:t>
            </a:r>
            <a:r>
              <a:rPr lang="en-US" dirty="0"/>
              <a:t>3</a:t>
            </a:r>
            <a:r>
              <a:rPr lang="zh-CN" altLang="en-US" dirty="0"/>
              <a:t>）</a:t>
            </a:r>
            <a:r>
              <a:rPr lang="en-US" dirty="0"/>
              <a:t>Linker</a:t>
            </a:r>
            <a:r>
              <a:rPr lang="zh-CN" altLang="en-US" dirty="0"/>
              <a:t>设置选项</a:t>
            </a:r>
          </a:p>
          <a:p>
            <a:pPr marL="0" indent="0">
              <a:buNone/>
            </a:pPr>
            <a:r>
              <a:rPr lang="en-US" dirty="0"/>
              <a:t>●  ARM Linker</a:t>
            </a:r>
            <a:r>
              <a:rPr lang="zh-CN" altLang="en-US" dirty="0"/>
              <a:t>：对输出的链接类型、</a:t>
            </a:r>
            <a:r>
              <a:rPr lang="en-US" dirty="0"/>
              <a:t>RO Base</a:t>
            </a:r>
            <a:r>
              <a:rPr lang="zh-CN" altLang="en-US" dirty="0"/>
              <a:t>、</a:t>
            </a:r>
            <a:r>
              <a:rPr lang="en-US" dirty="0"/>
              <a:t>RW Base</a:t>
            </a:r>
            <a:r>
              <a:rPr lang="zh-CN" altLang="en-US" dirty="0"/>
              <a:t>地址等选项设置；</a:t>
            </a:r>
          </a:p>
          <a:p>
            <a:pPr marL="0" indent="0">
              <a:buNone/>
            </a:pPr>
            <a:r>
              <a:rPr lang="en-US" dirty="0"/>
              <a:t>●  ARM </a:t>
            </a:r>
            <a:r>
              <a:rPr lang="en-US" dirty="0" err="1"/>
              <a:t>fromELF</a:t>
            </a:r>
            <a:r>
              <a:rPr lang="zh-CN" altLang="en-US" dirty="0"/>
              <a:t>：定义输出文件格式以及路径等。</a:t>
            </a:r>
          </a:p>
          <a:p>
            <a:pPr marL="0" indent="0">
              <a:buNone/>
            </a:pPr>
            <a:r>
              <a:rPr lang="zh-CN" altLang="en-US" dirty="0"/>
              <a:t>（</a:t>
            </a:r>
            <a:r>
              <a:rPr lang="en-US" dirty="0"/>
              <a:t>4</a:t>
            </a:r>
            <a:r>
              <a:rPr lang="zh-CN" altLang="en-US" dirty="0"/>
              <a:t>）</a:t>
            </a:r>
            <a:r>
              <a:rPr lang="en-US" dirty="0"/>
              <a:t>Editor</a:t>
            </a:r>
            <a:r>
              <a:rPr lang="zh-CN" altLang="en-US" dirty="0"/>
              <a:t>设置选项</a:t>
            </a:r>
          </a:p>
          <a:p>
            <a:pPr marL="0" indent="0">
              <a:buNone/>
            </a:pPr>
            <a:r>
              <a:rPr lang="en-US" dirty="0"/>
              <a:t>●  Custom Keywords</a:t>
            </a:r>
            <a:r>
              <a:rPr lang="zh-CN" altLang="en-US" dirty="0"/>
              <a:t>：对客户关键字高亮颜色的设置。</a:t>
            </a:r>
          </a:p>
          <a:p>
            <a:pPr marL="0" indent="0">
              <a:buNone/>
            </a:pPr>
            <a:r>
              <a:rPr lang="zh-CN" altLang="en-US" dirty="0"/>
              <a:t>（</a:t>
            </a:r>
            <a:r>
              <a:rPr lang="en-US" dirty="0"/>
              <a:t>5</a:t>
            </a:r>
            <a:r>
              <a:rPr lang="zh-CN" altLang="en-US" dirty="0"/>
              <a:t>）</a:t>
            </a:r>
            <a:r>
              <a:rPr lang="en-US" dirty="0"/>
              <a:t>Debugger</a:t>
            </a:r>
            <a:r>
              <a:rPr lang="zh-CN" altLang="en-US" dirty="0"/>
              <a:t>设置选项</a:t>
            </a:r>
          </a:p>
          <a:p>
            <a:pPr marL="0" indent="0">
              <a:buNone/>
            </a:pPr>
            <a:r>
              <a:rPr lang="en-US" dirty="0"/>
              <a:t>●  Other Executables</a:t>
            </a:r>
            <a:r>
              <a:rPr lang="zh-CN" altLang="en-US" dirty="0"/>
              <a:t>：当调试该目标板时制定其他的可执行文件来调试；</a:t>
            </a:r>
          </a:p>
          <a:p>
            <a:pPr marL="0" indent="0">
              <a:buNone/>
            </a:pPr>
            <a:r>
              <a:rPr lang="en-US" dirty="0"/>
              <a:t>●  Debugger Settings</a:t>
            </a:r>
            <a:r>
              <a:rPr lang="zh-CN" altLang="en-US" dirty="0"/>
              <a:t>：对调试器的一些基本设置；</a:t>
            </a:r>
          </a:p>
          <a:p>
            <a:pPr marL="0" indent="0">
              <a:buNone/>
            </a:pPr>
            <a:r>
              <a:rPr lang="en-US" dirty="0"/>
              <a:t>●  ARM Debugger</a:t>
            </a:r>
            <a:r>
              <a:rPr lang="zh-CN" altLang="en-US" dirty="0"/>
              <a:t>：选择调试时的调试器（</a:t>
            </a:r>
            <a:r>
              <a:rPr lang="en-US" dirty="0"/>
              <a:t>AXD</a:t>
            </a:r>
            <a:r>
              <a:rPr lang="zh-CN" altLang="en-US" dirty="0"/>
              <a:t>、</a:t>
            </a:r>
            <a:r>
              <a:rPr lang="en-US" dirty="0" err="1"/>
              <a:t>Armsd</a:t>
            </a:r>
            <a:r>
              <a:rPr lang="zh-CN" altLang="en-US" dirty="0"/>
              <a:t>或其他调试器）；</a:t>
            </a:r>
          </a:p>
          <a:p>
            <a:pPr marL="0" indent="0">
              <a:buNone/>
            </a:pPr>
            <a:r>
              <a:rPr lang="en-US" dirty="0"/>
              <a:t>●  ARM Runner</a:t>
            </a:r>
            <a:r>
              <a:rPr lang="zh-CN" altLang="en-US" dirty="0"/>
              <a:t>：选择运行时的调试器（</a:t>
            </a:r>
            <a:r>
              <a:rPr lang="en-US" dirty="0"/>
              <a:t>AXD</a:t>
            </a:r>
            <a:r>
              <a:rPr lang="zh-CN" altLang="en-US" dirty="0"/>
              <a:t>、</a:t>
            </a:r>
            <a:r>
              <a:rPr lang="en-US" dirty="0" err="1"/>
              <a:t>Armsd</a:t>
            </a:r>
            <a:r>
              <a:rPr lang="zh-CN" altLang="en-US" dirty="0"/>
              <a:t>或其他调试器）。</a:t>
            </a:r>
            <a:endParaRPr lang="en-US" altLang="zh-CN" dirty="0"/>
          </a:p>
          <a:p>
            <a:pPr marL="0" indent="0">
              <a:buNone/>
            </a:pPr>
            <a:r>
              <a:rPr lang="zh-CN" altLang="en-US" dirty="0"/>
              <a:t>（</a:t>
            </a:r>
            <a:r>
              <a:rPr lang="en-US" dirty="0"/>
              <a:t>6</a:t>
            </a:r>
            <a:r>
              <a:rPr lang="zh-CN" altLang="en-US" dirty="0"/>
              <a:t>）</a:t>
            </a:r>
            <a:r>
              <a:rPr lang="en-US" dirty="0"/>
              <a:t>Miscellaneous</a:t>
            </a:r>
            <a:r>
              <a:rPr lang="zh-CN" altLang="en-US" dirty="0"/>
              <a:t>设置选项</a:t>
            </a:r>
          </a:p>
          <a:p>
            <a:pPr marL="0" indent="0">
              <a:buNone/>
            </a:pPr>
            <a:r>
              <a:rPr lang="en-US" dirty="0"/>
              <a:t>●  ARM Features</a:t>
            </a:r>
            <a:r>
              <a:rPr lang="zh-CN" altLang="en-US" dirty="0"/>
              <a:t>：设置一些受限制的特性。</a:t>
            </a:r>
          </a:p>
          <a:p>
            <a:endParaRPr lang="zh-CN" altLang="en-US" dirty="0"/>
          </a:p>
        </p:txBody>
      </p:sp>
      <p:sp>
        <p:nvSpPr>
          <p:cNvPr id="2" name="标题 1"/>
          <p:cNvSpPr>
            <a:spLocks noGrp="1"/>
          </p:cNvSpPr>
          <p:nvPr>
            <p:ph type="title"/>
          </p:nvPr>
        </p:nvSpPr>
        <p:spPr/>
        <p:txBody>
          <a:bodyPr>
            <a:normAutofit/>
          </a:bodyPr>
          <a:lstStyle/>
          <a:p>
            <a:r>
              <a:rPr lang="en-US" altLang="zh-CN" dirty="0"/>
              <a:t>4.5.2</a:t>
            </a:r>
            <a:r>
              <a:rPr lang="zh-CN" altLang="en-US" dirty="0"/>
              <a:t>使用</a:t>
            </a:r>
            <a:r>
              <a:rPr lang="en-US" dirty="0"/>
              <a:t>CodeWarrior IDE</a:t>
            </a:r>
            <a:endParaRPr lang="zh-CN" altLang="en-US" dirty="0"/>
          </a:p>
        </p:txBody>
      </p:sp>
      <p:sp>
        <p:nvSpPr>
          <p:cNvPr id="4" name="TextBox 3"/>
          <p:cNvSpPr txBox="1"/>
          <p:nvPr/>
        </p:nvSpPr>
        <p:spPr>
          <a:xfrm>
            <a:off x="5667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a:t>嵌入式系统开发的实验基础</a:t>
            </a:r>
            <a:endParaRPr lang="zh-CN" altLang="en-US" dirty="0">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21595198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8504" y="1838494"/>
            <a:ext cx="8229600" cy="5019506"/>
          </a:xfrm>
        </p:spPr>
        <p:txBody>
          <a:bodyPr>
            <a:normAutofit fontScale="62500" lnSpcReduction="20000"/>
          </a:bodyPr>
          <a:lstStyle/>
          <a:p>
            <a:pPr marL="0" indent="0">
              <a:buNone/>
            </a:pPr>
            <a:r>
              <a:rPr lang="en-US" dirty="0"/>
              <a:t>AXD</a:t>
            </a:r>
            <a:r>
              <a:rPr lang="zh-CN" altLang="en-US" dirty="0"/>
              <a:t>是</a:t>
            </a:r>
            <a:r>
              <a:rPr lang="en-US" dirty="0"/>
              <a:t>ADS</a:t>
            </a:r>
            <a:r>
              <a:rPr lang="zh-CN" altLang="en-US" dirty="0"/>
              <a:t>软件中独立于</a:t>
            </a:r>
            <a:r>
              <a:rPr lang="en-US" dirty="0"/>
              <a:t>CodeWarrior IDE</a:t>
            </a:r>
            <a:r>
              <a:rPr lang="zh-CN" altLang="en-US" dirty="0"/>
              <a:t>的图形软件。</a:t>
            </a:r>
            <a:r>
              <a:rPr lang="en-US" b="1" dirty="0"/>
              <a:t> </a:t>
            </a:r>
            <a:endParaRPr lang="zh-CN" altLang="en-US" b="1" dirty="0"/>
          </a:p>
          <a:p>
            <a:pPr marL="0" indent="0">
              <a:buNone/>
            </a:pPr>
            <a:r>
              <a:rPr lang="en-US" b="1" dirty="0"/>
              <a:t>1</a:t>
            </a:r>
            <a:r>
              <a:rPr lang="zh-CN" altLang="en-US" b="1" dirty="0"/>
              <a:t>．打开调试文件</a:t>
            </a:r>
          </a:p>
          <a:p>
            <a:pPr marL="0" indent="0">
              <a:buNone/>
            </a:pPr>
            <a:r>
              <a:rPr lang="en-US" b="1" dirty="0"/>
              <a:t>2</a:t>
            </a:r>
            <a:r>
              <a:rPr lang="zh-CN" altLang="en-US" b="1" dirty="0"/>
              <a:t>．设置断点</a:t>
            </a:r>
          </a:p>
          <a:p>
            <a:pPr marL="0" indent="0">
              <a:buNone/>
            </a:pPr>
            <a:r>
              <a:rPr lang="zh-CN" altLang="en-US" dirty="0"/>
              <a:t>调试时，用户往往希望在程序执行到某处时查看所关心的变量值，此时可以通过设置断点达到要求。将光标移动到要进行断点设置的代码处，在</a:t>
            </a:r>
            <a:r>
              <a:rPr lang="en-US" dirty="0"/>
              <a:t>Execute</a:t>
            </a:r>
            <a:r>
              <a:rPr lang="zh-CN" altLang="en-US" dirty="0"/>
              <a:t>菜单中，选择</a:t>
            </a:r>
            <a:r>
              <a:rPr lang="en-US" dirty="0"/>
              <a:t>Toggle Breakpoint</a:t>
            </a:r>
            <a:r>
              <a:rPr lang="zh-CN" altLang="en-US" dirty="0"/>
              <a:t>命令或按</a:t>
            </a:r>
            <a:r>
              <a:rPr lang="en-US" dirty="0"/>
              <a:t>F9</a:t>
            </a:r>
            <a:r>
              <a:rPr lang="zh-CN" altLang="en-US" dirty="0"/>
              <a:t>键，就会在光标所在行的起始位置出现一个红色实心圆点，表明该处已设为断点。假设本例中给第</a:t>
            </a:r>
            <a:r>
              <a:rPr lang="en-US" dirty="0"/>
              <a:t>8</a:t>
            </a:r>
            <a:r>
              <a:rPr lang="zh-CN" altLang="en-US" dirty="0"/>
              <a:t>行代码设置断点，首先将光标移至第</a:t>
            </a:r>
            <a:r>
              <a:rPr lang="en-US" dirty="0"/>
              <a:t>8</a:t>
            </a:r>
            <a:r>
              <a:rPr lang="zh-CN" altLang="en-US" dirty="0"/>
              <a:t>行，然后按</a:t>
            </a:r>
            <a:r>
              <a:rPr lang="en-US" dirty="0"/>
              <a:t>F9</a:t>
            </a:r>
            <a:r>
              <a:rPr lang="zh-CN" altLang="en-US" dirty="0"/>
              <a:t>键或单击</a:t>
            </a:r>
            <a:r>
              <a:rPr lang="en-US" dirty="0"/>
              <a:t>Toggle Breakpoint</a:t>
            </a:r>
            <a:r>
              <a:rPr lang="zh-CN" altLang="en-US" dirty="0"/>
              <a:t>按钮。</a:t>
            </a:r>
            <a:endParaRPr lang="en-US" altLang="zh-CN" dirty="0"/>
          </a:p>
          <a:p>
            <a:pPr marL="0" indent="0">
              <a:buNone/>
            </a:pPr>
            <a:r>
              <a:rPr lang="en-US" b="1" dirty="0"/>
              <a:t>3</a:t>
            </a:r>
            <a:r>
              <a:rPr lang="zh-CN" altLang="en-US" b="1" dirty="0"/>
              <a:t>．查看寄存器和存储器的内容</a:t>
            </a:r>
          </a:p>
          <a:p>
            <a:pPr marL="0" indent="0">
              <a:buNone/>
            </a:pPr>
            <a:r>
              <a:rPr lang="zh-CN" altLang="en-US" dirty="0"/>
              <a:t>查看寄存器或存储器的值在实际开发调试中经常使用。使用方法为从</a:t>
            </a:r>
            <a:r>
              <a:rPr lang="en-US" dirty="0"/>
              <a:t>Processor Views</a:t>
            </a:r>
            <a:r>
              <a:rPr lang="zh-CN" altLang="en-US" dirty="0"/>
              <a:t>菜单中选择</a:t>
            </a:r>
            <a:r>
              <a:rPr lang="en-US" dirty="0"/>
              <a:t>Registers</a:t>
            </a:r>
            <a:r>
              <a:rPr lang="zh-CN" altLang="en-US" dirty="0"/>
              <a:t>命令可观察寄存器的内容。</a:t>
            </a:r>
            <a:endParaRPr lang="en-US" altLang="zh-CN" dirty="0"/>
          </a:p>
          <a:p>
            <a:pPr marL="0" indent="0">
              <a:buNone/>
            </a:pPr>
            <a:r>
              <a:rPr lang="en-US" b="1" dirty="0"/>
              <a:t>4</a:t>
            </a:r>
            <a:r>
              <a:rPr lang="zh-CN" altLang="en-US" b="1" dirty="0"/>
              <a:t>．查看变量值</a:t>
            </a:r>
          </a:p>
          <a:p>
            <a:pPr marL="0" indent="0">
              <a:buNone/>
            </a:pPr>
            <a:r>
              <a:rPr lang="zh-CN" altLang="en-US" dirty="0"/>
              <a:t>在调试过程中，经常需要查看某个变量的值。在</a:t>
            </a:r>
            <a:r>
              <a:rPr lang="en-US" dirty="0"/>
              <a:t>AXD</a:t>
            </a:r>
            <a:r>
              <a:rPr lang="zh-CN" altLang="en-US" dirty="0"/>
              <a:t>工具中，查看变量值的方法是先用鼠标选中要查看的变量，然后右击，在弹出的快捷菜单中选择</a:t>
            </a:r>
            <a:r>
              <a:rPr lang="en-US" dirty="0"/>
              <a:t>Watch</a:t>
            </a:r>
            <a:r>
              <a:rPr lang="zh-CN" altLang="en-US" dirty="0"/>
              <a:t>命令，将会显示指定变量的详细信息。此处以</a:t>
            </a:r>
            <a:r>
              <a:rPr lang="en-US" dirty="0"/>
              <a:t>6</a:t>
            </a:r>
            <a:r>
              <a:rPr lang="zh-CN" altLang="en-US" dirty="0"/>
              <a:t>行的</a:t>
            </a:r>
            <a:r>
              <a:rPr lang="en-US" dirty="0"/>
              <a:t>c</a:t>
            </a:r>
            <a:r>
              <a:rPr lang="zh-CN" altLang="en-US" dirty="0"/>
              <a:t>为要查看的变量为例，先选中</a:t>
            </a:r>
            <a:r>
              <a:rPr lang="en-US" dirty="0"/>
              <a:t>c</a:t>
            </a:r>
            <a:r>
              <a:rPr lang="zh-CN" altLang="en-US" dirty="0"/>
              <a:t>变量，然后右击，选择</a:t>
            </a:r>
            <a:r>
              <a:rPr lang="en-US" dirty="0"/>
              <a:t>Watch</a:t>
            </a:r>
            <a:r>
              <a:rPr lang="zh-CN" altLang="en-US" dirty="0"/>
              <a:t>命令，将弹出如图</a:t>
            </a:r>
            <a:r>
              <a:rPr lang="en-US" dirty="0"/>
              <a:t>7-24</a:t>
            </a:r>
            <a:r>
              <a:rPr lang="zh-CN" altLang="en-US" dirty="0"/>
              <a:t>所示的对话框，该对话框显示了</a:t>
            </a:r>
            <a:r>
              <a:rPr lang="en-US" dirty="0"/>
              <a:t>c</a:t>
            </a:r>
            <a:r>
              <a:rPr lang="zh-CN" altLang="en-US" dirty="0"/>
              <a:t>变量的地址、数值等详细信息。</a:t>
            </a:r>
          </a:p>
        </p:txBody>
      </p:sp>
      <p:sp>
        <p:nvSpPr>
          <p:cNvPr id="2" name="标题 1"/>
          <p:cNvSpPr>
            <a:spLocks noGrp="1"/>
          </p:cNvSpPr>
          <p:nvPr>
            <p:ph type="title"/>
          </p:nvPr>
        </p:nvSpPr>
        <p:spPr/>
        <p:txBody>
          <a:bodyPr>
            <a:normAutofit/>
          </a:bodyPr>
          <a:lstStyle/>
          <a:p>
            <a:r>
              <a:rPr lang="en-US" altLang="zh-CN" dirty="0"/>
              <a:t>4.5.3</a:t>
            </a:r>
            <a:r>
              <a:rPr lang="zh-CN" altLang="en-US" dirty="0"/>
              <a:t>使用</a:t>
            </a:r>
            <a:r>
              <a:rPr lang="en-US" dirty="0"/>
              <a:t>AXD IDE</a:t>
            </a:r>
            <a:endParaRPr lang="zh-CN" altLang="en-US" dirty="0"/>
          </a:p>
        </p:txBody>
      </p:sp>
      <p:sp>
        <p:nvSpPr>
          <p:cNvPr id="4" name="TextBox 3"/>
          <p:cNvSpPr txBox="1"/>
          <p:nvPr/>
        </p:nvSpPr>
        <p:spPr>
          <a:xfrm>
            <a:off x="5667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a:t>嵌入式系统开发的实验基础</a:t>
            </a:r>
            <a:endParaRPr lang="zh-CN" altLang="en-US" dirty="0">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2067756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0" name="Rectangle 6"/>
          <p:cNvSpPr>
            <a:spLocks noChangeArrowheads="1"/>
          </p:cNvSpPr>
          <p:nvPr/>
        </p:nvSpPr>
        <p:spPr bwMode="auto">
          <a:xfrm>
            <a:off x="1856656" y="310872"/>
            <a:ext cx="585108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dirty="0">
                <a:latin typeface="Times New Roman" pitchFamily="18" charset="0"/>
                <a:cs typeface="Times New Roman" pitchFamily="18" charset="0"/>
              </a:rPr>
              <a:t>表</a:t>
            </a:r>
            <a:r>
              <a:rPr lang="en-US" altLang="zh-CN" sz="3200" dirty="0">
                <a:latin typeface="Times New Roman" pitchFamily="18" charset="0"/>
                <a:cs typeface="Times New Roman" pitchFamily="18" charset="0"/>
              </a:rPr>
              <a:t>4-2 ARM</a:t>
            </a:r>
            <a:r>
              <a:rPr lang="zh-CN" altLang="en-US" sz="3200" dirty="0">
                <a:latin typeface="Times New Roman" pitchFamily="18" charset="0"/>
                <a:cs typeface="Times New Roman" pitchFamily="18" charset="0"/>
              </a:rPr>
              <a:t>汇编语言伪指令列表</a:t>
            </a:r>
            <a:endParaRPr lang="zh-CN" altLang="en-US" sz="3200" dirty="0"/>
          </a:p>
          <a:p>
            <a:pPr eaLnBrk="0" hangingPunct="0"/>
            <a:endParaRPr lang="en-US" altLang="zh-CN" sz="3200" dirty="0">
              <a:latin typeface="Arial" charset="0"/>
            </a:endParaRPr>
          </a:p>
        </p:txBody>
      </p:sp>
      <p:graphicFrame>
        <p:nvGraphicFramePr>
          <p:cNvPr id="67678" name="Group 94"/>
          <p:cNvGraphicFramePr>
            <a:graphicFrameLocks noGrp="1"/>
          </p:cNvGraphicFramePr>
          <p:nvPr>
            <p:extLst>
              <p:ext uri="{D42A27DB-BD31-4B8C-83A1-F6EECF244321}">
                <p14:modId xmlns:p14="http://schemas.microsoft.com/office/powerpoint/2010/main" val="1444392329"/>
              </p:ext>
            </p:extLst>
          </p:nvPr>
        </p:nvGraphicFramePr>
        <p:xfrm>
          <a:off x="454025" y="1628800"/>
          <a:ext cx="8997950" cy="4846320"/>
        </p:xfrm>
        <a:graphic>
          <a:graphicData uri="http://schemas.openxmlformats.org/drawingml/2006/table">
            <a:tbl>
              <a:tblPr/>
              <a:tblGrid>
                <a:gridCol w="1238250">
                  <a:extLst>
                    <a:ext uri="{9D8B030D-6E8A-4147-A177-3AD203B41FA5}">
                      <a16:colId xmlns:a16="http://schemas.microsoft.com/office/drawing/2014/main" val="20000"/>
                    </a:ext>
                  </a:extLst>
                </a:gridCol>
                <a:gridCol w="3219450">
                  <a:extLst>
                    <a:ext uri="{9D8B030D-6E8A-4147-A177-3AD203B41FA5}">
                      <a16:colId xmlns:a16="http://schemas.microsoft.com/office/drawing/2014/main" val="20001"/>
                    </a:ext>
                  </a:extLst>
                </a:gridCol>
                <a:gridCol w="4540250">
                  <a:extLst>
                    <a:ext uri="{9D8B030D-6E8A-4147-A177-3AD203B41FA5}">
                      <a16:colId xmlns:a16="http://schemas.microsoft.com/office/drawing/2014/main" val="20002"/>
                    </a:ext>
                  </a:extLst>
                </a:gridCol>
              </a:tblGrid>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itchFamily="18" charset="0"/>
                          <a:ea typeface="宋体" pitchFamily="2" charset="-122"/>
                        </a:rPr>
                        <a:t>伪指令</a:t>
                      </a:r>
                      <a:endParaRPr kumimoji="0" lang="zh-CN" altLang="en-US" sz="2400" b="0" i="0" u="none" strike="noStrike" cap="none" normalizeH="0" baseline="0" dirty="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宋体" pitchFamily="2" charset="-122"/>
                        </a:rPr>
                        <a:t>语法格式</a:t>
                      </a:r>
                      <a:endParaRPr kumimoji="0" lang="zh-CN" altLang="en-US" sz="2400" b="0" i="0" u="none" strike="noStrike" cap="none" normalizeH="0" baseline="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itchFamily="18" charset="0"/>
                          <a:ea typeface="宋体" pitchFamily="2" charset="-122"/>
                        </a:rPr>
                        <a:t>功能</a:t>
                      </a:r>
                      <a:endParaRPr kumimoji="0" lang="zh-CN" altLang="en-US" sz="2400" b="0" i="0" u="none" strike="noStrike" cap="none" normalizeH="0" baseline="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ADR</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ADR{</a:t>
                      </a:r>
                      <a:r>
                        <a:rPr kumimoji="0" lang="en-US" altLang="zh-CN" sz="2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cond</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register, </a:t>
                      </a:r>
                      <a:r>
                        <a:rPr kumimoji="0" lang="en-US" altLang="zh-CN" sz="2400" b="0"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 </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expression </a:t>
                      </a:r>
                      <a:endParaRPr kumimoji="0" lang="en-US" altLang="zh-CN" sz="2400" b="0" i="0" u="none" strike="noStrike" cap="none" normalizeH="0" baseline="0" dirty="0">
                        <a:ln>
                          <a:noFill/>
                        </a:ln>
                        <a:solidFill>
                          <a:schemeClr val="tx1"/>
                        </a:solidFill>
                        <a:effectLst/>
                        <a:latin typeface="Arial" charset="0"/>
                        <a:ea typeface="宋体" pitchFamily="2" charset="-122"/>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itchFamily="18" charset="0"/>
                          <a:ea typeface="宋体" pitchFamily="2" charset="-122"/>
                        </a:rPr>
                        <a:t>它将基于</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PC</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rPr>
                        <a:t>相对偏移的地址值或基于寄存器相对偏移的</a:t>
                      </a:r>
                      <a:r>
                        <a:rPr kumimoji="0" lang="zh-CN" altLang="en-US" sz="2400" b="0" i="0" u="none" strike="noStrike" cap="none" normalizeH="0" baseline="0" dirty="0">
                          <a:ln>
                            <a:noFill/>
                          </a:ln>
                          <a:solidFill>
                            <a:srgbClr val="FF0000"/>
                          </a:solidFill>
                          <a:effectLst/>
                          <a:latin typeface="Times New Roman" pitchFamily="18" charset="0"/>
                          <a:ea typeface="宋体" pitchFamily="2" charset="-122"/>
                        </a:rPr>
                        <a:t>地址值读取到寄存器</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rPr>
                        <a:t>中。（小范围）</a:t>
                      </a:r>
                      <a:endParaRPr kumimoji="0" lang="zh-CN" altLang="en-US" sz="2400" b="0" i="0" u="none" strike="noStrike" cap="none" normalizeH="0" baseline="0" dirty="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53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ADRL</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ADRL{cond}register , = expression</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itchFamily="18" charset="0"/>
                          <a:ea typeface="宋体" pitchFamily="2" charset="-122"/>
                        </a:rPr>
                        <a:t>它将基于</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PC</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rPr>
                        <a:t>相对偏移的地址值或基于寄存器相对偏移的地址值读取到寄存器中。（中范围）</a:t>
                      </a:r>
                      <a:endParaRPr kumimoji="0" lang="zh-CN" altLang="en-US" sz="2400" b="0" i="0" u="none" strike="noStrike" cap="none" normalizeH="0" baseline="0" dirty="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6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LDR</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LDR{cond} register,= expression</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itchFamily="18" charset="0"/>
                          <a:ea typeface="宋体" pitchFamily="2" charset="-122"/>
                        </a:rPr>
                        <a:t>将一个</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32</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rPr>
                        <a:t>位的常数或者一个地址值读取到寄存器中，可以看作是加载寄存器的内容。（大范围）</a:t>
                      </a:r>
                      <a:endParaRPr kumimoji="0" lang="zh-CN" altLang="en-US" sz="2400" b="0" i="0" u="none" strike="noStrike" cap="none" normalizeH="0" baseline="0" dirty="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NOP</a:t>
                      </a:r>
                      <a:endParaRPr kumimoji="0" lang="en-US" altLang="zh-CN" sz="2400" b="0" i="0" u="none" strike="noStrike" cap="none" normalizeH="0" baseline="0" dirty="0">
                        <a:ln>
                          <a:noFill/>
                        </a:ln>
                        <a:solidFill>
                          <a:schemeClr val="tx1"/>
                        </a:solidFill>
                        <a:effectLst/>
                        <a:latin typeface="Arial" charset="0"/>
                        <a:ea typeface="宋体" pitchFamily="2" charset="-122"/>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NOP</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L="99060" marR="990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NOP</a:t>
                      </a:r>
                      <a:r>
                        <a:rPr kumimoji="0" lang="zh-CN" altLang="en-US" sz="24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是空操作伪指令，在汇编时将会被替代成</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ARM</a:t>
                      </a:r>
                      <a:r>
                        <a:rPr kumimoji="0" lang="zh-CN" altLang="en-US" sz="24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中的空操作</a:t>
                      </a:r>
                      <a:endParaRPr kumimoji="0" lang="zh-CN" altLang="en-US" sz="2400" b="0" i="0" u="none" strike="noStrike" cap="none" normalizeH="0" baseline="0" dirty="0">
                        <a:ln>
                          <a:noFill/>
                        </a:ln>
                        <a:solidFill>
                          <a:schemeClr val="tx1"/>
                        </a:solidFill>
                        <a:effectLst/>
                        <a:latin typeface="Arial" charset="0"/>
                        <a:ea typeface="宋体" pitchFamily="2" charset="-122"/>
                      </a:endParaRPr>
                    </a:p>
                  </a:txBody>
                  <a:tcPr marL="99060" marR="990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7670" name="Rectangle 86"/>
          <p:cNvSpPr>
            <a:spLocks noChangeArrowheads="1"/>
          </p:cNvSpPr>
          <p:nvPr/>
        </p:nvSpPr>
        <p:spPr bwMode="auto">
          <a:xfrm>
            <a:off x="0" y="47080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zh-CN">
              <a:latin typeface="Arial" charset="0"/>
            </a:endParaRPr>
          </a:p>
        </p:txBody>
      </p:sp>
    </p:spTree>
    <p:extLst>
      <p:ext uri="{BB962C8B-B14F-4D97-AF65-F5344CB8AC3E}">
        <p14:creationId xmlns:p14="http://schemas.microsoft.com/office/powerpoint/2010/main" val="440418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p:nvPr>
        </p:nvSpPr>
        <p:spPr/>
        <p:txBody>
          <a:bodyPr/>
          <a:lstStyle/>
          <a:p>
            <a:r>
              <a:rPr lang="en-US" altLang="zh-CN" b="0" dirty="0"/>
              <a:t>4.1.3 ARM</a:t>
            </a:r>
            <a:r>
              <a:rPr lang="zh-CN" altLang="en-US" b="0" dirty="0"/>
              <a:t>汇编语言伪指令</a:t>
            </a:r>
            <a:endParaRPr lang="zh-CN" altLang="en-US" dirty="0"/>
          </a:p>
        </p:txBody>
      </p:sp>
      <p:sp>
        <p:nvSpPr>
          <p:cNvPr id="68611" name="Rectangle 3"/>
          <p:cNvSpPr>
            <a:spLocks noGrp="1" noChangeArrowheads="1"/>
          </p:cNvSpPr>
          <p:nvPr>
            <p:ph type="body" idx="1"/>
          </p:nvPr>
        </p:nvSpPr>
        <p:spPr>
          <a:xfrm>
            <a:off x="742950" y="1295400"/>
            <a:ext cx="8915400" cy="4525963"/>
          </a:xfrm>
        </p:spPr>
        <p:txBody>
          <a:bodyPr/>
          <a:lstStyle/>
          <a:p>
            <a:pPr>
              <a:lnSpc>
                <a:spcPct val="80000"/>
              </a:lnSpc>
            </a:pPr>
            <a:endParaRPr lang="en-US" altLang="zh-CN" sz="2800" dirty="0"/>
          </a:p>
          <a:p>
            <a:r>
              <a:rPr lang="en-US" altLang="zh-CN" dirty="0"/>
              <a:t>1</a:t>
            </a:r>
            <a:r>
              <a:rPr lang="zh-CN" altLang="en-US" dirty="0"/>
              <a:t>、</a:t>
            </a:r>
            <a:r>
              <a:rPr lang="en-US" altLang="zh-CN" dirty="0"/>
              <a:t>ADR</a:t>
            </a:r>
            <a:r>
              <a:rPr lang="zh-CN" altLang="en-US" dirty="0"/>
              <a:t>伪指令</a:t>
            </a:r>
            <a:r>
              <a:rPr lang="en-US" altLang="zh-CN" dirty="0"/>
              <a:t>--- </a:t>
            </a:r>
            <a:r>
              <a:rPr lang="zh-CN" altLang="en-US" dirty="0"/>
              <a:t>小范围的地址读取</a:t>
            </a:r>
          </a:p>
          <a:p>
            <a:r>
              <a:rPr lang="zh-CN" altLang="en-US" dirty="0"/>
              <a:t>　　在汇编编译器编译源程序时，</a:t>
            </a:r>
            <a:r>
              <a:rPr lang="en-US" altLang="zh-CN" dirty="0"/>
              <a:t>ADR</a:t>
            </a:r>
            <a:r>
              <a:rPr lang="zh-CN" altLang="en-US" dirty="0"/>
              <a:t>伪指令被编译器替换成一条合适的指令。通常，编译器用</a:t>
            </a:r>
            <a:r>
              <a:rPr lang="zh-CN" altLang="en-US" dirty="0">
                <a:solidFill>
                  <a:srgbClr val="FF0000"/>
                </a:solidFill>
              </a:rPr>
              <a:t>一条</a:t>
            </a:r>
            <a:r>
              <a:rPr lang="en-US" altLang="zh-CN" dirty="0">
                <a:solidFill>
                  <a:srgbClr val="FF0000"/>
                </a:solidFill>
              </a:rPr>
              <a:t>ADD</a:t>
            </a:r>
            <a:r>
              <a:rPr lang="zh-CN" altLang="en-US" dirty="0">
                <a:solidFill>
                  <a:srgbClr val="FF0000"/>
                </a:solidFill>
              </a:rPr>
              <a:t>指令或</a:t>
            </a:r>
            <a:r>
              <a:rPr lang="en-US" altLang="zh-CN" dirty="0">
                <a:solidFill>
                  <a:srgbClr val="FF0000"/>
                </a:solidFill>
              </a:rPr>
              <a:t>SUB</a:t>
            </a:r>
            <a:r>
              <a:rPr lang="zh-CN" altLang="en-US" dirty="0">
                <a:solidFill>
                  <a:srgbClr val="FF0000"/>
                </a:solidFill>
              </a:rPr>
              <a:t>指令</a:t>
            </a:r>
            <a:r>
              <a:rPr lang="zh-CN" altLang="en-US" dirty="0"/>
              <a:t>来实现该</a:t>
            </a:r>
            <a:r>
              <a:rPr lang="en-US" altLang="zh-CN" dirty="0"/>
              <a:t>ADR</a:t>
            </a:r>
            <a:r>
              <a:rPr lang="zh-CN" altLang="en-US" dirty="0"/>
              <a:t>伪指令的功能，若不能用一条指令实现，则产生错误，编译失败。</a:t>
            </a:r>
            <a:r>
              <a:rPr lang="en-US" altLang="zh-CN" dirty="0"/>
              <a:t>ADR</a:t>
            </a:r>
            <a:r>
              <a:rPr lang="zh-CN" altLang="en-US" dirty="0"/>
              <a:t>伪指令中的地址是</a:t>
            </a:r>
            <a:r>
              <a:rPr lang="zh-CN" altLang="en-US" dirty="0">
                <a:solidFill>
                  <a:srgbClr val="FF0000"/>
                </a:solidFill>
              </a:rPr>
              <a:t>基于</a:t>
            </a:r>
            <a:r>
              <a:rPr lang="en-US" altLang="zh-CN" dirty="0">
                <a:solidFill>
                  <a:srgbClr val="FF0000"/>
                </a:solidFill>
              </a:rPr>
              <a:t>PC</a:t>
            </a:r>
            <a:r>
              <a:rPr lang="zh-CN" altLang="en-US" dirty="0">
                <a:solidFill>
                  <a:srgbClr val="FF0000"/>
                </a:solidFill>
              </a:rPr>
              <a:t>或寄存器</a:t>
            </a:r>
            <a:r>
              <a:rPr lang="zh-CN" altLang="en-US" dirty="0"/>
              <a:t>的，当</a:t>
            </a:r>
            <a:r>
              <a:rPr lang="en-US" altLang="zh-CN" dirty="0"/>
              <a:t>ADR</a:t>
            </a:r>
            <a:r>
              <a:rPr lang="zh-CN" altLang="en-US" dirty="0"/>
              <a:t>伪指令中的地址是基于</a:t>
            </a:r>
            <a:r>
              <a:rPr lang="en-US" altLang="zh-CN" dirty="0"/>
              <a:t>PC</a:t>
            </a:r>
            <a:r>
              <a:rPr lang="zh-CN" altLang="en-US" dirty="0"/>
              <a:t>时，该地址与</a:t>
            </a:r>
            <a:r>
              <a:rPr lang="en-US" altLang="zh-CN" dirty="0"/>
              <a:t>ADR</a:t>
            </a:r>
            <a:r>
              <a:rPr lang="zh-CN" altLang="en-US" dirty="0"/>
              <a:t>伪指令必须在同一个代码段中。</a:t>
            </a:r>
          </a:p>
        </p:txBody>
      </p:sp>
    </p:spTree>
    <p:extLst>
      <p:ext uri="{BB962C8B-B14F-4D97-AF65-F5344CB8AC3E}">
        <p14:creationId xmlns:p14="http://schemas.microsoft.com/office/powerpoint/2010/main" val="2027216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cademicPresentation1_TP10352479">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470B6C7-96FA-4D84-90CD-07101C1F8B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用于大学课程的学术演示文稿（纸张和铅笔设计）</Template>
  <TotalTime>0</TotalTime>
  <Words>8100</Words>
  <Application>Microsoft Office PowerPoint</Application>
  <PresentationFormat>A4 纸张(210x297 毫米)</PresentationFormat>
  <Paragraphs>697</Paragraphs>
  <Slides>76</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76</vt:i4>
      </vt:variant>
    </vt:vector>
  </HeadingPairs>
  <TitlesOfParts>
    <vt:vector size="87" baseType="lpstr">
      <vt:lpstr>黑体</vt:lpstr>
      <vt:lpstr>楷体_GB2312</vt:lpstr>
      <vt:lpstr>宋体</vt:lpstr>
      <vt:lpstr>Arial</vt:lpstr>
      <vt:lpstr>Calibri</vt:lpstr>
      <vt:lpstr>Tahoma</vt:lpstr>
      <vt:lpstr>Times New Roman</vt:lpstr>
      <vt:lpstr>Tw Cen MT</vt:lpstr>
      <vt:lpstr>Wingdings</vt:lpstr>
      <vt:lpstr>Wingdings 2</vt:lpstr>
      <vt:lpstr>AcademicPresentation1_TP10352479</vt:lpstr>
      <vt:lpstr>第4章 ARM汇编语言及C语言程序设计基础</vt:lpstr>
      <vt:lpstr>本章内容简介</vt:lpstr>
      <vt:lpstr>4.1 ARM汇编的语句格式</vt:lpstr>
      <vt:lpstr>4.1.1符号命名规则</vt:lpstr>
      <vt:lpstr>4.1.2 ARM汇编语言伪操作</vt:lpstr>
      <vt:lpstr>PowerPoint 演示文稿</vt:lpstr>
      <vt:lpstr>4.1.3 ARM汇编语言伪指令</vt:lpstr>
      <vt:lpstr>PowerPoint 演示文稿</vt:lpstr>
      <vt:lpstr>4.1.3 ARM汇编语言伪指令</vt:lpstr>
      <vt:lpstr>4.1.3 ARM汇编语言伪指令</vt:lpstr>
      <vt:lpstr>4.1.3 ARM汇编语言伪指令</vt:lpstr>
      <vt:lpstr>4.1.3 ARM汇编语言伪指令</vt:lpstr>
      <vt:lpstr>4.1.3 ARM汇编语言伪指令</vt:lpstr>
      <vt:lpstr>4.1.3 ARM汇编语言伪指令</vt:lpstr>
      <vt:lpstr>4.2  ARM汇编的程序结构</vt:lpstr>
      <vt:lpstr>PowerPoint 演示文稿</vt:lpstr>
      <vt:lpstr>PowerPoint 演示文稿</vt:lpstr>
      <vt:lpstr>PowerPoint 演示文稿</vt:lpstr>
      <vt:lpstr>PowerPoint 演示文稿</vt:lpstr>
      <vt:lpstr>4.3  ARM汇编语言程序设计举例</vt:lpstr>
      <vt:lpstr>PowerPoint 演示文稿</vt:lpstr>
      <vt:lpstr>PowerPoint 演示文稿</vt:lpstr>
      <vt:lpstr>PowerPoint 演示文稿</vt:lpstr>
      <vt:lpstr>4.4  ARM C 语言基础及混合编程</vt:lpstr>
      <vt:lpstr>PowerPoint 演示文稿</vt:lpstr>
      <vt:lpstr>PowerPoint 演示文稿</vt:lpstr>
      <vt:lpstr>4.4.1  ATPCS概述</vt:lpstr>
      <vt:lpstr>4.4.1  ATPCS概述</vt:lpstr>
      <vt:lpstr>4.4.2  基本ATPCS</vt:lpstr>
      <vt:lpstr>1. 寄存器的使用规则</vt:lpstr>
      <vt:lpstr>PowerPoint 演示文稿</vt:lpstr>
      <vt:lpstr>2.数据栈的使用规则；</vt:lpstr>
      <vt:lpstr>3.参数传递的规则。</vt:lpstr>
      <vt:lpstr>PowerPoint 演示文稿</vt:lpstr>
      <vt:lpstr>4.4.3  ARM程序和Thumb程序的        混合使用 </vt:lpstr>
      <vt:lpstr>4.4 C语言和ARM汇编语言之间相互调用</vt:lpstr>
      <vt:lpstr>4.4 C语言和ARM汇编语言之间相互调用</vt:lpstr>
      <vt:lpstr>PowerPoint 演示文稿</vt:lpstr>
      <vt:lpstr>PowerPoint 演示文稿</vt:lpstr>
      <vt:lpstr>4.4 C语言和ARM汇编语言之间相互调用</vt:lpstr>
      <vt:lpstr>1. 内嵌汇编 </vt:lpstr>
      <vt:lpstr>1. 内嵌汇编--内嵌汇编指令  </vt:lpstr>
      <vt:lpstr>1. 内嵌汇编--内嵌汇编注意事项  </vt:lpstr>
      <vt:lpstr>1. 内嵌汇编--内嵌汇编注意事项  </vt:lpstr>
      <vt:lpstr>1. 内嵌汇编--内嵌汇编注意事项  </vt:lpstr>
      <vt:lpstr>1. 内嵌汇编--内嵌汇编注意事项  </vt:lpstr>
      <vt:lpstr>PowerPoint 演示文稿</vt:lpstr>
      <vt:lpstr>PowerPoint 演示文稿</vt:lpstr>
      <vt:lpstr>PowerPoint 演示文稿</vt:lpstr>
      <vt:lpstr>2．在汇编中使用C定义的全局变量</vt:lpstr>
      <vt:lpstr>【例4-5】 在汇编中使用      C定义的全局变量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【例4-9】  在汇编语言中调用C语言的函数（参数多于4个）。 </vt:lpstr>
      <vt:lpstr>PowerPoint 演示文稿</vt:lpstr>
      <vt:lpstr>4.5 ARM 汇编语言实验基础</vt:lpstr>
      <vt:lpstr>4.5.1 ADS集成开发环境简介</vt:lpstr>
      <vt:lpstr>4.5.1 ADS软件组成</vt:lpstr>
      <vt:lpstr>4.5.1 ADS软件组成</vt:lpstr>
      <vt:lpstr>4.5.1 ADS软件组成</vt:lpstr>
      <vt:lpstr>ADS软件组成</vt:lpstr>
      <vt:lpstr>ADS软件组成</vt:lpstr>
      <vt:lpstr>ADS软件组成</vt:lpstr>
      <vt:lpstr>ADS软件组成</vt:lpstr>
      <vt:lpstr>4.5.2使用CodeWarrior IDE</vt:lpstr>
      <vt:lpstr> 4.5.2使用CodeWarrior IDE </vt:lpstr>
      <vt:lpstr>4.5.2使用CodeWarrior IDE</vt:lpstr>
      <vt:lpstr> 4.5.2使用CodeWarrior IDE </vt:lpstr>
      <vt:lpstr>4.5.2使用CodeWarrior IDE</vt:lpstr>
      <vt:lpstr>4.5.3使用AXD IDE</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2017-07-08T02:18:28Z</dcterms:created>
  <dcterms:modified xsi:type="dcterms:W3CDTF">2021-03-30T09:47:03Z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TC101671252052</vt:lpwstr>
  </property>
</Properties>
</file>