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459" r:id="rId11"/>
    <p:sldId id="460" r:id="rId12"/>
    <p:sldId id="461" r:id="rId13"/>
    <p:sldId id="307" r:id="rId14"/>
    <p:sldId id="308" r:id="rId15"/>
    <p:sldId id="340" r:id="rId16"/>
    <p:sldId id="341" r:id="rId17"/>
    <p:sldId id="388" r:id="rId18"/>
    <p:sldId id="398" r:id="rId19"/>
    <p:sldId id="411" r:id="rId20"/>
    <p:sldId id="420" r:id="rId21"/>
    <p:sldId id="434" r:id="rId22"/>
    <p:sldId id="44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B9E44-FBF9-4E33-9858-9268595300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BA9B77-3AEE-4D30-B1D0-5D48D7995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89D698-120C-4BB1-BE06-07E60971EC1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7AD794B-8737-47EF-B064-C3CF63CB77D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5B59A46-2A12-41DD-B326-0605F2DE607C}"/>
              </a:ext>
            </a:extLst>
          </p:cNvPr>
          <p:cNvSpPr>
            <a:spLocks noGrp="1"/>
          </p:cNvSpPr>
          <p:nvPr>
            <p:ph type="sldNum" sz="quarter" idx="12"/>
          </p:nvPr>
        </p:nvSpPr>
        <p:spPr/>
        <p:txBody>
          <a:bodyPr/>
          <a:lstStyle>
            <a:lvl1pPr>
              <a:defRPr/>
            </a:lvl1pPr>
          </a:lstStyle>
          <a:p>
            <a:fld id="{7617B5FB-CE55-4D25-87A0-A308E46518E0}" type="slidenum">
              <a:rPr lang="zh-CN" altLang="en-US"/>
              <a:pPr/>
              <a:t>‹#›</a:t>
            </a:fld>
            <a:endParaRPr lang="en-US" altLang="zh-CN"/>
          </a:p>
        </p:txBody>
      </p:sp>
    </p:spTree>
    <p:extLst>
      <p:ext uri="{BB962C8B-B14F-4D97-AF65-F5344CB8AC3E}">
        <p14:creationId xmlns:p14="http://schemas.microsoft.com/office/powerpoint/2010/main" val="152588563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9E44A-CA67-432B-9F9B-3DAD5A944D73}"/>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0775FE-76B0-4917-8392-7188A09576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393824-F4C3-465A-941D-3FA5D737944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44FE020-A8F3-4F33-B722-FF36F27307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95BA766-8CD2-41F5-9E2F-58CD50AFCFD9}"/>
              </a:ext>
            </a:extLst>
          </p:cNvPr>
          <p:cNvSpPr>
            <a:spLocks noGrp="1"/>
          </p:cNvSpPr>
          <p:nvPr>
            <p:ph type="sldNum" sz="quarter" idx="12"/>
          </p:nvPr>
        </p:nvSpPr>
        <p:spPr/>
        <p:txBody>
          <a:bodyPr/>
          <a:lstStyle>
            <a:lvl1pPr>
              <a:defRPr/>
            </a:lvl1pPr>
          </a:lstStyle>
          <a:p>
            <a:fld id="{56D04943-56CB-4DB6-B639-69EC0772A8C7}" type="slidenum">
              <a:rPr lang="zh-CN" altLang="en-US"/>
              <a:pPr/>
              <a:t>‹#›</a:t>
            </a:fld>
            <a:endParaRPr lang="en-US" altLang="zh-CN"/>
          </a:p>
        </p:txBody>
      </p:sp>
    </p:spTree>
    <p:extLst>
      <p:ext uri="{BB962C8B-B14F-4D97-AF65-F5344CB8AC3E}">
        <p14:creationId xmlns:p14="http://schemas.microsoft.com/office/powerpoint/2010/main" val="2259191927"/>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7BBCF9-A1AE-42D1-B44A-8FCBF578BE8D}"/>
              </a:ext>
            </a:extLst>
          </p:cNvPr>
          <p:cNvSpPr>
            <a:spLocks noGrp="1"/>
          </p:cNvSpPr>
          <p:nvPr>
            <p:ph type="title" orient="vert"/>
          </p:nvPr>
        </p:nvSpPr>
        <p:spPr>
          <a:xfrm>
            <a:off x="8809567" y="365126"/>
            <a:ext cx="2855384" cy="5730875"/>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02B68C-704E-4FA3-A1E1-63A71EA1B429}"/>
              </a:ext>
            </a:extLst>
          </p:cNvPr>
          <p:cNvSpPr>
            <a:spLocks noGrp="1"/>
          </p:cNvSpPr>
          <p:nvPr>
            <p:ph type="body" orient="vert" idx="1"/>
          </p:nvPr>
        </p:nvSpPr>
        <p:spPr>
          <a:xfrm>
            <a:off x="239185" y="365126"/>
            <a:ext cx="8367183" cy="5730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4DE10A-4F86-4DD2-A727-91F1341803A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D11E44C-83E7-4DF3-952E-28A5372943A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468D7B4-CC0F-495A-BAEF-608E225FAFAA}"/>
              </a:ext>
            </a:extLst>
          </p:cNvPr>
          <p:cNvSpPr>
            <a:spLocks noGrp="1"/>
          </p:cNvSpPr>
          <p:nvPr>
            <p:ph type="sldNum" sz="quarter" idx="12"/>
          </p:nvPr>
        </p:nvSpPr>
        <p:spPr/>
        <p:txBody>
          <a:bodyPr/>
          <a:lstStyle>
            <a:lvl1pPr>
              <a:defRPr/>
            </a:lvl1pPr>
          </a:lstStyle>
          <a:p>
            <a:fld id="{2E59846F-7A1D-4932-B1C0-F4A62AC812C7}" type="slidenum">
              <a:rPr lang="zh-CN" altLang="en-US"/>
              <a:pPr/>
              <a:t>‹#›</a:t>
            </a:fld>
            <a:endParaRPr lang="en-US" altLang="zh-CN"/>
          </a:p>
        </p:txBody>
      </p:sp>
    </p:spTree>
    <p:extLst>
      <p:ext uri="{BB962C8B-B14F-4D97-AF65-F5344CB8AC3E}">
        <p14:creationId xmlns:p14="http://schemas.microsoft.com/office/powerpoint/2010/main" val="3216464031"/>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E62863-0BEB-44A1-ABE0-2A8C763922FA}"/>
              </a:ext>
            </a:extLst>
          </p:cNvPr>
          <p:cNvSpPr>
            <a:spLocks noGrp="1"/>
          </p:cNvSpPr>
          <p:nvPr>
            <p:ph/>
          </p:nvPr>
        </p:nvSpPr>
        <p:spPr>
          <a:xfrm>
            <a:off x="239185" y="365126"/>
            <a:ext cx="11425767" cy="57308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2BC67314-5934-41B7-9ECF-E151EB674A00}"/>
              </a:ext>
            </a:extLst>
          </p:cNvPr>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A5EFCF07-DBD9-474D-A35B-12828043CF56}"/>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36EB747-E390-4D93-B5DB-EB082042AB24}"/>
              </a:ext>
            </a:extLst>
          </p:cNvPr>
          <p:cNvSpPr>
            <a:spLocks noGrp="1"/>
          </p:cNvSpPr>
          <p:nvPr>
            <p:ph type="sldNum" sz="quarter" idx="12"/>
          </p:nvPr>
        </p:nvSpPr>
        <p:spPr>
          <a:xfrm>
            <a:off x="8737600" y="6248400"/>
            <a:ext cx="2540000" cy="457200"/>
          </a:xfrm>
        </p:spPr>
        <p:txBody>
          <a:bodyPr/>
          <a:lstStyle>
            <a:lvl1pPr>
              <a:defRPr/>
            </a:lvl1pPr>
          </a:lstStyle>
          <a:p>
            <a:fld id="{F3B59CD9-F188-4B4C-B7B3-CAC3F57C657C}" type="slidenum">
              <a:rPr lang="zh-CN" altLang="en-US"/>
              <a:pPr/>
              <a:t>‹#›</a:t>
            </a:fld>
            <a:endParaRPr lang="en-US" altLang="zh-CN"/>
          </a:p>
        </p:txBody>
      </p:sp>
    </p:spTree>
    <p:extLst>
      <p:ext uri="{BB962C8B-B14F-4D97-AF65-F5344CB8AC3E}">
        <p14:creationId xmlns:p14="http://schemas.microsoft.com/office/powerpoint/2010/main" val="267862667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20B67-C3A0-4225-8478-BBA47CDA20BB}"/>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3196E5A-73DA-44D2-87BF-9A330DC79C74}"/>
              </a:ext>
            </a:extLst>
          </p:cNvPr>
          <p:cNvSpPr>
            <a:spLocks noGrp="1"/>
          </p:cNvSpPr>
          <p:nvPr>
            <p:ph type="body" sz="half" idx="1"/>
          </p:nvPr>
        </p:nvSpPr>
        <p:spPr>
          <a:xfrm>
            <a:off x="239184" y="1052514"/>
            <a:ext cx="5611283" cy="50434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536256A-D166-410E-B2EA-CEDAD417D8E4}"/>
              </a:ext>
            </a:extLst>
          </p:cNvPr>
          <p:cNvSpPr>
            <a:spLocks noGrp="1"/>
          </p:cNvSpPr>
          <p:nvPr>
            <p:ph sz="half" idx="2"/>
          </p:nvPr>
        </p:nvSpPr>
        <p:spPr>
          <a:xfrm>
            <a:off x="6053667" y="1052514"/>
            <a:ext cx="5611284" cy="50434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D38EEA-79DA-4928-8A0E-38C0EDA0E7BB}"/>
              </a:ext>
            </a:extLst>
          </p:cNvPr>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FED1F5A-FB26-441C-84A9-D79A6FB14BD6}"/>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8E0C6F7-4546-4B57-986C-48231FAF7ACD}"/>
              </a:ext>
            </a:extLst>
          </p:cNvPr>
          <p:cNvSpPr>
            <a:spLocks noGrp="1"/>
          </p:cNvSpPr>
          <p:nvPr>
            <p:ph type="sldNum" sz="quarter" idx="12"/>
          </p:nvPr>
        </p:nvSpPr>
        <p:spPr>
          <a:xfrm>
            <a:off x="8737600" y="6248400"/>
            <a:ext cx="2540000" cy="457200"/>
          </a:xfrm>
        </p:spPr>
        <p:txBody>
          <a:bodyPr/>
          <a:lstStyle>
            <a:lvl1pPr>
              <a:defRPr/>
            </a:lvl1pPr>
          </a:lstStyle>
          <a:p>
            <a:fld id="{B526C736-DE68-422E-AA2A-1CFA7578C60A}" type="slidenum">
              <a:rPr lang="zh-CN" altLang="en-US"/>
              <a:pPr/>
              <a:t>‹#›</a:t>
            </a:fld>
            <a:endParaRPr lang="en-US" altLang="zh-CN"/>
          </a:p>
        </p:txBody>
      </p:sp>
    </p:spTree>
    <p:extLst>
      <p:ext uri="{BB962C8B-B14F-4D97-AF65-F5344CB8AC3E}">
        <p14:creationId xmlns:p14="http://schemas.microsoft.com/office/powerpoint/2010/main" val="3420195880"/>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64DC8-414C-4B34-8FD2-580CDCC8B28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0CC4E203-D99A-4998-AC09-DBCE59FDDF1B}"/>
              </a:ext>
            </a:extLst>
          </p:cNvPr>
          <p:cNvSpPr>
            <a:spLocks noGrp="1"/>
          </p:cNvSpPr>
          <p:nvPr>
            <p:ph type="tbl" idx="1"/>
          </p:nvPr>
        </p:nvSpPr>
        <p:spPr>
          <a:xfrm>
            <a:off x="239185" y="1052514"/>
            <a:ext cx="11425767" cy="5043487"/>
          </a:xfrm>
        </p:spPr>
        <p:txBody>
          <a:bodyPr/>
          <a:lstStyle/>
          <a:p>
            <a:endParaRPr lang="zh-CN" altLang="en-US"/>
          </a:p>
        </p:txBody>
      </p:sp>
      <p:sp>
        <p:nvSpPr>
          <p:cNvPr id="4" name="日期占位符 3">
            <a:extLst>
              <a:ext uri="{FF2B5EF4-FFF2-40B4-BE49-F238E27FC236}">
                <a16:creationId xmlns:a16="http://schemas.microsoft.com/office/drawing/2014/main" id="{444CA144-AA34-43B3-9518-3C883809F4B1}"/>
              </a:ext>
            </a:extLst>
          </p:cNvPr>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19AEB93-B59A-4112-B46E-1AED95ED2744}"/>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9DBEC5F-7340-4A97-A27A-F7A14B15B3D0}"/>
              </a:ext>
            </a:extLst>
          </p:cNvPr>
          <p:cNvSpPr>
            <a:spLocks noGrp="1"/>
          </p:cNvSpPr>
          <p:nvPr>
            <p:ph type="sldNum" sz="quarter" idx="12"/>
          </p:nvPr>
        </p:nvSpPr>
        <p:spPr>
          <a:xfrm>
            <a:off x="8737600" y="6248400"/>
            <a:ext cx="2540000" cy="457200"/>
          </a:xfrm>
        </p:spPr>
        <p:txBody>
          <a:bodyPr/>
          <a:lstStyle>
            <a:lvl1pPr>
              <a:defRPr/>
            </a:lvl1pPr>
          </a:lstStyle>
          <a:p>
            <a:fld id="{2CA2A50D-BCB2-4D84-9AF6-F717DC152286}" type="slidenum">
              <a:rPr lang="zh-CN" altLang="en-US"/>
              <a:pPr/>
              <a:t>‹#›</a:t>
            </a:fld>
            <a:endParaRPr lang="en-US" altLang="zh-CN"/>
          </a:p>
        </p:txBody>
      </p:sp>
    </p:spTree>
    <p:extLst>
      <p:ext uri="{BB962C8B-B14F-4D97-AF65-F5344CB8AC3E}">
        <p14:creationId xmlns:p14="http://schemas.microsoft.com/office/powerpoint/2010/main" val="158638809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53730-8DD0-4042-8BB3-8BF775BE376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EEBA33-CD43-4221-B1EF-1027C13264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FCE5A9-F38B-412D-9DBB-43B92CE93F6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48416D3-9E32-4456-8A38-9C4035759F1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25175F1-2342-4516-850A-B937DEF5E726}"/>
              </a:ext>
            </a:extLst>
          </p:cNvPr>
          <p:cNvSpPr>
            <a:spLocks noGrp="1"/>
          </p:cNvSpPr>
          <p:nvPr>
            <p:ph type="sldNum" sz="quarter" idx="12"/>
          </p:nvPr>
        </p:nvSpPr>
        <p:spPr/>
        <p:txBody>
          <a:bodyPr/>
          <a:lstStyle>
            <a:lvl1pPr>
              <a:defRPr/>
            </a:lvl1pPr>
          </a:lstStyle>
          <a:p>
            <a:fld id="{A53F6C7B-5436-4FF4-90AC-FCE31218B44B}" type="slidenum">
              <a:rPr lang="zh-CN" altLang="en-US"/>
              <a:pPr/>
              <a:t>‹#›</a:t>
            </a:fld>
            <a:endParaRPr lang="en-US" altLang="zh-CN"/>
          </a:p>
        </p:txBody>
      </p:sp>
    </p:spTree>
    <p:extLst>
      <p:ext uri="{BB962C8B-B14F-4D97-AF65-F5344CB8AC3E}">
        <p14:creationId xmlns:p14="http://schemas.microsoft.com/office/powerpoint/2010/main" val="2954488436"/>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3C0DC-0CA8-48A9-8003-BA2230AAF133}"/>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9583F5-2027-4599-A442-C9B259042A19}"/>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1235AF-3E6F-473A-AF4A-8F67ECAFF1F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30FB4A1-4E80-4E2D-AC83-2B44C065C29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0699882-8355-4FE4-8329-E204999E92D1}"/>
              </a:ext>
            </a:extLst>
          </p:cNvPr>
          <p:cNvSpPr>
            <a:spLocks noGrp="1"/>
          </p:cNvSpPr>
          <p:nvPr>
            <p:ph type="sldNum" sz="quarter" idx="12"/>
          </p:nvPr>
        </p:nvSpPr>
        <p:spPr/>
        <p:txBody>
          <a:bodyPr/>
          <a:lstStyle>
            <a:lvl1pPr>
              <a:defRPr/>
            </a:lvl1pPr>
          </a:lstStyle>
          <a:p>
            <a:fld id="{AB5DBE10-84FA-4577-A82C-A86DBEC93E9B}" type="slidenum">
              <a:rPr lang="zh-CN" altLang="en-US"/>
              <a:pPr/>
              <a:t>‹#›</a:t>
            </a:fld>
            <a:endParaRPr lang="en-US" altLang="zh-CN"/>
          </a:p>
        </p:txBody>
      </p:sp>
    </p:spTree>
    <p:extLst>
      <p:ext uri="{BB962C8B-B14F-4D97-AF65-F5344CB8AC3E}">
        <p14:creationId xmlns:p14="http://schemas.microsoft.com/office/powerpoint/2010/main" val="256852820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6B5F3-2CD0-412C-BC9F-DE363F79EFEF}"/>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A7BE18-ED93-49CA-84C0-585582D615DC}"/>
              </a:ext>
            </a:extLst>
          </p:cNvPr>
          <p:cNvSpPr>
            <a:spLocks noGrp="1"/>
          </p:cNvSpPr>
          <p:nvPr>
            <p:ph sz="half" idx="1"/>
          </p:nvPr>
        </p:nvSpPr>
        <p:spPr>
          <a:xfrm>
            <a:off x="239184" y="1052514"/>
            <a:ext cx="5611283" cy="50434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24DEFA2-1FEE-45A0-B9E5-779AD1EA185F}"/>
              </a:ext>
            </a:extLst>
          </p:cNvPr>
          <p:cNvSpPr>
            <a:spLocks noGrp="1"/>
          </p:cNvSpPr>
          <p:nvPr>
            <p:ph sz="half" idx="2"/>
          </p:nvPr>
        </p:nvSpPr>
        <p:spPr>
          <a:xfrm>
            <a:off x="6053667" y="1052514"/>
            <a:ext cx="5611284" cy="50434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4E9656-9E28-42A5-ABE8-061D69782BC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A41B8CA-22B4-49E9-A8E3-FA7DA87F913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7F4949D-F2D6-4107-AD55-E2565C704044}"/>
              </a:ext>
            </a:extLst>
          </p:cNvPr>
          <p:cNvSpPr>
            <a:spLocks noGrp="1"/>
          </p:cNvSpPr>
          <p:nvPr>
            <p:ph type="sldNum" sz="quarter" idx="12"/>
          </p:nvPr>
        </p:nvSpPr>
        <p:spPr/>
        <p:txBody>
          <a:bodyPr/>
          <a:lstStyle>
            <a:lvl1pPr>
              <a:defRPr/>
            </a:lvl1pPr>
          </a:lstStyle>
          <a:p>
            <a:fld id="{767955E3-2ADA-47FD-A0BC-4684CCBB72B0}" type="slidenum">
              <a:rPr lang="zh-CN" altLang="en-US"/>
              <a:pPr/>
              <a:t>‹#›</a:t>
            </a:fld>
            <a:endParaRPr lang="en-US" altLang="zh-CN"/>
          </a:p>
        </p:txBody>
      </p:sp>
    </p:spTree>
    <p:extLst>
      <p:ext uri="{BB962C8B-B14F-4D97-AF65-F5344CB8AC3E}">
        <p14:creationId xmlns:p14="http://schemas.microsoft.com/office/powerpoint/2010/main" val="1610398941"/>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A4020-A971-4CD6-A910-7088408AF4F7}"/>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04D8F2-BB8B-4970-B9BD-552DEE60527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AE2A027-4986-4CFA-B756-11C306CE8A40}"/>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22AD28-A8CB-48D0-9D35-BDF8017287B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C3EF5F-A5D8-4354-AA2A-71BB2FACE521}"/>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6E3A2B-44A8-4B94-A030-6AAD0A0D6E4D}"/>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AD68453-3031-46BC-AC2A-A0BA718FD89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0E6080BC-EB05-44BE-AA66-B8F7B4BB5B22}"/>
              </a:ext>
            </a:extLst>
          </p:cNvPr>
          <p:cNvSpPr>
            <a:spLocks noGrp="1"/>
          </p:cNvSpPr>
          <p:nvPr>
            <p:ph type="sldNum" sz="quarter" idx="12"/>
          </p:nvPr>
        </p:nvSpPr>
        <p:spPr/>
        <p:txBody>
          <a:bodyPr/>
          <a:lstStyle>
            <a:lvl1pPr>
              <a:defRPr/>
            </a:lvl1pPr>
          </a:lstStyle>
          <a:p>
            <a:fld id="{90D7187B-8C09-454C-872E-5BE321EA73B2}" type="slidenum">
              <a:rPr lang="zh-CN" altLang="en-US"/>
              <a:pPr/>
              <a:t>‹#›</a:t>
            </a:fld>
            <a:endParaRPr lang="en-US" altLang="zh-CN"/>
          </a:p>
        </p:txBody>
      </p:sp>
    </p:spTree>
    <p:extLst>
      <p:ext uri="{BB962C8B-B14F-4D97-AF65-F5344CB8AC3E}">
        <p14:creationId xmlns:p14="http://schemas.microsoft.com/office/powerpoint/2010/main" val="409707732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E3C63-CD42-4B57-BC4B-B2E266B2CF30}"/>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B41A99-B9B3-4227-92B1-A3501322AB3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B0D50FA-F9C2-44D9-9748-489C0E14882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8214183-D34B-49B1-BAB7-633CB1E59521}"/>
              </a:ext>
            </a:extLst>
          </p:cNvPr>
          <p:cNvSpPr>
            <a:spLocks noGrp="1"/>
          </p:cNvSpPr>
          <p:nvPr>
            <p:ph type="sldNum" sz="quarter" idx="12"/>
          </p:nvPr>
        </p:nvSpPr>
        <p:spPr/>
        <p:txBody>
          <a:bodyPr/>
          <a:lstStyle>
            <a:lvl1pPr>
              <a:defRPr/>
            </a:lvl1pPr>
          </a:lstStyle>
          <a:p>
            <a:fld id="{424F786D-2F52-4761-8844-5C7F23EFBC56}" type="slidenum">
              <a:rPr lang="zh-CN" altLang="en-US"/>
              <a:pPr/>
              <a:t>‹#›</a:t>
            </a:fld>
            <a:endParaRPr lang="en-US" altLang="zh-CN"/>
          </a:p>
        </p:txBody>
      </p:sp>
    </p:spTree>
    <p:extLst>
      <p:ext uri="{BB962C8B-B14F-4D97-AF65-F5344CB8AC3E}">
        <p14:creationId xmlns:p14="http://schemas.microsoft.com/office/powerpoint/2010/main" val="1317013565"/>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0FF0AE-08E8-4B40-8D9C-A99BDC13D01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4989966-CA64-4657-B159-7B04F9436590}"/>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5FEC1B9-3AC5-4F70-99D5-4042DE48302D}"/>
              </a:ext>
            </a:extLst>
          </p:cNvPr>
          <p:cNvSpPr>
            <a:spLocks noGrp="1"/>
          </p:cNvSpPr>
          <p:nvPr>
            <p:ph type="sldNum" sz="quarter" idx="12"/>
          </p:nvPr>
        </p:nvSpPr>
        <p:spPr/>
        <p:txBody>
          <a:bodyPr/>
          <a:lstStyle>
            <a:lvl1pPr>
              <a:defRPr/>
            </a:lvl1pPr>
          </a:lstStyle>
          <a:p>
            <a:fld id="{AB8B2F03-D6FA-41C9-9A5C-E32A7E4E62F0}" type="slidenum">
              <a:rPr lang="zh-CN" altLang="en-US"/>
              <a:pPr/>
              <a:t>‹#›</a:t>
            </a:fld>
            <a:endParaRPr lang="en-US" altLang="zh-CN"/>
          </a:p>
        </p:txBody>
      </p:sp>
    </p:spTree>
    <p:extLst>
      <p:ext uri="{BB962C8B-B14F-4D97-AF65-F5344CB8AC3E}">
        <p14:creationId xmlns:p14="http://schemas.microsoft.com/office/powerpoint/2010/main" val="165664172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57F14-B11F-48E3-8846-C45700DBCEEF}"/>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F27277-3ED2-434F-A53E-D13AE455C48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B333B3-C74C-4A92-BC33-52A05061D14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E83EAD-F53B-4054-9837-080B140C1F1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A390B81-B174-472C-8F7F-943B2C0737F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6B6B3B5-AD56-42C9-9661-5B04D55C9984}"/>
              </a:ext>
            </a:extLst>
          </p:cNvPr>
          <p:cNvSpPr>
            <a:spLocks noGrp="1"/>
          </p:cNvSpPr>
          <p:nvPr>
            <p:ph type="sldNum" sz="quarter" idx="12"/>
          </p:nvPr>
        </p:nvSpPr>
        <p:spPr/>
        <p:txBody>
          <a:bodyPr/>
          <a:lstStyle>
            <a:lvl1pPr>
              <a:defRPr/>
            </a:lvl1pPr>
          </a:lstStyle>
          <a:p>
            <a:fld id="{D1E62309-55EC-489B-BCBA-080B1FBC642D}" type="slidenum">
              <a:rPr lang="zh-CN" altLang="en-US"/>
              <a:pPr/>
              <a:t>‹#›</a:t>
            </a:fld>
            <a:endParaRPr lang="en-US" altLang="zh-CN"/>
          </a:p>
        </p:txBody>
      </p:sp>
    </p:spTree>
    <p:extLst>
      <p:ext uri="{BB962C8B-B14F-4D97-AF65-F5344CB8AC3E}">
        <p14:creationId xmlns:p14="http://schemas.microsoft.com/office/powerpoint/2010/main" val="249902760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5FE86-62BD-4CD1-A722-55CA36C7B5E6}"/>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C9839A-E1A9-4A99-9E54-6310D467A782}"/>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D7BEF5-D2FA-4777-9A2F-B50CAA3908F5}"/>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0F89D4-BC1D-435E-9C5C-AFFD951BAFF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67CABA3-5CEC-43D7-ACE6-A66165AEDD7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C4656B7-5569-4739-9EE8-3F4ACC8E8CEB}"/>
              </a:ext>
            </a:extLst>
          </p:cNvPr>
          <p:cNvSpPr>
            <a:spLocks noGrp="1"/>
          </p:cNvSpPr>
          <p:nvPr>
            <p:ph type="sldNum" sz="quarter" idx="12"/>
          </p:nvPr>
        </p:nvSpPr>
        <p:spPr/>
        <p:txBody>
          <a:bodyPr/>
          <a:lstStyle>
            <a:lvl1pPr>
              <a:defRPr/>
            </a:lvl1pPr>
          </a:lstStyle>
          <a:p>
            <a:fld id="{55536D09-333F-4D3A-BBC5-469BE15C647F}" type="slidenum">
              <a:rPr lang="zh-CN" altLang="en-US"/>
              <a:pPr/>
              <a:t>‹#›</a:t>
            </a:fld>
            <a:endParaRPr lang="en-US" altLang="zh-CN"/>
          </a:p>
        </p:txBody>
      </p:sp>
    </p:spTree>
    <p:extLst>
      <p:ext uri="{BB962C8B-B14F-4D97-AF65-F5344CB8AC3E}">
        <p14:creationId xmlns:p14="http://schemas.microsoft.com/office/powerpoint/2010/main" val="2600674482"/>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gif"/><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gif"/><Relationship Id="rId2" Type="http://schemas.openxmlformats.org/officeDocument/2006/relationships/slideLayout" Target="../slideLayouts/slideLayout2.xml"/><Relationship Id="rId16" Type="http://schemas.openxmlformats.org/officeDocument/2006/relationships/image" Target="../media/image1.gif"/><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jpeg"/><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10CA2A32-C982-43E3-B531-C03AE2072831}"/>
              </a:ext>
            </a:extLst>
          </p:cNvPr>
          <p:cNvSpPr>
            <a:spLocks noChangeArrowheads="1"/>
          </p:cNvSpPr>
          <p:nvPr>
            <p:ph type="body" idx="1"/>
          </p:nvPr>
        </p:nvSpPr>
        <p:spPr bwMode="auto">
          <a:xfrm>
            <a:off x="239185" y="1052514"/>
            <a:ext cx="11425767"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           殊键：</a:t>
            </a:r>
            <a:r>
              <a:rPr lang="en-US" altLang="zh-CN"/>
              <a:t>Ctrl</a:t>
            </a:r>
            <a:r>
              <a:rPr lang="zh-CN" altLang="en-US"/>
              <a:t>、</a:t>
            </a:r>
            <a:r>
              <a:rPr lang="en-US" altLang="zh-CN"/>
              <a:t>Alt</a:t>
            </a:r>
            <a:r>
              <a:rPr lang="zh-CN" altLang="en-US"/>
              <a:t>、 </a:t>
            </a:r>
            <a:r>
              <a:rPr lang="en-US" altLang="zh-CN"/>
              <a:t>Shift-L</a:t>
            </a:r>
            <a:r>
              <a:rPr lang="zh-CN" altLang="en-US"/>
              <a:t>、</a:t>
            </a:r>
            <a:r>
              <a:rPr lang="en-US" altLang="zh-CN"/>
              <a:t>Shift-R</a:t>
            </a:r>
            <a:r>
              <a:rPr lang="zh-CN" altLang="en-US"/>
              <a:t>、 </a:t>
            </a:r>
            <a:r>
              <a:rPr lang="en-US" altLang="zh-CN"/>
              <a:t>Num Lock</a:t>
            </a:r>
            <a:r>
              <a:rPr lang="zh-CN" altLang="en-US"/>
              <a:t>、 </a:t>
            </a:r>
            <a:r>
              <a:rPr lang="en-US" altLang="zh-CN"/>
              <a:t>Scroll Lock</a:t>
            </a:r>
            <a:r>
              <a:rPr lang="zh-CN" altLang="en-US"/>
              <a:t>、 </a:t>
            </a:r>
            <a:r>
              <a:rPr lang="en-US" altLang="zh-CN"/>
              <a:t>Caps Lock</a:t>
            </a:r>
            <a:r>
              <a:rPr lang="zh-CN" altLang="en-US"/>
              <a:t>、</a:t>
            </a:r>
            <a:r>
              <a:rPr lang="en-US" altLang="zh-CN"/>
              <a:t>Ins</a:t>
            </a:r>
            <a:r>
              <a:rPr lang="zh-CN" altLang="en-US"/>
              <a:t>只建立标志状态，控制后续键代码生成；对其他键均可以完成把键的扫描转换为两个字节的</a:t>
            </a:r>
            <a:r>
              <a:rPr lang="en-US" altLang="zh-CN"/>
              <a:t>ASCII</a:t>
            </a:r>
            <a:r>
              <a:rPr lang="zh-CN" altLang="en-US"/>
              <a:t>码或扩展码，送到内存</a:t>
            </a:r>
            <a:r>
              <a:rPr lang="en-US" altLang="zh-CN"/>
              <a:t>BIOS</a:t>
            </a:r>
            <a:r>
              <a:rPr lang="zh-CN" altLang="en-US"/>
              <a:t>数据区中的键盘缓冲区。  </a:t>
            </a:r>
          </a:p>
          <a:p>
            <a:pPr lvl="0"/>
            <a:r>
              <a:rPr lang="en-US" altLang="zh-CN"/>
              <a:t>          9</a:t>
            </a:r>
            <a:r>
              <a:rPr lang="zh-CN" altLang="en-US"/>
              <a:t>号中断完成两种转换：一是把键扫描码转换成为</a:t>
            </a:r>
            <a:r>
              <a:rPr lang="en-US" altLang="zh-CN"/>
              <a:t>ASCII</a:t>
            </a:r>
            <a:r>
              <a:rPr lang="zh-CN" altLang="en-US"/>
              <a:t>码，其低字节为</a:t>
            </a:r>
            <a:r>
              <a:rPr lang="en-US" altLang="zh-CN"/>
              <a:t>ASCII</a:t>
            </a:r>
            <a:r>
              <a:rPr lang="zh-CN" altLang="en-US"/>
              <a:t>码， 其高字节是系统的扫描码。二是把键扫描码转换为扩展码， 其低字节为</a:t>
            </a:r>
            <a:r>
              <a:rPr lang="en-US" altLang="zh-CN"/>
              <a:t>0</a:t>
            </a:r>
            <a:r>
              <a:rPr lang="zh-CN" altLang="en-US"/>
              <a:t>， 高字节对应值为</a:t>
            </a:r>
            <a:r>
              <a:rPr lang="en-US" altLang="zh-CN"/>
              <a:t>0</a:t>
            </a:r>
            <a:r>
              <a:rPr lang="zh-CN" altLang="en-US"/>
              <a:t>～</a:t>
            </a:r>
            <a:r>
              <a:rPr lang="en-US" altLang="zh-CN"/>
              <a:t>255</a:t>
            </a:r>
            <a:r>
              <a:rPr lang="zh-CN" altLang="en-US"/>
              <a:t>。 通常功能键和某些组合键对应的是扩展码</a:t>
            </a:r>
            <a:r>
              <a:rPr lang="en-US" altLang="zh-CN"/>
              <a:t>, </a:t>
            </a:r>
            <a:r>
              <a:rPr lang="zh-CN" altLang="en-US"/>
              <a:t>如表</a:t>
            </a:r>
            <a:r>
              <a:rPr lang="en-US" altLang="zh-CN"/>
              <a:t>12-1</a:t>
            </a:r>
            <a:r>
              <a:rPr lang="zh-CN" altLang="en-US"/>
              <a:t>所示。</a:t>
            </a:r>
          </a:p>
        </p:txBody>
      </p:sp>
      <p:sp>
        <p:nvSpPr>
          <p:cNvPr id="1028" name="Rectangle 4">
            <a:extLst>
              <a:ext uri="{FF2B5EF4-FFF2-40B4-BE49-F238E27FC236}">
                <a16:creationId xmlns:a16="http://schemas.microsoft.com/office/drawing/2014/main" id="{D198C665-B78D-444C-BE83-D0C0EA15587D}"/>
              </a:ext>
            </a:extLst>
          </p:cNvPr>
          <p:cNvSpPr>
            <a:spLocks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A417288F-3EBA-4CA1-8555-6E9B0B3603FB}"/>
              </a:ext>
            </a:extLst>
          </p:cNvPr>
          <p:cNvSpPr>
            <a:spLocks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645A6E4F-1D50-4CD3-85FF-942143DE2FCC}"/>
              </a:ext>
            </a:extLst>
          </p:cNvPr>
          <p:cNvSpPr>
            <a:spLocks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DD9B584-3B16-4FE4-9CAD-290BDBDEB92B}" type="slidenum">
              <a:rPr lang="zh-CN" altLang="en-US"/>
              <a:pPr/>
              <a:t>‹#›</a:t>
            </a:fld>
            <a:endParaRPr lang="en-US" altLang="zh-CN"/>
          </a:p>
        </p:txBody>
      </p:sp>
      <p:pic>
        <p:nvPicPr>
          <p:cNvPr id="1031" name="Picture 7">
            <a:extLst>
              <a:ext uri="{FF2B5EF4-FFF2-40B4-BE49-F238E27FC236}">
                <a16:creationId xmlns:a16="http://schemas.microsoft.com/office/drawing/2014/main" id="{63426F65-4339-44E0-AA00-CF649616F7C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200" y="433388"/>
            <a:ext cx="6096000"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a:extLst>
              <a:ext uri="{FF2B5EF4-FFF2-40B4-BE49-F238E27FC236}">
                <a16:creationId xmlns:a16="http://schemas.microsoft.com/office/drawing/2014/main" id="{66CE627B-1535-41E4-B721-AC5EBCD9363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0160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a:extLst>
              <a:ext uri="{FF2B5EF4-FFF2-40B4-BE49-F238E27FC236}">
                <a16:creationId xmlns:a16="http://schemas.microsoft.com/office/drawing/2014/main" id="{B9AE2F85-45AB-4A06-BCF5-EC3327C8DA1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07201" y="0"/>
            <a:ext cx="83608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id="{A61C3DEC-DF45-4945-AE81-1BF24CF0CBC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5994400"/>
            <a:ext cx="2438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a:extLst>
              <a:ext uri="{FF2B5EF4-FFF2-40B4-BE49-F238E27FC236}">
                <a16:creationId xmlns:a16="http://schemas.microsoft.com/office/drawing/2014/main" id="{5C241A35-77D7-45DF-B201-5460A4E284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46400" y="6146800"/>
            <a:ext cx="3149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a:extLst>
              <a:ext uri="{FF2B5EF4-FFF2-40B4-BE49-F238E27FC236}">
                <a16:creationId xmlns:a16="http://schemas.microsoft.com/office/drawing/2014/main" id="{8C76677B-3E17-4D69-B26D-A7E689DE86F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00800" y="6096000"/>
            <a:ext cx="335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a:extLst>
              <a:ext uri="{FF2B5EF4-FFF2-40B4-BE49-F238E27FC236}">
                <a16:creationId xmlns:a16="http://schemas.microsoft.com/office/drawing/2014/main" id="{3C349515-A406-4E31-9AA6-C4F1584BF63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855200" y="6146800"/>
            <a:ext cx="2336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a:extLst>
              <a:ext uri="{FF2B5EF4-FFF2-40B4-BE49-F238E27FC236}">
                <a16:creationId xmlns:a16="http://schemas.microsoft.com/office/drawing/2014/main" id="{AF2C48AC-ACF0-4A1C-B496-51907511639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58400" y="0"/>
            <a:ext cx="213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Text Box 15">
            <a:extLst>
              <a:ext uri="{FF2B5EF4-FFF2-40B4-BE49-F238E27FC236}">
                <a16:creationId xmlns:a16="http://schemas.microsoft.com/office/drawing/2014/main" id="{62940926-3B09-4248-8CF9-E1E306D3912C}"/>
              </a:ext>
            </a:extLst>
          </p:cNvPr>
          <p:cNvSpPr txBox="1">
            <a:spLocks noChangeArrowheads="1"/>
          </p:cNvSpPr>
          <p:nvPr/>
        </p:nvSpPr>
        <p:spPr bwMode="auto">
          <a:xfrm>
            <a:off x="1115484" y="9526"/>
            <a:ext cx="37064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latin typeface="华文行楷" panose="02010800040101010101" pitchFamily="2" charset="-122"/>
                <a:ea typeface="华文行楷" panose="02010800040101010101" pitchFamily="2" charset="-122"/>
              </a:rPr>
              <a:t>第</a:t>
            </a:r>
            <a:r>
              <a:rPr lang="en-US" altLang="zh-CN" sz="2400">
                <a:latin typeface="华文行楷" panose="02010800040101010101" pitchFamily="2" charset="-122"/>
                <a:ea typeface="华文行楷" panose="02010800040101010101" pitchFamily="2" charset="-122"/>
              </a:rPr>
              <a:t>12</a:t>
            </a:r>
            <a:r>
              <a:rPr lang="zh-CN" altLang="zh-CN" sz="2400">
                <a:latin typeface="华文行楷" panose="02010800040101010101" pitchFamily="2" charset="-122"/>
                <a:ea typeface="华文行楷" panose="02010800040101010101" pitchFamily="2" charset="-122"/>
              </a:rPr>
              <a:t>章   人机交互设备接口</a:t>
            </a:r>
          </a:p>
        </p:txBody>
      </p:sp>
    </p:spTree>
    <p:extLst>
      <p:ext uri="{BB962C8B-B14F-4D97-AF65-F5344CB8AC3E}">
        <p14:creationId xmlns:p14="http://schemas.microsoft.com/office/powerpoint/2010/main" val="297164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zoom/>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114300" algn="just" rtl="0" fontAlgn="base">
        <a:lnSpc>
          <a:spcPct val="150000"/>
        </a:lnSpc>
        <a:spcBef>
          <a:spcPct val="20000"/>
        </a:spcBef>
        <a:spcAft>
          <a:spcPct val="0"/>
        </a:spcAft>
        <a:defRPr sz="2000" kern="1200">
          <a:solidFill>
            <a:srgbClr val="000000"/>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E3D6A1D-5F8C-42C9-B10D-403D389C1291}"/>
              </a:ext>
            </a:extLst>
          </p:cNvPr>
          <p:cNvSpPr>
            <a:spLocks noChangeArrowheads="1"/>
          </p:cNvSpPr>
          <p:nvPr>
            <p:ph type="body" idx="1"/>
          </p:nvPr>
        </p:nvSpPr>
        <p:spPr>
          <a:xfrm>
            <a:off x="3740151" y="1833564"/>
            <a:ext cx="5827713" cy="3559175"/>
          </a:xfrm>
        </p:spPr>
        <p:txBody>
          <a:bodyPr/>
          <a:lstStyle/>
          <a:p>
            <a:r>
              <a:rPr lang="zh-CN" altLang="zh-CN" sz="2400" b="1" u="sng">
                <a:solidFill>
                  <a:schemeClr val="hlink"/>
                </a:solidFill>
                <a:hlinkClick r:id="rId2" action="ppaction://hlinksldjump"/>
              </a:rPr>
              <a:t>12.1 键盘及其接口 </a:t>
            </a:r>
            <a:endParaRPr lang="zh-CN" altLang="zh-CN" sz="2400" b="1" u="sng">
              <a:solidFill>
                <a:schemeClr val="hlink"/>
              </a:solidFill>
            </a:endParaRPr>
          </a:p>
          <a:p>
            <a:r>
              <a:rPr lang="zh-CN" altLang="zh-CN" sz="2400" b="1" u="sng">
                <a:solidFill>
                  <a:schemeClr val="hlink"/>
                </a:solidFill>
                <a:hlinkClick r:id="" action="ppaction://noaction"/>
              </a:rPr>
              <a:t>12.2 鼠标器及其接口 </a:t>
            </a:r>
            <a:endParaRPr lang="zh-CN" altLang="zh-CN" sz="2400" b="1" u="sng">
              <a:solidFill>
                <a:schemeClr val="hlink"/>
              </a:solidFill>
            </a:endParaRPr>
          </a:p>
          <a:p>
            <a:r>
              <a:rPr lang="zh-CN" altLang="zh-CN" sz="2400" b="1" u="sng">
                <a:solidFill>
                  <a:schemeClr val="hlink"/>
                </a:solidFill>
                <a:hlinkClick r:id="rId3" action="ppaction://hlinksldjump"/>
              </a:rPr>
              <a:t>12.3 CRT显示器及其接口 </a:t>
            </a:r>
            <a:endParaRPr lang="zh-CN" altLang="zh-CN" sz="2400" b="1" u="sng">
              <a:solidFill>
                <a:schemeClr val="hlink"/>
              </a:solidFill>
            </a:endParaRPr>
          </a:p>
          <a:p>
            <a:r>
              <a:rPr lang="zh-CN" altLang="zh-CN" sz="2400" b="1" u="sng">
                <a:solidFill>
                  <a:schemeClr val="hlink"/>
                </a:solidFill>
                <a:hlinkClick r:id="rId4" action="ppaction://hlinksldjump"/>
              </a:rPr>
              <a:t>12.4 打印机及其接口 </a:t>
            </a:r>
            <a:endParaRPr lang="zh-CN" altLang="zh-CN" sz="2400" b="1" u="sng">
              <a:solidFill>
                <a:schemeClr val="hlink"/>
              </a:solidFill>
            </a:endParaRPr>
          </a:p>
          <a:p>
            <a:r>
              <a:rPr lang="zh-CN" altLang="zh-CN" sz="2400" b="1" u="sng">
                <a:solidFill>
                  <a:schemeClr val="hlink"/>
                </a:solidFill>
                <a:hlinkClick r:id="rId5" action="ppaction://hlinksldjump"/>
              </a:rPr>
              <a:t>12.5 其它人机交互设备</a:t>
            </a:r>
            <a:endParaRPr lang="zh-CN" altLang="zh-CN" sz="2400" b="1" u="sng">
              <a:solidFill>
                <a:schemeClr val="hlink"/>
              </a:solidFill>
            </a:endParaRPr>
          </a:p>
          <a:p>
            <a:r>
              <a:rPr lang="zh-CN" altLang="en-US" sz="2400" b="1" u="sng">
                <a:solidFill>
                  <a:schemeClr val="hlink"/>
                </a:solidFill>
                <a:hlinkClick r:id="" action="ppaction://noaction"/>
              </a:rPr>
              <a:t>习题 </a:t>
            </a:r>
            <a:r>
              <a:rPr lang="en-US" altLang="zh-CN" sz="2400" b="1" u="sng">
                <a:solidFill>
                  <a:schemeClr val="hlink"/>
                </a:solidFill>
                <a:hlinkClick r:id="" action="ppaction://noaction"/>
              </a:rPr>
              <a:t>12</a:t>
            </a:r>
            <a:endParaRPr lang="zh-CN" altLang="zh-CN" sz="2400" b="1" u="sng">
              <a:solidFill>
                <a:schemeClr val="hlink"/>
              </a:solidFill>
            </a:endParaRPr>
          </a:p>
        </p:txBody>
      </p:sp>
      <p:sp>
        <p:nvSpPr>
          <p:cNvPr id="3080" name="Rectangle 8">
            <a:extLst>
              <a:ext uri="{FF2B5EF4-FFF2-40B4-BE49-F238E27FC236}">
                <a16:creationId xmlns:a16="http://schemas.microsoft.com/office/drawing/2014/main" id="{2A95BDC9-9B09-492F-B3DF-B037920DA1FC}"/>
              </a:ext>
            </a:extLst>
          </p:cNvPr>
          <p:cNvSpPr>
            <a:spLocks noChangeArrowheads="1"/>
          </p:cNvSpPr>
          <p:nvPr/>
        </p:nvSpPr>
        <p:spPr bwMode="auto">
          <a:xfrm>
            <a:off x="3432175" y="1052514"/>
            <a:ext cx="628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4000">
                <a:solidFill>
                  <a:srgbClr val="000000"/>
                </a:solidFill>
                <a:latin typeface="华文行楷" panose="02010800040101010101" pitchFamily="2" charset="-122"/>
                <a:ea typeface="华文行楷" panose="02010800040101010101" pitchFamily="2" charset="-122"/>
              </a:rPr>
              <a:t>第</a:t>
            </a:r>
            <a:r>
              <a:rPr lang="en-US" altLang="zh-CN" sz="4000">
                <a:solidFill>
                  <a:srgbClr val="000000"/>
                </a:solidFill>
                <a:latin typeface="华文行楷" panose="02010800040101010101" pitchFamily="2" charset="-122"/>
                <a:ea typeface="华文行楷" panose="02010800040101010101" pitchFamily="2" charset="-122"/>
              </a:rPr>
              <a:t>12</a:t>
            </a:r>
            <a:r>
              <a:rPr lang="zh-CN" altLang="en-US" sz="4000">
                <a:solidFill>
                  <a:srgbClr val="000000"/>
                </a:solidFill>
                <a:latin typeface="华文行楷" panose="02010800040101010101" pitchFamily="2" charset="-122"/>
                <a:ea typeface="华文行楷" panose="02010800040101010101" pitchFamily="2" charset="-122"/>
              </a:rPr>
              <a:t>章  人机交互设备接口</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a:extLst>
              <a:ext uri="{FF2B5EF4-FFF2-40B4-BE49-F238E27FC236}">
                <a16:creationId xmlns:a16="http://schemas.microsoft.com/office/drawing/2014/main" id="{2ACCD1F2-505F-4B29-AD32-4535F9D32DBE}"/>
              </a:ext>
            </a:extLst>
          </p:cNvPr>
          <p:cNvSpPr>
            <a:spLocks noGrp="1" noChangeArrowheads="1"/>
          </p:cNvSpPr>
          <p:nvPr>
            <p:ph type="body" sz="half" idx="1"/>
          </p:nvPr>
        </p:nvSpPr>
        <p:spPr>
          <a:xfrm>
            <a:off x="1703389" y="692150"/>
            <a:ext cx="8353425" cy="5043488"/>
          </a:xfrm>
        </p:spPr>
        <p:txBody>
          <a:bodyPr/>
          <a:lstStyle/>
          <a:p>
            <a:pPr marL="228600" indent="0"/>
            <a:r>
              <a:rPr lang="en-US" altLang="zh-CN" sz="1800" b="1" dirty="0"/>
              <a:t> 12.2</a:t>
            </a:r>
            <a:r>
              <a:rPr lang="zh-CN" altLang="en-US" sz="1800" b="1" dirty="0"/>
              <a:t>鼠标器及其接口</a:t>
            </a:r>
          </a:p>
          <a:p>
            <a:pPr marL="228600" indent="0"/>
            <a:r>
              <a:rPr lang="en-US" altLang="zh-CN" sz="1800" b="1" dirty="0"/>
              <a:t> 12.2.1 </a:t>
            </a:r>
            <a:r>
              <a:rPr lang="zh-CN" altLang="en-US" sz="1800" b="1" dirty="0"/>
              <a:t>鼠标器工作原理及分类</a:t>
            </a:r>
            <a:endParaRPr lang="zh-CN" altLang="en-US" sz="1800" dirty="0"/>
          </a:p>
          <a:p>
            <a:pPr marL="228600" indent="0"/>
            <a:r>
              <a:rPr lang="en-US" altLang="zh-CN" sz="1800" dirty="0"/>
              <a:t>         1. </a:t>
            </a:r>
            <a:r>
              <a:rPr lang="zh-CN" altLang="en-US" sz="1800" dirty="0"/>
              <a:t>鼠标器基本工作原理</a:t>
            </a:r>
          </a:p>
          <a:p>
            <a:pPr marL="228600" indent="0"/>
            <a:r>
              <a:rPr lang="zh-CN" altLang="en-US" sz="1800" dirty="0"/>
              <a:t>        鼠标器外型图如图</a:t>
            </a:r>
            <a:r>
              <a:rPr lang="en-US" altLang="zh-CN" sz="1800" dirty="0"/>
              <a:t>12-10</a:t>
            </a:r>
            <a:r>
              <a:rPr lang="zh-CN" altLang="en-US" sz="1800" dirty="0"/>
              <a:t>所示，一般由</a:t>
            </a:r>
            <a:r>
              <a:rPr lang="zh-CN" altLang="en-US" sz="1800" dirty="0">
                <a:solidFill>
                  <a:srgbClr val="FF0000"/>
                </a:solidFill>
              </a:rPr>
              <a:t>位置传感器</a:t>
            </a:r>
            <a:r>
              <a:rPr lang="zh-CN" altLang="en-US" sz="1800" dirty="0"/>
              <a:t>、专用处理芯片和采样机构组成，如图</a:t>
            </a:r>
            <a:r>
              <a:rPr lang="en-US" altLang="zh-CN" sz="1800" dirty="0"/>
              <a:t>12-11</a:t>
            </a:r>
            <a:r>
              <a:rPr lang="zh-CN" altLang="en-US" sz="1800" dirty="0"/>
              <a:t>所示， </a:t>
            </a:r>
          </a:p>
          <a:p>
            <a:pPr marL="228600" indent="0"/>
            <a:r>
              <a:rPr lang="zh-CN" altLang="en-US" sz="1800" dirty="0"/>
              <a:t>         当鼠标器相对桌面移动时，采样机构按</a:t>
            </a:r>
            <a:r>
              <a:rPr lang="en-US" altLang="zh-CN" sz="1800" dirty="0"/>
              <a:t>X</a:t>
            </a:r>
            <a:r>
              <a:rPr lang="zh-CN" altLang="en-US" sz="1800" dirty="0"/>
              <a:t>和</a:t>
            </a:r>
            <a:r>
              <a:rPr lang="en-US" altLang="zh-CN" sz="1800" dirty="0"/>
              <a:t>Y</a:t>
            </a:r>
            <a:r>
              <a:rPr lang="zh-CN" altLang="en-US" sz="1800" dirty="0"/>
              <a:t>相垂直的方向把位置和距离信息送往传感器，由传感器将它们转换成脉冲信号，输入给专用的微处理器，然后由微处理器按照异步串行口（或并行口）通讯协议，将动作位移以相应的数据格式传送到计算机主机。</a:t>
            </a:r>
          </a:p>
        </p:txBody>
      </p:sp>
      <p:graphicFrame>
        <p:nvGraphicFramePr>
          <p:cNvPr id="58372" name="Object 4">
            <a:extLst>
              <a:ext uri="{FF2B5EF4-FFF2-40B4-BE49-F238E27FC236}">
                <a16:creationId xmlns:a16="http://schemas.microsoft.com/office/drawing/2014/main" id="{E37A9298-A51F-4B11-BA81-F1345D143653}"/>
              </a:ext>
            </a:extLst>
          </p:cNvPr>
          <p:cNvGraphicFramePr>
            <a:graphicFrameLocks noGrp="1" noChangeAspect="1"/>
          </p:cNvGraphicFramePr>
          <p:nvPr>
            <p:ph sz="half" idx="2"/>
          </p:nvPr>
        </p:nvGraphicFramePr>
        <p:xfrm>
          <a:off x="5284788" y="4221163"/>
          <a:ext cx="2036762" cy="1879600"/>
        </p:xfrm>
        <a:graphic>
          <a:graphicData uri="http://schemas.openxmlformats.org/presentationml/2006/ole">
            <mc:AlternateContent xmlns:mc="http://schemas.openxmlformats.org/markup-compatibility/2006">
              <mc:Choice xmlns:v="urn:schemas-microsoft-com:vml" Requires="v">
                <p:oleObj spid="_x0000_s4098" r:id="rId3" imgW="1800360" imgH="1620360" progId="">
                  <p:embed/>
                </p:oleObj>
              </mc:Choice>
              <mc:Fallback>
                <p:oleObj r:id="rId3" imgW="1800360" imgH="1620360" progId="">
                  <p:embed/>
                  <p:pic>
                    <p:nvPicPr>
                      <p:cNvPr id="58372" name="Object 4">
                        <a:extLst>
                          <a:ext uri="{FF2B5EF4-FFF2-40B4-BE49-F238E27FC236}">
                            <a16:creationId xmlns:a16="http://schemas.microsoft.com/office/drawing/2014/main" id="{E37A9298-A51F-4B11-BA81-F1345D143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3138" b="13138"/>
                      <a:stretch>
                        <a:fillRect/>
                      </a:stretch>
                    </p:blipFill>
                    <p:spPr bwMode="auto">
                      <a:xfrm>
                        <a:off x="5284788" y="4221163"/>
                        <a:ext cx="2036762" cy="1879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Rectangle 7">
            <a:extLst>
              <a:ext uri="{FF2B5EF4-FFF2-40B4-BE49-F238E27FC236}">
                <a16:creationId xmlns:a16="http://schemas.microsoft.com/office/drawing/2014/main" id="{5AECC3A5-6BAF-4873-8FE0-329484F340D0}"/>
              </a:ext>
            </a:extLst>
          </p:cNvPr>
          <p:cNvSpPr>
            <a:spLocks noChangeArrowheads="1"/>
          </p:cNvSpPr>
          <p:nvPr/>
        </p:nvSpPr>
        <p:spPr bwMode="auto">
          <a:xfrm>
            <a:off x="7680325" y="5516563"/>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t>图</a:t>
            </a:r>
            <a:r>
              <a:rPr lang="en-US" altLang="zh-CN"/>
              <a:t>12-10  </a:t>
            </a:r>
            <a:r>
              <a:rPr lang="zh-CN" altLang="en-US"/>
              <a:t>鼠标外形图</a:t>
            </a:r>
          </a:p>
        </p:txBody>
      </p:sp>
    </p:spTree>
    <p:extLst>
      <p:ext uri="{BB962C8B-B14F-4D97-AF65-F5344CB8AC3E}">
        <p14:creationId xmlns:p14="http://schemas.microsoft.com/office/powerpoint/2010/main" val="413704354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6" name="Object 4">
            <a:extLst>
              <a:ext uri="{FF2B5EF4-FFF2-40B4-BE49-F238E27FC236}">
                <a16:creationId xmlns:a16="http://schemas.microsoft.com/office/drawing/2014/main" id="{BA71D974-192A-4B66-8D50-C8585997EB8D}"/>
              </a:ext>
            </a:extLst>
          </p:cNvPr>
          <p:cNvGraphicFramePr>
            <a:graphicFrameLocks noGrp="1" noChangeAspect="1"/>
          </p:cNvGraphicFramePr>
          <p:nvPr>
            <p:ph idx="1"/>
          </p:nvPr>
        </p:nvGraphicFramePr>
        <p:xfrm>
          <a:off x="2208214" y="1268413"/>
          <a:ext cx="7559675" cy="3816350"/>
        </p:xfrm>
        <a:graphic>
          <a:graphicData uri="http://schemas.openxmlformats.org/presentationml/2006/ole">
            <mc:AlternateContent xmlns:mc="http://schemas.openxmlformats.org/markup-compatibility/2006">
              <mc:Choice xmlns:v="urn:schemas-microsoft-com:vml" Requires="v">
                <p:oleObj spid="_x0000_s5122" r:id="rId3" imgW="4320360" imgH="2340720" progId="">
                  <p:embed/>
                </p:oleObj>
              </mc:Choice>
              <mc:Fallback>
                <p:oleObj r:id="rId3" imgW="4320360" imgH="2340720" progId="">
                  <p:embed/>
                  <p:pic>
                    <p:nvPicPr>
                      <p:cNvPr id="59396" name="Object 4">
                        <a:extLst>
                          <a:ext uri="{FF2B5EF4-FFF2-40B4-BE49-F238E27FC236}">
                            <a16:creationId xmlns:a16="http://schemas.microsoft.com/office/drawing/2014/main" id="{BA71D974-192A-4B66-8D50-C8585997E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3875"/>
                      <a:stretch>
                        <a:fillRect/>
                      </a:stretch>
                    </p:blipFill>
                    <p:spPr bwMode="auto">
                      <a:xfrm>
                        <a:off x="2208214" y="1268413"/>
                        <a:ext cx="7559675" cy="38163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Rectangle 7">
            <a:extLst>
              <a:ext uri="{FF2B5EF4-FFF2-40B4-BE49-F238E27FC236}">
                <a16:creationId xmlns:a16="http://schemas.microsoft.com/office/drawing/2014/main" id="{46ED6EB9-8CD4-4CF2-A943-49A4B065DE10}"/>
              </a:ext>
            </a:extLst>
          </p:cNvPr>
          <p:cNvSpPr>
            <a:spLocks noChangeArrowheads="1"/>
          </p:cNvSpPr>
          <p:nvPr/>
        </p:nvSpPr>
        <p:spPr bwMode="auto">
          <a:xfrm>
            <a:off x="4440238" y="5516563"/>
            <a:ext cx="272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t>图</a:t>
            </a:r>
            <a:r>
              <a:rPr lang="en-US" altLang="zh-CN"/>
              <a:t>12-10  </a:t>
            </a:r>
            <a:r>
              <a:rPr lang="zh-CN" altLang="en-US"/>
              <a:t>鼠标器组成原理</a:t>
            </a:r>
          </a:p>
        </p:txBody>
      </p:sp>
    </p:spTree>
    <p:extLst>
      <p:ext uri="{BB962C8B-B14F-4D97-AF65-F5344CB8AC3E}">
        <p14:creationId xmlns:p14="http://schemas.microsoft.com/office/powerpoint/2010/main" val="1755617858"/>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88EE7CCC-BFE3-42A8-9532-2FE752AAA369}"/>
              </a:ext>
            </a:extLst>
          </p:cNvPr>
          <p:cNvSpPr>
            <a:spLocks noGrp="1" noChangeArrowheads="1"/>
          </p:cNvSpPr>
          <p:nvPr>
            <p:ph type="body" idx="1"/>
          </p:nvPr>
        </p:nvSpPr>
        <p:spPr>
          <a:xfrm>
            <a:off x="2135189" y="1052514"/>
            <a:ext cx="8137525" cy="5043487"/>
          </a:xfrm>
        </p:spPr>
        <p:txBody>
          <a:bodyPr/>
          <a:lstStyle/>
          <a:p>
            <a:r>
              <a:rPr lang="en-US" altLang="zh-CN"/>
              <a:t>   2. </a:t>
            </a:r>
            <a:r>
              <a:rPr lang="zh-CN" altLang="en-US"/>
              <a:t>鼠标器的分类：</a:t>
            </a:r>
          </a:p>
          <a:p>
            <a:r>
              <a:rPr lang="zh-CN" altLang="en-US"/>
              <a:t>  按采样机构：分光机式、光电式、机械式</a:t>
            </a:r>
          </a:p>
          <a:p>
            <a:r>
              <a:rPr lang="zh-CN" altLang="en-US"/>
              <a:t>  按其用途：分为台式和便携式两种。</a:t>
            </a:r>
          </a:p>
          <a:p>
            <a:r>
              <a:rPr lang="zh-CN" altLang="en-US"/>
              <a:t>  按照按键的数量：二键式、三键式和多键式多功能鼠标器。</a:t>
            </a:r>
          </a:p>
          <a:p>
            <a:r>
              <a:rPr lang="zh-CN" altLang="en-US"/>
              <a:t>  按其使用功能：分为</a:t>
            </a:r>
            <a:r>
              <a:rPr lang="en-US" altLang="zh-CN"/>
              <a:t>2D</a:t>
            </a:r>
            <a:r>
              <a:rPr lang="zh-CN" altLang="en-US"/>
              <a:t>式和</a:t>
            </a:r>
            <a:r>
              <a:rPr lang="en-US" altLang="zh-CN"/>
              <a:t>3D</a:t>
            </a:r>
            <a:r>
              <a:rPr lang="zh-CN" altLang="en-US"/>
              <a:t>式两种。</a:t>
            </a:r>
          </a:p>
          <a:p>
            <a:r>
              <a:rPr lang="zh-CN" altLang="en-US"/>
              <a:t>  按其接口插头的类型：分为“</a:t>
            </a:r>
            <a:r>
              <a:rPr lang="en-US" altLang="zh-CN"/>
              <a:t>D”</a:t>
            </a:r>
            <a:r>
              <a:rPr lang="zh-CN" altLang="en-US"/>
              <a:t>型</a:t>
            </a:r>
            <a:r>
              <a:rPr lang="en-US" altLang="zh-CN"/>
              <a:t>9</a:t>
            </a:r>
            <a:r>
              <a:rPr lang="zh-CN" altLang="en-US"/>
              <a:t>针串口鼠标及圆形并口（</a:t>
            </a:r>
            <a:r>
              <a:rPr lang="en-US" altLang="zh-CN"/>
              <a:t>PS/2</a:t>
            </a:r>
            <a:r>
              <a:rPr lang="zh-CN" altLang="en-US"/>
              <a:t>）鼠标     以及</a:t>
            </a:r>
            <a:r>
              <a:rPr lang="en-US" altLang="zh-CN"/>
              <a:t>USB</a:t>
            </a:r>
            <a:r>
              <a:rPr lang="zh-CN" altLang="en-US"/>
              <a:t>鼠标 </a:t>
            </a:r>
          </a:p>
        </p:txBody>
      </p:sp>
    </p:spTree>
    <p:extLst>
      <p:ext uri="{BB962C8B-B14F-4D97-AF65-F5344CB8AC3E}">
        <p14:creationId xmlns:p14="http://schemas.microsoft.com/office/powerpoint/2010/main" val="2155392297"/>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EF54B432-CA4F-4BCD-864C-FB130592B391}"/>
              </a:ext>
            </a:extLst>
          </p:cNvPr>
          <p:cNvSpPr>
            <a:spLocks noChangeArrowheads="1"/>
          </p:cNvSpPr>
          <p:nvPr>
            <p:ph type="body" idx="1"/>
          </p:nvPr>
        </p:nvSpPr>
        <p:spPr/>
        <p:txBody>
          <a:bodyPr/>
          <a:lstStyle/>
          <a:p>
            <a:pPr>
              <a:lnSpc>
                <a:spcPct val="140000"/>
              </a:lnSpc>
            </a:pPr>
            <a:r>
              <a:rPr lang="en-US" altLang="zh-CN" b="1" dirty="0"/>
              <a:t>12.3 CRT</a:t>
            </a:r>
            <a:r>
              <a:rPr lang="zh-CN" altLang="en-US" b="1" dirty="0"/>
              <a:t>显示器及其接口</a:t>
            </a:r>
            <a:endParaRPr lang="zh-CN" altLang="en-US" dirty="0"/>
          </a:p>
          <a:p>
            <a:pPr>
              <a:lnSpc>
                <a:spcPct val="140000"/>
              </a:lnSpc>
            </a:pPr>
            <a:r>
              <a:rPr lang="zh-CN" altLang="en-US" dirty="0"/>
              <a:t>         显示是一项重要的人机交互方式，微机通过显示设备以多种方式向外部</a:t>
            </a:r>
            <a:r>
              <a:rPr lang="zh-CN" altLang="en-US" dirty="0">
                <a:solidFill>
                  <a:srgbClr val="FF0000"/>
                </a:solidFill>
              </a:rPr>
              <a:t>输出各种信息</a:t>
            </a:r>
            <a:r>
              <a:rPr lang="zh-CN" altLang="en-US" dirty="0"/>
              <a:t>，如字符、图形和表格等。显示系统由显示器（也称为监视器）和显示适配器组成，是微机系统的主要外围设备。</a:t>
            </a:r>
            <a:endParaRPr lang="zh-CN" altLang="en-US" b="1" dirty="0"/>
          </a:p>
          <a:p>
            <a:pPr>
              <a:lnSpc>
                <a:spcPct val="140000"/>
              </a:lnSpc>
            </a:pPr>
            <a:r>
              <a:rPr lang="en-US" altLang="zh-CN" b="1" dirty="0"/>
              <a:t>12.3.1 CRT</a:t>
            </a:r>
            <a:r>
              <a:rPr lang="zh-CN" altLang="en-US" b="1" dirty="0"/>
              <a:t>显示器概述及主要技术指标</a:t>
            </a:r>
          </a:p>
          <a:p>
            <a:pPr>
              <a:lnSpc>
                <a:spcPct val="140000"/>
              </a:lnSpc>
            </a:pPr>
            <a:r>
              <a:rPr lang="en-US" altLang="zh-CN" dirty="0"/>
              <a:t>          1. CRT</a:t>
            </a:r>
            <a:r>
              <a:rPr lang="zh-CN" altLang="en-US" dirty="0"/>
              <a:t>显示器概述</a:t>
            </a:r>
          </a:p>
          <a:p>
            <a:pPr>
              <a:lnSpc>
                <a:spcPct val="140000"/>
              </a:lnSpc>
            </a:pPr>
            <a:r>
              <a:rPr lang="en-US" altLang="zh-CN" dirty="0"/>
              <a:t>          CRT</a:t>
            </a:r>
            <a:r>
              <a:rPr lang="zh-CN" altLang="en-US" dirty="0"/>
              <a:t>（</a:t>
            </a:r>
            <a:r>
              <a:rPr lang="en-US" altLang="zh-CN" dirty="0"/>
              <a:t>Cathode Ray Tube</a:t>
            </a:r>
            <a:r>
              <a:rPr lang="zh-CN" altLang="en-US" dirty="0"/>
              <a:t>阴极射线管）显示器是计算机使用最广泛的显示器，它通过</a:t>
            </a:r>
            <a:r>
              <a:rPr lang="zh-CN" altLang="en-US" dirty="0">
                <a:solidFill>
                  <a:srgbClr val="FF0000"/>
                </a:solidFill>
              </a:rPr>
              <a:t>电子束轰击荧光屏而</a:t>
            </a:r>
            <a:r>
              <a:rPr lang="zh-CN" altLang="en-US" dirty="0"/>
              <a:t>发光，其结构与电视机非常相似，在控制逻辑配合下可以显示出字符、图形和图像。</a:t>
            </a:r>
            <a:r>
              <a:rPr lang="en-US" altLang="zh-CN" dirty="0"/>
              <a:t>CRT</a:t>
            </a:r>
            <a:r>
              <a:rPr lang="zh-CN" altLang="en-US" dirty="0"/>
              <a:t>显示器具有成本较低、显示容量大、亮度高、色彩鲜明真实、分辨率高、性能稳定可靠等优点，但也存在体积大、笨重、功耗大等缺点。</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204B35F1-0010-44AD-85B1-1F7BD9D4E6A8}"/>
              </a:ext>
            </a:extLst>
          </p:cNvPr>
          <p:cNvSpPr>
            <a:spLocks noChangeArrowheads="1"/>
          </p:cNvSpPr>
          <p:nvPr>
            <p:ph type="body" idx="1"/>
          </p:nvPr>
        </p:nvSpPr>
        <p:spPr/>
        <p:txBody>
          <a:bodyPr/>
          <a:lstStyle/>
          <a:p>
            <a:r>
              <a:rPr lang="zh-CN" altLang="en-US"/>
              <a:t>          随着计算机技术的发展和应用的拓展，</a:t>
            </a:r>
            <a:r>
              <a:rPr lang="en-US" altLang="zh-CN"/>
              <a:t>CRT</a:t>
            </a:r>
            <a:r>
              <a:rPr lang="zh-CN" altLang="en-US"/>
              <a:t>显示器的发展也很快，早期的显示终端内没有微处理器。目前的显示终端几乎都用了微处理器，甚至有些终端还用了两个或更多的微处理器。</a:t>
            </a:r>
            <a:r>
              <a:rPr lang="en-US" altLang="zh-CN"/>
              <a:t>CRT</a:t>
            </a:r>
            <a:r>
              <a:rPr lang="zh-CN" altLang="en-US"/>
              <a:t>显示终端本身就是一个含有微处理器的控制系统，这是当前</a:t>
            </a:r>
            <a:r>
              <a:rPr lang="en-US" altLang="zh-CN"/>
              <a:t>CRT</a:t>
            </a:r>
            <a:r>
              <a:rPr lang="zh-CN" altLang="en-US"/>
              <a:t>技术的一个重要特点。 </a:t>
            </a:r>
          </a:p>
          <a:p>
            <a:r>
              <a:rPr lang="en-US" altLang="zh-CN"/>
              <a:t>          CRT</a:t>
            </a:r>
            <a:r>
              <a:rPr lang="zh-CN" altLang="en-US"/>
              <a:t>显示器由显示适配器（显示卡）和显示器（监视器）两部分组成，显示卡通常插在</a:t>
            </a:r>
            <a:r>
              <a:rPr lang="en-US" altLang="zh-CN"/>
              <a:t>PC</a:t>
            </a:r>
            <a:r>
              <a:rPr lang="zh-CN" altLang="en-US"/>
              <a:t>机的总线插槽上，也有的微机主板上集成有显示卡电路。显示卡到显示器通过显示专用接口连接，如图</a:t>
            </a:r>
            <a:r>
              <a:rPr lang="en-US" altLang="zh-CN"/>
              <a:t>12-16</a:t>
            </a:r>
            <a:r>
              <a:rPr lang="zh-CN" altLang="en-US"/>
              <a:t>所示。</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6975BFAD-7105-4E3A-994C-94BFFEBCA6B3}"/>
              </a:ext>
            </a:extLst>
          </p:cNvPr>
          <p:cNvSpPr>
            <a:spLocks noChangeArrowheads="1"/>
          </p:cNvSpPr>
          <p:nvPr>
            <p:ph type="body" idx="1"/>
          </p:nvPr>
        </p:nvSpPr>
        <p:spPr>
          <a:xfrm>
            <a:off x="1703389" y="620713"/>
            <a:ext cx="8569325" cy="5256212"/>
          </a:xfrm>
        </p:spPr>
        <p:txBody>
          <a:bodyPr/>
          <a:lstStyle/>
          <a:p>
            <a:r>
              <a:rPr lang="en-US" altLang="zh-CN" b="1" dirty="0"/>
              <a:t>  12.4 </a:t>
            </a:r>
            <a:r>
              <a:rPr lang="zh-CN" altLang="en-US" b="1" dirty="0"/>
              <a:t>打印机及其接口 </a:t>
            </a:r>
            <a:endParaRPr lang="zh-CN" altLang="en-US" dirty="0"/>
          </a:p>
          <a:p>
            <a:r>
              <a:rPr lang="zh-CN" altLang="en-US" dirty="0"/>
              <a:t>          打印机是微计系统中一种最常用、最重要的硬拷贝</a:t>
            </a:r>
            <a:r>
              <a:rPr lang="zh-CN" altLang="en-US" dirty="0">
                <a:solidFill>
                  <a:srgbClr val="FF0000"/>
                </a:solidFill>
              </a:rPr>
              <a:t>输出设备</a:t>
            </a:r>
            <a:r>
              <a:rPr lang="zh-CN" altLang="en-US" dirty="0"/>
              <a:t>，它可以打印字母、数字、文字、字符和图形等。随着计算机技术的飞速发展，打印技术也获得了长足的进步。目前打印机技术正向高速度、低噪声、打印美观清晰、彩色化以及图形化的方向发展。</a:t>
            </a:r>
          </a:p>
          <a:p>
            <a:r>
              <a:rPr lang="en-US" altLang="zh-CN" b="1" dirty="0"/>
              <a:t>12.4.1 </a:t>
            </a:r>
            <a:r>
              <a:rPr lang="zh-CN" altLang="en-US" b="1" dirty="0"/>
              <a:t>打印机的分类及主要技术指标</a:t>
            </a:r>
            <a:endParaRPr lang="zh-CN" altLang="en-US" dirty="0"/>
          </a:p>
          <a:p>
            <a:r>
              <a:rPr lang="en-US" altLang="zh-CN" dirty="0"/>
              <a:t>          1. </a:t>
            </a:r>
            <a:r>
              <a:rPr lang="zh-CN" altLang="en-US" dirty="0"/>
              <a:t>打印机的分类</a:t>
            </a:r>
          </a:p>
          <a:p>
            <a:r>
              <a:rPr lang="zh-CN" altLang="en-US" dirty="0"/>
              <a:t>         打印机的种类很多，性能差别也很大。其主要的分类有如下几种：</a:t>
            </a:r>
          </a:p>
          <a:p>
            <a:r>
              <a:rPr lang="zh-CN" altLang="en-US" dirty="0"/>
              <a:t>       （</a:t>
            </a:r>
            <a:r>
              <a:rPr lang="en-US" altLang="zh-CN" dirty="0"/>
              <a:t>1</a:t>
            </a:r>
            <a:r>
              <a:rPr lang="zh-CN" altLang="en-US" dirty="0"/>
              <a:t>）按与微机的</a:t>
            </a:r>
            <a:r>
              <a:rPr lang="zh-CN" altLang="en-US" dirty="0">
                <a:solidFill>
                  <a:srgbClr val="FF0000"/>
                </a:solidFill>
              </a:rPr>
              <a:t>接口方式</a:t>
            </a:r>
            <a:r>
              <a:rPr lang="zh-CN" altLang="en-US" dirty="0"/>
              <a:t>分类，可分为并行、</a:t>
            </a:r>
            <a:r>
              <a:rPr lang="en-US" altLang="zh-CN" dirty="0"/>
              <a:t>RS-232</a:t>
            </a:r>
            <a:r>
              <a:rPr lang="zh-CN" altLang="en-US" dirty="0"/>
              <a:t>串口和</a:t>
            </a:r>
            <a:r>
              <a:rPr lang="en-US" altLang="zh-CN" dirty="0"/>
              <a:t>USB</a:t>
            </a:r>
            <a:r>
              <a:rPr lang="zh-CN" altLang="en-US" dirty="0"/>
              <a:t>口输出打印机。</a:t>
            </a:r>
          </a:p>
          <a:p>
            <a:r>
              <a:rPr lang="zh-CN" altLang="en-US" dirty="0"/>
              <a:t>       （</a:t>
            </a:r>
            <a:r>
              <a:rPr lang="en-US" altLang="zh-CN" dirty="0"/>
              <a:t>2</a:t>
            </a:r>
            <a:r>
              <a:rPr lang="zh-CN" altLang="en-US" dirty="0"/>
              <a:t>）按</a:t>
            </a:r>
            <a:r>
              <a:rPr lang="zh-CN" altLang="en-US" dirty="0">
                <a:solidFill>
                  <a:srgbClr val="FF0000"/>
                </a:solidFill>
              </a:rPr>
              <a:t>打印原理</a:t>
            </a:r>
            <a:r>
              <a:rPr lang="zh-CN" altLang="en-US" dirty="0"/>
              <a:t>分类，可分为击打式和非击打式两类。击打式打印</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a:extLst>
              <a:ext uri="{FF2B5EF4-FFF2-40B4-BE49-F238E27FC236}">
                <a16:creationId xmlns:a16="http://schemas.microsoft.com/office/drawing/2014/main" id="{6F234B85-6E78-47ED-ACE1-59F554FFB7B5}"/>
              </a:ext>
            </a:extLst>
          </p:cNvPr>
          <p:cNvSpPr>
            <a:spLocks noChangeArrowheads="1"/>
          </p:cNvSpPr>
          <p:nvPr>
            <p:ph type="body" idx="1"/>
          </p:nvPr>
        </p:nvSpPr>
        <p:spPr/>
        <p:txBody>
          <a:bodyPr/>
          <a:lstStyle/>
          <a:p>
            <a:r>
              <a:rPr lang="zh-CN" altLang="en-US" dirty="0"/>
              <a:t>  机是利用机械原理实现打印的，即打印机是利用打印针撞击色带，从而把字符或图形印在打印纸上完成的，如针式打印机；非击打式打印机是利用物理原理实现打印的，如用静电感应、激光扫描或利用化学原理实现打印，常见的有喷墨打印机和激光打印机。此外还有热敏打印机和转印打印机等。</a:t>
            </a:r>
          </a:p>
          <a:p>
            <a:r>
              <a:rPr lang="zh-CN" altLang="en-US" dirty="0"/>
              <a:t>       （</a:t>
            </a:r>
            <a:r>
              <a:rPr lang="en-US" altLang="zh-CN" dirty="0"/>
              <a:t>3</a:t>
            </a:r>
            <a:r>
              <a:rPr lang="zh-CN" altLang="en-US" dirty="0"/>
              <a:t>）按打印字符的形式分类，有点阵式打印机和非点阵式打印机。</a:t>
            </a:r>
          </a:p>
          <a:p>
            <a:r>
              <a:rPr lang="zh-CN" altLang="en-US" dirty="0"/>
              <a:t>       （</a:t>
            </a:r>
            <a:r>
              <a:rPr lang="en-US" altLang="zh-CN" dirty="0"/>
              <a:t>4</a:t>
            </a:r>
            <a:r>
              <a:rPr lang="zh-CN" altLang="en-US" dirty="0"/>
              <a:t>）按打印的颜色分类，有黑白打印机和彩色打印机。</a:t>
            </a:r>
          </a:p>
          <a:p>
            <a:r>
              <a:rPr lang="zh-CN" altLang="en-US" dirty="0"/>
              <a:t>       （</a:t>
            </a:r>
            <a:r>
              <a:rPr lang="en-US" altLang="zh-CN" dirty="0"/>
              <a:t>5</a:t>
            </a:r>
            <a:r>
              <a:rPr lang="zh-CN" altLang="en-US" dirty="0"/>
              <a:t>）按印字方式分类，有串行式打印机、行式打印机和页式打印机。</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a:extLst>
              <a:ext uri="{FF2B5EF4-FFF2-40B4-BE49-F238E27FC236}">
                <a16:creationId xmlns:a16="http://schemas.microsoft.com/office/drawing/2014/main" id="{3D9ED806-4A68-49DD-A9C4-CE024599993B}"/>
              </a:ext>
            </a:extLst>
          </p:cNvPr>
          <p:cNvSpPr>
            <a:spLocks noChangeArrowheads="1"/>
          </p:cNvSpPr>
          <p:nvPr>
            <p:ph type="body" idx="1"/>
          </p:nvPr>
        </p:nvSpPr>
        <p:spPr/>
        <p:txBody>
          <a:bodyPr/>
          <a:lstStyle/>
          <a:p>
            <a:pPr marL="609600" indent="-381000">
              <a:lnSpc>
                <a:spcPct val="140000"/>
              </a:lnSpc>
            </a:pPr>
            <a:r>
              <a:rPr lang="en-US" altLang="zh-CN" b="1" dirty="0"/>
              <a:t>      12.5 </a:t>
            </a:r>
            <a:r>
              <a:rPr lang="zh-CN" altLang="en-US" b="1" dirty="0"/>
              <a:t>其它人机交互设备</a:t>
            </a:r>
            <a:endParaRPr lang="zh-CN" altLang="en-US" dirty="0"/>
          </a:p>
          <a:p>
            <a:pPr marL="609600" indent="-381000">
              <a:lnSpc>
                <a:spcPct val="140000"/>
              </a:lnSpc>
            </a:pPr>
            <a:r>
              <a:rPr lang="zh-CN" altLang="en-US" dirty="0"/>
              <a:t>            上节介绍的是常用的人机接口设备，随着计算机技术的不断发展，许多新型人机交互设备开始进入商业应用领域。目前使用较多的高级接口设备包括</a:t>
            </a:r>
            <a:r>
              <a:rPr lang="zh-CN" altLang="en-US" dirty="0">
                <a:solidFill>
                  <a:srgbClr val="FF0000"/>
                </a:solidFill>
              </a:rPr>
              <a:t>液晶显示器、触摸屏、扫描仪、数码相机、视频采集卡和数字化仪</a:t>
            </a:r>
            <a:r>
              <a:rPr lang="zh-CN" altLang="en-US" dirty="0"/>
              <a:t>等。本节将对它们的工作原理、接口电路等进行简单介绍。</a:t>
            </a:r>
          </a:p>
          <a:p>
            <a:pPr marL="609600" indent="-381000">
              <a:lnSpc>
                <a:spcPct val="140000"/>
              </a:lnSpc>
            </a:pPr>
            <a:r>
              <a:rPr lang="en-US" altLang="zh-CN" dirty="0"/>
              <a:t>             1</a:t>
            </a:r>
            <a:r>
              <a:rPr lang="zh-CN" altLang="en-US" dirty="0"/>
              <a:t>、液晶显示器</a:t>
            </a:r>
          </a:p>
          <a:p>
            <a:pPr marL="609600" indent="-381000">
              <a:lnSpc>
                <a:spcPct val="140000"/>
              </a:lnSpc>
            </a:pPr>
            <a:r>
              <a:rPr lang="zh-CN" altLang="en-US" dirty="0"/>
              <a:t>             液晶显示器</a:t>
            </a:r>
            <a:r>
              <a:rPr lang="en-US" altLang="zh-CN" dirty="0"/>
              <a:t>LCD(Liquid Crystal Display)</a:t>
            </a:r>
            <a:r>
              <a:rPr lang="zh-CN" altLang="en-US" dirty="0"/>
              <a:t>，特别是点阵式液晶，由于其具有体积小、重量轻、功耗低、无辐射、无闪烁等特点，不仅在笔记本市场独占鳌头，随着生产成本的不断下降和性能的日渐提高，其在台式机市场也逐渐占据主流地位。</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a:extLst>
              <a:ext uri="{FF2B5EF4-FFF2-40B4-BE49-F238E27FC236}">
                <a16:creationId xmlns:a16="http://schemas.microsoft.com/office/drawing/2014/main" id="{AC8B0F75-1D6F-44F2-BEEE-18A8969B83DD}"/>
              </a:ext>
            </a:extLst>
          </p:cNvPr>
          <p:cNvSpPr>
            <a:spLocks noChangeArrowheads="1"/>
          </p:cNvSpPr>
          <p:nvPr>
            <p:ph type="body" idx="1"/>
          </p:nvPr>
        </p:nvSpPr>
        <p:spPr/>
        <p:txBody>
          <a:bodyPr/>
          <a:lstStyle/>
          <a:p>
            <a:r>
              <a:rPr lang="en-US" altLang="zh-CN" dirty="0"/>
              <a:t>2. </a:t>
            </a:r>
            <a:r>
              <a:rPr lang="zh-CN" altLang="en-US" dirty="0"/>
              <a:t>扫描仪</a:t>
            </a:r>
          </a:p>
          <a:p>
            <a:r>
              <a:rPr lang="zh-CN" altLang="en-US" dirty="0"/>
              <a:t>       扫描仪</a:t>
            </a:r>
            <a:r>
              <a:rPr lang="en-US" altLang="zh-CN" dirty="0"/>
              <a:t>(scanner)</a:t>
            </a:r>
            <a:r>
              <a:rPr lang="zh-CN" altLang="en-US" dirty="0"/>
              <a:t>是一种光机电一体化的高科技产品，它是将各种形式的图像信息输入计算机的重要工具，是继键盘和鼠标之后的第三代计算机输入设备，也是功能极强的一种输入设备。可用来将图片、照片、胶片到各类图纸图形以及各类文稿资料输入到计算机中，以便于计算机的存储、处理和传输。目前扫描仪已广泛应用于各种图形图像处理、广告制作、办公自动化以及图文通信等领域，极大地促进了这些领域的进一步发展。</a:t>
            </a:r>
          </a:p>
          <a:p>
            <a:endParaRPr lang="zh-CN" altLang="en-US" dirty="0"/>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7F3641A9-A068-455B-897B-8AD35C2CCB92}"/>
              </a:ext>
            </a:extLst>
          </p:cNvPr>
          <p:cNvSpPr>
            <a:spLocks noChangeArrowheads="1"/>
          </p:cNvSpPr>
          <p:nvPr>
            <p:ph type="body" idx="1"/>
          </p:nvPr>
        </p:nvSpPr>
        <p:spPr/>
        <p:txBody>
          <a:bodyPr/>
          <a:lstStyle/>
          <a:p>
            <a:pPr>
              <a:lnSpc>
                <a:spcPct val="140000"/>
              </a:lnSpc>
            </a:pPr>
            <a:r>
              <a:rPr lang="en-US" altLang="zh-CN" dirty="0"/>
              <a:t>3. </a:t>
            </a:r>
            <a:r>
              <a:rPr lang="zh-CN" altLang="en-US" dirty="0"/>
              <a:t>触摸屏</a:t>
            </a:r>
          </a:p>
          <a:p>
            <a:pPr>
              <a:lnSpc>
                <a:spcPct val="140000"/>
              </a:lnSpc>
            </a:pPr>
            <a:r>
              <a:rPr lang="zh-CN" altLang="en-US" dirty="0"/>
              <a:t>        触摸屏附着在显示器的表面，是一块集输入、输出为一体的触摸感应器，是继键盘、鼠标器、光笔之后出现的一种新型定位输入设备。触摸屏的操作非常简单，只需手指轻轻一触便可得到所需的信息或实现所需的操作，从而使人机交互更为直截了当，极大地方便了那些不懂电脑操作的用户。触摸屏的应用范围非常广阔，目前应用比较普及的主要有公共信息的查询，如电信、税务、银行、证卷、电力等部门的业务查询，城市街头的信息查询；此外在办公自动化、计算机辅助教学系统、市场自动售货系统、工业控制系统等方面都有很大的应用市场，其前景非常乐观。</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4A47A4D9-7368-4ABC-8A3F-C34D36D80F3C}"/>
              </a:ext>
            </a:extLst>
          </p:cNvPr>
          <p:cNvSpPr>
            <a:spLocks noChangeArrowheads="1"/>
          </p:cNvSpPr>
          <p:nvPr>
            <p:ph type="body" idx="1"/>
          </p:nvPr>
        </p:nvSpPr>
        <p:spPr>
          <a:xfrm>
            <a:off x="1703389" y="1149350"/>
            <a:ext cx="8569325" cy="4591050"/>
          </a:xfrm>
        </p:spPr>
        <p:txBody>
          <a:bodyPr/>
          <a:lstStyle/>
          <a:p>
            <a:pPr algn="l"/>
            <a:r>
              <a:rPr lang="zh-CN" altLang="en-US" sz="2400" b="1"/>
              <a:t>                      </a:t>
            </a:r>
            <a:r>
              <a:rPr lang="zh-CN" altLang="en-US" sz="3600" b="1"/>
              <a:t>第</a:t>
            </a:r>
            <a:r>
              <a:rPr lang="en-US" altLang="zh-CN" sz="3600" b="1"/>
              <a:t>12</a:t>
            </a:r>
            <a:r>
              <a:rPr lang="zh-CN" altLang="en-US" sz="3600" b="1"/>
              <a:t>章  人机交互设备接口</a:t>
            </a:r>
          </a:p>
          <a:p>
            <a:r>
              <a:rPr lang="en-US" altLang="zh-CN" b="1"/>
              <a:t>   </a:t>
            </a:r>
            <a:r>
              <a:rPr lang="zh-CN" altLang="zh-CN" sz="2800"/>
              <a:t>	</a:t>
            </a:r>
            <a:r>
              <a:rPr lang="zh-CN" altLang="zh-CN" sz="2400">
                <a:latin typeface="宋体" panose="02010600030101010101" pitchFamily="2" charset="-122"/>
              </a:rPr>
              <a:t>微机系统中，输入/</a:t>
            </a:r>
            <a:r>
              <a:rPr lang="zh-CN" altLang="zh-CN" sz="2400"/>
              <a:t>输出设备是联系用户和计算机系统的重要组成部分</a:t>
            </a:r>
            <a:r>
              <a:rPr lang="zh-CN" altLang="zh-CN" sz="2400">
                <a:latin typeface="宋体" panose="02010600030101010101" pitchFamily="2" charset="-122"/>
              </a:rPr>
              <a:t>。输入设备把程序、原始数据、操作命令传送给CPU。输出设备则将CPU处理的中间数据和最终结果以人们可以接受的数字、字符、图形等形式记录或显示出来。本章将介绍常用的人机交互设备的分类、结构、工作原理及其接口的控制。 </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a:extLst>
              <a:ext uri="{FF2B5EF4-FFF2-40B4-BE49-F238E27FC236}">
                <a16:creationId xmlns:a16="http://schemas.microsoft.com/office/drawing/2014/main" id="{1BA10262-A70A-4E76-85CB-03FFA2EA8508}"/>
              </a:ext>
            </a:extLst>
          </p:cNvPr>
          <p:cNvSpPr>
            <a:spLocks noChangeArrowheads="1"/>
          </p:cNvSpPr>
          <p:nvPr>
            <p:ph type="body" idx="1"/>
          </p:nvPr>
        </p:nvSpPr>
        <p:spPr/>
        <p:txBody>
          <a:bodyPr/>
          <a:lstStyle/>
          <a:p>
            <a:pPr>
              <a:lnSpc>
                <a:spcPct val="140000"/>
              </a:lnSpc>
            </a:pPr>
            <a:r>
              <a:rPr lang="en-US" altLang="zh-CN" dirty="0"/>
              <a:t>        4. </a:t>
            </a:r>
            <a:r>
              <a:rPr lang="zh-CN" altLang="en-US" dirty="0"/>
              <a:t>数码相机</a:t>
            </a:r>
          </a:p>
          <a:p>
            <a:pPr>
              <a:lnSpc>
                <a:spcPct val="140000"/>
              </a:lnSpc>
            </a:pPr>
            <a:r>
              <a:rPr lang="zh-CN" altLang="en-US" dirty="0"/>
              <a:t>        数码相机</a:t>
            </a:r>
            <a:r>
              <a:rPr lang="en-US" altLang="zh-CN" dirty="0"/>
              <a:t>(digital camera)</a:t>
            </a:r>
            <a:r>
              <a:rPr lang="zh-CN" altLang="en-US" dirty="0"/>
              <a:t>，亦称数字相机，是在传统相机的基础上开发出的新产品。它集光、机、电子于一体，不仅能够将被摄景物以数字信号方式记录在存储介质中，摆脱了传统相机胶卷的束缚，而且能以数字信息的方式实现照片的传输、浏览和打印输出，从而为图像的应用开辟了一个新的领域。数码相机已成为人类进入信息时代在工作和生活中不可缺少的工具。</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a:extLst>
              <a:ext uri="{FF2B5EF4-FFF2-40B4-BE49-F238E27FC236}">
                <a16:creationId xmlns:a16="http://schemas.microsoft.com/office/drawing/2014/main" id="{46529300-19BB-464C-BF21-34B136B64754}"/>
              </a:ext>
            </a:extLst>
          </p:cNvPr>
          <p:cNvSpPr>
            <a:spLocks noChangeArrowheads="1"/>
          </p:cNvSpPr>
          <p:nvPr>
            <p:ph type="body" idx="1"/>
          </p:nvPr>
        </p:nvSpPr>
        <p:spPr/>
        <p:txBody>
          <a:bodyPr/>
          <a:lstStyle/>
          <a:p>
            <a:r>
              <a:rPr lang="en-US" altLang="zh-CN" dirty="0"/>
              <a:t>5. </a:t>
            </a:r>
            <a:r>
              <a:rPr lang="zh-CN" altLang="en-US" dirty="0"/>
              <a:t>视频采集卡</a:t>
            </a:r>
          </a:p>
          <a:p>
            <a:r>
              <a:rPr lang="zh-CN" altLang="en-US" dirty="0"/>
              <a:t>        视频采集卡（也称视频捕捉卡），英文名为“</a:t>
            </a:r>
            <a:r>
              <a:rPr lang="en-US" altLang="zh-CN" dirty="0"/>
              <a:t>Video Capture Card”</a:t>
            </a:r>
            <a:r>
              <a:rPr lang="zh-CN" altLang="en-US" dirty="0"/>
              <a:t>，是一块可插在计算机的标准扩展槽中的电路板，专门负责对动态图像进行采集，是支持视频信号输入输出计算机的设备。</a:t>
            </a:r>
            <a:endParaRPr lang="en-US" altLang="zh-CN" dirty="0"/>
          </a:p>
          <a:p>
            <a:r>
              <a:rPr lang="zh-CN" altLang="en-US" dirty="0"/>
              <a:t> 视频采集卡可从摄像机、录像机或视频网络上逐帧捕捉图像，并把它数字化，对数字化图像数据进行压缩与解压缩，将捕捉的图像或解压缩生成的图像与计算机生成的文字或图形叠加在仪器送至显示器显示；还可以将计算机输出的图像转换成标准的模拟视频信号记录在录像带上或电视机播放出来。</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a:extLst>
              <a:ext uri="{FF2B5EF4-FFF2-40B4-BE49-F238E27FC236}">
                <a16:creationId xmlns:a16="http://schemas.microsoft.com/office/drawing/2014/main" id="{BF382A4D-0B4A-4C35-8B81-515A62E49630}"/>
              </a:ext>
            </a:extLst>
          </p:cNvPr>
          <p:cNvSpPr>
            <a:spLocks noChangeArrowheads="1"/>
          </p:cNvSpPr>
          <p:nvPr>
            <p:ph type="body" idx="1"/>
          </p:nvPr>
        </p:nvSpPr>
        <p:spPr/>
        <p:txBody>
          <a:bodyPr/>
          <a:lstStyle/>
          <a:p>
            <a:r>
              <a:rPr lang="en-US" altLang="zh-CN"/>
              <a:t>        6. </a:t>
            </a:r>
            <a:r>
              <a:rPr lang="zh-CN" altLang="en-US"/>
              <a:t>数字化仪</a:t>
            </a:r>
          </a:p>
          <a:p>
            <a:r>
              <a:rPr lang="zh-CN" altLang="en-US"/>
              <a:t>        数字化仪是在专业应用领域中一种用途非常广泛的图形输入设备，由电磁感应板、游标和相应的电子电路组成。当使用者在电磁感应板上移动游标到指定位置，并将十字叉的交点对准数字化的点位时，按动按钮，数字化仪则将此时对应的命令符号和该点的位置坐标值排列成有序的一组信息，然后通过接口（多用串行接口）传送到主计算机。说得通俗一些，数字化仪就是一块超大面积的手写板，用户可以通过专门的电磁感应压感笔或光笔在上面写或画图形，并传输给计算机系统。不过在软件的支持上它和手写板有很大的不同，硬件的设计上也是各有偏重的。</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5EA1E641-37B1-47EB-ADFF-2F326FE3C0D9}"/>
              </a:ext>
            </a:extLst>
          </p:cNvPr>
          <p:cNvSpPr>
            <a:spLocks noChangeArrowheads="1"/>
          </p:cNvSpPr>
          <p:nvPr>
            <p:ph type="body" idx="1"/>
          </p:nvPr>
        </p:nvSpPr>
        <p:spPr>
          <a:xfrm>
            <a:off x="2209800" y="692150"/>
            <a:ext cx="7772400" cy="5329238"/>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r>
              <a:rPr lang="en-US" altLang="zh-CN" sz="1200" b="1" dirty="0"/>
              <a:t>    </a:t>
            </a:r>
            <a:r>
              <a:rPr lang="en-US" altLang="zh-CN" b="1" dirty="0"/>
              <a:t>12.1 </a:t>
            </a:r>
            <a:r>
              <a:rPr lang="zh-CN" altLang="en-US" b="1" dirty="0"/>
              <a:t>键盘及其接口 </a:t>
            </a:r>
          </a:p>
          <a:p>
            <a:r>
              <a:rPr lang="en-US" altLang="zh-CN" b="1" dirty="0"/>
              <a:t>          12.1.1. </a:t>
            </a:r>
            <a:r>
              <a:rPr lang="zh-CN" altLang="en-US" b="1" dirty="0"/>
              <a:t>键盘概述</a:t>
            </a:r>
          </a:p>
          <a:p>
            <a:r>
              <a:rPr lang="zh-CN" altLang="en-US" dirty="0"/>
              <a:t>          键盘是计算机系统的标准</a:t>
            </a:r>
            <a:r>
              <a:rPr lang="zh-CN" altLang="en-US" dirty="0">
                <a:solidFill>
                  <a:srgbClr val="FF0000"/>
                </a:solidFill>
              </a:rPr>
              <a:t>输入设备</a:t>
            </a:r>
            <a:r>
              <a:rPr lang="zh-CN" altLang="en-US" dirty="0"/>
              <a:t>，它由按键、按键架、编码器和接口电路等主要部件组成。其基本功能就是将人击键的机械动作转换为计算机能理解的编码。</a:t>
            </a:r>
          </a:p>
          <a:p>
            <a:r>
              <a:rPr lang="en-US" altLang="zh-CN" dirty="0"/>
              <a:t>  1. </a:t>
            </a:r>
            <a:r>
              <a:rPr lang="zh-CN" altLang="en-US" dirty="0"/>
              <a:t>键盘的分类</a:t>
            </a:r>
          </a:p>
          <a:p>
            <a:r>
              <a:rPr lang="zh-CN" altLang="en-US" dirty="0"/>
              <a:t> （</a:t>
            </a:r>
            <a:r>
              <a:rPr lang="en-US" altLang="zh-CN" dirty="0"/>
              <a:t>1</a:t>
            </a:r>
            <a:r>
              <a:rPr lang="zh-CN" altLang="en-US" dirty="0"/>
              <a:t>）按键的形式分类</a:t>
            </a:r>
          </a:p>
          <a:p>
            <a:r>
              <a:rPr lang="zh-CN" altLang="en-US" dirty="0"/>
              <a:t>           键盘按其按键的结构形式来分一般有</a:t>
            </a:r>
            <a:r>
              <a:rPr lang="zh-CN" altLang="en-US" dirty="0">
                <a:solidFill>
                  <a:srgbClr val="FF0000"/>
                </a:solidFill>
              </a:rPr>
              <a:t>机械式、电容式</a:t>
            </a:r>
            <a:r>
              <a:rPr lang="zh-CN" altLang="en-US" dirty="0"/>
              <a:t>、电感式、磁感式、薄膜式和橡胶垫式等。其中最常用的是机械式和电容式键盘。其按键结构原理如图</a:t>
            </a:r>
            <a:r>
              <a:rPr lang="en-US" altLang="zh-CN" dirty="0"/>
              <a:t>12-1</a:t>
            </a:r>
            <a:r>
              <a:rPr lang="zh-CN" altLang="en-US" dirty="0"/>
              <a:t>所示。</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9" name="Object 5">
            <a:extLst>
              <a:ext uri="{FF2B5EF4-FFF2-40B4-BE49-F238E27FC236}">
                <a16:creationId xmlns:a16="http://schemas.microsoft.com/office/drawing/2014/main" id="{5E6295EA-844A-4567-A30D-7DBAF03D2017}"/>
              </a:ext>
            </a:extLst>
          </p:cNvPr>
          <p:cNvGraphicFramePr>
            <a:graphicFrameLocks noChangeAspect="1"/>
          </p:cNvGraphicFramePr>
          <p:nvPr>
            <p:ph idx="1"/>
          </p:nvPr>
        </p:nvGraphicFramePr>
        <p:xfrm>
          <a:off x="1847850" y="1052514"/>
          <a:ext cx="8426450" cy="3889375"/>
        </p:xfrm>
        <a:graphic>
          <a:graphicData uri="http://schemas.openxmlformats.org/presentationml/2006/ole">
            <mc:AlternateContent xmlns:mc="http://schemas.openxmlformats.org/markup-compatibility/2006">
              <mc:Choice xmlns:v="urn:schemas-microsoft-com:vml" Requires="v">
                <p:oleObj spid="_x0000_s1026" r:id="rId3" imgW="4680720" imgH="2520360" progId="">
                  <p:embed/>
                </p:oleObj>
              </mc:Choice>
              <mc:Fallback>
                <p:oleObj r:id="rId3" imgW="4680720" imgH="2520360" progId="">
                  <p:embed/>
                  <p:pic>
                    <p:nvPicPr>
                      <p:cNvPr id="6149" name="Object 5">
                        <a:extLst>
                          <a:ext uri="{FF2B5EF4-FFF2-40B4-BE49-F238E27FC236}">
                            <a16:creationId xmlns:a16="http://schemas.microsoft.com/office/drawing/2014/main" id="{5E6295EA-844A-4567-A30D-7DBAF03D2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123" b="18591"/>
                      <a:stretch>
                        <a:fillRect/>
                      </a:stretch>
                    </p:blipFill>
                    <p:spPr bwMode="auto">
                      <a:xfrm>
                        <a:off x="1847850" y="1052514"/>
                        <a:ext cx="8426450" cy="38893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Rectangle 9">
            <a:extLst>
              <a:ext uri="{FF2B5EF4-FFF2-40B4-BE49-F238E27FC236}">
                <a16:creationId xmlns:a16="http://schemas.microsoft.com/office/drawing/2014/main" id="{1829BAAB-C857-46FE-843B-517B7A66A1CF}"/>
              </a:ext>
            </a:extLst>
          </p:cNvPr>
          <p:cNvSpPr>
            <a:spLocks noChangeArrowheads="1"/>
          </p:cNvSpPr>
          <p:nvPr/>
        </p:nvSpPr>
        <p:spPr bwMode="auto">
          <a:xfrm>
            <a:off x="4224338" y="5300664"/>
            <a:ext cx="337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a:t>图</a:t>
            </a:r>
            <a:r>
              <a:rPr lang="en-US" altLang="zh-CN" sz="2000"/>
              <a:t>12-1  </a:t>
            </a:r>
            <a:r>
              <a:rPr lang="zh-CN" altLang="en-US" sz="2000"/>
              <a:t>键盘按键结构示意图</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6" name="Object 4">
            <a:extLst>
              <a:ext uri="{FF2B5EF4-FFF2-40B4-BE49-F238E27FC236}">
                <a16:creationId xmlns:a16="http://schemas.microsoft.com/office/drawing/2014/main" id="{AA23BE5C-ED66-4FE2-9806-32DE3CDC22D7}"/>
              </a:ext>
            </a:extLst>
          </p:cNvPr>
          <p:cNvGraphicFramePr>
            <a:graphicFrameLocks noChangeAspect="1"/>
          </p:cNvGraphicFramePr>
          <p:nvPr>
            <p:ph idx="1"/>
          </p:nvPr>
        </p:nvGraphicFramePr>
        <p:xfrm>
          <a:off x="1703388" y="2708275"/>
          <a:ext cx="8964612" cy="2376488"/>
        </p:xfrm>
        <a:graphic>
          <a:graphicData uri="http://schemas.openxmlformats.org/presentationml/2006/ole">
            <mc:AlternateContent xmlns:mc="http://schemas.openxmlformats.org/markup-compatibility/2006">
              <mc:Choice xmlns:v="urn:schemas-microsoft-com:vml" Requires="v">
                <p:oleObj spid="_x0000_s2050" r:id="rId3" imgW="4680720" imgH="1440000" progId="">
                  <p:embed/>
                </p:oleObj>
              </mc:Choice>
              <mc:Fallback>
                <p:oleObj r:id="rId3" imgW="4680720" imgH="1440000" progId="">
                  <p:embed/>
                  <p:pic>
                    <p:nvPicPr>
                      <p:cNvPr id="8196" name="Object 4">
                        <a:extLst>
                          <a:ext uri="{FF2B5EF4-FFF2-40B4-BE49-F238E27FC236}">
                            <a16:creationId xmlns:a16="http://schemas.microsoft.com/office/drawing/2014/main" id="{AA23BE5C-ED66-4FE2-9806-32DE3CDC2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172"/>
                      <a:stretch>
                        <a:fillRect/>
                      </a:stretch>
                    </p:blipFill>
                    <p:spPr bwMode="auto">
                      <a:xfrm>
                        <a:off x="1703388" y="2708275"/>
                        <a:ext cx="8964612" cy="23764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Rectangle 7">
            <a:extLst>
              <a:ext uri="{FF2B5EF4-FFF2-40B4-BE49-F238E27FC236}">
                <a16:creationId xmlns:a16="http://schemas.microsoft.com/office/drawing/2014/main" id="{16841F9D-D47A-42FF-A76C-33A1DA6AAE14}"/>
              </a:ext>
            </a:extLst>
          </p:cNvPr>
          <p:cNvSpPr>
            <a:spLocks noChangeArrowheads="1"/>
          </p:cNvSpPr>
          <p:nvPr/>
        </p:nvSpPr>
        <p:spPr bwMode="auto">
          <a:xfrm>
            <a:off x="3216276" y="5516564"/>
            <a:ext cx="5472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a:t>图</a:t>
            </a:r>
            <a:r>
              <a:rPr lang="en-US" altLang="zh-CN" sz="2000"/>
              <a:t>12-2  </a:t>
            </a:r>
            <a:r>
              <a:rPr lang="zh-CN" altLang="en-US" sz="2000"/>
              <a:t>键盘插座示意图及各引脚功能</a:t>
            </a:r>
          </a:p>
        </p:txBody>
      </p:sp>
      <p:sp>
        <p:nvSpPr>
          <p:cNvPr id="8201" name="Rectangle 9">
            <a:extLst>
              <a:ext uri="{FF2B5EF4-FFF2-40B4-BE49-F238E27FC236}">
                <a16:creationId xmlns:a16="http://schemas.microsoft.com/office/drawing/2014/main" id="{0689BFBA-7EA1-4545-B683-04F00F4B1C2E}"/>
              </a:ext>
            </a:extLst>
          </p:cNvPr>
          <p:cNvSpPr>
            <a:spLocks noChangeArrowheads="1"/>
          </p:cNvSpPr>
          <p:nvPr/>
        </p:nvSpPr>
        <p:spPr bwMode="auto">
          <a:xfrm>
            <a:off x="2135189" y="620714"/>
            <a:ext cx="792003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a:t>    （</a:t>
            </a:r>
            <a:r>
              <a:rPr lang="en-US" altLang="zh-CN" sz="2000"/>
              <a:t>2</a:t>
            </a:r>
            <a:r>
              <a:rPr lang="zh-CN" altLang="en-US" sz="2000"/>
              <a:t>）按插口方式分类</a:t>
            </a:r>
          </a:p>
          <a:p>
            <a:pPr>
              <a:lnSpc>
                <a:spcPct val="150000"/>
              </a:lnSpc>
            </a:pPr>
            <a:r>
              <a:rPr lang="zh-CN" altLang="en-US" sz="2000"/>
              <a:t>     按照键盘插口方式，键盘可分为串口（</a:t>
            </a:r>
            <a:r>
              <a:rPr lang="en-US" altLang="zh-CN" sz="2000"/>
              <a:t>AT</a:t>
            </a:r>
            <a:r>
              <a:rPr lang="zh-CN" altLang="en-US" sz="2000"/>
              <a:t>）键盘（大口）、并口（即</a:t>
            </a:r>
            <a:r>
              <a:rPr lang="en-US" altLang="zh-CN" sz="2000"/>
              <a:t>PS/2</a:t>
            </a:r>
            <a:r>
              <a:rPr lang="zh-CN" altLang="en-US" sz="2000"/>
              <a:t>）键盘（小口）两类。其接口引脚及功能说明如图</a:t>
            </a:r>
            <a:r>
              <a:rPr lang="en-US" altLang="zh-CN" sz="2000"/>
              <a:t>12-2</a:t>
            </a:r>
            <a:r>
              <a:rPr lang="zh-CN" altLang="en-US" sz="2000"/>
              <a:t>所示。</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37AA43E2-1430-4E78-B782-9A145A5F7826}"/>
              </a:ext>
            </a:extLst>
          </p:cNvPr>
          <p:cNvSpPr>
            <a:spLocks noChangeArrowheads="1"/>
          </p:cNvSpPr>
          <p:nvPr>
            <p:ph type="body" idx="1"/>
          </p:nvPr>
        </p:nvSpPr>
        <p:spPr>
          <a:xfrm>
            <a:off x="1703388" y="836614"/>
            <a:ext cx="8462962" cy="5259387"/>
          </a:xfrm>
        </p:spPr>
        <p:txBody>
          <a:bodyPr/>
          <a:lstStyle/>
          <a:p>
            <a:r>
              <a:rPr lang="en-US" altLang="zh-CN" dirty="0"/>
              <a:t>          3. </a:t>
            </a:r>
            <a:r>
              <a:rPr lang="zh-CN" altLang="en-US" dirty="0"/>
              <a:t>按键盘编码方式分类 </a:t>
            </a:r>
          </a:p>
          <a:p>
            <a:r>
              <a:rPr lang="zh-CN" altLang="en-US" dirty="0"/>
              <a:t>          根据键盘功能的不同，一般将键盘分为以下两种基本形式。</a:t>
            </a:r>
          </a:p>
          <a:p>
            <a:r>
              <a:rPr lang="zh-CN" altLang="en-US" dirty="0"/>
              <a:t>        （</a:t>
            </a:r>
            <a:r>
              <a:rPr lang="en-US" altLang="zh-CN" dirty="0"/>
              <a:t>1</a:t>
            </a:r>
            <a:r>
              <a:rPr lang="zh-CN" altLang="en-US" dirty="0"/>
              <a:t>）编码键盘：键盘</a:t>
            </a:r>
            <a:r>
              <a:rPr lang="zh-CN" altLang="en-US" dirty="0">
                <a:solidFill>
                  <a:srgbClr val="FF0000"/>
                </a:solidFill>
              </a:rPr>
              <a:t>本身带有硬件电路</a:t>
            </a:r>
            <a:r>
              <a:rPr lang="zh-CN" altLang="en-US" dirty="0"/>
              <a:t>，能够由硬件逻辑自动检测  被按下的键，然后自动产生与被按键对应的键编码（</a:t>
            </a:r>
            <a:r>
              <a:rPr lang="en-US" altLang="zh-CN" dirty="0"/>
              <a:t>ASCII</a:t>
            </a:r>
            <a:r>
              <a:rPr lang="zh-CN" altLang="en-US" dirty="0"/>
              <a:t>码等），并以并行或串行通信方式送往主机。其接口电路简单，使用方便，但本身电路复杂、成本较高。</a:t>
            </a:r>
          </a:p>
          <a:p>
            <a:r>
              <a:rPr lang="zh-CN" altLang="en-US" dirty="0"/>
              <a:t>        （</a:t>
            </a:r>
            <a:r>
              <a:rPr lang="en-US" altLang="zh-CN" dirty="0"/>
              <a:t>2</a:t>
            </a:r>
            <a:r>
              <a:rPr lang="zh-CN" altLang="en-US" dirty="0"/>
              <a:t>）非编码键盘：由简单的键开关行列矩阵组成，</a:t>
            </a:r>
            <a:r>
              <a:rPr lang="zh-CN" altLang="en-US" dirty="0">
                <a:solidFill>
                  <a:srgbClr val="FF0000"/>
                </a:solidFill>
              </a:rPr>
              <a:t>只能提供键开关的行列位置</a:t>
            </a:r>
            <a:r>
              <a:rPr lang="zh-CN" altLang="en-US" dirty="0"/>
              <a:t>（位置码或扫描码），按键的识别、键值的确定和输入到主机等工作全靠软件完成。其硬件电路简单、成本低，被广泛地应用于计算机中。</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2E3C7416-869B-4B4C-BD9F-4393D6677D54}"/>
              </a:ext>
            </a:extLst>
          </p:cNvPr>
          <p:cNvSpPr>
            <a:spLocks noChangeArrowheads="1"/>
          </p:cNvSpPr>
          <p:nvPr>
            <p:ph type="body" idx="1"/>
          </p:nvPr>
        </p:nvSpPr>
        <p:spPr>
          <a:xfrm>
            <a:off x="1703389" y="1408114"/>
            <a:ext cx="8428037" cy="3976687"/>
          </a:xfrm>
        </p:spPr>
        <p:txBody>
          <a:bodyPr/>
          <a:lstStyle/>
          <a:p>
            <a:r>
              <a:rPr lang="zh-CN" altLang="en-US" dirty="0"/>
              <a:t>          编码键盘又可分为线性键盘和矩阵键盘两种类型。</a:t>
            </a:r>
          </a:p>
          <a:p>
            <a:r>
              <a:rPr lang="zh-CN" altLang="en-US" dirty="0"/>
              <a:t>          </a:t>
            </a:r>
            <a:r>
              <a:rPr lang="en-US" altLang="zh-CN" dirty="0"/>
              <a:t>1)  </a:t>
            </a:r>
            <a:r>
              <a:rPr lang="zh-CN" altLang="en-US" dirty="0"/>
              <a:t>线性键盘：每一个按键连接到一位</a:t>
            </a:r>
            <a:r>
              <a:rPr lang="en-US" altLang="zh-CN" dirty="0"/>
              <a:t>I/O</a:t>
            </a:r>
            <a:r>
              <a:rPr lang="zh-CN" altLang="en-US" dirty="0"/>
              <a:t>端口，</a:t>
            </a:r>
            <a:r>
              <a:rPr lang="zh-CN" altLang="en-US" dirty="0">
                <a:solidFill>
                  <a:srgbClr val="FF0000"/>
                </a:solidFill>
              </a:rPr>
              <a:t>无键闭合时各位都处于高电平</a:t>
            </a:r>
            <a:r>
              <a:rPr lang="zh-CN" altLang="en-US" dirty="0"/>
              <a:t>。当有一个键按下时，就使对应位接地或成为低电平，其它位则仍为高电平。这样，</a:t>
            </a:r>
            <a:r>
              <a:rPr lang="en-US" altLang="zh-CN" dirty="0"/>
              <a:t>CPU</a:t>
            </a:r>
            <a:r>
              <a:rPr lang="zh-CN" altLang="en-US" dirty="0"/>
              <a:t>只要通过读</a:t>
            </a:r>
            <a:r>
              <a:rPr lang="en-US" altLang="zh-CN" dirty="0"/>
              <a:t>I/O</a:t>
            </a:r>
            <a:r>
              <a:rPr lang="zh-CN" altLang="en-US" dirty="0"/>
              <a:t>端口，检测端口中哪一位为低电平，就可以识别出所按下的键，如图</a:t>
            </a:r>
            <a:r>
              <a:rPr lang="en-US" altLang="zh-CN" dirty="0"/>
              <a:t>12-3</a:t>
            </a:r>
            <a:r>
              <a:rPr lang="zh-CN" altLang="en-US" dirty="0"/>
              <a:t>所示。这种键盘结构简单，但当键盘上的键较多时，需使用的</a:t>
            </a:r>
            <a:r>
              <a:rPr lang="en-US" altLang="zh-CN" dirty="0"/>
              <a:t>I/O</a:t>
            </a:r>
            <a:r>
              <a:rPr lang="zh-CN" altLang="en-US" dirty="0"/>
              <a:t>端口就太多，因此，只能用于仅有几个键的小键盘中。</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6" name="Picture 8">
            <a:extLst>
              <a:ext uri="{FF2B5EF4-FFF2-40B4-BE49-F238E27FC236}">
                <a16:creationId xmlns:a16="http://schemas.microsoft.com/office/drawing/2014/main" id="{07FDFFC6-D6C2-46D7-A1B6-8A13A9B24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908051"/>
            <a:ext cx="51847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9">
            <a:extLst>
              <a:ext uri="{FF2B5EF4-FFF2-40B4-BE49-F238E27FC236}">
                <a16:creationId xmlns:a16="http://schemas.microsoft.com/office/drawing/2014/main" id="{48C84F05-A015-4B45-B90B-5BE7DF00C38C}"/>
              </a:ext>
            </a:extLst>
          </p:cNvPr>
          <p:cNvSpPr txBox="1">
            <a:spLocks noChangeArrowheads="1"/>
          </p:cNvSpPr>
          <p:nvPr/>
        </p:nvSpPr>
        <p:spPr bwMode="auto">
          <a:xfrm>
            <a:off x="3863976" y="1628775"/>
            <a:ext cx="5762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latin typeface="Times New Roman" panose="02020603050405020304" pitchFamily="18" charset="0"/>
              </a:rPr>
              <a:t>D</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algn="just"/>
            <a:r>
              <a:rPr lang="en-US" altLang="zh-CN" sz="2400">
                <a:latin typeface="Times New Roman" panose="02020603050405020304" pitchFamily="18" charset="0"/>
              </a:rPr>
              <a:t>D</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a:p>
            <a:pPr algn="just"/>
            <a:endParaRPr lang="en-US" altLang="zh-CN" sz="2400">
              <a:latin typeface="宋体" panose="02010600030101010101" pitchFamily="2" charset="-122"/>
            </a:endParaRPr>
          </a:p>
          <a:p>
            <a:pPr algn="just"/>
            <a:endParaRPr lang="en-US" altLang="zh-CN" sz="2400">
              <a:latin typeface="宋体" panose="02010600030101010101" pitchFamily="2" charset="-122"/>
            </a:endParaRPr>
          </a:p>
          <a:p>
            <a:pPr algn="just"/>
            <a:r>
              <a:rPr lang="en-US" altLang="zh-CN" sz="2400">
                <a:latin typeface="宋体" panose="02010600030101010101" pitchFamily="2" charset="-122"/>
              </a:rPr>
              <a:t>┇</a:t>
            </a:r>
            <a:endParaRPr lang="en-US" altLang="zh-CN" sz="2400">
              <a:latin typeface="Times New Roman" panose="02020603050405020304" pitchFamily="18" charset="0"/>
            </a:endParaRPr>
          </a:p>
          <a:p>
            <a:pPr algn="just"/>
            <a:r>
              <a:rPr lang="en-US" altLang="zh-CN" sz="2400">
                <a:latin typeface="宋体" panose="02010600030101010101" pitchFamily="2" charset="-122"/>
              </a:rPr>
              <a:t>┇</a:t>
            </a:r>
          </a:p>
          <a:p>
            <a:pPr algn="just"/>
            <a:endParaRPr lang="en-US" altLang="zh-CN" sz="2400">
              <a:latin typeface="宋体" panose="02010600030101010101" pitchFamily="2" charset="-122"/>
            </a:endParaRPr>
          </a:p>
          <a:p>
            <a:pPr algn="just"/>
            <a:endParaRPr lang="en-US" altLang="zh-CN" sz="2400">
              <a:latin typeface="宋体" panose="02010600030101010101" pitchFamily="2" charset="-122"/>
            </a:endParaRPr>
          </a:p>
          <a:p>
            <a:pPr algn="just"/>
            <a:r>
              <a:rPr lang="en-US" altLang="zh-CN" sz="2400">
                <a:latin typeface="宋体" panose="02010600030101010101" pitchFamily="2" charset="-122"/>
              </a:rPr>
              <a:t>D</a:t>
            </a:r>
            <a:r>
              <a:rPr lang="en-US" altLang="zh-CN" sz="2400" baseline="-25000">
                <a:latin typeface="Times New Roman" panose="02020603050405020304" pitchFamily="18" charset="0"/>
              </a:rPr>
              <a:t>7</a:t>
            </a:r>
            <a:endParaRPr lang="en-US" altLang="zh-CN" sz="2400"/>
          </a:p>
        </p:txBody>
      </p:sp>
      <p:sp>
        <p:nvSpPr>
          <p:cNvPr id="12298" name="Text Box 10">
            <a:extLst>
              <a:ext uri="{FF2B5EF4-FFF2-40B4-BE49-F238E27FC236}">
                <a16:creationId xmlns:a16="http://schemas.microsoft.com/office/drawing/2014/main" id="{5B5B0E95-C0D1-43AC-9FE5-A7F3F9AE4DA0}"/>
              </a:ext>
            </a:extLst>
          </p:cNvPr>
          <p:cNvSpPr txBox="1">
            <a:spLocks noChangeArrowheads="1"/>
          </p:cNvSpPr>
          <p:nvPr/>
        </p:nvSpPr>
        <p:spPr bwMode="auto">
          <a:xfrm>
            <a:off x="3719514" y="2420939"/>
            <a:ext cx="86518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latin typeface="Times New Roman" panose="02020603050405020304" pitchFamily="18" charset="0"/>
              </a:rPr>
              <a:t>I/O</a:t>
            </a:r>
          </a:p>
          <a:p>
            <a:pPr algn="just"/>
            <a:r>
              <a:rPr lang="zh-CN" altLang="en-US" sz="2400">
                <a:latin typeface="Times New Roman" panose="02020603050405020304" pitchFamily="18" charset="0"/>
              </a:rPr>
              <a:t>端口</a:t>
            </a:r>
            <a:endParaRPr lang="zh-CN" altLang="en-US" sz="2400"/>
          </a:p>
        </p:txBody>
      </p:sp>
      <p:sp>
        <p:nvSpPr>
          <p:cNvPr id="12300" name="Rectangle 12">
            <a:extLst>
              <a:ext uri="{FF2B5EF4-FFF2-40B4-BE49-F238E27FC236}">
                <a16:creationId xmlns:a16="http://schemas.microsoft.com/office/drawing/2014/main" id="{DEA8C490-9441-49B2-93D1-A463B0ACD97B}"/>
              </a:ext>
            </a:extLst>
          </p:cNvPr>
          <p:cNvSpPr>
            <a:spLocks noChangeArrowheads="1"/>
          </p:cNvSpPr>
          <p:nvPr/>
        </p:nvSpPr>
        <p:spPr bwMode="auto">
          <a:xfrm>
            <a:off x="4295776" y="5661026"/>
            <a:ext cx="3095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a:t>图</a:t>
            </a:r>
            <a:r>
              <a:rPr lang="en-US" altLang="zh-CN" sz="2000"/>
              <a:t>12-3 </a:t>
            </a:r>
            <a:r>
              <a:rPr lang="zh-CN" altLang="en-US" sz="2000"/>
              <a:t>线性键盘示意图</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6" name="Object 4">
            <a:extLst>
              <a:ext uri="{FF2B5EF4-FFF2-40B4-BE49-F238E27FC236}">
                <a16:creationId xmlns:a16="http://schemas.microsoft.com/office/drawing/2014/main" id="{3EB758C7-9AA9-4DCE-903F-24F05C6BF063}"/>
              </a:ext>
            </a:extLst>
          </p:cNvPr>
          <p:cNvGraphicFramePr>
            <a:graphicFrameLocks noChangeAspect="1"/>
          </p:cNvGraphicFramePr>
          <p:nvPr>
            <p:ph idx="1"/>
          </p:nvPr>
        </p:nvGraphicFramePr>
        <p:xfrm>
          <a:off x="2063751" y="2420938"/>
          <a:ext cx="6265863" cy="3917950"/>
        </p:xfrm>
        <a:graphic>
          <a:graphicData uri="http://schemas.openxmlformats.org/presentationml/2006/ole">
            <mc:AlternateContent xmlns:mc="http://schemas.openxmlformats.org/markup-compatibility/2006">
              <mc:Choice xmlns:v="urn:schemas-microsoft-com:vml" Requires="v">
                <p:oleObj spid="_x0000_s3074" r:id="rId3" imgW="4320360" imgH="2700720" progId="">
                  <p:embed/>
                </p:oleObj>
              </mc:Choice>
              <mc:Fallback>
                <p:oleObj r:id="rId3" imgW="4320360" imgH="2700720" progId="">
                  <p:embed/>
                  <p:pic>
                    <p:nvPicPr>
                      <p:cNvPr id="13316" name="Object 4">
                        <a:extLst>
                          <a:ext uri="{FF2B5EF4-FFF2-40B4-BE49-F238E27FC236}">
                            <a16:creationId xmlns:a16="http://schemas.microsoft.com/office/drawing/2014/main" id="{3EB758C7-9AA9-4DCE-903F-24F05C6BF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450"/>
                      <a:stretch>
                        <a:fillRect/>
                      </a:stretch>
                    </p:blipFill>
                    <p:spPr bwMode="auto">
                      <a:xfrm>
                        <a:off x="2063751" y="2420938"/>
                        <a:ext cx="6265863" cy="39179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6">
            <a:extLst>
              <a:ext uri="{FF2B5EF4-FFF2-40B4-BE49-F238E27FC236}">
                <a16:creationId xmlns:a16="http://schemas.microsoft.com/office/drawing/2014/main" id="{A486D5A3-F11E-4CC8-BF24-E01E155BE863}"/>
              </a:ext>
            </a:extLst>
          </p:cNvPr>
          <p:cNvSpPr txBox="1">
            <a:spLocks noChangeArrowheads="1"/>
          </p:cNvSpPr>
          <p:nvPr/>
        </p:nvSpPr>
        <p:spPr bwMode="auto">
          <a:xfrm>
            <a:off x="8904289" y="2997200"/>
            <a:ext cx="93503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a:t>图</a:t>
            </a:r>
            <a:r>
              <a:rPr lang="en-US" altLang="zh-CN"/>
              <a:t>12-4</a:t>
            </a:r>
          </a:p>
          <a:p>
            <a:pPr algn="ctr"/>
            <a:endParaRPr lang="en-US" altLang="zh-CN"/>
          </a:p>
          <a:p>
            <a:pPr algn="ctr"/>
            <a:r>
              <a:rPr lang="zh-CN" altLang="en-US"/>
              <a:t>矩</a:t>
            </a:r>
          </a:p>
          <a:p>
            <a:pPr algn="ctr"/>
            <a:r>
              <a:rPr lang="zh-CN" altLang="en-US"/>
              <a:t>阵</a:t>
            </a:r>
          </a:p>
          <a:p>
            <a:pPr algn="ctr"/>
            <a:r>
              <a:rPr lang="zh-CN" altLang="en-US"/>
              <a:t>键</a:t>
            </a:r>
          </a:p>
          <a:p>
            <a:pPr algn="ctr"/>
            <a:r>
              <a:rPr lang="zh-CN" altLang="en-US"/>
              <a:t>盘</a:t>
            </a:r>
          </a:p>
          <a:p>
            <a:pPr algn="ctr"/>
            <a:r>
              <a:rPr lang="zh-CN" altLang="en-US"/>
              <a:t>示</a:t>
            </a:r>
          </a:p>
          <a:p>
            <a:pPr algn="ctr"/>
            <a:r>
              <a:rPr lang="zh-CN" altLang="en-US"/>
              <a:t>意</a:t>
            </a:r>
          </a:p>
          <a:p>
            <a:pPr algn="ctr"/>
            <a:r>
              <a:rPr lang="zh-CN" altLang="en-US"/>
              <a:t>图</a:t>
            </a:r>
            <a:endParaRPr lang="en-US" altLang="zh-CN"/>
          </a:p>
        </p:txBody>
      </p:sp>
      <p:sp>
        <p:nvSpPr>
          <p:cNvPr id="13321" name="Rectangle 9">
            <a:extLst>
              <a:ext uri="{FF2B5EF4-FFF2-40B4-BE49-F238E27FC236}">
                <a16:creationId xmlns:a16="http://schemas.microsoft.com/office/drawing/2014/main" id="{14809315-E43A-482E-A628-798638D007FA}"/>
              </a:ext>
            </a:extLst>
          </p:cNvPr>
          <p:cNvSpPr>
            <a:spLocks noChangeArrowheads="1"/>
          </p:cNvSpPr>
          <p:nvPr/>
        </p:nvSpPr>
        <p:spPr bwMode="auto">
          <a:xfrm>
            <a:off x="1919289" y="908051"/>
            <a:ext cx="83534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sz="2000"/>
              <a:t>        2</a:t>
            </a:r>
            <a:r>
              <a:rPr lang="zh-CN" altLang="en-US" sz="2000"/>
              <a:t>）矩阵键盘：将所有按键按行和列排列成矩阵形式，也叫行列式键盘。如图</a:t>
            </a:r>
            <a:r>
              <a:rPr lang="en-US" altLang="zh-CN" sz="2000"/>
              <a:t>12-4</a:t>
            </a:r>
            <a:r>
              <a:rPr lang="zh-CN" altLang="en-US" sz="2000"/>
              <a:t>所示。对于</a:t>
            </a:r>
            <a:r>
              <a:rPr lang="en-US" altLang="zh-CN" sz="2000"/>
              <a:t>m×n</a:t>
            </a:r>
            <a:r>
              <a:rPr lang="zh-CN" altLang="en-US" sz="2000"/>
              <a:t>个键的键盘，如果采用线性键盘结构，需要</a:t>
            </a:r>
            <a:r>
              <a:rPr lang="en-US" altLang="zh-CN" sz="2000"/>
              <a:t>m×n</a:t>
            </a:r>
            <a:r>
              <a:rPr lang="zh-CN" altLang="en-US" sz="2000"/>
              <a:t>位</a:t>
            </a:r>
            <a:r>
              <a:rPr lang="en-US" altLang="zh-CN" sz="2000"/>
              <a:t>I/O</a:t>
            </a:r>
            <a:r>
              <a:rPr lang="zh-CN" altLang="en-US" sz="2000"/>
              <a:t>端口，而采用矩阵键盘结构只需要</a:t>
            </a:r>
            <a:r>
              <a:rPr lang="en-US" altLang="zh-CN" sz="2000"/>
              <a:t>m</a:t>
            </a:r>
            <a:r>
              <a:rPr lang="zh-CN" altLang="en-US" sz="2000"/>
              <a:t>＋</a:t>
            </a:r>
            <a:r>
              <a:rPr lang="en-US" altLang="zh-CN" sz="2000"/>
              <a:t>n</a:t>
            </a:r>
            <a:r>
              <a:rPr lang="zh-CN" altLang="en-US" sz="2000"/>
              <a:t>位。其工作原理在下面介绍。</a:t>
            </a:r>
          </a:p>
        </p:txBody>
      </p:sp>
    </p:spTree>
  </p:cSld>
  <p:clrMapOvr>
    <a:masterClrMapping/>
  </p:clrMapOvr>
  <p:transition>
    <p:zoom/>
  </p:transition>
</p:sld>
</file>

<file path=ppt/theme/theme1.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3366"/>
      </a:folHlink>
    </a:clrScheme>
    <a:fontScheme name="默认设计模板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_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2295</Words>
  <Application>Microsoft Office PowerPoint</Application>
  <PresentationFormat>宽屏</PresentationFormat>
  <Paragraphs>93</Paragraphs>
  <Slides>22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0</vt:i4>
      </vt:variant>
      <vt:variant>
        <vt:lpstr>幻灯片标题</vt:lpstr>
      </vt:variant>
      <vt:variant>
        <vt:i4>22</vt:i4>
      </vt:variant>
    </vt:vector>
  </HeadingPairs>
  <TitlesOfParts>
    <vt:vector size="27" baseType="lpstr">
      <vt:lpstr>华文行楷</vt:lpstr>
      <vt:lpstr>宋体</vt:lpstr>
      <vt:lpstr>Arial</vt:lpstr>
      <vt:lpstr>Times New Roman</vt:lpstr>
      <vt:lpstr>默认设计模板_2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草 陈</dc:creator>
  <cp:lastModifiedBy>草 陈</cp:lastModifiedBy>
  <cp:revision>1</cp:revision>
  <dcterms:created xsi:type="dcterms:W3CDTF">2021-12-08T16:33:51Z</dcterms:created>
  <dcterms:modified xsi:type="dcterms:W3CDTF">2021-12-08T16:47:22Z</dcterms:modified>
</cp:coreProperties>
</file>