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84" r:id="rId3"/>
    <p:sldMasterId id="2147483718" r:id="rId4"/>
    <p:sldMasterId id="2147483763" r:id="rId5"/>
  </p:sldMasterIdLst>
  <p:notesMasterIdLst>
    <p:notesMasterId r:id="rId83"/>
  </p:notesMasterIdLst>
  <p:sldIdLst>
    <p:sldId id="381" r:id="rId6"/>
    <p:sldId id="495" r:id="rId7"/>
    <p:sldId id="501" r:id="rId8"/>
    <p:sldId id="277" r:id="rId9"/>
    <p:sldId id="282" r:id="rId10"/>
    <p:sldId id="502" r:id="rId11"/>
    <p:sldId id="505" r:id="rId12"/>
    <p:sldId id="507" r:id="rId13"/>
    <p:sldId id="503" r:id="rId14"/>
    <p:sldId id="504" r:id="rId15"/>
    <p:sldId id="273" r:id="rId16"/>
    <p:sldId id="510" r:id="rId17"/>
    <p:sldId id="512" r:id="rId18"/>
    <p:sldId id="513" r:id="rId19"/>
    <p:sldId id="515" r:id="rId20"/>
    <p:sldId id="516" r:id="rId21"/>
    <p:sldId id="517" r:id="rId22"/>
    <p:sldId id="518" r:id="rId23"/>
    <p:sldId id="520" r:id="rId24"/>
    <p:sldId id="521" r:id="rId25"/>
    <p:sldId id="522" r:id="rId26"/>
    <p:sldId id="524" r:id="rId27"/>
    <p:sldId id="528" r:id="rId28"/>
    <p:sldId id="529" r:id="rId29"/>
    <p:sldId id="531" r:id="rId30"/>
    <p:sldId id="532" r:id="rId31"/>
    <p:sldId id="534" r:id="rId32"/>
    <p:sldId id="535" r:id="rId33"/>
    <p:sldId id="312" r:id="rId34"/>
    <p:sldId id="536" r:id="rId35"/>
    <p:sldId id="539" r:id="rId36"/>
    <p:sldId id="542" r:id="rId37"/>
    <p:sldId id="319" r:id="rId38"/>
    <p:sldId id="543" r:id="rId39"/>
    <p:sldId id="540" r:id="rId40"/>
    <p:sldId id="322" r:id="rId41"/>
    <p:sldId id="544" r:id="rId42"/>
    <p:sldId id="597" r:id="rId43"/>
    <p:sldId id="598" r:id="rId44"/>
    <p:sldId id="599" r:id="rId45"/>
    <p:sldId id="603" r:id="rId46"/>
    <p:sldId id="605" r:id="rId47"/>
    <p:sldId id="607" r:id="rId48"/>
    <p:sldId id="608" r:id="rId49"/>
    <p:sldId id="609" r:id="rId50"/>
    <p:sldId id="610" r:id="rId51"/>
    <p:sldId id="611" r:id="rId52"/>
    <p:sldId id="612" r:id="rId53"/>
    <p:sldId id="613" r:id="rId54"/>
    <p:sldId id="655" r:id="rId55"/>
    <p:sldId id="337" r:id="rId56"/>
    <p:sldId id="348" r:id="rId57"/>
    <p:sldId id="352" r:id="rId58"/>
    <p:sldId id="349" r:id="rId59"/>
    <p:sldId id="353" r:id="rId60"/>
    <p:sldId id="354" r:id="rId61"/>
    <p:sldId id="695" r:id="rId62"/>
    <p:sldId id="355" r:id="rId63"/>
    <p:sldId id="356" r:id="rId64"/>
    <p:sldId id="358" r:id="rId65"/>
    <p:sldId id="357" r:id="rId66"/>
    <p:sldId id="359" r:id="rId67"/>
    <p:sldId id="360" r:id="rId68"/>
    <p:sldId id="362" r:id="rId69"/>
    <p:sldId id="364" r:id="rId70"/>
    <p:sldId id="365" r:id="rId71"/>
    <p:sldId id="368" r:id="rId72"/>
    <p:sldId id="369" r:id="rId73"/>
    <p:sldId id="370" r:id="rId74"/>
    <p:sldId id="371" r:id="rId75"/>
    <p:sldId id="372" r:id="rId76"/>
    <p:sldId id="373" r:id="rId77"/>
    <p:sldId id="375" r:id="rId78"/>
    <p:sldId id="376" r:id="rId79"/>
    <p:sldId id="377" r:id="rId80"/>
    <p:sldId id="378" r:id="rId81"/>
    <p:sldId id="379" r:id="rId8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A6A6A6"/>
    <a:srgbClr val="0000FF"/>
    <a:srgbClr val="FFC0CB"/>
    <a:srgbClr val="99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86433" autoAdjust="0"/>
  </p:normalViewPr>
  <p:slideViewPr>
    <p:cSldViewPr>
      <p:cViewPr varScale="1">
        <p:scale>
          <a:sx n="99" d="100"/>
          <a:sy n="99" d="100"/>
        </p:scale>
        <p:origin x="1584" y="78"/>
      </p:cViewPr>
      <p:guideLst>
        <p:guide orient="horz" pos="2222"/>
        <p:guide pos="2843"/>
      </p:guideLst>
    </p:cSldViewPr>
  </p:slideViewPr>
  <p:outlineViewPr>
    <p:cViewPr>
      <p:scale>
        <a:sx n="33" d="100"/>
        <a:sy n="33" d="100"/>
      </p:scale>
      <p:origin x="0" y="-168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952A37-41C7-42CB-BAA8-9E05645B08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20000"/>
              </a:spcBef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59A67-32DD-4CF9-A050-CA023971BA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20000"/>
              </a:spcBef>
              <a:defRPr sz="1200" noProof="1" smtClean="0"/>
            </a:lvl1pPr>
          </a:lstStyle>
          <a:p>
            <a:pPr>
              <a:defRPr/>
            </a:pPr>
            <a:fld id="{012180AE-3B38-4496-BCAA-7E2E3FB1EEAE}" type="datetimeFigureOut">
              <a:rPr lang="zh-CN" altLang="en-US"/>
              <a:pPr>
                <a:defRPr/>
              </a:pPr>
              <a:t>2020/9/17</a:t>
            </a:fld>
            <a:endParaRPr lang="zh-CN" altLang="en-US"/>
          </a:p>
        </p:txBody>
      </p:sp>
      <p:sp>
        <p:nvSpPr>
          <p:cNvPr id="21508" name="幻灯片图像占位符 3">
            <a:extLst>
              <a:ext uri="{FF2B5EF4-FFF2-40B4-BE49-F238E27FC236}">
                <a16:creationId xmlns:a16="http://schemas.microsoft.com/office/drawing/2014/main" id="{F1A8559E-4514-4021-A845-55A4F972E7A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备注占位符 4">
            <a:extLst>
              <a:ext uri="{FF2B5EF4-FFF2-40B4-BE49-F238E27FC236}">
                <a16:creationId xmlns:a16="http://schemas.microsoft.com/office/drawing/2014/main" id="{A56806BF-5996-4E12-A0D0-949AF21B11C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95BA1-45F3-46FF-A667-6A0CF040E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20000"/>
              </a:spcBef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C3DA7-3D71-44CF-8013-7E9A94614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fld id="{4FCCF4A6-7309-409B-8920-2F6DB8E3E3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E37F49CC-F7FE-430F-AC7F-36FC660196B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文本占位符 2">
            <a:extLst>
              <a:ext uri="{FF2B5EF4-FFF2-40B4-BE49-F238E27FC236}">
                <a16:creationId xmlns:a16="http://schemas.microsoft.com/office/drawing/2014/main" id="{E78F8D0E-1582-4656-901E-33AD53F0F4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简介纯文本与富文本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6A7D6610-0CC7-463B-A8C5-F80B93EF57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9" name="文本占位符 2">
            <a:extLst>
              <a:ext uri="{FF2B5EF4-FFF2-40B4-BE49-F238E27FC236}">
                <a16:creationId xmlns:a16="http://schemas.microsoft.com/office/drawing/2014/main" id="{6D6F5806-16E1-46A0-9F1A-EE9EAB7C1E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121A5862-FCEC-4718-A489-8C40472BD77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文本占位符 2">
            <a:extLst>
              <a:ext uri="{FF2B5EF4-FFF2-40B4-BE49-F238E27FC236}">
                <a16:creationId xmlns:a16="http://schemas.microsoft.com/office/drawing/2014/main" id="{24F05185-CC3F-47BE-B7DF-263C2C5A4C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6CD685B4-52A2-4CBE-B09A-91D8F28D11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3491" name="文本占位符 2">
            <a:extLst>
              <a:ext uri="{FF2B5EF4-FFF2-40B4-BE49-F238E27FC236}">
                <a16:creationId xmlns:a16="http://schemas.microsoft.com/office/drawing/2014/main" id="{56BC9495-DB21-44F9-BA0F-2EA7220FD8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92126FFE-DF19-4B4B-963F-5D979C6ACF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5539" name="文本占位符 2">
            <a:extLst>
              <a:ext uri="{FF2B5EF4-FFF2-40B4-BE49-F238E27FC236}">
                <a16:creationId xmlns:a16="http://schemas.microsoft.com/office/drawing/2014/main" id="{B668F6EC-7E72-4C2E-93A0-D8129BF14E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注意实体中的分号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54A9FB92-5138-4BEF-87E4-D21829B9499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7587" name="文本占位符 2">
            <a:extLst>
              <a:ext uri="{FF2B5EF4-FFF2-40B4-BE49-F238E27FC236}">
                <a16:creationId xmlns:a16="http://schemas.microsoft.com/office/drawing/2014/main" id="{50DE6B8F-AB3E-487F-92DA-DD7FB49A5A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10B57675-2F5D-48FD-8F4E-FAD23BAD006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9635" name="文本占位符 2">
            <a:extLst>
              <a:ext uri="{FF2B5EF4-FFF2-40B4-BE49-F238E27FC236}">
                <a16:creationId xmlns:a16="http://schemas.microsoft.com/office/drawing/2014/main" id="{DD6F3081-E7C5-4001-B8F8-26F095799A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F6A24B77-19B4-45D2-B4C4-9B27133020B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683" name="文本占位符 2">
            <a:extLst>
              <a:ext uri="{FF2B5EF4-FFF2-40B4-BE49-F238E27FC236}">
                <a16:creationId xmlns:a16="http://schemas.microsoft.com/office/drawing/2014/main" id="{5D4A118C-EB68-4362-BF43-DCD5CA45C3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DEF41044-0064-4C8D-9532-0C57D276666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3731" name="文本占位符 2">
            <a:extLst>
              <a:ext uri="{FF2B5EF4-FFF2-40B4-BE49-F238E27FC236}">
                <a16:creationId xmlns:a16="http://schemas.microsoft.com/office/drawing/2014/main" id="{00A47C15-3CB3-488B-81FE-513FA8DF9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11DA891-B2A7-4928-BCA8-8829660C889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7827" name="文本占位符 2">
            <a:extLst>
              <a:ext uri="{FF2B5EF4-FFF2-40B4-BE49-F238E27FC236}">
                <a16:creationId xmlns:a16="http://schemas.microsoft.com/office/drawing/2014/main" id="{9D131A39-458A-48D1-B5C9-AB17C29B7C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D99CC0FA-96F5-4D0C-8E21-B1E48E232F8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9875" name="文本占位符 2">
            <a:extLst>
              <a:ext uri="{FF2B5EF4-FFF2-40B4-BE49-F238E27FC236}">
                <a16:creationId xmlns:a16="http://schemas.microsoft.com/office/drawing/2014/main" id="{DF8BE420-0E35-4F14-B3E0-246CA6FE1D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6B0EEF73-C0ED-4403-BB6C-14BE15B0A38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5" name="文本占位符 2">
            <a:extLst>
              <a:ext uri="{FF2B5EF4-FFF2-40B4-BE49-F238E27FC236}">
                <a16:creationId xmlns:a16="http://schemas.microsoft.com/office/drawing/2014/main" id="{89384205-A84A-4D60-B6A2-A21CE34A98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简介</a:t>
            </a:r>
            <a:r>
              <a:rPr lang="en-US" altLang="zh-CN" dirty="0">
                <a:sym typeface="宋体" panose="02010600030101010101" pitchFamily="2" charset="-122"/>
              </a:rPr>
              <a:t>w3c</a:t>
            </a:r>
            <a:r>
              <a:rPr lang="zh-CN" altLang="en-US" dirty="0">
                <a:sym typeface="宋体" panose="02010600030101010101" pitchFamily="2" charset="-122"/>
              </a:rPr>
              <a:t>联盟及标准，网页类型声明</a:t>
            </a:r>
            <a:r>
              <a:rPr lang="en-US" altLang="zh-CN" dirty="0">
                <a:sym typeface="宋体" panose="02010600030101010101" pitchFamily="2" charset="-122"/>
              </a:rPr>
              <a:t>&lt;!doctype html&gt;</a:t>
            </a:r>
            <a:endParaRPr lang="zh-CN" altLang="en-US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8522E01E-6E3C-445F-9F2E-B8704E07766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23" name="文本占位符 2">
            <a:extLst>
              <a:ext uri="{FF2B5EF4-FFF2-40B4-BE49-F238E27FC236}">
                <a16:creationId xmlns:a16="http://schemas.microsoft.com/office/drawing/2014/main" id="{DFC52F02-9098-4387-BAA7-92883BD32F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A0D62BFC-29A1-4E56-B629-E19D0C412FC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6019" name="文本占位符 2">
            <a:extLst>
              <a:ext uri="{FF2B5EF4-FFF2-40B4-BE49-F238E27FC236}">
                <a16:creationId xmlns:a16="http://schemas.microsoft.com/office/drawing/2014/main" id="{5D3AFE16-FF40-4732-AAF9-84BD9D13B6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D8862C01-7BB5-4229-AD12-B2825CF270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4211" name="文本占位符 2">
            <a:extLst>
              <a:ext uri="{FF2B5EF4-FFF2-40B4-BE49-F238E27FC236}">
                <a16:creationId xmlns:a16="http://schemas.microsoft.com/office/drawing/2014/main" id="{F010A534-B7DA-4269-940C-309F36DDEE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D88D49CA-47F6-4E07-A6AB-78EFB413C5D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6259" name="文本占位符 2">
            <a:extLst>
              <a:ext uri="{FF2B5EF4-FFF2-40B4-BE49-F238E27FC236}">
                <a16:creationId xmlns:a16="http://schemas.microsoft.com/office/drawing/2014/main" id="{193DEBCD-F191-4543-9790-F2BC5E8CE4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299BA91B-42FB-43E8-AAB8-3C066A39C9E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0355" name="文本占位符 2">
            <a:extLst>
              <a:ext uri="{FF2B5EF4-FFF2-40B4-BE49-F238E27FC236}">
                <a16:creationId xmlns:a16="http://schemas.microsoft.com/office/drawing/2014/main" id="{0D6767B1-8F99-4D27-A798-98FB1FB0E6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BBC26C13-BA12-44BB-BDEA-30B197FB70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03" name="文本占位符 2">
            <a:extLst>
              <a:ext uri="{FF2B5EF4-FFF2-40B4-BE49-F238E27FC236}">
                <a16:creationId xmlns:a16="http://schemas.microsoft.com/office/drawing/2014/main" id="{260E9E2C-FDBD-4C05-9A2D-B892160C6B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C20E3C43-CA6E-48A7-BBBB-B878B20B176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6499" name="文本占位符 2">
            <a:extLst>
              <a:ext uri="{FF2B5EF4-FFF2-40B4-BE49-F238E27FC236}">
                <a16:creationId xmlns:a16="http://schemas.microsoft.com/office/drawing/2014/main" id="{C7D5CF45-F6A1-4364-897A-98B3EA8EA5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8539150D-C9EF-421C-8FBA-F7509FA7D96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8547" name="文本占位符 2">
            <a:extLst>
              <a:ext uri="{FF2B5EF4-FFF2-40B4-BE49-F238E27FC236}">
                <a16:creationId xmlns:a16="http://schemas.microsoft.com/office/drawing/2014/main" id="{99DFE9EA-0F04-4B4B-A027-FF37AB998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0559D9E1-ADEE-415A-B1DF-008AC863F68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1619" name="文本占位符 2">
            <a:extLst>
              <a:ext uri="{FF2B5EF4-FFF2-40B4-BE49-F238E27FC236}">
                <a16:creationId xmlns:a16="http://schemas.microsoft.com/office/drawing/2014/main" id="{96ABD49B-3208-4525-B709-D5430067EB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3DEE6A69-FD36-4039-82CC-7272BACCEF2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3667" name="文本占位符 2">
            <a:extLst>
              <a:ext uri="{FF2B5EF4-FFF2-40B4-BE49-F238E27FC236}">
                <a16:creationId xmlns:a16="http://schemas.microsoft.com/office/drawing/2014/main" id="{F3ACA25E-CCBD-4244-AB0E-9573E8D974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2-3.html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0F367370-6D09-434F-9E93-51F3F3FE73F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文本占位符 2">
            <a:extLst>
              <a:ext uri="{FF2B5EF4-FFF2-40B4-BE49-F238E27FC236}">
                <a16:creationId xmlns:a16="http://schemas.microsoft.com/office/drawing/2014/main" id="{AA3B8BBD-6AF0-4D00-8E00-402FA25567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Vscode+liveserver,webstorm,eclipse,</a:t>
            </a:r>
            <a:r>
              <a:rPr lang="en-US" altLang="zh-CN" strike="noStrike" baseline="0" dirty="0" err="1"/>
              <a:t>Bowpad</a:t>
            </a:r>
            <a:r>
              <a:rPr lang="en-US" altLang="zh-CN" strike="noStrike" baseline="0" dirty="0"/>
              <a:t>,</a:t>
            </a:r>
            <a:r>
              <a:rPr lang="zh-CN" altLang="en-US" strike="noStrike" baseline="0" dirty="0"/>
              <a:t>注意编辑器使用</a:t>
            </a:r>
            <a:r>
              <a:rPr lang="en-US" altLang="zh-CN" strike="noStrike" baseline="0" dirty="0"/>
              <a:t>utf-8</a:t>
            </a:r>
            <a:r>
              <a:rPr lang="zh-CN" altLang="en-US" strike="noStrike" baseline="0" dirty="0"/>
              <a:t>万国码进行编写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>
            <a:extLst>
              <a:ext uri="{FF2B5EF4-FFF2-40B4-BE49-F238E27FC236}">
                <a16:creationId xmlns:a16="http://schemas.microsoft.com/office/drawing/2014/main" id="{AB53781F-79A6-40D9-9389-233665A1912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7763" name="文本占位符 2">
            <a:extLst>
              <a:ext uri="{FF2B5EF4-FFF2-40B4-BE49-F238E27FC236}">
                <a16:creationId xmlns:a16="http://schemas.microsoft.com/office/drawing/2014/main" id="{9C5CDD1C-A663-4AC3-BB47-6BC66A784F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8686B3CB-E4E4-46EA-B91B-78D92E8E28F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9811" name="文本占位符 2">
            <a:extLst>
              <a:ext uri="{FF2B5EF4-FFF2-40B4-BE49-F238E27FC236}">
                <a16:creationId xmlns:a16="http://schemas.microsoft.com/office/drawing/2014/main" id="{DD099D3F-385C-413E-A6EE-350A24AFB8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vardump</a:t>
            </a:r>
            <a:r>
              <a:rPr lang="en-US" altLang="zh-CN" dirty="0"/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函数用于输出变量的相关信息，包括类型和值。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BD41C0BD-A991-45FC-B649-A695481EC7D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1859" name="文本占位符 2">
            <a:extLst>
              <a:ext uri="{FF2B5EF4-FFF2-40B4-BE49-F238E27FC236}">
                <a16:creationId xmlns:a16="http://schemas.microsoft.com/office/drawing/2014/main" id="{26B4E4D4-C89D-4B37-BE35-1B908E4722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806371A5-85A8-4C3A-B60F-E6A1E7ECEC1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3907" name="文本占位符 2">
            <a:extLst>
              <a:ext uri="{FF2B5EF4-FFF2-40B4-BE49-F238E27FC236}">
                <a16:creationId xmlns:a16="http://schemas.microsoft.com/office/drawing/2014/main" id="{13FC25C8-58FD-4009-83A0-33E71F2D10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5A3B9027-E69F-4F55-BC3A-7F46D362F5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5955" name="文本占位符 2">
            <a:extLst>
              <a:ext uri="{FF2B5EF4-FFF2-40B4-BE49-F238E27FC236}">
                <a16:creationId xmlns:a16="http://schemas.microsoft.com/office/drawing/2014/main" id="{785547BF-967B-4B07-BA77-6A68601A80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7FD1EFD2-BC77-4834-A803-25B4BE1D2D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8003" name="文本占位符 2">
            <a:extLst>
              <a:ext uri="{FF2B5EF4-FFF2-40B4-BE49-F238E27FC236}">
                <a16:creationId xmlns:a16="http://schemas.microsoft.com/office/drawing/2014/main" id="{E39EC78A-736E-4376-93E3-B784C9C1C4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976F8BB9-81E3-4B00-9752-342E7290971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0051" name="文本占位符 2">
            <a:extLst>
              <a:ext uri="{FF2B5EF4-FFF2-40B4-BE49-F238E27FC236}">
                <a16:creationId xmlns:a16="http://schemas.microsoft.com/office/drawing/2014/main" id="{6FB5431C-3EED-496C-BA78-DEE4BB37D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>
            <a:extLst>
              <a:ext uri="{FF2B5EF4-FFF2-40B4-BE49-F238E27FC236}">
                <a16:creationId xmlns:a16="http://schemas.microsoft.com/office/drawing/2014/main" id="{7C26DB11-9EB2-487D-8D3C-ED137CC0E44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2099" name="文本占位符 2">
            <a:extLst>
              <a:ext uri="{FF2B5EF4-FFF2-40B4-BE49-F238E27FC236}">
                <a16:creationId xmlns:a16="http://schemas.microsoft.com/office/drawing/2014/main" id="{A2598FF0-31AF-4F01-873A-79FF37BE5F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2DA8EB8C-1F6F-4690-A3FC-D0A31EB2F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4147" name="文本占位符 2">
            <a:extLst>
              <a:ext uri="{FF2B5EF4-FFF2-40B4-BE49-F238E27FC236}">
                <a16:creationId xmlns:a16="http://schemas.microsoft.com/office/drawing/2014/main" id="{411F9FB8-B376-468D-AA7A-F5E24D939B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A7461ABD-B24B-4D79-9613-92E4E569C9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0291" name="文本占位符 2">
            <a:extLst>
              <a:ext uri="{FF2B5EF4-FFF2-40B4-BE49-F238E27FC236}">
                <a16:creationId xmlns:a16="http://schemas.microsoft.com/office/drawing/2014/main" id="{47E9ADAA-87EE-4ECA-8094-EF12BAFCAF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8781BC5F-B178-4920-B4E6-33DA5BE24E8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文本占位符 2">
            <a:extLst>
              <a:ext uri="{FF2B5EF4-FFF2-40B4-BE49-F238E27FC236}">
                <a16:creationId xmlns:a16="http://schemas.microsoft.com/office/drawing/2014/main" id="{48A8D22C-00EF-429F-84DA-DFB155EB0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A83C9B64-FC95-4870-94F4-69C5E41996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4387" name="文本占位符 2">
            <a:extLst>
              <a:ext uri="{FF2B5EF4-FFF2-40B4-BE49-F238E27FC236}">
                <a16:creationId xmlns:a16="http://schemas.microsoft.com/office/drawing/2014/main" id="{D011A004-2BD7-44D3-9D75-C183A7067E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68E26D0A-8420-4FB0-8F90-E5E5042C586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8483" name="文本占位符 2">
            <a:extLst>
              <a:ext uri="{FF2B5EF4-FFF2-40B4-BE49-F238E27FC236}">
                <a16:creationId xmlns:a16="http://schemas.microsoft.com/office/drawing/2014/main" id="{3ADDD182-0250-4600-B043-094CA71FAC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>
            <a:extLst>
              <a:ext uri="{FF2B5EF4-FFF2-40B4-BE49-F238E27FC236}">
                <a16:creationId xmlns:a16="http://schemas.microsoft.com/office/drawing/2014/main" id="{EA529BDF-EA22-4C64-878E-342E4BB41A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0531" name="文本占位符 2">
            <a:extLst>
              <a:ext uri="{FF2B5EF4-FFF2-40B4-BE49-F238E27FC236}">
                <a16:creationId xmlns:a16="http://schemas.microsoft.com/office/drawing/2014/main" id="{B74D8BCB-BE40-46C6-BB9F-4482A1FED4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>
            <a:extLst>
              <a:ext uri="{FF2B5EF4-FFF2-40B4-BE49-F238E27FC236}">
                <a16:creationId xmlns:a16="http://schemas.microsoft.com/office/drawing/2014/main" id="{F776937F-8B2B-4020-B7AB-2B8A0AB77B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2579" name="文本占位符 2">
            <a:extLst>
              <a:ext uri="{FF2B5EF4-FFF2-40B4-BE49-F238E27FC236}">
                <a16:creationId xmlns:a16="http://schemas.microsoft.com/office/drawing/2014/main" id="{87B6E75E-BEE8-41F5-959E-011C7970F3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>
            <a:extLst>
              <a:ext uri="{FF2B5EF4-FFF2-40B4-BE49-F238E27FC236}">
                <a16:creationId xmlns:a16="http://schemas.microsoft.com/office/drawing/2014/main" id="{BC399306-43C6-483F-A4A1-8CAA70AB701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4627" name="文本占位符 2">
            <a:extLst>
              <a:ext uri="{FF2B5EF4-FFF2-40B4-BE49-F238E27FC236}">
                <a16:creationId xmlns:a16="http://schemas.microsoft.com/office/drawing/2014/main" id="{4B9EC1EF-B4EA-446C-A272-B95591B603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327E57B7-59C6-4409-8215-BBE71863F6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6675" name="文本占位符 2">
            <a:extLst>
              <a:ext uri="{FF2B5EF4-FFF2-40B4-BE49-F238E27FC236}">
                <a16:creationId xmlns:a16="http://schemas.microsoft.com/office/drawing/2014/main" id="{184247BC-C57B-4036-8ADE-74A4D64F5C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>
            <a:extLst>
              <a:ext uri="{FF2B5EF4-FFF2-40B4-BE49-F238E27FC236}">
                <a16:creationId xmlns:a16="http://schemas.microsoft.com/office/drawing/2014/main" id="{77C91C0B-47AB-4976-B8F9-D355EA979E0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1795" name="文本占位符 2">
            <a:extLst>
              <a:ext uri="{FF2B5EF4-FFF2-40B4-BE49-F238E27FC236}">
                <a16:creationId xmlns:a16="http://schemas.microsoft.com/office/drawing/2014/main" id="{08DC897B-B924-48C5-9262-98B556731D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>
            <a:extLst>
              <a:ext uri="{FF2B5EF4-FFF2-40B4-BE49-F238E27FC236}">
                <a16:creationId xmlns:a16="http://schemas.microsoft.com/office/drawing/2014/main" id="{C62C57DF-12A4-4A97-A4CE-51383371A2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43" name="文本占位符 2">
            <a:extLst>
              <a:ext uri="{FF2B5EF4-FFF2-40B4-BE49-F238E27FC236}">
                <a16:creationId xmlns:a16="http://schemas.microsoft.com/office/drawing/2014/main" id="{3364008A-F93F-44D4-948F-98BC4AF1C6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>
            <a:extLst>
              <a:ext uri="{FF2B5EF4-FFF2-40B4-BE49-F238E27FC236}">
                <a16:creationId xmlns:a16="http://schemas.microsoft.com/office/drawing/2014/main" id="{AB1249D4-AE53-4D5A-B9FD-B53B627386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7155" name="文本占位符 2">
            <a:extLst>
              <a:ext uri="{FF2B5EF4-FFF2-40B4-BE49-F238E27FC236}">
                <a16:creationId xmlns:a16="http://schemas.microsoft.com/office/drawing/2014/main" id="{F6CE4782-05E2-4E51-A122-A3994D35EB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>
            <a:extLst>
              <a:ext uri="{FF2B5EF4-FFF2-40B4-BE49-F238E27FC236}">
                <a16:creationId xmlns:a16="http://schemas.microsoft.com/office/drawing/2014/main" id="{5E7FBB9D-FA10-46A5-8DF4-6BE3BCF2C4A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0227" name="文本占位符 2">
            <a:extLst>
              <a:ext uri="{FF2B5EF4-FFF2-40B4-BE49-F238E27FC236}">
                <a16:creationId xmlns:a16="http://schemas.microsoft.com/office/drawing/2014/main" id="{8D23F6EC-6450-4694-B1D3-A305F607A2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70A05ED2-1439-49B9-8F79-9E1C18EC4BB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9" name="文本占位符 2">
            <a:extLst>
              <a:ext uri="{FF2B5EF4-FFF2-40B4-BE49-F238E27FC236}">
                <a16:creationId xmlns:a16="http://schemas.microsoft.com/office/drawing/2014/main" id="{E9A4C5E3-1135-4A58-9C39-5495FA9D66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单标记的写法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&gt;(html5</a:t>
            </a:r>
            <a:r>
              <a:rPr lang="zh-CN" altLang="en-US" dirty="0"/>
              <a:t>写法，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写法也可接受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>
            <a:extLst>
              <a:ext uri="{FF2B5EF4-FFF2-40B4-BE49-F238E27FC236}">
                <a16:creationId xmlns:a16="http://schemas.microsoft.com/office/drawing/2014/main" id="{E2C1C0EB-AE4E-4E5A-9D75-1614FFB8B89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2275" name="文本占位符 2">
            <a:extLst>
              <a:ext uri="{FF2B5EF4-FFF2-40B4-BE49-F238E27FC236}">
                <a16:creationId xmlns:a16="http://schemas.microsoft.com/office/drawing/2014/main" id="{1BE311CF-666B-4205-8685-FD816C4690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>
            <a:extLst>
              <a:ext uri="{FF2B5EF4-FFF2-40B4-BE49-F238E27FC236}">
                <a16:creationId xmlns:a16="http://schemas.microsoft.com/office/drawing/2014/main" id="{758976AC-2A52-457D-8604-1D5C3B676C2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23" name="文本占位符 2">
            <a:extLst>
              <a:ext uri="{FF2B5EF4-FFF2-40B4-BE49-F238E27FC236}">
                <a16:creationId xmlns:a16="http://schemas.microsoft.com/office/drawing/2014/main" id="{00133BDE-9B66-4EE6-9679-8C47896274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>
            <a:extLst>
              <a:ext uri="{FF2B5EF4-FFF2-40B4-BE49-F238E27FC236}">
                <a16:creationId xmlns:a16="http://schemas.microsoft.com/office/drawing/2014/main" id="{A3199353-C28E-4EED-A012-FD9B72D44E7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6371" name="文本占位符 2">
            <a:extLst>
              <a:ext uri="{FF2B5EF4-FFF2-40B4-BE49-F238E27FC236}">
                <a16:creationId xmlns:a16="http://schemas.microsoft.com/office/drawing/2014/main" id="{8FCB1356-2B56-4214-BF82-BD0FBB2922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>
            <a:extLst>
              <a:ext uri="{FF2B5EF4-FFF2-40B4-BE49-F238E27FC236}">
                <a16:creationId xmlns:a16="http://schemas.microsoft.com/office/drawing/2014/main" id="{4BF6FFA0-54D3-4DE4-B64C-BE543CAFA82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8419" name="文本占位符 2">
            <a:extLst>
              <a:ext uri="{FF2B5EF4-FFF2-40B4-BE49-F238E27FC236}">
                <a16:creationId xmlns:a16="http://schemas.microsoft.com/office/drawing/2014/main" id="{FD4B42E7-7E95-4CE1-BC41-207568FAF0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>
            <a:extLst>
              <a:ext uri="{FF2B5EF4-FFF2-40B4-BE49-F238E27FC236}">
                <a16:creationId xmlns:a16="http://schemas.microsoft.com/office/drawing/2014/main" id="{C2A06896-CAB8-4037-99E7-56FE23CA62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0467" name="文本占位符 2">
            <a:extLst>
              <a:ext uri="{FF2B5EF4-FFF2-40B4-BE49-F238E27FC236}">
                <a16:creationId xmlns:a16="http://schemas.microsoft.com/office/drawing/2014/main" id="{304BEA68-166B-4E04-BBE9-DDCC7893E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>
            <a:extLst>
              <a:ext uri="{FF2B5EF4-FFF2-40B4-BE49-F238E27FC236}">
                <a16:creationId xmlns:a16="http://schemas.microsoft.com/office/drawing/2014/main" id="{09AFA218-88FC-4092-8E94-AC3A097783B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63" name="文本占位符 2">
            <a:extLst>
              <a:ext uri="{FF2B5EF4-FFF2-40B4-BE49-F238E27FC236}">
                <a16:creationId xmlns:a16="http://schemas.microsoft.com/office/drawing/2014/main" id="{FAB183D8-3838-462E-9506-14C2172FCB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>
            <a:extLst>
              <a:ext uri="{FF2B5EF4-FFF2-40B4-BE49-F238E27FC236}">
                <a16:creationId xmlns:a16="http://schemas.microsoft.com/office/drawing/2014/main" id="{CE5D680A-193F-47B0-AACD-EC8BA6566B8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6611" name="文本占位符 2">
            <a:extLst>
              <a:ext uri="{FF2B5EF4-FFF2-40B4-BE49-F238E27FC236}">
                <a16:creationId xmlns:a16="http://schemas.microsoft.com/office/drawing/2014/main" id="{55A768E0-EDDF-4746-8AEE-B5DB92D944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>
            <a:extLst>
              <a:ext uri="{FF2B5EF4-FFF2-40B4-BE49-F238E27FC236}">
                <a16:creationId xmlns:a16="http://schemas.microsoft.com/office/drawing/2014/main" id="{630E33BC-2FBF-4775-88F2-F635349030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8659" name="文本占位符 2">
            <a:extLst>
              <a:ext uri="{FF2B5EF4-FFF2-40B4-BE49-F238E27FC236}">
                <a16:creationId xmlns:a16="http://schemas.microsoft.com/office/drawing/2014/main" id="{30C78760-38E4-430E-ADC5-469F62EB6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>
            <a:extLst>
              <a:ext uri="{FF2B5EF4-FFF2-40B4-BE49-F238E27FC236}">
                <a16:creationId xmlns:a16="http://schemas.microsoft.com/office/drawing/2014/main" id="{2E03AA09-DACE-437E-B0D3-AD1FDF744F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0707" name="文本占位符 2">
            <a:extLst>
              <a:ext uri="{FF2B5EF4-FFF2-40B4-BE49-F238E27FC236}">
                <a16:creationId xmlns:a16="http://schemas.microsoft.com/office/drawing/2014/main" id="{41B92933-7C7D-4275-B562-3805774CD1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>
            <a:extLst>
              <a:ext uri="{FF2B5EF4-FFF2-40B4-BE49-F238E27FC236}">
                <a16:creationId xmlns:a16="http://schemas.microsoft.com/office/drawing/2014/main" id="{5EE69B66-E261-40A4-9BA5-6A064AE7186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2755" name="文本占位符 2">
            <a:extLst>
              <a:ext uri="{FF2B5EF4-FFF2-40B4-BE49-F238E27FC236}">
                <a16:creationId xmlns:a16="http://schemas.microsoft.com/office/drawing/2014/main" id="{A712A122-449E-44C7-98C2-AF67F02F81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EEE52248-77C3-45BA-8706-6C976394D38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7" name="文本占位符 2">
            <a:extLst>
              <a:ext uri="{FF2B5EF4-FFF2-40B4-BE49-F238E27FC236}">
                <a16:creationId xmlns:a16="http://schemas.microsoft.com/office/drawing/2014/main" id="{ABD4671D-D4B6-4C8E-9F7B-DA0E9CC33D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2-2.html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CCF4A6-7309-409B-8920-2F6DB8E3E3ED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535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幻灯片图像占位符 1">
            <a:extLst>
              <a:ext uri="{FF2B5EF4-FFF2-40B4-BE49-F238E27FC236}">
                <a16:creationId xmlns:a16="http://schemas.microsoft.com/office/drawing/2014/main" id="{56AA0E5F-631D-4320-91A0-9A48A72D6F3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7875" name="文本占位符 2">
            <a:extLst>
              <a:ext uri="{FF2B5EF4-FFF2-40B4-BE49-F238E27FC236}">
                <a16:creationId xmlns:a16="http://schemas.microsoft.com/office/drawing/2014/main" id="{7EC9E8E0-52AF-438C-9885-C33A83F80A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>
            <a:extLst>
              <a:ext uri="{FF2B5EF4-FFF2-40B4-BE49-F238E27FC236}">
                <a16:creationId xmlns:a16="http://schemas.microsoft.com/office/drawing/2014/main" id="{D4E38ADB-A8FC-4EB7-9DC0-9342C1EC584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2995" name="文本占位符 2">
            <a:extLst>
              <a:ext uri="{FF2B5EF4-FFF2-40B4-BE49-F238E27FC236}">
                <a16:creationId xmlns:a16="http://schemas.microsoft.com/office/drawing/2014/main" id="{A12B2971-6625-42E1-9DB2-21DFCE6752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1C7A6F17-07E3-464F-9503-434EE7E306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5" name="文本占位符 2">
            <a:extLst>
              <a:ext uri="{FF2B5EF4-FFF2-40B4-BE49-F238E27FC236}">
                <a16:creationId xmlns:a16="http://schemas.microsoft.com/office/drawing/2014/main" id="{F274B267-4318-4C02-A30B-1305F7B4A3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27688B5D-DA1E-456F-A699-882C9802927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3" name="文本占位符 2">
            <a:extLst>
              <a:ext uri="{FF2B5EF4-FFF2-40B4-BE49-F238E27FC236}">
                <a16:creationId xmlns:a16="http://schemas.microsoft.com/office/drawing/2014/main" id="{298BF880-B3E1-4CE3-B8BB-19BF05291F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2-1.html</a:t>
            </a:r>
            <a:r>
              <a:rPr lang="zh-CN" altLang="en-US"/>
              <a:t>或者</a:t>
            </a:r>
            <a:r>
              <a:rPr lang="en-US" altLang="zh-CN"/>
              <a:t>2.2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30C26ED1-E106-4019-B1F7-9459A024D40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3251" name="文本占位符 2">
            <a:extLst>
              <a:ext uri="{FF2B5EF4-FFF2-40B4-BE49-F238E27FC236}">
                <a16:creationId xmlns:a16="http://schemas.microsoft.com/office/drawing/2014/main" id="{CFA9D345-892E-406D-8BB5-E2087E4B67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22">
            <a:extLst>
              <a:ext uri="{FF2B5EF4-FFF2-40B4-BE49-F238E27FC236}">
                <a16:creationId xmlns:a16="http://schemas.microsoft.com/office/drawing/2014/main" id="{7E085D60-E31D-47E8-918A-39FD63B39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23">
            <a:extLst>
              <a:ext uri="{FF2B5EF4-FFF2-40B4-BE49-F238E27FC236}">
                <a16:creationId xmlns:a16="http://schemas.microsoft.com/office/drawing/2014/main" id="{E9CCF8F3-3560-41C0-8E0F-B545DA86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24">
            <a:extLst>
              <a:ext uri="{FF2B5EF4-FFF2-40B4-BE49-F238E27FC236}">
                <a16:creationId xmlns:a16="http://schemas.microsoft.com/office/drawing/2014/main" id="{1DD39908-9AE0-40ED-AA22-FF0B0E88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25">
            <a:extLst>
              <a:ext uri="{FF2B5EF4-FFF2-40B4-BE49-F238E27FC236}">
                <a16:creationId xmlns:a16="http://schemas.microsoft.com/office/drawing/2014/main" id="{2FB19B26-EC4B-4900-96D2-9F414D7DB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61FE5EFF-6819-49A8-9BE4-3B7408CC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30E29F5E-AB53-442E-9891-1BB1B188FBF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7DC270C2-DC22-4F39-8232-957031EB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A005666D-D234-4DC6-9AF6-DCF95842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496BE187-84C9-4142-980C-39946885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CD28EA91-6659-4ADE-B4F1-8450D03B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8F5CD377-32A1-43B3-A502-26687498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B08CE71B-569C-459D-8690-B2D17CAA8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21692FB2-B390-46A2-8A06-A815878C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F4AA6A9F-C7CA-45DC-ACBD-686D06EA1694}" type="datetime1">
              <a:rPr lang="zh-CN" altLang="en-US"/>
              <a:pPr>
                <a:defRPr/>
              </a:pPr>
              <a:t>2020/9/17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E1275E00-9FBD-45A5-9B5C-22F258E3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E0ED9691-5018-4B5B-9C22-FEDAA0FC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C39961-A737-4923-A98B-11B4AE6857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76161"/>
      </p:ext>
    </p:extLst>
  </p:cSld>
  <p:clrMapOvr>
    <a:masterClrMapping/>
  </p:clrMapOvr>
  <p:transition spd="med">
    <p:cut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51AB1471-86F6-4271-A158-6A69A510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3E9F09E9-68C9-46FF-9F2C-A015BFEF0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A0258D-ACAA-4C22-9611-5D87675F29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21405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0F572AF1-8516-4E91-B83C-3E11F90F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796973B3-8B47-4BBF-882D-4238FA0F5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A23A1D-BAE8-4283-B17A-C262AD7F54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61044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45BABF8D-B5E2-4BB8-B667-11E9443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0F1EA93A-41B9-47E6-8A16-191CC05DE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7C3E1530-34B3-4722-BACE-5C34BBC4B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7C1A9F4D-8CE0-4942-91D8-6915EC59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52A761DC-36F8-4610-9184-D1AB001DF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6A1F9281-5B56-4DA5-96DF-EF7D440E058B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35C23DA7-DCFD-4EBA-95BD-7A95D0E79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47140C1F-0AFE-4FD0-829B-04C3F9DA4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612F9DEB-6ACA-4E09-BABF-297A67F65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FDB91EDE-5883-4E5B-8818-3409F89C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DC9D0A6A-B093-4DEC-90A5-2D8488A0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757A08DF-B335-4AAC-B4EF-7754DC45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49A1D2FE-DF31-43F8-8C4B-6853D54C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0DA62B10-6C5D-488B-836D-61EF24DE03E3}" type="datetime1">
              <a:rPr lang="zh-CN" altLang="en-US"/>
              <a:pPr>
                <a:defRPr/>
              </a:pPr>
              <a:t>2020/9/17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EB64D288-BAD2-4C03-A78E-04883551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9C605171-C117-4DD3-BB93-D6BAF7A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8414C9-923B-4091-8840-EEAEF7AC2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09355"/>
      </p:ext>
    </p:extLst>
  </p:cSld>
  <p:clrMapOvr>
    <a:masterClrMapping/>
  </p:clrMapOvr>
  <p:transition spd="med">
    <p:cut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3AD76221-46A0-40E9-B39D-9CEEF9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15AA2697-F663-4A39-B766-5C565D841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C655F-EF38-4EA0-B810-AD1F042AA7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97678"/>
      </p:ext>
    </p:extLst>
  </p:cSld>
  <p:clrMapOvr>
    <a:masterClrMapping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E8E16989-E7A6-4BDA-A9A1-D34C85A9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87A6C952-3218-4781-8F80-AB5BAB9115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5D70E-9E5A-41EA-8C79-5727BE3D50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96095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C77AC63A-A4A0-40FA-9A96-2A0138CF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CAFC97CA-506A-4DFE-A9E6-E9DBACCC5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95528-8408-4991-A5E3-05DA87AEFA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70899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A809172F-A693-4673-A806-B2A1268E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D55119DA-7A65-4259-90DD-66CB9BF65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5BD2-863F-4243-B911-D832A3D3BD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6693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1B3701F1-DC2F-4DC4-8FB5-90C7F9D8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6B9B4F9C-5E8C-407D-952E-0FD3E8034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73DFC-F916-41C5-A4A8-CF4DB7EBA6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75969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B138EEDF-7FCF-411C-8625-5C3CD498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3A07995A-7E2E-48F6-B84E-C836C434C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87064-DD08-4981-A95F-5F00B2ED75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48111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6E1EA5C5-0074-43EC-B654-D8C0ECBC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ACAB25C8-2687-4B53-A9B5-16769E20C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8539D-8A00-472E-9823-B51B037107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2266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3A4410D0-1B53-4F07-BD12-8DF50D2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F7F4B93F-32DE-491B-A97D-C4548712A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859EE6-167B-4B33-9F6A-31344E065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23785"/>
      </p:ext>
    </p:extLst>
  </p:cSld>
  <p:clrMapOvr>
    <a:masterClrMapping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90441424-5D3B-4798-923B-11CA57D3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B8806CB0-6220-4609-B214-7EF70DF24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3849D-2FC8-4F82-B80C-DE89669823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13417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099AD8F0-5541-46CC-BAA9-EE8889CF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1FAEF300-E42C-4FD6-8872-6F71CFD66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51A96-38CF-4131-8A5F-CF1A910739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11755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F1764E8A-DFCA-42D1-9479-F4525B85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8B65EF48-5514-4E3D-A9F9-F84DD6666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CC379-04C0-474B-99B1-3664D2AB79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86374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F28FBA86-DF4F-4B08-8F08-AA93DCB8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3756108A-F669-4EB2-8493-E9D4BCCE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8F9071F1-EE9C-46F3-8D24-2813AC6C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D9B51445-A48A-41D9-BBDC-1C0570832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6FCD5465-784B-42C6-ACB3-3BFF5964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9F66EFC8-D30D-479B-B8B5-3622357350F0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A5753E27-B129-4293-B87B-F673E74C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05CA4D8A-3207-4AD8-AE56-9FB911A1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160785A8-BE28-4A36-897D-943F5CE2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A455DD13-E928-469D-9255-E89197531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B60CAAD8-6CDB-446A-8BD7-C90592E1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1D40794E-9467-43E2-B792-B902AB73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E3DC404D-57B1-4D3B-BE74-A5BEDF4D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E9CEF54A-234C-4226-9BF5-0C99DBE42CA2}" type="datetime1">
              <a:rPr lang="zh-CN" altLang="en-US"/>
              <a:pPr>
                <a:defRPr/>
              </a:pPr>
              <a:t>2020/9/17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7C3A060F-D157-4657-BFCF-6AB0FCDE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5765E171-7C30-4262-AB44-A263C994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3E0565-EC1D-424C-A3DF-0A4E6621C1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37298"/>
      </p:ext>
    </p:extLst>
  </p:cSld>
  <p:clrMapOvr>
    <a:masterClrMapping/>
  </p:clrMapOvr>
  <p:transition spd="med">
    <p:cut/>
  </p:transition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62F7B2AE-C293-48A9-A8F7-870A155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208BE214-D293-4FC4-BF0E-9CA2D2199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07E0B-D26B-43E8-93BB-E4F0101832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384"/>
      </p:ext>
    </p:extLst>
  </p:cSld>
  <p:clrMapOvr>
    <a:masterClrMapping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C2734686-DE9C-41F9-AFF2-99C6AC32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AFF7D551-C339-4B21-94E9-B7ED49F72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93EBC-BD6E-42C4-8578-569610303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52494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BBA3B977-BC16-43C3-A933-47ABABB3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E05B9BD4-072E-42E4-8F2B-EF1F7B3A81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5A04C-EFA6-4CA9-8E99-BFFBD0898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72129"/>
      </p:ext>
    </p:extLst>
  </p:cSld>
  <p:clrMapOvr>
    <a:masterClrMapping/>
  </p:clrMapOvr>
  <p:transition spd="med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9D444243-556C-45BD-AA36-373B8CDD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5CA30E09-13D5-4752-9802-8A29738A68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A26B1-5B43-4380-AAA4-8376DCFFB2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66144"/>
      </p:ext>
    </p:extLst>
  </p:cSld>
  <p:clrMapOvr>
    <a:masterClrMapping/>
  </p:clrMapOvr>
  <p:transition spd="med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5B0E408C-03B9-4FC2-B009-ABFE17DC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07A08DA9-DDF6-4219-AED9-CCA6B8B6C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39811-3F0D-4404-B5A0-20AB986B9B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5384"/>
      </p:ext>
    </p:extLst>
  </p:cSld>
  <p:clrMapOvr>
    <a:masterClrMapping/>
  </p:clrMapOvr>
  <p:transition spd="med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ED5F5AEC-CE05-4977-84CB-AE2D2C86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85C7C4DF-63BA-4C00-AA4C-5418F85D8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F163-9D89-4A1A-9CCF-908C48BE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3288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8C02C0ED-07BF-4EFD-AB84-29F4E03F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44121750-E126-46E0-A3F3-BF4F6F811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DE4118-157C-43FE-A1CB-C409428B3F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6889"/>
      </p:ext>
    </p:extLst>
  </p:cSld>
  <p:clrMapOvr>
    <a:masterClrMapping/>
  </p:clrMapOvr>
  <p:transition spd="med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4B83C3D6-F611-425A-BEBE-69822E0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FA91E839-A961-4C12-9665-89A9F1741C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60E55-8B35-44D2-8147-5A8567EB88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6355"/>
      </p:ext>
    </p:extLst>
  </p:cSld>
  <p:clrMapOvr>
    <a:masterClrMapping/>
  </p:clrMapOvr>
  <p:transition spd="med"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0BBF6617-D347-4797-A7FC-B51ADF2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45BA6C64-9A06-4582-9FA9-9FF81E0E1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B4854-E24B-42E0-9BC5-D4C44DCE2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48524"/>
      </p:ext>
    </p:extLst>
  </p:cSld>
  <p:clrMapOvr>
    <a:masterClrMapping/>
  </p:clrMapOvr>
  <p:transition spd="med"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D7A3C0F9-1927-4831-81C4-B0C188CE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D6423774-0AE0-41AD-B40A-D4DB2700A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FCD93-B9C8-4E1D-84F0-A39CB86407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844"/>
      </p:ext>
    </p:extLst>
  </p:cSld>
  <p:clrMapOvr>
    <a:masterClrMapping/>
  </p:clrMapOvr>
  <p:transition spd="med"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05293FC3-A12F-4D87-912A-D789C744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7046A4E1-240C-49B2-97B3-3460E4B06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704BE-75CF-470B-A0C1-07B8B76AF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14589"/>
      </p:ext>
    </p:extLst>
  </p:cSld>
  <p:clrMapOvr>
    <a:masterClrMapping/>
  </p:clrMapOvr>
  <p:transition spd="med"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B045CCE9-385B-4046-AC07-C698AB380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E6F43A78-D3D0-491F-8D5E-8BA56EB2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146A3EDD-7E65-4570-AA59-BAE1F432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8D15F923-7551-4006-8D43-64FA52409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07A5D530-70DF-4CD2-8E51-82EB747B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C3C8E78A-E30C-4C95-B4C3-7E8663EB2DA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897FE3E8-C076-477D-AC8A-505CFBC4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78ED08D6-80BB-4DD1-AF23-DAC2CD5F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C057FC9D-8912-45C3-B332-62A9D3102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924ECEA9-3470-4310-B002-D1F1F3B6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FDB7592C-393B-422D-BE54-905ABA86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59269B07-9DDD-463E-8DD9-FFB515E7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5B25A807-B4A7-433E-A020-CCCE1BC5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E76A5FB5-DFE9-46BC-B261-1867C6CFB92E}" type="datetime1">
              <a:rPr lang="zh-CN" altLang="en-US"/>
              <a:pPr>
                <a:defRPr/>
              </a:pPr>
              <a:t>2020/9/17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B4652470-FD8A-4DA2-BB26-E9511286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016CD5CA-3944-477F-8066-6A59B5BB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7F5FF1-4B08-47B0-A870-78E572CD2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41793"/>
      </p:ext>
    </p:extLst>
  </p:cSld>
  <p:clrMapOvr>
    <a:masterClrMapping/>
  </p:clrMapOvr>
  <p:transition spd="med">
    <p:cut/>
  </p:transition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2545325F-1342-47E5-9FA9-A4ED2ECC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216CBC0E-FBAA-4D06-895E-FAEC6E7C96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3B344-D490-4FED-B7B3-1071FBA5F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64062"/>
      </p:ext>
    </p:extLst>
  </p:cSld>
  <p:clrMapOvr>
    <a:masterClrMapping/>
  </p:clrMapOvr>
  <p:transition spd="med"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4312C3CB-B980-46F2-81F7-A5466C1F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581488D7-F472-4C45-9623-268A75554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0F657-196B-4B7A-B511-DE9F6925B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96583"/>
      </p:ext>
    </p:extLst>
  </p:cSld>
  <p:clrMapOvr>
    <a:masterClrMapping/>
  </p:clrMapOvr>
  <p:transition spd="med"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8A9BB4F-E3E8-4E9E-B574-FF4A40BF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6D0AE4BC-BB8E-44B1-9E96-353C3A2DF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4BA4-0A99-4DDB-8C68-102BAC85F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88024"/>
      </p:ext>
    </p:extLst>
  </p:cSld>
  <p:clrMapOvr>
    <a:masterClrMapping/>
  </p:clrMapOvr>
  <p:transition spd="med"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B0BCC895-95F7-4EBA-88A6-A3E9838A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F8CAB97B-380B-4B9D-9EE8-EB1F7F295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2D556-ECE0-4DF3-91A1-85547C986E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40402"/>
      </p:ext>
    </p:extLst>
  </p:cSld>
  <p:clrMapOvr>
    <a:masterClrMapping/>
  </p:clrMapOvr>
  <p:transition spd="med"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FA2B5752-A8E0-4E76-9223-E778D3A9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12FEA838-D760-416D-A3EA-41F6BF870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8D89F-951D-422A-9D60-CE80CB9EE8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87852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37FED66-A6F0-410A-A063-1C2BA6F8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73AD578E-5BE3-44BE-B88C-9F7731EED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24C023-C13D-4482-B45B-7056A66478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44077"/>
      </p:ext>
    </p:extLst>
  </p:cSld>
  <p:clrMapOvr>
    <a:masterClrMapping/>
  </p:clrMapOvr>
  <p:transition spd="med"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98CE8ACA-814E-495E-B9C6-8F3F4F67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4313BE70-D276-46A1-A586-8FAF70051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5F640-27A5-4F15-A299-CF580C0A14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57855"/>
      </p:ext>
    </p:extLst>
  </p:cSld>
  <p:clrMapOvr>
    <a:masterClrMapping/>
  </p:clrMapOvr>
  <p:transition spd="med">
    <p:cu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6CE574C8-393F-4F4A-A08D-2450303F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29B7F583-9326-4B43-9911-BEFF66E65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FA42F-39AB-4625-AE26-9D1E6368E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68259"/>
      </p:ext>
    </p:extLst>
  </p:cSld>
  <p:clrMapOvr>
    <a:masterClrMapping/>
  </p:clrMapOvr>
  <p:transition spd="med">
    <p:cu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8AD341D4-5BE9-446E-B6D2-44D5BBD7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27D8FE75-FD0A-4D07-9BA0-FB0D232DA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0BDBB-52E1-4D23-BF73-956936439A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62479"/>
      </p:ext>
    </p:extLst>
  </p:cSld>
  <p:clrMapOvr>
    <a:masterClrMapping/>
  </p:clrMapOvr>
  <p:transition spd="med">
    <p:cut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270D8D33-5B0B-47C0-B050-A5D04B72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422A6484-5F99-4960-BEF7-CDF548DF0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9BDFF-48A0-4110-865B-0DF8CE3A8F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50238"/>
      </p:ext>
    </p:extLst>
  </p:cSld>
  <p:clrMapOvr>
    <a:masterClrMapping/>
  </p:clrMapOvr>
  <p:transition spd="med">
    <p:cut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B70527C2-968C-4FEF-BCF4-D9AFBFCD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57C182B4-D33C-403F-8AB8-3A5AB6B58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F876F-D513-4796-BA4A-0CE1F0C2BC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87331"/>
      </p:ext>
    </p:extLst>
  </p:cSld>
  <p:clrMapOvr>
    <a:masterClrMapping/>
  </p:clrMapOvr>
  <p:transition spd="med">
    <p:cut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F73945AE-028B-4C97-BA34-5AB2976ED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AC3EC86F-1D81-4EBE-A905-3F31969D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245C712C-88AE-480D-8B76-098029DE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BCBD12D1-B2AB-48AF-A8D4-0238D76D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BEA613A8-D4D4-466F-AADB-42E6C75C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3CB020AE-A8D5-4DBC-9602-E90A18A17458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F2ED8253-1903-4228-AE50-473728CA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696E7F6D-85C0-4C0C-9FC2-19280119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22D3A5F1-835C-4A23-97DE-74D4743C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A5DF408C-ADF2-485B-A6BD-6F5CF5548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9F160D90-1426-4653-97F4-13E87B14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9F55324B-7263-425B-A29D-F3E84851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96530DB7-E643-4931-BA3D-1E6F516B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B118A453-F53A-42A2-B4AF-1BCCEA5D8629}" type="datetime1">
              <a:rPr lang="zh-CN" altLang="en-US"/>
              <a:pPr>
                <a:defRPr/>
              </a:pPr>
              <a:t>2020/9/17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4334A995-833D-48CC-9CF4-82544F72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6D57731D-3D0F-4A09-89C3-74974449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AA728-63DF-4C6A-8835-552B152501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30019"/>
      </p:ext>
    </p:extLst>
  </p:cSld>
  <p:clrMapOvr>
    <a:masterClrMapping/>
  </p:clrMapOvr>
  <p:transition spd="med">
    <p:cut/>
  </p:transition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734C32F3-A36E-4156-8570-EACDD3AF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44EA680B-F81C-412C-BDFA-2092996C0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77627-47A0-41E0-9651-B79A183C29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43788"/>
      </p:ext>
    </p:extLst>
  </p:cSld>
  <p:clrMapOvr>
    <a:masterClrMapping/>
  </p:clrMapOvr>
  <p:transition spd="med">
    <p:cut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6980580A-528B-4B01-BF96-473964C2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EB9B4B52-F749-4F1E-9856-B6C68E25D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274F7-1D40-4B90-9F43-FC22D57382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79785"/>
      </p:ext>
    </p:extLst>
  </p:cSld>
  <p:clrMapOvr>
    <a:masterClrMapping/>
  </p:clrMapOvr>
  <p:transition spd="med">
    <p:cut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06C1CEB-59BB-458E-BEE7-67266FBE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F7C4E503-2C28-484C-BDE2-D6DB6641F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5E647-2B51-4623-9578-7F89AFA65E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6734"/>
      </p:ext>
    </p:extLst>
  </p:cSld>
  <p:clrMapOvr>
    <a:masterClrMapping/>
  </p:clrMapOvr>
  <p:transition spd="med">
    <p:cut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499C6B70-0831-4D38-8BEB-324D3C24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ACBD8DEB-C8F2-4264-A2AA-13FDA7876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97493-D320-4FBF-B161-85A8807112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448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CB211166-C55B-4A14-A04A-3ECD8D67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EC83ABA8-3912-4562-B3CC-6C038C0DC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01B66-A5BD-4288-8C4C-1D8E22E6B6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99424"/>
      </p:ext>
    </p:extLst>
  </p:cSld>
  <p:clrMapOvr>
    <a:masterClrMapping/>
  </p:clrMapOvr>
  <p:transition spd="med">
    <p:cut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C96385B5-D738-47D5-A05E-F2C883A7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0AA2BCD1-A64E-43C8-B757-AA864A06B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B4284-7DE3-45B6-8DB3-2BF202CA0B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3234"/>
      </p:ext>
    </p:extLst>
  </p:cSld>
  <p:clrMapOvr>
    <a:masterClrMapping/>
  </p:clrMapOvr>
  <p:transition spd="med">
    <p:cut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115FDB2F-AA07-490D-8A8E-7DAC9A4F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21DACB06-E120-4237-AF7B-5252B5ED4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40DF-A386-462A-B334-122A639202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18117"/>
      </p:ext>
    </p:extLst>
  </p:cSld>
  <p:clrMapOvr>
    <a:masterClrMapping/>
  </p:clrMapOvr>
  <p:transition spd="med">
    <p:cut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F424ABA7-AF65-4354-A8F6-F97C1CBC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BAD9554A-3204-47AD-8BBD-6170C2D98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56BE1-7ED3-4996-BB63-F60523DFCB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84792"/>
      </p:ext>
    </p:extLst>
  </p:cSld>
  <p:clrMapOvr>
    <a:masterClrMapping/>
  </p:clrMapOvr>
  <p:transition spd="med">
    <p:cut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7AB8B9D-DE51-4D08-AAC3-94868398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EABE7CEE-1518-49C2-B776-AF595BFBD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750DD-4499-408B-8817-76C4C37F16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09436"/>
      </p:ext>
    </p:extLst>
  </p:cSld>
  <p:clrMapOvr>
    <a:masterClrMapping/>
  </p:clrMapOvr>
  <p:transition spd="med">
    <p:cut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D9A126D0-D180-4361-A60F-E8AFB974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D53121F6-2A60-4B6C-B909-EFB5F04FD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A487-AF8A-4144-B03C-3E8DF76D3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61528"/>
      </p:ext>
    </p:extLst>
  </p:cSld>
  <p:clrMapOvr>
    <a:masterClrMapping/>
  </p:clrMapOvr>
  <p:transition spd="med">
    <p:cut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83F26A62-588C-4C6C-A2DD-F27FD46C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8D4B0294-F8DE-4230-8A71-5CB1A7050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4B157-A15E-4900-9539-E31AA7C0C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73250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C9059A89-2A60-451C-9188-675C410B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D218106C-00F0-4E55-AAE9-FF1C4D8EA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2C0EE-E390-4F7A-B483-011C60E71B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15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C3B000D5-FF89-400C-83AB-34F495C2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3953286A-81B0-4D54-83C6-C2AAE654B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EF4FAE-406E-4D38-A4E6-D9548B64F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7886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A0946E8-55EA-4C84-B24F-FE78EBE9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4A51BF6B-2457-4CB1-98DE-AB6EFFC79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2C0011-91F9-4031-8372-C5FD73BBB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89190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9C00B24D-EA83-49E0-8AE2-17B3D6C2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4379D564-7F7F-4EC3-98BC-E6861E5FC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C905D-5D44-4F2B-8338-DD5F62994C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8257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121">
            <a:extLst>
              <a:ext uri="{FF2B5EF4-FFF2-40B4-BE49-F238E27FC236}">
                <a16:creationId xmlns:a16="http://schemas.microsoft.com/office/drawing/2014/main" id="{446CA7DB-2CD0-46BB-9613-4CCDD8CA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矩形 5122">
            <a:extLst>
              <a:ext uri="{FF2B5EF4-FFF2-40B4-BE49-F238E27FC236}">
                <a16:creationId xmlns:a16="http://schemas.microsoft.com/office/drawing/2014/main" id="{4D1E807B-AB25-414F-B45B-8BEA55375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28" name="组合 5123">
            <a:extLst>
              <a:ext uri="{FF2B5EF4-FFF2-40B4-BE49-F238E27FC236}">
                <a16:creationId xmlns:a16="http://schemas.microsoft.com/office/drawing/2014/main" id="{357F0577-E836-4D99-A0B2-174675D769A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1045" name="任意多边形 5124">
              <a:extLst>
                <a:ext uri="{FF2B5EF4-FFF2-40B4-BE49-F238E27FC236}">
                  <a16:creationId xmlns:a16="http://schemas.microsoft.com/office/drawing/2014/main" id="{EA4C7E55-2FB7-4671-AE94-2BA7A76A22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任意多边形 5125">
              <a:extLst>
                <a:ext uri="{FF2B5EF4-FFF2-40B4-BE49-F238E27FC236}">
                  <a16:creationId xmlns:a16="http://schemas.microsoft.com/office/drawing/2014/main" id="{3EB86F2B-26F9-43FD-BBC7-AC5AE8C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9" name="文本占位符 5126">
            <a:extLst>
              <a:ext uri="{FF2B5EF4-FFF2-40B4-BE49-F238E27FC236}">
                <a16:creationId xmlns:a16="http://schemas.microsoft.com/office/drawing/2014/main" id="{CF02AAA8-58C2-4397-A6F7-BD32E82FA4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030" name="标题 5128">
            <a:extLst>
              <a:ext uri="{FF2B5EF4-FFF2-40B4-BE49-F238E27FC236}">
                <a16:creationId xmlns:a16="http://schemas.microsoft.com/office/drawing/2014/main" id="{4BA28561-73CB-4431-B2DB-62F35856FF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7BB1E217-1AC0-4E78-9912-CBA3B4012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032" name="组合 5130">
            <a:extLst>
              <a:ext uri="{FF2B5EF4-FFF2-40B4-BE49-F238E27FC236}">
                <a16:creationId xmlns:a16="http://schemas.microsoft.com/office/drawing/2014/main" id="{E7927BCF-9C09-4B6C-A5BC-CFFF2D26FCCB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1043" name="椭圆 5131">
              <a:extLst>
                <a:ext uri="{FF2B5EF4-FFF2-40B4-BE49-F238E27FC236}">
                  <a16:creationId xmlns:a16="http://schemas.microsoft.com/office/drawing/2014/main" id="{144EA55D-BADF-4FD6-9AA8-1B02DC26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椭圆 5132">
              <a:extLst>
                <a:ext uri="{FF2B5EF4-FFF2-40B4-BE49-F238E27FC236}">
                  <a16:creationId xmlns:a16="http://schemas.microsoft.com/office/drawing/2014/main" id="{B86FBB4A-5DB7-47ED-85E3-7BEB56FB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33" name="组合 5133">
            <a:extLst>
              <a:ext uri="{FF2B5EF4-FFF2-40B4-BE49-F238E27FC236}">
                <a16:creationId xmlns:a16="http://schemas.microsoft.com/office/drawing/2014/main" id="{0C12111C-FD92-41FA-9801-ED7290CBA622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1041" name="矩形 5134">
              <a:extLst>
                <a:ext uri="{FF2B5EF4-FFF2-40B4-BE49-F238E27FC236}">
                  <a16:creationId xmlns:a16="http://schemas.microsoft.com/office/drawing/2014/main" id="{804FB950-EC4D-4AAF-B992-AD4B540C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矩形 5135">
              <a:extLst>
                <a:ext uri="{FF2B5EF4-FFF2-40B4-BE49-F238E27FC236}">
                  <a16:creationId xmlns:a16="http://schemas.microsoft.com/office/drawing/2014/main" id="{2BCE5216-65E3-4A3C-8CF0-7565AE4A0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34" name="组合 5136">
            <a:extLst>
              <a:ext uri="{FF2B5EF4-FFF2-40B4-BE49-F238E27FC236}">
                <a16:creationId xmlns:a16="http://schemas.microsoft.com/office/drawing/2014/main" id="{072E40E2-060D-4402-985C-06CACCB084F3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1039" name="椭圆 5137">
              <a:extLst>
                <a:ext uri="{FF2B5EF4-FFF2-40B4-BE49-F238E27FC236}">
                  <a16:creationId xmlns:a16="http://schemas.microsoft.com/office/drawing/2014/main" id="{E2D35700-FF94-4C84-A3DA-EF653F7D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0" name="椭圆 5138">
              <a:extLst>
                <a:ext uri="{FF2B5EF4-FFF2-40B4-BE49-F238E27FC236}">
                  <a16:creationId xmlns:a16="http://schemas.microsoft.com/office/drawing/2014/main" id="{F004C47D-E447-4C38-8E22-B6F3E4DD7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35" name="组合 5139">
            <a:extLst>
              <a:ext uri="{FF2B5EF4-FFF2-40B4-BE49-F238E27FC236}">
                <a16:creationId xmlns:a16="http://schemas.microsoft.com/office/drawing/2014/main" id="{679ED956-3AF9-4F5F-BA02-9204745AA65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1037" name="椭圆 5140">
              <a:extLst>
                <a:ext uri="{FF2B5EF4-FFF2-40B4-BE49-F238E27FC236}">
                  <a16:creationId xmlns:a16="http://schemas.microsoft.com/office/drawing/2014/main" id="{33B71182-80EB-4EBA-A70C-37A9417F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椭圆 5141">
              <a:extLst>
                <a:ext uri="{FF2B5EF4-FFF2-40B4-BE49-F238E27FC236}">
                  <a16:creationId xmlns:a16="http://schemas.microsoft.com/office/drawing/2014/main" id="{637D28A1-6C2F-4719-AD7E-C730E6B2D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A3996F3B-5AB7-49E1-8B2F-414BA03C2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fld id="{780DD594-8242-445D-9A7C-C2E0D39329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5121">
            <a:extLst>
              <a:ext uri="{FF2B5EF4-FFF2-40B4-BE49-F238E27FC236}">
                <a16:creationId xmlns:a16="http://schemas.microsoft.com/office/drawing/2014/main" id="{84379407-23BC-47F8-A354-59BCD1123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" name="矩形 5122">
            <a:extLst>
              <a:ext uri="{FF2B5EF4-FFF2-40B4-BE49-F238E27FC236}">
                <a16:creationId xmlns:a16="http://schemas.microsoft.com/office/drawing/2014/main" id="{83858544-FB71-4612-A5E3-33D45821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52" name="组合 5123">
            <a:extLst>
              <a:ext uri="{FF2B5EF4-FFF2-40B4-BE49-F238E27FC236}">
                <a16:creationId xmlns:a16="http://schemas.microsoft.com/office/drawing/2014/main" id="{F97A3348-A867-4D2B-9168-794920D39E24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2069" name="任意多边形 5124">
              <a:extLst>
                <a:ext uri="{FF2B5EF4-FFF2-40B4-BE49-F238E27FC236}">
                  <a16:creationId xmlns:a16="http://schemas.microsoft.com/office/drawing/2014/main" id="{6E5FB4F2-F3A2-474B-ABDA-8054C5F04A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任意多边形 5125">
              <a:extLst>
                <a:ext uri="{FF2B5EF4-FFF2-40B4-BE49-F238E27FC236}">
                  <a16:creationId xmlns:a16="http://schemas.microsoft.com/office/drawing/2014/main" id="{561D7E2D-3BFF-4F29-A53F-62CA0C2AC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3" name="文本占位符 5126">
            <a:extLst>
              <a:ext uri="{FF2B5EF4-FFF2-40B4-BE49-F238E27FC236}">
                <a16:creationId xmlns:a16="http://schemas.microsoft.com/office/drawing/2014/main" id="{037D2EAA-B1CE-43F9-BBF5-D320D600DB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2054" name="标题 5128">
            <a:extLst>
              <a:ext uri="{FF2B5EF4-FFF2-40B4-BE49-F238E27FC236}">
                <a16:creationId xmlns:a16="http://schemas.microsoft.com/office/drawing/2014/main" id="{A2B567AE-2814-4AC9-BC22-7DDDCC170A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58D76742-23A7-473F-A752-F70D9463A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2056" name="组合 5130">
            <a:extLst>
              <a:ext uri="{FF2B5EF4-FFF2-40B4-BE49-F238E27FC236}">
                <a16:creationId xmlns:a16="http://schemas.microsoft.com/office/drawing/2014/main" id="{A78EF684-6072-482E-A1F1-64CB53CDD426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2067" name="椭圆 5131">
              <a:extLst>
                <a:ext uri="{FF2B5EF4-FFF2-40B4-BE49-F238E27FC236}">
                  <a16:creationId xmlns:a16="http://schemas.microsoft.com/office/drawing/2014/main" id="{33F6920E-750D-4157-84B6-41BA65149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8" name="椭圆 5132">
              <a:extLst>
                <a:ext uri="{FF2B5EF4-FFF2-40B4-BE49-F238E27FC236}">
                  <a16:creationId xmlns:a16="http://schemas.microsoft.com/office/drawing/2014/main" id="{BF054AC1-BC61-4DED-BC49-5A810D052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57" name="组合 5133">
            <a:extLst>
              <a:ext uri="{FF2B5EF4-FFF2-40B4-BE49-F238E27FC236}">
                <a16:creationId xmlns:a16="http://schemas.microsoft.com/office/drawing/2014/main" id="{614C607E-877A-43DF-85C1-3F49959EBC66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2065" name="矩形 5134">
              <a:extLst>
                <a:ext uri="{FF2B5EF4-FFF2-40B4-BE49-F238E27FC236}">
                  <a16:creationId xmlns:a16="http://schemas.microsoft.com/office/drawing/2014/main" id="{21426686-8390-4753-A20F-02EDCD2C2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6" name="矩形 5135">
              <a:extLst>
                <a:ext uri="{FF2B5EF4-FFF2-40B4-BE49-F238E27FC236}">
                  <a16:creationId xmlns:a16="http://schemas.microsoft.com/office/drawing/2014/main" id="{38D34CC2-7CFD-4D9C-B089-BAD77CB5D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58" name="组合 5136">
            <a:extLst>
              <a:ext uri="{FF2B5EF4-FFF2-40B4-BE49-F238E27FC236}">
                <a16:creationId xmlns:a16="http://schemas.microsoft.com/office/drawing/2014/main" id="{A7A4C879-A563-459C-8C3E-16278EF2E384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2063" name="椭圆 5137">
              <a:extLst>
                <a:ext uri="{FF2B5EF4-FFF2-40B4-BE49-F238E27FC236}">
                  <a16:creationId xmlns:a16="http://schemas.microsoft.com/office/drawing/2014/main" id="{8CC7C4D5-989C-4BAC-A2B6-03D7F91A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4" name="椭圆 5138">
              <a:extLst>
                <a:ext uri="{FF2B5EF4-FFF2-40B4-BE49-F238E27FC236}">
                  <a16:creationId xmlns:a16="http://schemas.microsoft.com/office/drawing/2014/main" id="{ED0C582D-01E1-4AF8-BC7D-414275098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59" name="组合 5139">
            <a:extLst>
              <a:ext uri="{FF2B5EF4-FFF2-40B4-BE49-F238E27FC236}">
                <a16:creationId xmlns:a16="http://schemas.microsoft.com/office/drawing/2014/main" id="{8CDCFA7D-68B7-45C0-BE70-3728904CA80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2061" name="椭圆 5140">
              <a:extLst>
                <a:ext uri="{FF2B5EF4-FFF2-40B4-BE49-F238E27FC236}">
                  <a16:creationId xmlns:a16="http://schemas.microsoft.com/office/drawing/2014/main" id="{DE0ABB70-E4FE-4267-937B-71BD8A46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2" name="椭圆 5141">
              <a:extLst>
                <a:ext uri="{FF2B5EF4-FFF2-40B4-BE49-F238E27FC236}">
                  <a16:creationId xmlns:a16="http://schemas.microsoft.com/office/drawing/2014/main" id="{A505CA15-9249-4E10-A26C-42A6EFF0C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2365C7D2-FA5D-4FAA-B658-A1E7ED707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9EB60850-538B-458E-921A-9A790298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5121">
            <a:extLst>
              <a:ext uri="{FF2B5EF4-FFF2-40B4-BE49-F238E27FC236}">
                <a16:creationId xmlns:a16="http://schemas.microsoft.com/office/drawing/2014/main" id="{150522B5-F229-4E38-B22C-267348BA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矩形 5122">
            <a:extLst>
              <a:ext uri="{FF2B5EF4-FFF2-40B4-BE49-F238E27FC236}">
                <a16:creationId xmlns:a16="http://schemas.microsoft.com/office/drawing/2014/main" id="{FCF4313A-DA7F-43B4-8DD8-761DFFCE4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76" name="组合 5123">
            <a:extLst>
              <a:ext uri="{FF2B5EF4-FFF2-40B4-BE49-F238E27FC236}">
                <a16:creationId xmlns:a16="http://schemas.microsoft.com/office/drawing/2014/main" id="{4738366C-4D6E-475A-8064-6D767EB3EE5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3093" name="任意多边形 5124">
              <a:extLst>
                <a:ext uri="{FF2B5EF4-FFF2-40B4-BE49-F238E27FC236}">
                  <a16:creationId xmlns:a16="http://schemas.microsoft.com/office/drawing/2014/main" id="{B98299AE-4147-45E8-864D-02AA7E5119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任意多边形 5125">
              <a:extLst>
                <a:ext uri="{FF2B5EF4-FFF2-40B4-BE49-F238E27FC236}">
                  <a16:creationId xmlns:a16="http://schemas.microsoft.com/office/drawing/2014/main" id="{2F7AAF97-3027-4D3E-98C8-21EE2935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7" name="文本占位符 5126">
            <a:extLst>
              <a:ext uri="{FF2B5EF4-FFF2-40B4-BE49-F238E27FC236}">
                <a16:creationId xmlns:a16="http://schemas.microsoft.com/office/drawing/2014/main" id="{B444E9D0-A3FF-4227-B913-9621E0006E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3078" name="标题 5128">
            <a:extLst>
              <a:ext uri="{FF2B5EF4-FFF2-40B4-BE49-F238E27FC236}">
                <a16:creationId xmlns:a16="http://schemas.microsoft.com/office/drawing/2014/main" id="{C765D045-CD6B-477A-9D19-C643A269FD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02CD34E4-6166-4452-87FD-4DECBDA16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3080" name="组合 5130">
            <a:extLst>
              <a:ext uri="{FF2B5EF4-FFF2-40B4-BE49-F238E27FC236}">
                <a16:creationId xmlns:a16="http://schemas.microsoft.com/office/drawing/2014/main" id="{D7746BD3-7D03-461C-B0B9-4A4037B80D94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3091" name="椭圆 5131">
              <a:extLst>
                <a:ext uri="{FF2B5EF4-FFF2-40B4-BE49-F238E27FC236}">
                  <a16:creationId xmlns:a16="http://schemas.microsoft.com/office/drawing/2014/main" id="{F3058075-D4B9-4521-A1FA-E1BBBF9F4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2" name="椭圆 5132">
              <a:extLst>
                <a:ext uri="{FF2B5EF4-FFF2-40B4-BE49-F238E27FC236}">
                  <a16:creationId xmlns:a16="http://schemas.microsoft.com/office/drawing/2014/main" id="{A55326D8-40D1-432D-9914-EBE633EF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81" name="组合 5133">
            <a:extLst>
              <a:ext uri="{FF2B5EF4-FFF2-40B4-BE49-F238E27FC236}">
                <a16:creationId xmlns:a16="http://schemas.microsoft.com/office/drawing/2014/main" id="{7C1A5CF7-7657-4AC4-87E0-B154EDF7481F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3089" name="矩形 5134">
              <a:extLst>
                <a:ext uri="{FF2B5EF4-FFF2-40B4-BE49-F238E27FC236}">
                  <a16:creationId xmlns:a16="http://schemas.microsoft.com/office/drawing/2014/main" id="{71886F78-3694-41D0-ADA3-8C1676633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0" name="矩形 5135">
              <a:extLst>
                <a:ext uri="{FF2B5EF4-FFF2-40B4-BE49-F238E27FC236}">
                  <a16:creationId xmlns:a16="http://schemas.microsoft.com/office/drawing/2014/main" id="{55B3EEEB-CF25-45D9-A25A-EEA14C6F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82" name="组合 5136">
            <a:extLst>
              <a:ext uri="{FF2B5EF4-FFF2-40B4-BE49-F238E27FC236}">
                <a16:creationId xmlns:a16="http://schemas.microsoft.com/office/drawing/2014/main" id="{D62C5C6B-4AB9-4D1F-8C6F-085084FA2118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3087" name="椭圆 5137">
              <a:extLst>
                <a:ext uri="{FF2B5EF4-FFF2-40B4-BE49-F238E27FC236}">
                  <a16:creationId xmlns:a16="http://schemas.microsoft.com/office/drawing/2014/main" id="{7AC54CEF-A41E-468A-A87D-F68360ED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8" name="椭圆 5138">
              <a:extLst>
                <a:ext uri="{FF2B5EF4-FFF2-40B4-BE49-F238E27FC236}">
                  <a16:creationId xmlns:a16="http://schemas.microsoft.com/office/drawing/2014/main" id="{5B91FF33-E0F6-4DB5-A9B3-45778407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83" name="组合 5139">
            <a:extLst>
              <a:ext uri="{FF2B5EF4-FFF2-40B4-BE49-F238E27FC236}">
                <a16:creationId xmlns:a16="http://schemas.microsoft.com/office/drawing/2014/main" id="{758F207B-5F97-463F-91B0-66C9AED9AA6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3085" name="椭圆 5140">
              <a:extLst>
                <a:ext uri="{FF2B5EF4-FFF2-40B4-BE49-F238E27FC236}">
                  <a16:creationId xmlns:a16="http://schemas.microsoft.com/office/drawing/2014/main" id="{4F178494-9B42-4A3B-BAA4-B3B83CA34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6" name="椭圆 5141">
              <a:extLst>
                <a:ext uri="{FF2B5EF4-FFF2-40B4-BE49-F238E27FC236}">
                  <a16:creationId xmlns:a16="http://schemas.microsoft.com/office/drawing/2014/main" id="{338F172E-78DD-47EE-925A-E1C729E1E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B779444B-7350-4DD7-9840-1E0180C2F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EFAF63DC-5256-4E4D-A7BF-136475D810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121">
            <a:extLst>
              <a:ext uri="{FF2B5EF4-FFF2-40B4-BE49-F238E27FC236}">
                <a16:creationId xmlns:a16="http://schemas.microsoft.com/office/drawing/2014/main" id="{DE514372-584D-4EC3-AC6C-286AC5ED9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矩形 5122">
            <a:extLst>
              <a:ext uri="{FF2B5EF4-FFF2-40B4-BE49-F238E27FC236}">
                <a16:creationId xmlns:a16="http://schemas.microsoft.com/office/drawing/2014/main" id="{8B869C12-1374-4FD1-934A-A3E68EA7A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100" name="组合 5123">
            <a:extLst>
              <a:ext uri="{FF2B5EF4-FFF2-40B4-BE49-F238E27FC236}">
                <a16:creationId xmlns:a16="http://schemas.microsoft.com/office/drawing/2014/main" id="{F98004D0-90DA-4715-B4CC-0BDC977B4445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4117" name="任意多边形 5124">
              <a:extLst>
                <a:ext uri="{FF2B5EF4-FFF2-40B4-BE49-F238E27FC236}">
                  <a16:creationId xmlns:a16="http://schemas.microsoft.com/office/drawing/2014/main" id="{D178F5A6-5207-4D15-A823-7EB23F5D45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任意多边形 5125">
              <a:extLst>
                <a:ext uri="{FF2B5EF4-FFF2-40B4-BE49-F238E27FC236}">
                  <a16:creationId xmlns:a16="http://schemas.microsoft.com/office/drawing/2014/main" id="{B4D9F456-14D5-446A-AE98-9A6576A49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文本占位符 5126">
            <a:extLst>
              <a:ext uri="{FF2B5EF4-FFF2-40B4-BE49-F238E27FC236}">
                <a16:creationId xmlns:a16="http://schemas.microsoft.com/office/drawing/2014/main" id="{B785AE1F-7335-443F-B59D-F0CDED4BA8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4102" name="标题 5128">
            <a:extLst>
              <a:ext uri="{FF2B5EF4-FFF2-40B4-BE49-F238E27FC236}">
                <a16:creationId xmlns:a16="http://schemas.microsoft.com/office/drawing/2014/main" id="{4F29CD29-9362-465C-9B9E-558460171E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D26F248A-67A0-4437-9C39-009B95FDC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4104" name="组合 5130">
            <a:extLst>
              <a:ext uri="{FF2B5EF4-FFF2-40B4-BE49-F238E27FC236}">
                <a16:creationId xmlns:a16="http://schemas.microsoft.com/office/drawing/2014/main" id="{0C98E025-3F82-47F4-9C69-3E77DEE6D217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4115" name="椭圆 5131">
              <a:extLst>
                <a:ext uri="{FF2B5EF4-FFF2-40B4-BE49-F238E27FC236}">
                  <a16:creationId xmlns:a16="http://schemas.microsoft.com/office/drawing/2014/main" id="{37A8EB7E-21E0-4589-8F9E-6063720A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6" name="椭圆 5132">
              <a:extLst>
                <a:ext uri="{FF2B5EF4-FFF2-40B4-BE49-F238E27FC236}">
                  <a16:creationId xmlns:a16="http://schemas.microsoft.com/office/drawing/2014/main" id="{9C21E0CF-5B86-4762-B28C-4BF45C303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05" name="组合 5133">
            <a:extLst>
              <a:ext uri="{FF2B5EF4-FFF2-40B4-BE49-F238E27FC236}">
                <a16:creationId xmlns:a16="http://schemas.microsoft.com/office/drawing/2014/main" id="{CB310911-3527-4FDE-A95E-ABF21741B17F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4113" name="矩形 5134">
              <a:extLst>
                <a:ext uri="{FF2B5EF4-FFF2-40B4-BE49-F238E27FC236}">
                  <a16:creationId xmlns:a16="http://schemas.microsoft.com/office/drawing/2014/main" id="{C1EBE264-7BB9-4545-9184-B30FE4F35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4" name="矩形 5135">
              <a:extLst>
                <a:ext uri="{FF2B5EF4-FFF2-40B4-BE49-F238E27FC236}">
                  <a16:creationId xmlns:a16="http://schemas.microsoft.com/office/drawing/2014/main" id="{3F236FE4-1A42-430D-81C3-AAE78D212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06" name="组合 5136">
            <a:extLst>
              <a:ext uri="{FF2B5EF4-FFF2-40B4-BE49-F238E27FC236}">
                <a16:creationId xmlns:a16="http://schemas.microsoft.com/office/drawing/2014/main" id="{FAFADA08-5A61-46C4-A317-D6CD4217D382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4111" name="椭圆 5137">
              <a:extLst>
                <a:ext uri="{FF2B5EF4-FFF2-40B4-BE49-F238E27FC236}">
                  <a16:creationId xmlns:a16="http://schemas.microsoft.com/office/drawing/2014/main" id="{B8DBA6A7-2628-4226-8BE8-375CF2CA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2" name="椭圆 5138">
              <a:extLst>
                <a:ext uri="{FF2B5EF4-FFF2-40B4-BE49-F238E27FC236}">
                  <a16:creationId xmlns:a16="http://schemas.microsoft.com/office/drawing/2014/main" id="{2F4CDD16-5BF3-4533-9991-046C2AA81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07" name="组合 5139">
            <a:extLst>
              <a:ext uri="{FF2B5EF4-FFF2-40B4-BE49-F238E27FC236}">
                <a16:creationId xmlns:a16="http://schemas.microsoft.com/office/drawing/2014/main" id="{7BD9BCB8-14FA-4F03-B48F-2EDF3FA912C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4109" name="椭圆 5140">
              <a:extLst>
                <a:ext uri="{FF2B5EF4-FFF2-40B4-BE49-F238E27FC236}">
                  <a16:creationId xmlns:a16="http://schemas.microsoft.com/office/drawing/2014/main" id="{4BA0A18D-FC2F-44A9-8869-CEB2EC351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0" name="椭圆 5141">
              <a:extLst>
                <a:ext uri="{FF2B5EF4-FFF2-40B4-BE49-F238E27FC236}">
                  <a16:creationId xmlns:a16="http://schemas.microsoft.com/office/drawing/2014/main" id="{E72DF6A5-DA03-4433-A171-6C5DB01D7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5D5023FB-3B0F-412C-968E-9BA3B7C16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10B0FB18-AE42-4F9D-9307-381718282A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>
            <a:extLst>
              <a:ext uri="{FF2B5EF4-FFF2-40B4-BE49-F238E27FC236}">
                <a16:creationId xmlns:a16="http://schemas.microsoft.com/office/drawing/2014/main" id="{1E126A23-91C5-4E9F-A119-2DA33453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3" name="矩形 5122">
            <a:extLst>
              <a:ext uri="{FF2B5EF4-FFF2-40B4-BE49-F238E27FC236}">
                <a16:creationId xmlns:a16="http://schemas.microsoft.com/office/drawing/2014/main" id="{33600001-DAD2-4635-BE1B-35381C50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124" name="组合 5123">
            <a:extLst>
              <a:ext uri="{FF2B5EF4-FFF2-40B4-BE49-F238E27FC236}">
                <a16:creationId xmlns:a16="http://schemas.microsoft.com/office/drawing/2014/main" id="{121FF960-FD51-4F74-BC45-CE1ECD7A3DB4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5141" name="任意多边形 5124">
              <a:extLst>
                <a:ext uri="{FF2B5EF4-FFF2-40B4-BE49-F238E27FC236}">
                  <a16:creationId xmlns:a16="http://schemas.microsoft.com/office/drawing/2014/main" id="{9AAF2E8E-29F5-43B4-A17D-F164D45892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任意多边形 5125">
              <a:extLst>
                <a:ext uri="{FF2B5EF4-FFF2-40B4-BE49-F238E27FC236}">
                  <a16:creationId xmlns:a16="http://schemas.microsoft.com/office/drawing/2014/main" id="{AAF384DB-6F39-460C-9B36-882D2BBED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文本占位符 5126">
            <a:extLst>
              <a:ext uri="{FF2B5EF4-FFF2-40B4-BE49-F238E27FC236}">
                <a16:creationId xmlns:a16="http://schemas.microsoft.com/office/drawing/2014/main" id="{1C7CE3C3-8DD5-461F-9776-58838464F4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5126" name="标题 5128">
            <a:extLst>
              <a:ext uri="{FF2B5EF4-FFF2-40B4-BE49-F238E27FC236}">
                <a16:creationId xmlns:a16="http://schemas.microsoft.com/office/drawing/2014/main" id="{FA59E275-0F05-480D-B23A-316F2CB903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748DB874-BC33-44DE-92ED-80966DCB1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5128" name="组合 5130">
            <a:extLst>
              <a:ext uri="{FF2B5EF4-FFF2-40B4-BE49-F238E27FC236}">
                <a16:creationId xmlns:a16="http://schemas.microsoft.com/office/drawing/2014/main" id="{D05A66F0-DFBB-4BFA-9EB2-D6A2B79B9301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5139" name="椭圆 5131">
              <a:extLst>
                <a:ext uri="{FF2B5EF4-FFF2-40B4-BE49-F238E27FC236}">
                  <a16:creationId xmlns:a16="http://schemas.microsoft.com/office/drawing/2014/main" id="{D29BEA7B-18F7-4F68-B849-024A62E2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0" name="椭圆 5132">
              <a:extLst>
                <a:ext uri="{FF2B5EF4-FFF2-40B4-BE49-F238E27FC236}">
                  <a16:creationId xmlns:a16="http://schemas.microsoft.com/office/drawing/2014/main" id="{B917B5FC-0A54-4702-9424-21D36D0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129" name="组合 5133">
            <a:extLst>
              <a:ext uri="{FF2B5EF4-FFF2-40B4-BE49-F238E27FC236}">
                <a16:creationId xmlns:a16="http://schemas.microsoft.com/office/drawing/2014/main" id="{CC1930AF-E731-4D5F-97CC-0C5CF7F22CAF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5137" name="矩形 5134">
              <a:extLst>
                <a:ext uri="{FF2B5EF4-FFF2-40B4-BE49-F238E27FC236}">
                  <a16:creationId xmlns:a16="http://schemas.microsoft.com/office/drawing/2014/main" id="{48043EBA-DC46-4146-B15C-FA102B9E9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8" name="矩形 5135">
              <a:extLst>
                <a:ext uri="{FF2B5EF4-FFF2-40B4-BE49-F238E27FC236}">
                  <a16:creationId xmlns:a16="http://schemas.microsoft.com/office/drawing/2014/main" id="{520D368E-EF93-4F2C-8348-A8A0627D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" name="组合 5136">
            <a:extLst>
              <a:ext uri="{FF2B5EF4-FFF2-40B4-BE49-F238E27FC236}">
                <a16:creationId xmlns:a16="http://schemas.microsoft.com/office/drawing/2014/main" id="{3B3C55CF-9C4E-4D20-934B-498C339CBDA6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5135" name="椭圆 5137">
              <a:extLst>
                <a:ext uri="{FF2B5EF4-FFF2-40B4-BE49-F238E27FC236}">
                  <a16:creationId xmlns:a16="http://schemas.microsoft.com/office/drawing/2014/main" id="{47C21448-6D2A-45B1-9E51-1042D173C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6" name="椭圆 5138">
              <a:extLst>
                <a:ext uri="{FF2B5EF4-FFF2-40B4-BE49-F238E27FC236}">
                  <a16:creationId xmlns:a16="http://schemas.microsoft.com/office/drawing/2014/main" id="{E086AB84-563C-48EA-9A19-44D7D8FA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131" name="组合 5139">
            <a:extLst>
              <a:ext uri="{FF2B5EF4-FFF2-40B4-BE49-F238E27FC236}">
                <a16:creationId xmlns:a16="http://schemas.microsoft.com/office/drawing/2014/main" id="{3FEC6245-8036-4913-9957-9BE1C3E30FD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5133" name="椭圆 5140">
              <a:extLst>
                <a:ext uri="{FF2B5EF4-FFF2-40B4-BE49-F238E27FC236}">
                  <a16:creationId xmlns:a16="http://schemas.microsoft.com/office/drawing/2014/main" id="{D614A051-6B1C-4AE8-B929-5E31199A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4" name="椭圆 5141">
              <a:extLst>
                <a:ext uri="{FF2B5EF4-FFF2-40B4-BE49-F238E27FC236}">
                  <a16:creationId xmlns:a16="http://schemas.microsoft.com/office/drawing/2014/main" id="{BAC352A2-D81C-401C-A580-1BDA1E875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D080BE26-92EB-44BD-9454-932739D3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DFA963FC-6E74-4D7C-8DBB-2361A816DD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36193">
            <a:extLst>
              <a:ext uri="{FF2B5EF4-FFF2-40B4-BE49-F238E27FC236}">
                <a16:creationId xmlns:a16="http://schemas.microsoft.com/office/drawing/2014/main" id="{574B8BEF-86D9-48B6-B658-66D8C5CD61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8038" y="981075"/>
            <a:ext cx="5795962" cy="17526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HTML</a:t>
            </a:r>
            <a:r>
              <a:rPr lang="zh-CN" altLang="en-US" dirty="0"/>
              <a:t>与</a:t>
            </a:r>
            <a:r>
              <a:rPr lang="en-US" altLang="zh-CN" dirty="0"/>
              <a:t>CSS </a:t>
            </a:r>
          </a:p>
        </p:txBody>
      </p:sp>
    </p:spTree>
    <p:custDataLst>
      <p:tags r:id="rId1"/>
    </p:custData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1F781DE7-0C7F-4EA9-A442-5A17C3C2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325689"/>
            <a:ext cx="8136904" cy="319154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例</a:t>
            </a:r>
            <a:r>
              <a:rPr lang="en-US" altLang="zh-CN" noProof="1"/>
              <a:t>2-1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225" noProof="1">
                <a:sym typeface="+mn-ea"/>
              </a:rPr>
              <a:t>下列</a:t>
            </a:r>
            <a:r>
              <a:rPr lang="en-US" altLang="zh-CN" sz="2225" noProof="1">
                <a:sym typeface="+mn-ea"/>
              </a:rPr>
              <a:t>HTML</a:t>
            </a:r>
            <a:r>
              <a:rPr lang="zh-CN" altLang="en-US" sz="2225" noProof="1">
                <a:sym typeface="+mn-ea"/>
              </a:rPr>
              <a:t>元素的写法错在什么地方？</a:t>
            </a:r>
            <a:endParaRPr lang="zh-CN" altLang="en-US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&lt;img "birthday.jpg " /&gt;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&lt;i&gt; Congratulations! &lt;i&gt;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&lt;a href="file.html"&gt;linked text&lt;/a href="file.html"&gt;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&lt;p&gt;This is a new paragraph&lt;</a:t>
            </a:r>
            <a:r>
              <a:rPr lang="en-US" altLang="zh-CN" sz="2400" noProof="1">
                <a:sym typeface="+mn-ea"/>
              </a:rPr>
              <a:t>\</a:t>
            </a:r>
            <a:r>
              <a:rPr lang="en-US" altLang="zh-CN" sz="2225" noProof="1">
                <a:sym typeface="+mn-ea"/>
              </a:rPr>
              <a:t>p&gt;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  li&gt;The list item&lt;  /li&gt;</a:t>
            </a:r>
            <a:endParaRPr lang="en-US" altLang="zh-CN" sz="2225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b="0" noProof="1">
              <a:latin typeface="+mj-lt"/>
              <a:ea typeface="+mj-ea"/>
              <a:cs typeface="+mj-cs"/>
            </a:endParaRPr>
          </a:p>
        </p:txBody>
      </p:sp>
      <p:sp>
        <p:nvSpPr>
          <p:cNvPr id="52227" name="矩形 33795">
            <a:extLst>
              <a:ext uri="{FF2B5EF4-FFF2-40B4-BE49-F238E27FC236}">
                <a16:creationId xmlns:a16="http://schemas.microsoft.com/office/drawing/2014/main" id="{9D49E19E-822F-41A6-B6A7-F9456DA2C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9" name="文本框 2">
            <a:extLst>
              <a:ext uri="{FF2B5EF4-FFF2-40B4-BE49-F238E27FC236}">
                <a16:creationId xmlns:a16="http://schemas.microsoft.com/office/drawing/2014/main" id="{B5CE8098-254D-4791-83E4-973D5A2F0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1295F469-31A2-4A9D-85BA-30986CFA9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EA5381-5926-41D6-BACE-61F6771EEA45}"/>
              </a:ext>
            </a:extLst>
          </p:cNvPr>
          <p:cNvSpPr txBox="1"/>
          <p:nvPr/>
        </p:nvSpPr>
        <p:spPr>
          <a:xfrm>
            <a:off x="6444208" y="3284984"/>
            <a:ext cx="2448272" cy="19389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src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双标记结束标签</a:t>
            </a:r>
            <a:endParaRPr lang="en-US" altLang="zh-CN" dirty="0"/>
          </a:p>
          <a:p>
            <a:r>
              <a:rPr lang="zh-CN" altLang="en-US" dirty="0"/>
              <a:t>结束符没有属性</a:t>
            </a:r>
            <a:endParaRPr lang="en-US" altLang="zh-CN" dirty="0"/>
          </a:p>
          <a:p>
            <a:r>
              <a:rPr lang="zh-CN" altLang="en-US" dirty="0"/>
              <a:t>斜杠</a:t>
            </a:r>
            <a:r>
              <a:rPr lang="en-US" altLang="zh-CN" dirty="0"/>
              <a:t>/,</a:t>
            </a:r>
            <a:r>
              <a:rPr lang="zh-CN" altLang="en-US" dirty="0"/>
              <a:t>反斜杠</a:t>
            </a:r>
            <a:r>
              <a:rPr lang="en-US" altLang="zh-CN" noProof="1">
                <a:sym typeface="+mn-ea"/>
              </a:rPr>
              <a:t>\</a:t>
            </a:r>
          </a:p>
          <a:p>
            <a:r>
              <a:rPr lang="zh-CN" altLang="en-US" noProof="1">
                <a:sym typeface="+mn-ea"/>
              </a:rPr>
              <a:t>标签中不含空格</a:t>
            </a:r>
            <a:endParaRPr lang="zh-CN" altLang="en-US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占位符 24578">
            <a:extLst>
              <a:ext uri="{FF2B5EF4-FFF2-40B4-BE49-F238E27FC236}">
                <a16:creationId xmlns:a16="http://schemas.microsoft.com/office/drawing/2014/main" id="{8390594C-F4C3-44B3-99DB-2F971EA76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064500" cy="3797300"/>
          </a:xfrm>
        </p:spPr>
        <p:txBody>
          <a:bodyPr/>
          <a:lstStyle/>
          <a:p>
            <a:pPr eaLnBrk="1" hangingPunct="1"/>
            <a:r>
              <a:rPr lang="en-US" altLang="zh-CN" dirty="0"/>
              <a:t>HTML</a:t>
            </a:r>
            <a:r>
              <a:rPr lang="zh-CN" altLang="en-US" dirty="0">
                <a:solidFill>
                  <a:srgbClr val="FF0000"/>
                </a:solidFill>
              </a:rPr>
              <a:t>标记</a:t>
            </a:r>
            <a:r>
              <a:rPr lang="zh-CN" altLang="en-US" dirty="0"/>
              <a:t>（如</a:t>
            </a:r>
            <a:r>
              <a:rPr lang="en-US" altLang="zh-CN" dirty="0"/>
              <a:t>&lt;p&gt;…&lt;/p&gt;</a:t>
            </a:r>
            <a:r>
              <a:rPr lang="zh-CN" altLang="en-US" dirty="0"/>
              <a:t>）和</a:t>
            </a:r>
            <a:r>
              <a:rPr lang="zh-CN" altLang="en-US" dirty="0">
                <a:solidFill>
                  <a:srgbClr val="FF0000"/>
                </a:solidFill>
              </a:rPr>
              <a:t>标记之间的内容</a:t>
            </a:r>
            <a:r>
              <a:rPr lang="zh-CN" altLang="en-US" dirty="0"/>
              <a:t>组合称为</a:t>
            </a:r>
            <a:r>
              <a:rPr lang="zh-CN" altLang="en-US" dirty="0">
                <a:solidFill>
                  <a:srgbClr val="FF0000"/>
                </a:solidFill>
              </a:rPr>
              <a:t>HTML元素</a:t>
            </a:r>
            <a:r>
              <a:rPr lang="zh-CN" altLang="zh-CN" dirty="0"/>
              <a:t>。</a:t>
            </a:r>
          </a:p>
        </p:txBody>
      </p:sp>
      <p:sp>
        <p:nvSpPr>
          <p:cNvPr id="54275" name="文本框 2">
            <a:extLst>
              <a:ext uri="{FF2B5EF4-FFF2-40B4-BE49-F238E27FC236}">
                <a16:creationId xmlns:a16="http://schemas.microsoft.com/office/drawing/2014/main" id="{BF8743F1-F6D9-42A9-BA35-87C1E075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2.2.2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元素的概念和分类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EFA826CD-43D1-4E72-8F34-D138A9711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占位符 24578">
            <a:extLst>
              <a:ext uri="{FF2B5EF4-FFF2-40B4-BE49-F238E27FC236}">
                <a16:creationId xmlns:a16="http://schemas.microsoft.com/office/drawing/2014/main" id="{5DFDBDD1-5F84-4AFC-8B54-055A783A5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064500" cy="3797300"/>
          </a:xfrm>
        </p:spPr>
        <p:txBody>
          <a:bodyPr/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按元素内容分类</a:t>
            </a:r>
          </a:p>
          <a:p>
            <a:pPr lvl="1" eaLnBrk="1" hangingPunct="1"/>
            <a:r>
              <a:rPr lang="zh-CN" altLang="en-US" sz="2400" dirty="0"/>
              <a:t>有内容的元素</a:t>
            </a:r>
            <a:r>
              <a:rPr lang="zh-CN" altLang="en-US" sz="2400" b="0" dirty="0"/>
              <a:t>：是由起始标记、结束标记和两者之间的内容组成，其中元素内容既可以是文字内容，也可以是其他元素。 </a:t>
            </a:r>
          </a:p>
          <a:p>
            <a:pPr lvl="1" eaLnBrk="1" hangingPunct="1"/>
            <a:r>
              <a:rPr lang="zh-CN" altLang="en-US" sz="2400" dirty="0"/>
              <a:t>空元素</a:t>
            </a:r>
            <a:r>
              <a:rPr lang="zh-CN" altLang="en-US" sz="2400" b="0" dirty="0"/>
              <a:t>：则只有起始标记而没有结束标记和元素内容，“空元素”对应单标记。</a:t>
            </a:r>
          </a:p>
        </p:txBody>
      </p:sp>
      <p:sp>
        <p:nvSpPr>
          <p:cNvPr id="58371" name="文本框 2">
            <a:extLst>
              <a:ext uri="{FF2B5EF4-FFF2-40B4-BE49-F238E27FC236}">
                <a16:creationId xmlns:a16="http://schemas.microsoft.com/office/drawing/2014/main" id="{053A72F2-A9D2-4D73-8936-02A2F4BE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2.2.2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元素的概念和分类</a:t>
            </a:r>
          </a:p>
        </p:txBody>
      </p:sp>
      <p:sp>
        <p:nvSpPr>
          <p:cNvPr id="7" name="上箭头标注 6">
            <a:extLst>
              <a:ext uri="{FF2B5EF4-FFF2-40B4-BE49-F238E27FC236}">
                <a16:creationId xmlns:a16="http://schemas.microsoft.com/office/drawing/2014/main" id="{186DD790-ACB6-47B2-8E31-EC4D7032DF81}"/>
              </a:ext>
            </a:extLst>
          </p:cNvPr>
          <p:cNvSpPr/>
          <p:nvPr/>
        </p:nvSpPr>
        <p:spPr>
          <a:xfrm>
            <a:off x="3346450" y="4279900"/>
            <a:ext cx="5675313" cy="2530475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noProof="1"/>
              <a:t>注意：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noProof="1"/>
              <a:t>(1)</a:t>
            </a:r>
            <a:r>
              <a:rPr lang="zh-CN" altLang="en-US" sz="2000" noProof="1"/>
              <a:t>标记相同而标记中的内容不同，则应视为不同的元素</a:t>
            </a:r>
            <a:r>
              <a:rPr lang="en-US" altLang="zh-CN" sz="2000" noProof="1"/>
              <a:t>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noProof="1"/>
              <a:t>(2)</a:t>
            </a:r>
            <a:r>
              <a:rPr lang="zh-CN" altLang="en-US" sz="2000" noProof="1"/>
              <a:t>同一网页中标记和标记内容都相同时，出现两次也应视为不同的元素。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D15788BD-178B-4B70-B4A0-8C0CBA4A0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占位符 24578">
            <a:extLst>
              <a:ext uri="{FF2B5EF4-FFF2-40B4-BE49-F238E27FC236}">
                <a16:creationId xmlns:a16="http://schemas.microsoft.com/office/drawing/2014/main" id="{3E9E8048-6B85-48D8-B10B-496BD4922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064500" cy="3797300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按元素排列方式分类</a:t>
            </a:r>
          </a:p>
          <a:p>
            <a:pPr lvl="1" eaLnBrk="1" hangingPunct="1"/>
            <a:r>
              <a:rPr lang="zh-CN" altLang="en-US" sz="2400" dirty="0"/>
              <a:t>行内元素</a:t>
            </a:r>
            <a:r>
              <a:rPr lang="en-US" altLang="zh-CN" sz="2400" dirty="0"/>
              <a:t>(inline)</a:t>
            </a:r>
            <a:r>
              <a:rPr lang="zh-CN" altLang="en-US" sz="2400" b="0" dirty="0"/>
              <a:t>：</a:t>
            </a:r>
            <a:r>
              <a:rPr lang="zh-CN" altLang="en-US" sz="2400" b="0" dirty="0">
                <a:sym typeface="宋体" panose="02010600030101010101" pitchFamily="2" charset="-122"/>
              </a:rPr>
              <a:t>是指元素与元素之间从左到右并排排列，只有当浏览器窗口容纳不下才会转到下一行</a:t>
            </a:r>
            <a:r>
              <a:rPr lang="zh-CN" altLang="en-US" sz="2400" b="0" dirty="0"/>
              <a:t>。 </a:t>
            </a:r>
          </a:p>
          <a:p>
            <a:pPr lvl="1" eaLnBrk="1" hangingPunct="1"/>
            <a:r>
              <a:rPr lang="zh-CN" altLang="en-US" sz="2400" dirty="0"/>
              <a:t>块级元素(block)：</a:t>
            </a:r>
            <a:r>
              <a:rPr lang="zh-CN" altLang="en-US" sz="2400" b="0" dirty="0">
                <a:sym typeface="宋体" panose="02010600030101010101" pitchFamily="2" charset="-122"/>
              </a:rPr>
              <a:t>是指每个元素占据浏览器一整行位置，块级元素与块级元素之间自动换行，从上到下排列</a:t>
            </a:r>
            <a:r>
              <a:rPr lang="zh-CN" altLang="en-US" sz="2400" b="0" dirty="0"/>
              <a:t>。</a:t>
            </a:r>
          </a:p>
        </p:txBody>
      </p:sp>
      <p:sp>
        <p:nvSpPr>
          <p:cNvPr id="62467" name="文本框 2">
            <a:extLst>
              <a:ext uri="{FF2B5EF4-FFF2-40B4-BE49-F238E27FC236}">
                <a16:creationId xmlns:a16="http://schemas.microsoft.com/office/drawing/2014/main" id="{ECBA9E2D-9535-4E1C-A998-9AFC928AB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2.2.2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元素的概念和分类</a:t>
            </a:r>
          </a:p>
        </p:txBody>
      </p:sp>
      <p:pic>
        <p:nvPicPr>
          <p:cNvPr id="37895" name="图片 37894">
            <a:extLst>
              <a:ext uri="{FF2B5EF4-FFF2-40B4-BE49-F238E27FC236}">
                <a16:creationId xmlns:a16="http://schemas.microsoft.com/office/drawing/2014/main" id="{C6CB7C09-F67D-4386-9ADA-D14183DD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779713"/>
            <a:ext cx="31305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7649">
            <a:extLst>
              <a:ext uri="{FF2B5EF4-FFF2-40B4-BE49-F238E27FC236}">
                <a16:creationId xmlns:a16="http://schemas.microsoft.com/office/drawing/2014/main" id="{CA492353-5667-4F35-91E0-69978819A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文本框 2">
            <a:extLst>
              <a:ext uri="{FF2B5EF4-FFF2-40B4-BE49-F238E27FC236}">
                <a16:creationId xmlns:a16="http://schemas.microsoft.com/office/drawing/2014/main" id="{CC7118B2-749E-4F67-85CA-7A1B1130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217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2.2.3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文本标记格式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B0CB7A-395E-4CFB-88AA-844FEB238F3B}"/>
              </a:ext>
            </a:extLst>
          </p:cNvPr>
          <p:cNvGraphicFramePr/>
          <p:nvPr/>
        </p:nvGraphicFramePr>
        <p:xfrm>
          <a:off x="1371600" y="2189163"/>
          <a:ext cx="6975475" cy="3825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方法</a:t>
                      </a:r>
                    </a:p>
                  </a:txBody>
                  <a:tcPr marT="45728" marB="4572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形式</a:t>
                      </a:r>
                    </a:p>
                  </a:txBody>
                  <a:tcPr marT="45728" marB="45728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直接写文本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&lt;div&gt;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dirty="0">
                          <a:sym typeface="+mn-ea"/>
                        </a:rPr>
                        <a:t>&lt;/div&gt;</a:t>
                      </a:r>
                      <a:r>
                        <a:rPr lang="zh-CN" altLang="en-US" sz="1800" dirty="0">
                          <a:sym typeface="+mn-ea"/>
                        </a:rPr>
                        <a:t>、</a:t>
                      </a:r>
                      <a:r>
                        <a:rPr lang="en-US" altLang="zh-CN" sz="1800" dirty="0">
                          <a:sym typeface="+mn-ea"/>
                        </a:rPr>
                        <a:t>&lt;td&gt;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dirty="0">
                          <a:sym typeface="+mn-ea"/>
                        </a:rPr>
                        <a:t>&lt;/td&gt;</a:t>
                      </a:r>
                      <a:r>
                        <a:rPr lang="zh-CN" altLang="en-US" sz="1800" dirty="0">
                          <a:sym typeface="+mn-ea"/>
                        </a:rPr>
                        <a:t>、</a:t>
                      </a:r>
                      <a:r>
                        <a:rPr lang="en-US" altLang="zh-CN" sz="1800" dirty="0">
                          <a:sym typeface="+mn-ea"/>
                        </a:rPr>
                        <a:t>&lt;body&gt;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dirty="0">
                          <a:sym typeface="+mn-ea"/>
                        </a:rPr>
                        <a:t>&lt;/body&gt;</a:t>
                      </a:r>
                      <a:r>
                        <a:rPr lang="zh-CN" altLang="en-US" sz="1800" dirty="0">
                          <a:sym typeface="+mn-ea"/>
                        </a:rPr>
                        <a:t>、</a:t>
                      </a:r>
                      <a:r>
                        <a:rPr lang="en-US" altLang="zh-CN" sz="1800" err="1">
                          <a:sym typeface="+mn-ea"/>
                        </a:rPr>
                        <a:t>&lt;li</a:t>
                      </a:r>
                      <a:r>
                        <a:rPr lang="en-US" altLang="zh-CN" sz="1800" dirty="0">
                          <a:sym typeface="+mn-ea"/>
                        </a:rPr>
                        <a:t>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err="1">
                          <a:sym typeface="+mn-ea"/>
                        </a:rPr>
                        <a:t>&lt;/li</a:t>
                      </a:r>
                      <a:r>
                        <a:rPr lang="en-US" altLang="zh-CN" sz="1800" dirty="0">
                          <a:sym typeface="+mn-ea"/>
                        </a:rPr>
                        <a:t>&gt;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段落标记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&lt;p&gt;……</a:t>
                      </a:r>
                      <a:r>
                        <a:rPr lang="en-US" altLang="zh-CN" sz="1800" dirty="0">
                          <a:sym typeface="+mn-ea"/>
                        </a:rPr>
                        <a:t>&lt;/p&gt;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标题标记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err="1">
                          <a:sym typeface="+mn-ea"/>
                        </a:rPr>
                        <a:t>&lt;hn</a:t>
                      </a:r>
                      <a:r>
                        <a:rPr lang="en-US" altLang="zh-CN" sz="1800">
                          <a:sym typeface="+mn-ea"/>
                        </a:rPr>
                        <a:t>&gt;……</a:t>
                      </a:r>
                      <a:r>
                        <a:rPr lang="en-US" altLang="zh-CN" sz="1800" err="1">
                          <a:sym typeface="+mn-ea"/>
                        </a:rPr>
                        <a:t>&lt;/hn</a:t>
                      </a:r>
                      <a:r>
                        <a:rPr lang="en-US" altLang="zh-CN" sz="1800" dirty="0">
                          <a:sym typeface="+mn-ea"/>
                        </a:rPr>
                        <a:t>&gt;</a:t>
                      </a:r>
                      <a:r>
                        <a:rPr lang="zh-CN" altLang="en-US" sz="1800" dirty="0">
                          <a:sym typeface="+mn-ea"/>
                        </a:rPr>
                        <a:t>，</a:t>
                      </a:r>
                      <a:r>
                        <a:rPr lang="en-US" altLang="zh-CN" sz="1800" dirty="0">
                          <a:sym typeface="+mn-ea"/>
                        </a:rPr>
                        <a:t>n</a:t>
                      </a:r>
                      <a:r>
                        <a:rPr lang="zh-CN" altLang="en-US" sz="1800" dirty="0">
                          <a:sym typeface="+mn-ea"/>
                        </a:rPr>
                        <a:t>为字体大小</a:t>
                      </a: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预格式化标记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&lt;pre&gt;……</a:t>
                      </a:r>
                      <a:r>
                        <a:rPr lang="en-US" altLang="zh-CN" sz="1800" dirty="0">
                          <a:sym typeface="+mn-ea"/>
                        </a:rPr>
                        <a:t>&lt;/pre&gt;</a:t>
                      </a:r>
                      <a:r>
                        <a:rPr lang="zh-CN" altLang="en-US" sz="1800" dirty="0">
                          <a:sym typeface="+mn-ea"/>
                        </a:rPr>
                        <a:t>，标记内的文本将按原来的格式显示，保留文本中的所有空格、换行和定位符；</a:t>
                      </a: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文本换行标记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err="1">
                          <a:sym typeface="+mn-ea"/>
                        </a:rPr>
                        <a:t>&lt;br</a:t>
                      </a:r>
                      <a:r>
                        <a:rPr lang="en-US" altLang="zh-CN" sz="1800">
                          <a:sym typeface="+mn-ea"/>
                        </a:rPr>
                        <a:t> /&gt;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水平线标记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&lt;hr /&gt;</a:t>
                      </a:r>
                      <a:endParaRPr lang="zh-CN" altLang="en-US" sz="1800" b="1" dirty="0">
                        <a:sym typeface="+mn-ea"/>
                      </a:endParaRP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文本中的字符实体</a:t>
                      </a:r>
                      <a:r>
                        <a:rPr lang="zh-CN" altLang="en-US" sz="1800" dirty="0">
                          <a:sym typeface="+mn-ea"/>
                        </a:rPr>
                        <a:t> 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转义字符“</a:t>
                      </a:r>
                      <a:r>
                        <a:rPr lang="en-US" altLang="zh-CN" sz="1800" err="1">
                          <a:sym typeface="+mn-ea"/>
                        </a:rPr>
                        <a:t>&amp;lt</a:t>
                      </a:r>
                      <a:r>
                        <a:rPr lang="en-US" altLang="zh-CN" sz="1800" dirty="0">
                          <a:sym typeface="+mn-ea"/>
                        </a:rPr>
                        <a:t>;”</a:t>
                      </a:r>
                      <a:r>
                        <a:rPr lang="zh-CN" altLang="en-US" sz="1800" dirty="0">
                          <a:sym typeface="+mn-ea"/>
                        </a:rPr>
                        <a:t>代表符号“</a:t>
                      </a:r>
                      <a:r>
                        <a:rPr lang="en-US" altLang="zh-CN" sz="1800" dirty="0">
                          <a:sym typeface="+mn-ea"/>
                        </a:rPr>
                        <a:t>&lt;”</a:t>
                      </a:r>
                      <a:r>
                        <a:rPr lang="zh-CN" altLang="en-US" sz="1800" dirty="0">
                          <a:sym typeface="+mn-ea"/>
                        </a:rPr>
                        <a:t>， “</a:t>
                      </a:r>
                      <a:r>
                        <a:rPr lang="en-US" altLang="zh-CN" sz="1800" err="1">
                          <a:sym typeface="+mn-ea"/>
                        </a:rPr>
                        <a:t>&amp;gt</a:t>
                      </a:r>
                      <a:r>
                        <a:rPr lang="en-US" altLang="zh-CN" sz="1800" dirty="0">
                          <a:sym typeface="+mn-ea"/>
                        </a:rPr>
                        <a:t>;”</a:t>
                      </a:r>
                      <a:r>
                        <a:rPr lang="zh-CN" altLang="en-US" sz="1800" dirty="0">
                          <a:sym typeface="+mn-ea"/>
                        </a:rPr>
                        <a:t>代表符号“</a:t>
                      </a:r>
                      <a:r>
                        <a:rPr lang="en-US" altLang="zh-CN" sz="1800">
                          <a:sym typeface="+mn-ea"/>
                        </a:rPr>
                        <a:t>&gt;” </a:t>
                      </a:r>
                      <a:r>
                        <a:rPr lang="zh-CN" sz="1800" dirty="0">
                          <a:sym typeface="+mn-ea"/>
                        </a:rPr>
                        <a:t>；</a:t>
                      </a:r>
                      <a:r>
                        <a:rPr lang="zh-CN" altLang="en-US" sz="1800" dirty="0">
                          <a:sym typeface="+mn-ea"/>
                        </a:rPr>
                        <a:t>“</a:t>
                      </a:r>
                      <a:r>
                        <a:rPr lang="en-US" altLang="zh-CN" sz="1800" err="1">
                          <a:sym typeface="+mn-ea"/>
                        </a:rPr>
                        <a:t>&amp;nbsp</a:t>
                      </a:r>
                      <a:r>
                        <a:rPr lang="en-US" altLang="zh-CN" sz="1800" dirty="0">
                          <a:sym typeface="+mn-ea"/>
                        </a:rPr>
                        <a:t>;” </a:t>
                      </a:r>
                      <a:r>
                        <a:rPr lang="zh-CN" altLang="en-US" sz="1800" dirty="0">
                          <a:sym typeface="+mn-ea"/>
                        </a:rPr>
                        <a:t>表示空格；特殊字符；</a:t>
                      </a:r>
                      <a:endParaRPr lang="zh-CN" altLang="en-US" sz="1800" b="1" dirty="0">
                        <a:sym typeface="+mn-ea"/>
                      </a:endParaRP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标题 27649">
            <a:extLst>
              <a:ext uri="{FF2B5EF4-FFF2-40B4-BE49-F238E27FC236}">
                <a16:creationId xmlns:a16="http://schemas.microsoft.com/office/drawing/2014/main" id="{840A1A35-2BD0-472D-A036-808EB2C4B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文本占位符 24578">
            <a:extLst>
              <a:ext uri="{FF2B5EF4-FFF2-40B4-BE49-F238E27FC236}">
                <a16:creationId xmlns:a16="http://schemas.microsoft.com/office/drawing/2014/main" id="{D4A490CD-BF4C-4A01-A60C-C7D15FF6D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1988840"/>
            <a:ext cx="8220075" cy="1411287"/>
          </a:xfrm>
        </p:spPr>
        <p:txBody>
          <a:bodyPr/>
          <a:lstStyle/>
          <a:p>
            <a:pPr eaLnBrk="1" hangingPunct="1"/>
            <a:r>
              <a:rPr lang="zh-CN" altLang="en-US" sz="2400" b="0" dirty="0">
                <a:latin typeface="宋体" panose="02010600030101010101" pitchFamily="2" charset="-122"/>
              </a:rPr>
              <a:t>为了合理地组织文本，网页中常常要用到列表。在</a:t>
            </a:r>
            <a:r>
              <a:rPr lang="en-US" altLang="zh-CN" sz="2400" b="0" dirty="0">
                <a:latin typeface="宋体" panose="02010600030101010101" pitchFamily="2" charset="-122"/>
              </a:rPr>
              <a:t>HTML</a:t>
            </a:r>
            <a:r>
              <a:rPr lang="zh-CN" altLang="en-US" sz="2400" b="0" dirty="0">
                <a:latin typeface="宋体" panose="02010600030101010101" pitchFamily="2" charset="-122"/>
              </a:rPr>
              <a:t>中，列表标记被分为</a:t>
            </a:r>
            <a:r>
              <a:rPr lang="en-US" altLang="zh-CN" sz="2400" b="0" dirty="0">
                <a:latin typeface="宋体" panose="02010600030101010101" pitchFamily="2" charset="-122"/>
              </a:rPr>
              <a:t>3</a:t>
            </a:r>
            <a:r>
              <a:rPr lang="zh-CN" altLang="en-US" sz="2400" b="0" dirty="0">
                <a:latin typeface="宋体" panose="02010600030101010101" pitchFamily="2" charset="-122"/>
              </a:rPr>
              <a:t>类：无序列表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&lt;ul&gt;</a:t>
            </a:r>
            <a:r>
              <a:rPr lang="zh-CN" altLang="en-US" sz="2400" b="0" dirty="0">
                <a:latin typeface="宋体" panose="02010600030101010101" pitchFamily="2" charset="-122"/>
              </a:rPr>
              <a:t>、有序列表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&lt;</a:t>
            </a:r>
            <a:r>
              <a:rPr lang="en-US" altLang="zh-CN" sz="2400" b="0" dirty="0" err="1">
                <a:solidFill>
                  <a:srgbClr val="FF0000"/>
                </a:solidFill>
                <a:latin typeface="宋体" panose="02010600030101010101" pitchFamily="2" charset="-122"/>
              </a:rPr>
              <a:t>ol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r>
              <a:rPr lang="zh-CN" altLang="en-US" sz="2400" b="0" dirty="0">
                <a:latin typeface="宋体" panose="02010600030101010101" pitchFamily="2" charset="-122"/>
              </a:rPr>
              <a:t>和定义列表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&lt;dl&gt;</a:t>
            </a:r>
            <a:r>
              <a:rPr lang="zh-CN" altLang="en-US" sz="2400" b="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6563" name="文本框 2">
            <a:extLst>
              <a:ext uri="{FF2B5EF4-FFF2-40B4-BE49-F238E27FC236}">
                <a16:creationId xmlns:a16="http://schemas.microsoft.com/office/drawing/2014/main" id="{2FF54346-E6A6-4C9A-86B3-6FB7BBC30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484784"/>
            <a:ext cx="2501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2.2.4 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列表标记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FFC5BC3-C71F-4E90-BCB9-4082F772B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903063"/>
              </p:ext>
            </p:extLst>
          </p:nvPr>
        </p:nvGraphicFramePr>
        <p:xfrm>
          <a:off x="1761320" y="3109228"/>
          <a:ext cx="5980136" cy="3748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4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类别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形式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类别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形式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27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zh-CN" altLang="en-US" sz="1800"/>
                        <a:t>无序列表</a:t>
                      </a:r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/>
                        <a:t>&lt;ul&gt;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&lt;li&gt;111&lt;/li&gt;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&lt;li&gt;222&lt;/li&gt;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&lt;li&gt;333&lt;/li&gt;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/>
                        <a:t>&lt;/ul&gt;</a:t>
                      </a:r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定义列表</a:t>
                      </a:r>
                      <a:endParaRPr lang="en-US" altLang="zh-CN" sz="1800"/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&lt;dl&gt;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/>
                        <a:t>    &lt;dt&gt;1&lt;/dt&gt;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/>
                        <a:t>          &lt;dd&gt;1.1&lt;/dd&gt;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&lt;dd&gt;1.2&lt;/dd&gt;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&lt;dd&gt;1.3&lt;/dd&gt;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/>
                        <a:t>&lt;/dl&gt;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&lt;dl&gt;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&lt;dt&gt;2&lt;/dt&gt;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&lt;dd&gt;2.1&lt;/dd&gt;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&lt;dd&gt;2.2&lt;/dd&gt;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&lt;dd&gt;2.3&lt;/dd&gt;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&lt;/dl&gt;</a:t>
                      </a:r>
                      <a:endParaRPr lang="en-US" altLang="zh-CN" sz="1800" dirty="0"/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4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zh-CN" altLang="en-US" sz="1800"/>
                        <a:t>有序列表</a:t>
                      </a:r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/>
                        <a:t>&lt;</a:t>
                      </a:r>
                      <a:r>
                        <a:rPr lang="en-US" altLang="zh-CN" sz="1800" dirty="0" err="1"/>
                        <a:t>ol</a:t>
                      </a:r>
                      <a:r>
                        <a:rPr lang="en-US" altLang="zh-CN" sz="1800" dirty="0"/>
                        <a:t>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&lt;li&gt;111&lt;/li&gt;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&lt;li&gt;222&lt;/li&gt;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&lt;li&gt;333&lt;/li&gt;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/>
                        <a:t>&lt;/</a:t>
                      </a:r>
                      <a:r>
                        <a:rPr lang="en-US" altLang="zh-CN" sz="1800" dirty="0" err="1"/>
                        <a:t>ol</a:t>
                      </a:r>
                      <a:r>
                        <a:rPr lang="en-US" altLang="zh-CN" sz="1800" dirty="0"/>
                        <a:t>&gt;</a:t>
                      </a:r>
                      <a:endParaRPr lang="zh-CN" altLang="en-US" sz="1800" dirty="0"/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标题 27649">
            <a:extLst>
              <a:ext uri="{FF2B5EF4-FFF2-40B4-BE49-F238E27FC236}">
                <a16:creationId xmlns:a16="http://schemas.microsoft.com/office/drawing/2014/main" id="{5892BE61-AE10-4BBA-B22F-A504C02E6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文本占位符 24578">
            <a:extLst>
              <a:ext uri="{FF2B5EF4-FFF2-40B4-BE49-F238E27FC236}">
                <a16:creationId xmlns:a16="http://schemas.microsoft.com/office/drawing/2014/main" id="{A6A6BDF7-056A-4993-913A-850561D14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220075" cy="5905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ym typeface="宋体" panose="02010600030101010101" pitchFamily="2" charset="-122"/>
              </a:rPr>
              <a:t>例：</a:t>
            </a:r>
            <a:r>
              <a:rPr lang="zh-CN" altLang="en-US" sz="2400" dirty="0"/>
              <a:t>嵌套的无序列表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68611" name="文本框 2">
            <a:extLst>
              <a:ext uri="{FF2B5EF4-FFF2-40B4-BE49-F238E27FC236}">
                <a16:creationId xmlns:a16="http://schemas.microsoft.com/office/drawing/2014/main" id="{1FC093F1-4DC0-4C11-A298-DFE43174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501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2.2.4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列表标记</a:t>
            </a:r>
          </a:p>
        </p:txBody>
      </p:sp>
      <p:sp>
        <p:nvSpPr>
          <p:cNvPr id="68613" name="文本占位符 44034">
            <a:extLst>
              <a:ext uri="{FF2B5EF4-FFF2-40B4-BE49-F238E27FC236}">
                <a16:creationId xmlns:a16="http://schemas.microsoft.com/office/drawing/2014/main" id="{2CEB1052-2BD4-4B1B-8882-95911A70875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7488" y="2697163"/>
            <a:ext cx="67564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&lt;ul id="nav"&gt;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</a:t>
            </a:r>
            <a:r>
              <a:rPr lang="zh-CN" altLang="en-US" sz="1600" b="1" dirty="0"/>
              <a:t>文章</a:t>
            </a:r>
            <a:r>
              <a:rPr lang="en-US" altLang="zh-CN" sz="1600" b="1" dirty="0"/>
              <a:t>&lt;/a&gt;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   &lt;ul&gt;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=""&gt;CSS</a:t>
            </a:r>
            <a:r>
              <a:rPr lang="zh-CN" altLang="en-US" sz="1600" b="1" dirty="0"/>
              <a:t>教程</a:t>
            </a:r>
            <a:r>
              <a:rPr lang="en-US" altLang="zh-CN" sz="1600" b="1" dirty="0"/>
              <a:t>&lt;/a&gt; 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=""&gt;DOM</a:t>
            </a:r>
            <a:r>
              <a:rPr lang="zh-CN" altLang="en-US" sz="1600" b="1" dirty="0"/>
              <a:t>教程</a:t>
            </a:r>
            <a:r>
              <a:rPr lang="en-US" altLang="zh-CN" sz="1600" b="1" dirty="0"/>
              <a:t>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=""&gt;XML</a:t>
            </a:r>
            <a:r>
              <a:rPr lang="zh-CN" altLang="en-US" sz="1600" b="1" dirty="0"/>
              <a:t>教程</a:t>
            </a:r>
            <a:r>
              <a:rPr lang="en-US" altLang="zh-CN" sz="1600" b="1" dirty="0"/>
              <a:t>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  &lt;/ul&gt; 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</a:t>
            </a:r>
            <a:r>
              <a:rPr lang="zh-CN" altLang="en-US" sz="1600" b="1" dirty="0"/>
              <a:t>参考</a:t>
            </a:r>
            <a:r>
              <a:rPr lang="en-US" altLang="zh-CN" sz="1600" b="1" dirty="0"/>
              <a:t>&lt;/a&gt;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  &lt;ul&gt;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=""&gt;XHTML&lt;/a&gt;&lt;/li&gt;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=""&gt;XML&lt;/a&gt;&lt;/li&gt;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=""&gt;CSS&lt;/a&gt;&lt;/li&gt;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&lt;/ul&gt; 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&lt;/ul&gt;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DCD7F3C9-710C-4E99-B465-34DC5F8DC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占位符 24578">
            <a:extLst>
              <a:ext uri="{FF2B5EF4-FFF2-40B4-BE49-F238E27FC236}">
                <a16:creationId xmlns:a16="http://schemas.microsoft.com/office/drawing/2014/main" id="{6FBBCCA1-21DC-4CEB-8DCC-3C225A3E1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220075" cy="855662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&lt;img src="2-1.jpg" width="158" height="41" align="left" alt="图片"/&gt;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70659" name="文本框 2">
            <a:extLst>
              <a:ext uri="{FF2B5EF4-FFF2-40B4-BE49-F238E27FC236}">
                <a16:creationId xmlns:a16="http://schemas.microsoft.com/office/drawing/2014/main" id="{68DD1A86-3231-4787-952E-B6EA3070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501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2.2.5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图像标记</a:t>
            </a:r>
          </a:p>
        </p:txBody>
      </p:sp>
      <p:graphicFrame>
        <p:nvGraphicFramePr>
          <p:cNvPr id="40019" name="表格 40018">
            <a:extLst>
              <a:ext uri="{FF2B5EF4-FFF2-40B4-BE49-F238E27FC236}">
                <a16:creationId xmlns:a16="http://schemas.microsoft.com/office/drawing/2014/main" id="{71CD3F7A-F3D7-4212-BFC1-39D1F50024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016900"/>
              </p:ext>
            </p:extLst>
          </p:nvPr>
        </p:nvGraphicFramePr>
        <p:xfrm>
          <a:off x="1612900" y="3098800"/>
          <a:ext cx="7254875" cy="3332164"/>
        </p:xfrm>
        <a:graphic>
          <a:graphicData uri="http://schemas.openxmlformats.org/drawingml/2006/table">
            <a:tbl>
              <a:tblPr/>
              <a:tblGrid>
                <a:gridCol w="1816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26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 义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图片文件的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当图片无法显示时显示的替代文字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鼠标停留在图片上时显示的说明文字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图片的对齐方式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909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图片在网页中的宽和高，单位为像素或百分比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标题 27649">
            <a:extLst>
              <a:ext uri="{FF2B5EF4-FFF2-40B4-BE49-F238E27FC236}">
                <a16:creationId xmlns:a16="http://schemas.microsoft.com/office/drawing/2014/main" id="{74DED3C4-0908-4947-9658-37799D08D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占位符 24578">
            <a:extLst>
              <a:ext uri="{FF2B5EF4-FFF2-40B4-BE49-F238E27FC236}">
                <a16:creationId xmlns:a16="http://schemas.microsoft.com/office/drawing/2014/main" id="{7CAB3056-B0BE-4E83-B4D7-A2E467AAE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220075" cy="855662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&lt;a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="http://www.baidu.com" target="_blank" title="</a:t>
            </a:r>
            <a:r>
              <a:rPr lang="zh-CN" altLang="en-US" sz="2400" dirty="0"/>
              <a:t>百度网站</a:t>
            </a:r>
            <a:r>
              <a:rPr lang="en-US" altLang="zh-CN" sz="2400" dirty="0"/>
              <a:t>"&gt;</a:t>
            </a:r>
            <a:r>
              <a:rPr lang="zh-CN" altLang="en-US" sz="2400" dirty="0"/>
              <a:t>百度</a:t>
            </a:r>
            <a:r>
              <a:rPr lang="en-US" altLang="zh-CN" sz="2400" dirty="0"/>
              <a:t>&lt;/a&gt;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72707" name="文本框 2">
            <a:extLst>
              <a:ext uri="{FF2B5EF4-FFF2-40B4-BE49-F238E27FC236}">
                <a16:creationId xmlns:a16="http://schemas.microsoft.com/office/drawing/2014/main" id="{289817CD-E548-4544-AA4E-C75BF8258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86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2.2.6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超链接标记</a:t>
            </a:r>
          </a:p>
        </p:txBody>
      </p:sp>
      <p:graphicFrame>
        <p:nvGraphicFramePr>
          <p:cNvPr id="41123" name="表格 41122">
            <a:extLst>
              <a:ext uri="{FF2B5EF4-FFF2-40B4-BE49-F238E27FC236}">
                <a16:creationId xmlns:a16="http://schemas.microsoft.com/office/drawing/2014/main" id="{2B38AA88-92CC-421F-A3B1-71298FC3B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141999"/>
              </p:ext>
            </p:extLst>
          </p:nvPr>
        </p:nvGraphicFramePr>
        <p:xfrm>
          <a:off x="1260475" y="3109913"/>
          <a:ext cx="7883525" cy="3194050"/>
        </p:xfrm>
        <a:graphic>
          <a:graphicData uri="http://schemas.openxmlformats.org/drawingml/2006/table">
            <a:tbl>
              <a:tblPr/>
              <a:tblGrid>
                <a:gridCol w="100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59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属性名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属性值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2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href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超链接的URL路径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相对路径或绝对路径、Email、#锚点名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112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超链接的打开方式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_blank：在新窗口打开；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_self：在当前窗口打开，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默认值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_parent：在当前窗口的父窗口打开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_top：在整个浏览器窗口打开链接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窗口或框架名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提示文字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属性值是任何字符串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标题 27649">
            <a:extLst>
              <a:ext uri="{FF2B5EF4-FFF2-40B4-BE49-F238E27FC236}">
                <a16:creationId xmlns:a16="http://schemas.microsoft.com/office/drawing/2014/main" id="{52EC18C4-3F3E-4C5D-B52F-2CDBD2207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2">
            <a:extLst>
              <a:ext uri="{FF2B5EF4-FFF2-40B4-BE49-F238E27FC236}">
                <a16:creationId xmlns:a16="http://schemas.microsoft.com/office/drawing/2014/main" id="{A4D5B960-3D37-49B0-9677-0CA41A95F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86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2.2.6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超链接标记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545A492-B6E9-45CB-99EE-ACC4CB24DE41}"/>
              </a:ext>
            </a:extLst>
          </p:cNvPr>
          <p:cNvGraphicFramePr/>
          <p:nvPr/>
        </p:nvGraphicFramePr>
        <p:xfrm>
          <a:off x="1069975" y="2251075"/>
          <a:ext cx="6881813" cy="3159124"/>
        </p:xfrm>
        <a:graphic>
          <a:graphicData uri="http://schemas.openxmlformats.org/drawingml/2006/table">
            <a:tbl>
              <a:tblPr/>
              <a:tblGrid>
                <a:gridCol w="100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28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种类</a:t>
                      </a: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实例</a:t>
                      </a: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62">
                <a:tc rowSpan="3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按源对象划分</a:t>
                      </a: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文本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2000" err="1">
                          <a:sym typeface="+mn-ea"/>
                        </a:rPr>
                        <a:t>&lt;a href="index.htm</a:t>
                      </a:r>
                      <a:r>
                        <a:rPr lang="en-US" altLang="zh-CN" sz="2000" dirty="0">
                          <a:sym typeface="+mn-ea"/>
                        </a:rPr>
                        <a:t>" target="_blank"&gt;</a:t>
                      </a:r>
                      <a:r>
                        <a:rPr lang="zh-CN" altLang="en-US" sz="2000" dirty="0">
                          <a:sym typeface="+mn-ea"/>
                        </a:rPr>
                        <a:t>首页</a:t>
                      </a:r>
                      <a:r>
                        <a:rPr lang="en-US" altLang="zh-CN" sz="2000">
                          <a:sym typeface="+mn-ea"/>
                        </a:rPr>
                        <a:t>&lt;/a&gt;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0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 marT="46800" marB="468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图像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2000" err="1">
                          <a:sym typeface="+mn-ea"/>
                        </a:rPr>
                        <a:t>&lt;a href="index.htm"&gt;&lt;img src="images/info.gif</a:t>
                      </a:r>
                      <a:r>
                        <a:rPr lang="en-US" altLang="zh-CN" sz="2000" dirty="0">
                          <a:sym typeface="+mn-ea"/>
                        </a:rPr>
                        <a:t>" title="</a:t>
                      </a:r>
                      <a:r>
                        <a:rPr lang="zh-CN" altLang="en-US" sz="2000" dirty="0">
                          <a:sym typeface="+mn-ea"/>
                        </a:rPr>
                        <a:t>返回首页</a:t>
                      </a:r>
                      <a:r>
                        <a:rPr lang="en-US" altLang="zh-CN" sz="2000">
                          <a:sym typeface="+mn-ea"/>
                        </a:rPr>
                        <a:t>" 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border="0"</a:t>
                      </a:r>
                      <a:r>
                        <a:rPr lang="en-US" altLang="zh-CN" sz="2000">
                          <a:sym typeface="+mn-ea"/>
                        </a:rPr>
                        <a:t> /&gt;&lt;/a&gt;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 marT="46800" marB="468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文本图像</a:t>
                      </a:r>
                    </a:p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混合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2000" err="1">
                          <a:sym typeface="+mn-ea"/>
                        </a:rPr>
                        <a:t>&lt;a href="brand1.htm"&gt;&lt;img src="green.gif" /&gt;&lt;br</a:t>
                      </a:r>
                      <a:r>
                        <a:rPr lang="en-US" altLang="zh-CN" sz="2000" dirty="0">
                          <a:sym typeface="+mn-ea"/>
                        </a:rPr>
                        <a:t> /&gt;</a:t>
                      </a:r>
                      <a:r>
                        <a:rPr lang="zh-CN" altLang="en-US" sz="2000" dirty="0">
                          <a:sym typeface="+mn-ea"/>
                        </a:rPr>
                        <a:t>格力空调</a:t>
                      </a:r>
                      <a:r>
                        <a:rPr lang="en-US" altLang="zh-CN" sz="2000" dirty="0">
                          <a:sym typeface="+mn-ea"/>
                        </a:rPr>
                        <a:t>1</a:t>
                      </a:r>
                      <a:r>
                        <a:rPr lang="zh-CN" altLang="en-US" sz="2000" dirty="0">
                          <a:sym typeface="+mn-ea"/>
                        </a:rPr>
                        <a:t>型</a:t>
                      </a:r>
                      <a:r>
                        <a:rPr lang="en-US" altLang="zh-CN" sz="2000">
                          <a:sym typeface="+mn-ea"/>
                        </a:rPr>
                        <a:t>&lt;/a&gt;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60" name="矩形标注 45059">
            <a:extLst>
              <a:ext uri="{FF2B5EF4-FFF2-40B4-BE49-F238E27FC236}">
                <a16:creationId xmlns:a16="http://schemas.microsoft.com/office/drawing/2014/main" id="{235158B3-F903-49C4-AC78-22294B89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4449763"/>
            <a:ext cx="2520950" cy="1655762"/>
          </a:xfrm>
          <a:prstGeom prst="wedgeRectCallout">
            <a:avLst>
              <a:gd name="adj1" fmla="val -116185"/>
              <a:gd name="adj2" fmla="val -5767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使用图像做超链接后，图像会自动增加边框，可设置边框为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</a:rPr>
              <a:t>去掉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EECBF18D-5AB9-47C6-B927-26B487F69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ldLvl="0" animBg="1"/>
      <p:bldP spid="450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7649">
            <a:extLst>
              <a:ext uri="{FF2B5EF4-FFF2-40B4-BE49-F238E27FC236}">
                <a16:creationId xmlns:a16="http://schemas.microsoft.com/office/drawing/2014/main" id="{52D86A89-C183-4D51-AC20-711317382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6985000" cy="703262"/>
          </a:xfrm>
        </p:spPr>
        <p:txBody>
          <a:bodyPr/>
          <a:lstStyle/>
          <a:p>
            <a:pPr eaLnBrk="1" hangingPunct="1"/>
            <a:r>
              <a:rPr lang="en-US" altLang="zh-CN" dirty="0"/>
              <a:t>2.1 HTML</a:t>
            </a:r>
            <a:r>
              <a:rPr lang="zh-CN" altLang="en-US" dirty="0"/>
              <a:t>概述</a:t>
            </a:r>
          </a:p>
        </p:txBody>
      </p:sp>
      <p:sp>
        <p:nvSpPr>
          <p:cNvPr id="25603" name="文本框 1">
            <a:extLst>
              <a:ext uri="{FF2B5EF4-FFF2-40B4-BE49-F238E27FC236}">
                <a16:creationId xmlns:a16="http://schemas.microsoft.com/office/drawing/2014/main" id="{528448EC-9803-419A-9AAE-E72375BB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576388"/>
            <a:ext cx="8412162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ym typeface="宋体" panose="02010600030101010101" pitchFamily="2" charset="-122"/>
              </a:rPr>
              <a:t>    HTML( </a:t>
            </a:r>
            <a:r>
              <a:rPr lang="en-US" altLang="zh-CN" dirty="0" err="1">
                <a:sym typeface="宋体" panose="02010600030101010101" pitchFamily="2" charset="-122"/>
              </a:rPr>
              <a:t>HypeText</a:t>
            </a:r>
            <a:r>
              <a:rPr lang="en-US" altLang="zh-CN" dirty="0">
                <a:sym typeface="宋体" panose="02010600030101010101" pitchFamily="2" charset="-122"/>
              </a:rPr>
              <a:t> Markup Language)</a:t>
            </a:r>
            <a:r>
              <a:rPr lang="zh-CN" altLang="en-US" dirty="0">
                <a:sym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超文本标记语言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网页是用</a:t>
            </a:r>
            <a:r>
              <a:rPr lang="en-US" altLang="zh-CN" dirty="0">
                <a:sym typeface="宋体" panose="02010600030101010101" pitchFamily="2" charset="-122"/>
              </a:rPr>
              <a:t>HTML</a:t>
            </a:r>
            <a:r>
              <a:rPr lang="zh-CN" altLang="en-US" dirty="0">
                <a:sym typeface="宋体" panose="02010600030101010101" pitchFamily="2" charset="-122"/>
              </a:rPr>
              <a:t>书写的一种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纯文本文件</a:t>
            </a:r>
            <a:r>
              <a:rPr lang="zh-CN" altLang="en-US" dirty="0">
                <a:sym typeface="宋体" panose="02010600030101010101" pitchFamily="2" charset="-122"/>
              </a:rPr>
              <a:t>，用户通过浏览器所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看到的包含了文字、图像、动画等多媒体信息的每一个网页，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其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实质</a:t>
            </a:r>
            <a:r>
              <a:rPr lang="zh-CN" altLang="en-US" dirty="0">
                <a:sym typeface="宋体" panose="02010600030101010101" pitchFamily="2" charset="-122"/>
              </a:rPr>
              <a:t>是浏览器对该纯文本文件进行了解释，并引用相应的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图像、动画等资源文件，从而生成了多姿多彩的网页。</a:t>
            </a:r>
          </a:p>
          <a:p>
            <a:pPr eaLnBrk="1" hangingPunct="1"/>
            <a:endParaRPr lang="zh-CN" altLang="en-US" dirty="0"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例：https://news.baidu.com/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       view-source:https://news.baidu.com/</a:t>
            </a:r>
          </a:p>
        </p:txBody>
      </p:sp>
      <p:sp>
        <p:nvSpPr>
          <p:cNvPr id="3" name="上箭头标注 2">
            <a:extLst>
              <a:ext uri="{FF2B5EF4-FFF2-40B4-BE49-F238E27FC236}">
                <a16:creationId xmlns:a16="http://schemas.microsoft.com/office/drawing/2014/main" id="{C569EA8C-DD3F-41C4-8FEA-477B75B59B67}"/>
              </a:ext>
            </a:extLst>
          </p:cNvPr>
          <p:cNvSpPr/>
          <p:nvPr/>
        </p:nvSpPr>
        <p:spPr>
          <a:xfrm>
            <a:off x="3275856" y="3789040"/>
            <a:ext cx="5784701" cy="1762794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noProof="1"/>
              <a:t>注意：网页的本质是纯文本文件，网页中的图片、动画等文件是需要单独存放的。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24578">
            <a:extLst>
              <a:ext uri="{FF2B5EF4-FFF2-40B4-BE49-F238E27FC236}">
                <a16:creationId xmlns:a16="http://schemas.microsoft.com/office/drawing/2014/main" id="{13E2EAA6-3088-4949-B196-B286297C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63" y="1668463"/>
            <a:ext cx="8064500" cy="3797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表格是网页中的常见页面元素。</a:t>
            </a:r>
          </a:p>
          <a:p>
            <a:pPr eaLnBrk="1" hangingPunct="1">
              <a:defRPr/>
            </a:pPr>
            <a:r>
              <a:rPr lang="zh-CN" altLang="en-US" noProof="1"/>
              <a:t>网页中表格的作用：</a:t>
            </a:r>
          </a:p>
          <a:p>
            <a:pPr lvl="1" eaLnBrk="1" hangingPunct="1"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显示数据</a:t>
            </a:r>
          </a:p>
          <a:p>
            <a:pPr lvl="1" eaLnBrk="1" hangingPunct="1">
              <a:defRPr/>
            </a:pPr>
            <a:r>
              <a:rPr lang="zh-CN" altLang="en-US" sz="2400" noProof="1">
                <a:latin typeface="+mj-lt"/>
                <a:ea typeface="+mj-ea"/>
                <a:cs typeface="+mj-cs"/>
              </a:rPr>
              <a:t>对网页进行</a:t>
            </a:r>
            <a:r>
              <a:rPr lang="zh-CN" altLang="en-US" sz="2400" noProof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布局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      通过表格布局的网页，网页中所有元素都放置在表格的单元格中。</a:t>
            </a:r>
          </a:p>
        </p:txBody>
      </p:sp>
      <p:sp>
        <p:nvSpPr>
          <p:cNvPr id="6" name="标题 27649">
            <a:extLst>
              <a:ext uri="{FF2B5EF4-FFF2-40B4-BE49-F238E27FC236}">
                <a16:creationId xmlns:a16="http://schemas.microsoft.com/office/drawing/2014/main" id="{AC122E12-CB72-4A83-93BE-A7AB322EF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文本框 2">
            <a:extLst>
              <a:ext uri="{FF2B5EF4-FFF2-40B4-BE49-F238E27FC236}">
                <a16:creationId xmlns:a16="http://schemas.microsoft.com/office/drawing/2014/main" id="{991C2E37-1629-4BED-B708-B4F42ACD4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2.3.1 &lt;table&gt;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80900" name="文本占位符 46082">
            <a:extLst>
              <a:ext uri="{FF2B5EF4-FFF2-40B4-BE49-F238E27FC236}">
                <a16:creationId xmlns:a16="http://schemas.microsoft.com/office/drawing/2014/main" id="{410399B9-771F-4B1B-95D2-F1C07F775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203450"/>
            <a:ext cx="8064500" cy="3487738"/>
          </a:xfrm>
        </p:spPr>
        <p:txBody>
          <a:bodyPr/>
          <a:lstStyle/>
          <a:p>
            <a:pPr eaLnBrk="1" hangingPunct="1"/>
            <a:r>
              <a:rPr lang="zh-CN" altLang="en-US" dirty="0"/>
              <a:t>网页中的表格由</a:t>
            </a:r>
            <a:r>
              <a:rPr lang="en-US" altLang="zh-CN" dirty="0"/>
              <a:t>&lt;table&gt;</a:t>
            </a:r>
            <a:r>
              <a:rPr lang="zh-CN" altLang="en-US" dirty="0"/>
              <a:t>标记定义，一个表格被分成许多行</a:t>
            </a:r>
            <a:r>
              <a:rPr lang="en-US" altLang="zh-CN" dirty="0"/>
              <a:t>&lt;tr&gt;</a:t>
            </a:r>
            <a:r>
              <a:rPr lang="zh-CN" altLang="en-US" dirty="0"/>
              <a:t>，每行又被分成许多个单元格</a:t>
            </a:r>
            <a:r>
              <a:rPr lang="en-US" altLang="zh-CN" dirty="0"/>
              <a:t>&lt;td&gt;</a:t>
            </a:r>
            <a:r>
              <a:rPr lang="zh-CN" altLang="en-US" dirty="0"/>
              <a:t>，因此</a:t>
            </a:r>
            <a:r>
              <a:rPr lang="en-US" altLang="zh-CN" dirty="0">
                <a:solidFill>
                  <a:srgbClr val="FF0000"/>
                </a:solidFill>
              </a:rPr>
              <a:t>&lt;table&gt;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&lt;tr&gt;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&lt;td&gt;</a:t>
            </a:r>
            <a:r>
              <a:rPr lang="zh-CN" altLang="en-US" dirty="0"/>
              <a:t>是表格中三个最基本的标记，必须同时出现才有意义。</a:t>
            </a:r>
          </a:p>
          <a:p>
            <a:pPr eaLnBrk="1" hangingPunct="1"/>
            <a:r>
              <a:rPr lang="zh-CN" altLang="en-US" dirty="0"/>
              <a:t>表格中的单元格能容纳网页中的任何元素，如图像，文本，列表，表单，表格等。 </a:t>
            </a:r>
          </a:p>
          <a:p>
            <a:pPr eaLnBrk="1" hangingPunct="1"/>
            <a:r>
              <a:rPr lang="zh-CN" altLang="en-US" dirty="0"/>
              <a:t>网页中表格的主要作用：网页布局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5E90526F-70E7-4096-9761-44FB5CE25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文本框 2">
            <a:extLst>
              <a:ext uri="{FF2B5EF4-FFF2-40B4-BE49-F238E27FC236}">
                <a16:creationId xmlns:a16="http://schemas.microsoft.com/office/drawing/2014/main" id="{491AA939-7ECC-4E64-87C3-A9DABE677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2.3.1 &lt;table&gt;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1237" name="表格 51236">
            <a:extLst>
              <a:ext uri="{FF2B5EF4-FFF2-40B4-BE49-F238E27FC236}">
                <a16:creationId xmlns:a16="http://schemas.microsoft.com/office/drawing/2014/main" id="{8BB7A15F-6E13-4B60-B9C4-7A926F2EAB81}"/>
              </a:ext>
            </a:extLst>
          </p:cNvPr>
          <p:cNvGraphicFramePr>
            <a:graphicFrameLocks noGrp="1"/>
          </p:cNvGraphicFramePr>
          <p:nvPr/>
        </p:nvGraphicFramePr>
        <p:xfrm>
          <a:off x="1114425" y="2201863"/>
          <a:ext cx="6656388" cy="3865565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595063192"/>
                    </a:ext>
                  </a:extLst>
                </a:gridCol>
                <a:gridCol w="4637088">
                  <a:extLst>
                    <a:ext uri="{9D8B030D-6E8A-4147-A177-3AD203B41FA5}">
                      <a16:colId xmlns:a16="http://schemas.microsoft.com/office/drawing/2014/main" val="3413021687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的属性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43207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border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表格边框的宽度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1285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bordercolor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表格边框的颜色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393464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bgcolor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表格的背景色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016509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background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表格的背景图像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938954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cellspacing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表格的间距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80175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cellpadding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表格的填充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718267"/>
                  </a:ext>
                </a:extLst>
              </a:tr>
              <a:tr h="688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width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height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align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表格的宽和高，可以使用象素或百分比做单位，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align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是水平对齐属性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655585"/>
                  </a:ext>
                </a:extLst>
              </a:tr>
            </a:tbl>
          </a:graphicData>
        </a:graphic>
      </p:graphicFrame>
      <p:sp>
        <p:nvSpPr>
          <p:cNvPr id="7" name="标题 27649">
            <a:extLst>
              <a:ext uri="{FF2B5EF4-FFF2-40B4-BE49-F238E27FC236}">
                <a16:creationId xmlns:a16="http://schemas.microsoft.com/office/drawing/2014/main" id="{206FC2A9-D4DF-42A1-ABDE-4DAF830CE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文本框 2">
            <a:extLst>
              <a:ext uri="{FF2B5EF4-FFF2-40B4-BE49-F238E27FC236}">
                <a16:creationId xmlns:a16="http://schemas.microsoft.com/office/drawing/2014/main" id="{6A1D06B2-73C3-4082-9525-20687602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2.3.1 &lt;table&gt;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93189" name="文本占位符 50178">
            <a:extLst>
              <a:ext uri="{FF2B5EF4-FFF2-40B4-BE49-F238E27FC236}">
                <a16:creationId xmlns:a16="http://schemas.microsoft.com/office/drawing/2014/main" id="{7E028A57-4AFA-42EB-8203-34137930C4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93938" y="2155825"/>
            <a:ext cx="678815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&lt;table border="10" </a:t>
            </a:r>
            <a:r>
              <a:rPr lang="en-US" altLang="zh-CN" sz="2000" dirty="0" err="1">
                <a:solidFill>
                  <a:srgbClr val="FFC0CB"/>
                </a:solidFill>
              </a:rPr>
              <a:t>bgcolor</a:t>
            </a:r>
            <a:r>
              <a:rPr lang="en-US" altLang="zh-CN" sz="2000" dirty="0">
                <a:solidFill>
                  <a:srgbClr val="FFC0CB"/>
                </a:solidFill>
              </a:rPr>
              <a:t>="pink"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bordercolor</a:t>
            </a:r>
            <a:r>
              <a:rPr lang="en-US" altLang="zh-CN" sz="2000" dirty="0">
                <a:solidFill>
                  <a:srgbClr val="0000FF"/>
                </a:solidFill>
              </a:rPr>
              <a:t>="blue" </a:t>
            </a:r>
            <a:r>
              <a:rPr lang="en-US" altLang="zh-CN" sz="2000" dirty="0" err="1"/>
              <a:t>cellspacing</a:t>
            </a:r>
            <a:r>
              <a:rPr lang="en-US" altLang="zh-CN" sz="2000" dirty="0"/>
              <a:t>="10" cellpadding="20" 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&lt;tr&gt; 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&lt;td&gt;111&lt;/td&gt;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&lt;td&gt;222&lt;/td&gt;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&lt;/tr&gt;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&lt;tr&gt;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&lt;td&gt;333&lt;/td&gt;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&lt;td&gt;444&lt;/td&gt;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&lt;/tr&gt;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&lt;tr&gt;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	&lt;td&gt;555&lt;/td&gt;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	&lt;td&gt;666&lt;/td&gt;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&lt;/tr&gt;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&lt;/table&gt;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29B476-31CE-4E24-8289-B3A7830F4FAF}"/>
              </a:ext>
            </a:extLst>
          </p:cNvPr>
          <p:cNvSpPr txBox="1"/>
          <p:nvPr/>
        </p:nvSpPr>
        <p:spPr>
          <a:xfrm>
            <a:off x="6228184" y="2953542"/>
            <a:ext cx="2304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表格边框宽度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表格背景颜色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表格边框颜色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表格的间距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表格的填充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D4466A-54C9-4F64-84E2-6FE0C7C5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81300"/>
            <a:ext cx="1943100" cy="2476500"/>
          </a:xfrm>
          <a:prstGeom prst="rect">
            <a:avLst/>
          </a:prstGeom>
        </p:spPr>
      </p:pic>
      <p:sp>
        <p:nvSpPr>
          <p:cNvPr id="10" name="标题 27649">
            <a:extLst>
              <a:ext uri="{FF2B5EF4-FFF2-40B4-BE49-F238E27FC236}">
                <a16:creationId xmlns:a16="http://schemas.microsoft.com/office/drawing/2014/main" id="{494C8C07-4018-48A0-B2AB-EA3FF4E5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文本框 2">
            <a:extLst>
              <a:ext uri="{FF2B5EF4-FFF2-40B4-BE49-F238E27FC236}">
                <a16:creationId xmlns:a16="http://schemas.microsoft.com/office/drawing/2014/main" id="{95925FCE-9C50-431C-B190-FF0BE2AC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7483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2.3.2 &lt;tr&gt;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&lt;td&gt;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&lt;th&gt;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95236" name="文本占位符 50178">
            <a:extLst>
              <a:ext uri="{FF2B5EF4-FFF2-40B4-BE49-F238E27FC236}">
                <a16:creationId xmlns:a16="http://schemas.microsoft.com/office/drawing/2014/main" id="{E19E3ACC-4AB6-42EC-BFB1-C7F2B36D6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1831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&lt;td&gt;   </a:t>
            </a:r>
            <a:r>
              <a:rPr lang="zh-CN" altLang="en-US" sz="2400" dirty="0">
                <a:sym typeface="宋体" panose="02010600030101010101" pitchFamily="2" charset="-122"/>
              </a:rPr>
              <a:t>单元格标记；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&lt;tr&gt;    </a:t>
            </a:r>
            <a:r>
              <a:rPr lang="zh-CN" altLang="en-US" sz="2400" dirty="0">
                <a:sym typeface="宋体" panose="02010600030101010101" pitchFamily="2" charset="-122"/>
              </a:rPr>
              <a:t>行标记；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宋体" panose="02010600030101010101" pitchFamily="2" charset="-122"/>
              </a:rPr>
              <a:t>&lt;th&gt;   表头标记，是特殊的单元格标记，内容以粗体居中        </a:t>
            </a:r>
            <a:r>
              <a:rPr lang="en-US" altLang="zh-CN" sz="2400" dirty="0">
                <a:sym typeface="宋体" panose="02010600030101010101" pitchFamily="2" charset="-122"/>
              </a:rPr>
              <a:t>	</a:t>
            </a:r>
            <a:r>
              <a:rPr lang="zh-CN" altLang="en-US" sz="2400" dirty="0">
                <a:sym typeface="宋体" panose="02010600030101010101" pitchFamily="2" charset="-122"/>
              </a:rPr>
              <a:t>的方式显示；</a:t>
            </a:r>
            <a:endParaRPr lang="en-US" altLang="zh-CN" sz="2400" dirty="0">
              <a:sym typeface="宋体" panose="02010600030101010101" pitchFamily="2" charset="-122"/>
            </a:endParaRP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E9015C20-BA38-47E2-8098-32F8FE846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文本框 2">
            <a:extLst>
              <a:ext uri="{FF2B5EF4-FFF2-40B4-BE49-F238E27FC236}">
                <a16:creationId xmlns:a16="http://schemas.microsoft.com/office/drawing/2014/main" id="{F0A02E59-5510-4907-97D8-73075BDC9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60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2.3.2 &lt;td&gt;</a:t>
            </a:r>
            <a:r>
              <a:rPr lang="zh-CN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的常见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7347" name="表格 57346">
            <a:extLst>
              <a:ext uri="{FF2B5EF4-FFF2-40B4-BE49-F238E27FC236}">
                <a16:creationId xmlns:a16="http://schemas.microsoft.com/office/drawing/2014/main" id="{ED070E54-DA51-4B8F-BD64-316F5A806208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2130425"/>
          <a:ext cx="8778875" cy="2822577"/>
        </p:xfrm>
        <a:graphic>
          <a:graphicData uri="http://schemas.openxmlformats.org/drawingml/2006/table">
            <a:tbl>
              <a:tblPr/>
              <a:tblGrid>
                <a:gridCol w="2292350">
                  <a:extLst>
                    <a:ext uri="{9D8B030D-6E8A-4147-A177-3AD203B41FA5}">
                      <a16:colId xmlns:a16="http://schemas.microsoft.com/office/drawing/2014/main" val="181293306"/>
                    </a:ext>
                  </a:extLst>
                </a:gridCol>
                <a:gridCol w="6486525">
                  <a:extLst>
                    <a:ext uri="{9D8B030D-6E8A-4147-A177-3AD203B41FA5}">
                      <a16:colId xmlns:a16="http://schemas.microsoft.com/office/drawing/2014/main" val="2243296360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td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的属性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47085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bordercolor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单元格边框的颜色，该属性仅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60929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bgcolor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单元格的背景色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868226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background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单元格的背景图像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595809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align/valign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单元格里的内容的水平或垂直对齐方式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61907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colspan/rowspan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合并同一列相邻的几个单元格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合并同一行的几个单元格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187022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width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height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单元格的宽和高，可以使用象素或百分比做单位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404840"/>
                  </a:ext>
                </a:extLst>
              </a:tr>
            </a:tbl>
          </a:graphicData>
        </a:graphic>
      </p:graphicFrame>
      <p:sp>
        <p:nvSpPr>
          <p:cNvPr id="7" name="上箭头标注 6">
            <a:extLst>
              <a:ext uri="{FF2B5EF4-FFF2-40B4-BE49-F238E27FC236}">
                <a16:creationId xmlns:a16="http://schemas.microsoft.com/office/drawing/2014/main" id="{3BE87F4E-5315-4E5E-9362-8237B88A9767}"/>
              </a:ext>
            </a:extLst>
          </p:cNvPr>
          <p:cNvSpPr/>
          <p:nvPr/>
        </p:nvSpPr>
        <p:spPr>
          <a:xfrm>
            <a:off x="4891088" y="4567238"/>
            <a:ext cx="4130675" cy="2162175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noProof="1"/>
              <a:t>注意：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noProof="1">
                <a:sym typeface="+mn-ea"/>
              </a:rPr>
              <a:t>    单元格td无border属性，因此无法设置单元格边框的宽度，单元格边框宽度只能是1或0</a:t>
            </a:r>
            <a:endParaRPr lang="zh-CN" altLang="en-US" sz="2000" noProof="1"/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27FE477A-9872-45C5-8275-14B282A65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文本框 2">
            <a:extLst>
              <a:ext uri="{FF2B5EF4-FFF2-40B4-BE49-F238E27FC236}">
                <a16:creationId xmlns:a16="http://schemas.microsoft.com/office/drawing/2014/main" id="{2E6EEDF2-06D4-4DAE-B60A-E837A4A7B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932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2.3.3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单元格的合并属性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01380" name="文本占位符 50178">
            <a:extLst>
              <a:ext uri="{FF2B5EF4-FFF2-40B4-BE49-F238E27FC236}">
                <a16:creationId xmlns:a16="http://schemas.microsoft.com/office/drawing/2014/main" id="{4C199723-BD36-4305-80E2-A62E6B7AD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183197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ym typeface="宋体" panose="02010600030101010101" pitchFamily="2" charset="-122"/>
              </a:rPr>
              <a:t>	</a:t>
            </a:r>
            <a:r>
              <a:rPr lang="zh-CN" altLang="en-US" dirty="0">
                <a:sym typeface="宋体" panose="02010600030101010101" pitchFamily="2" charset="-122"/>
              </a:rPr>
              <a:t>单元格的合并属性是&lt;td&gt;标记的特有属性，分别为跨多列属性(colspan)和跨多行属性(rowspan)。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(1) </a:t>
            </a:r>
            <a:r>
              <a:rPr lang="en-US" altLang="zh-CN" sz="2400" dirty="0" err="1">
                <a:sym typeface="宋体" panose="02010600030101010101" pitchFamily="2" charset="-122"/>
              </a:rPr>
              <a:t>rowspan</a:t>
            </a:r>
            <a:r>
              <a:rPr lang="zh-CN" altLang="en-US" sz="2400" dirty="0">
                <a:sym typeface="宋体" panose="02010600030101010101" pitchFamily="2" charset="-122"/>
              </a:rPr>
              <a:t>用于合并行；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(2) </a:t>
            </a:r>
            <a:r>
              <a:rPr lang="zh-CN" altLang="en-US" sz="2400" dirty="0">
                <a:sym typeface="宋体" panose="02010600030101010101" pitchFamily="2" charset="-122"/>
              </a:rPr>
              <a:t>colspan用于合并列。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C7AF003F-5B04-45D0-A488-B1852EFF9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文本框 2">
            <a:extLst>
              <a:ext uri="{FF2B5EF4-FFF2-40B4-BE49-F238E27FC236}">
                <a16:creationId xmlns:a16="http://schemas.microsoft.com/office/drawing/2014/main" id="{18233338-26A3-4006-9F30-B7087A2E7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932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2.3.3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单元格的合并属性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05476" name="文本占位符 50178">
            <a:extLst>
              <a:ext uri="{FF2B5EF4-FFF2-40B4-BE49-F238E27FC236}">
                <a16:creationId xmlns:a16="http://schemas.microsoft.com/office/drawing/2014/main" id="{A04F906C-C709-4BFF-A534-58542726F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44196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ym typeface="宋体" panose="02010600030101010101" pitchFamily="2" charset="-122"/>
              </a:rPr>
              <a:t>实例：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&lt;tr&gt;  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&lt;td </a:t>
            </a:r>
            <a:r>
              <a:rPr lang="en-US" altLang="zh-CN" sz="2400" dirty="0" err="1">
                <a:sym typeface="宋体" panose="02010600030101010101" pitchFamily="2" charset="-122"/>
              </a:rPr>
              <a:t>rowspan</a:t>
            </a:r>
            <a:r>
              <a:rPr lang="en-US" altLang="zh-CN" sz="2400" dirty="0">
                <a:sym typeface="宋体" panose="02010600030101010101" pitchFamily="2" charset="-122"/>
              </a:rPr>
              <a:t>="2"&gt;111333&lt;/td&gt;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&lt;td&gt;222&lt;/td&gt;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&lt;/tr&gt;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&lt;tr&gt;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&lt;td&gt;444&lt;/td&gt;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&lt;/tr&gt;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&lt;tr&gt;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&lt;td </a:t>
            </a:r>
            <a:r>
              <a:rPr lang="en-US" altLang="zh-CN" sz="2400" dirty="0" err="1">
                <a:sym typeface="宋体" panose="02010600030101010101" pitchFamily="2" charset="-122"/>
              </a:rPr>
              <a:t>colspan</a:t>
            </a:r>
            <a:r>
              <a:rPr lang="en-US" altLang="zh-CN" sz="2400" dirty="0">
                <a:sym typeface="宋体" panose="02010600030101010101" pitchFamily="2" charset="-122"/>
              </a:rPr>
              <a:t>="2" align="middle"&gt;555666&lt;/td&gt;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&lt;/tr&gt;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EF9C55BA-8D16-4CDE-8044-BCDF6ABB3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3C8F92-0908-4CE6-B148-C43DCDF2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504" y="2636912"/>
            <a:ext cx="2377646" cy="2670279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59394">
            <a:extLst>
              <a:ext uri="{FF2B5EF4-FFF2-40B4-BE49-F238E27FC236}">
                <a16:creationId xmlns:a16="http://schemas.microsoft.com/office/drawing/2014/main" id="{61ACB517-66D4-4EB6-8411-5F7E2E952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6463" y="1666875"/>
            <a:ext cx="7904162" cy="4565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是浏览器与服务器之间的交互手段，通过表单能够收集客户端提交的相关信息。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主要功能是提供给用户输入信息的窗口并收集浏览者填写的信息。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是网站实现</a:t>
            </a:r>
            <a:r>
              <a:rPr lang="zh-CN" altLang="en-US" dirty="0">
                <a:solidFill>
                  <a:srgbClr val="FF0000"/>
                </a:solidFill>
              </a:rPr>
              <a:t>互动功能</a:t>
            </a:r>
            <a:r>
              <a:rPr lang="zh-CN" altLang="en-US" dirty="0"/>
              <a:t>的重要组成部分。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网页中的表单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zh-CN" altLang="en-US" sz="3000" dirty="0"/>
              <a:t>用户注册表单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zh-CN" altLang="en-US" sz="3000" dirty="0"/>
              <a:t>提交搜索表单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zh-CN" altLang="en-US" sz="3000" dirty="0"/>
              <a:t>用户登录表单</a:t>
            </a:r>
          </a:p>
        </p:txBody>
      </p:sp>
      <p:sp>
        <p:nvSpPr>
          <p:cNvPr id="6" name="标题 27649">
            <a:extLst>
              <a:ext uri="{FF2B5EF4-FFF2-40B4-BE49-F238E27FC236}">
                <a16:creationId xmlns:a16="http://schemas.microsoft.com/office/drawing/2014/main" id="{12DFA0B9-4553-4F52-977F-24642285A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内容占位符 64514">
            <a:extLst>
              <a:ext uri="{FF2B5EF4-FFF2-40B4-BE49-F238E27FC236}">
                <a16:creationId xmlns:a16="http://schemas.microsoft.com/office/drawing/2014/main" id="{1827C610-046B-423A-A512-1BDC1D11E7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8064500" cy="48958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一个表单的代码至少应包括三个组成部分：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</a:t>
            </a:r>
            <a:r>
              <a:rPr lang="en-US" altLang="zh-CN" dirty="0"/>
              <a:t>(1) </a:t>
            </a:r>
            <a:r>
              <a:rPr lang="zh-CN" altLang="en-US" dirty="0">
                <a:solidFill>
                  <a:srgbClr val="FF0000"/>
                </a:solidFill>
              </a:rPr>
              <a:t>表单</a:t>
            </a:r>
            <a:r>
              <a:rPr lang="en-US" altLang="zh-CN" dirty="0">
                <a:solidFill>
                  <a:srgbClr val="FF0000"/>
                </a:solidFill>
              </a:rPr>
              <a:t>&lt;form&gt;</a:t>
            </a:r>
            <a:r>
              <a:rPr lang="zh-CN" altLang="en-US" dirty="0">
                <a:solidFill>
                  <a:srgbClr val="FF0000"/>
                </a:solidFill>
              </a:rPr>
              <a:t>标记</a:t>
            </a:r>
            <a:r>
              <a:rPr lang="zh-CN" altLang="en-US" dirty="0"/>
              <a:t>：这里包含了处理表单数据所用动态网页的</a:t>
            </a:r>
            <a:r>
              <a:rPr lang="en-US" altLang="zh-CN" dirty="0"/>
              <a:t>URL</a:t>
            </a:r>
            <a:r>
              <a:rPr lang="zh-CN" altLang="en-US" dirty="0"/>
              <a:t>以及数据提交到服务器的方法。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(2)</a:t>
            </a:r>
            <a:r>
              <a:rPr lang="zh-CN" altLang="en-US" dirty="0">
                <a:solidFill>
                  <a:srgbClr val="FF0000"/>
                </a:solidFill>
              </a:rPr>
              <a:t>表单元素</a:t>
            </a:r>
            <a:r>
              <a:rPr lang="zh-CN" altLang="en-US" dirty="0"/>
              <a:t>：例如文本框、下拉菜单、复选框和单选框等。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(3)</a:t>
            </a:r>
            <a:r>
              <a:rPr lang="zh-CN" altLang="en-US" dirty="0">
                <a:solidFill>
                  <a:srgbClr val="FF0000"/>
                </a:solidFill>
              </a:rPr>
              <a:t>提交按钮</a:t>
            </a:r>
            <a:r>
              <a:rPr lang="zh-CN" altLang="en-US" dirty="0"/>
              <a:t>：将数据传送到服务器上的动态网页。</a:t>
            </a:r>
          </a:p>
        </p:txBody>
      </p:sp>
      <p:sp>
        <p:nvSpPr>
          <p:cNvPr id="6" name="标题 27649">
            <a:extLst>
              <a:ext uri="{FF2B5EF4-FFF2-40B4-BE49-F238E27FC236}">
                <a16:creationId xmlns:a16="http://schemas.microsoft.com/office/drawing/2014/main" id="{B998A230-B721-4230-B4DD-13466C585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7649">
            <a:extLst>
              <a:ext uri="{FF2B5EF4-FFF2-40B4-BE49-F238E27FC236}">
                <a16:creationId xmlns:a16="http://schemas.microsoft.com/office/drawing/2014/main" id="{2FAFE1FF-CC4A-4715-9CEC-FF06A7D79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6985000" cy="703262"/>
          </a:xfrm>
        </p:spPr>
        <p:txBody>
          <a:bodyPr/>
          <a:lstStyle/>
          <a:p>
            <a:pPr eaLnBrk="1" hangingPunct="1"/>
            <a:r>
              <a:rPr lang="en-US" altLang="zh-CN" dirty="0"/>
              <a:t>2.1 HTML</a:t>
            </a:r>
            <a:r>
              <a:rPr lang="zh-CN" altLang="en-US" dirty="0"/>
              <a:t>概述</a:t>
            </a:r>
          </a:p>
        </p:txBody>
      </p:sp>
      <p:pic>
        <p:nvPicPr>
          <p:cNvPr id="37891" name="图片 27650">
            <a:extLst>
              <a:ext uri="{FF2B5EF4-FFF2-40B4-BE49-F238E27FC236}">
                <a16:creationId xmlns:a16="http://schemas.microsoft.com/office/drawing/2014/main" id="{6EDB274B-CA91-4B56-A94A-0F8E9C18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276475"/>
            <a:ext cx="6465887" cy="28527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文本框 1">
            <a:extLst>
              <a:ext uri="{FF2B5EF4-FFF2-40B4-BE49-F238E27FC236}">
                <a16:creationId xmlns:a16="http://schemas.microsoft.com/office/drawing/2014/main" id="{AD1E5D7B-5948-4648-8725-54983BED8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414462"/>
            <a:ext cx="4562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2.1.1 </a:t>
            </a:r>
            <a:r>
              <a:rPr lang="en-US" altLang="zh-CN" sz="2800" b="1" dirty="0" err="1">
                <a:solidFill>
                  <a:schemeClr val="tx2"/>
                </a:solidFill>
                <a:sym typeface="宋体" panose="02010600030101010101" pitchFamily="2" charset="-122"/>
              </a:rPr>
              <a:t>HTML文档的基本结构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7322E31-A093-414A-B0CF-17DC2BAE4138}"/>
              </a:ext>
            </a:extLst>
          </p:cNvPr>
          <p:cNvSpPr/>
          <p:nvPr/>
        </p:nvSpPr>
        <p:spPr>
          <a:xfrm>
            <a:off x="431800" y="3860800"/>
            <a:ext cx="1403350" cy="1152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800" noProof="1">
                <a:sym typeface="+mn-ea"/>
              </a:rPr>
              <a:t>HTML</a:t>
            </a:r>
            <a:r>
              <a:rPr lang="zh-CN" altLang="en-US" sz="1800" noProof="1">
                <a:sym typeface="+mn-ea"/>
              </a:rPr>
              <a:t>文档开始和结束的位置</a:t>
            </a:r>
            <a:endParaRPr lang="zh-CN" altLang="en-US" sz="1800" noProof="1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36DE11D-7682-45E6-9B9E-16AD04B132DF}"/>
              </a:ext>
            </a:extLst>
          </p:cNvPr>
          <p:cNvSpPr/>
          <p:nvPr/>
        </p:nvSpPr>
        <p:spPr>
          <a:xfrm>
            <a:off x="143915" y="2254250"/>
            <a:ext cx="1693863" cy="1152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800" noProof="1"/>
              <a:t>头部标记，主要提供文档的描述信息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EEE3035-C856-44F2-9842-A9DEBAF26A0A}"/>
              </a:ext>
            </a:extLst>
          </p:cNvPr>
          <p:cNvSpPr/>
          <p:nvPr/>
        </p:nvSpPr>
        <p:spPr>
          <a:xfrm>
            <a:off x="6797675" y="3263900"/>
            <a:ext cx="1695450" cy="11509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800" noProof="1"/>
              <a:t>定义页面的标题，并显示在浏览器的标题栏中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E058466-54E1-462F-8D48-35BDAEA366E1}"/>
              </a:ext>
            </a:extLst>
          </p:cNvPr>
          <p:cNvSpPr/>
          <p:nvPr/>
        </p:nvSpPr>
        <p:spPr>
          <a:xfrm>
            <a:off x="1978025" y="4498975"/>
            <a:ext cx="1479550" cy="8318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800" noProof="1"/>
              <a:t>指明文档的主体区域</a:t>
            </a:r>
          </a:p>
        </p:txBody>
      </p:sp>
      <p:sp>
        <p:nvSpPr>
          <p:cNvPr id="7" name="上箭头标注 6">
            <a:extLst>
              <a:ext uri="{FF2B5EF4-FFF2-40B4-BE49-F238E27FC236}">
                <a16:creationId xmlns:a16="http://schemas.microsoft.com/office/drawing/2014/main" id="{1DBFCCE0-1CA2-4392-A1DC-9E77D379DFDD}"/>
              </a:ext>
            </a:extLst>
          </p:cNvPr>
          <p:cNvSpPr/>
          <p:nvPr/>
        </p:nvSpPr>
        <p:spPr>
          <a:xfrm>
            <a:off x="3346450" y="4756150"/>
            <a:ext cx="5675313" cy="1800225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noProof="1"/>
              <a:t>注意：</a:t>
            </a:r>
            <a:r>
              <a:rPr lang="en-US" altLang="zh-CN" noProof="1"/>
              <a:t>HTML</a:t>
            </a:r>
            <a:r>
              <a:rPr lang="zh-CN" altLang="en-US" noProof="1"/>
              <a:t>标记之间只可以相互嵌套，不可以相互交错！！！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408126-7A94-4590-B6DA-E2159392C9F4}"/>
              </a:ext>
            </a:extLst>
          </p:cNvPr>
          <p:cNvSpPr txBox="1"/>
          <p:nvPr/>
        </p:nvSpPr>
        <p:spPr>
          <a:xfrm>
            <a:off x="3384816" y="184403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9933"/>
                </a:solidFill>
              </a:rPr>
              <a:t>&lt;!doctype html&gt;</a:t>
            </a:r>
            <a:endParaRPr lang="zh-CN" altLang="en-US" dirty="0">
              <a:solidFill>
                <a:srgbClr val="FF9933"/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文本框 2">
            <a:extLst>
              <a:ext uri="{FF2B5EF4-FFF2-40B4-BE49-F238E27FC236}">
                <a16:creationId xmlns:a16="http://schemas.microsoft.com/office/drawing/2014/main" id="{65B1DE8B-06F8-4743-A44A-6BBC2BB46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992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29698" name="文本占位符 50178">
            <a:extLst>
              <a:ext uri="{FF2B5EF4-FFF2-40B4-BE49-F238E27FC236}">
                <a16:creationId xmlns:a16="http://schemas.microsoft.com/office/drawing/2014/main" id="{BAD25186-369C-465C-9041-E68F83AE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130425"/>
            <a:ext cx="80645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noProof="1">
                <a:sym typeface="+mn-ea"/>
              </a:rPr>
              <a:t>&lt;form&gt;</a:t>
            </a:r>
            <a:r>
              <a:rPr lang="zh-CN" altLang="en-US" sz="2400" noProof="1">
                <a:sym typeface="+mn-ea"/>
              </a:rPr>
              <a:t>标记用于创建一个表单，即定义表单的开始与结束位置，</a:t>
            </a:r>
            <a:r>
              <a:rPr lang="en-US" altLang="zh-CN" sz="2400" noProof="1">
                <a:sym typeface="+mn-ea"/>
              </a:rPr>
              <a:t>&lt;form action="" method="" &gt;&lt;/form&gt;</a:t>
            </a:r>
            <a:r>
              <a:rPr lang="zh-CN" altLang="en-US" sz="2400" noProof="1">
                <a:sym typeface="+mn-ea"/>
              </a:rPr>
              <a:t>。</a:t>
            </a:r>
            <a:endParaRPr lang="en-US" altLang="zh-CN" sz="2400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noProof="1">
              <a:sym typeface="+mn-ea"/>
            </a:endParaRP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</p:txBody>
      </p:sp>
      <p:graphicFrame>
        <p:nvGraphicFramePr>
          <p:cNvPr id="57347" name="表格 57346">
            <a:extLst>
              <a:ext uri="{FF2B5EF4-FFF2-40B4-BE49-F238E27FC236}">
                <a16:creationId xmlns:a16="http://schemas.microsoft.com/office/drawing/2014/main" id="{ABFF7CA2-0011-4852-A941-2B6CA75E2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71068"/>
              </p:ext>
            </p:extLst>
          </p:nvPr>
        </p:nvGraphicFramePr>
        <p:xfrm>
          <a:off x="982663" y="2990850"/>
          <a:ext cx="7710487" cy="3059113"/>
        </p:xfrm>
        <a:graphic>
          <a:graphicData uri="http://schemas.openxmlformats.org/drawingml/2006/table">
            <a:tbl>
              <a:tblPr/>
              <a:tblGrid>
                <a:gridCol w="2270125">
                  <a:extLst>
                    <a:ext uri="{9D8B030D-6E8A-4147-A177-3AD203B41FA5}">
                      <a16:colId xmlns:a16="http://schemas.microsoft.com/office/drawing/2014/main" val="1634591935"/>
                    </a:ext>
                  </a:extLst>
                </a:gridCol>
                <a:gridCol w="5440362">
                  <a:extLst>
                    <a:ext uri="{9D8B030D-6E8A-4147-A177-3AD203B41FA5}">
                      <a16:colId xmlns:a16="http://schemas.microsoft.com/office/drawing/2014/main" val="522791177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的属性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54394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表单名称，可以设置一个唯一的名称以标识表单，如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&lt;form name=”form1”&gt;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398176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动作，用来设置表单提交的位置。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149884"/>
                  </a:ext>
                </a:extLst>
              </a:tr>
              <a:tr h="609600">
                <a:tc>
                  <a:txBody>
                    <a:bodyPr/>
                    <a:lstStyle>
                      <a:lvl1pPr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method=”post|get”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方法，提交数据的方式，用以定义浏览器将表单数据传递到服务器端处理程序的方式。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29233"/>
                  </a:ext>
                </a:extLst>
              </a:tr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enctype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="multipart/form-data"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对表单传递的照片、压缩包、音频等文件需要用到这个编码方式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07836"/>
                  </a:ext>
                </a:extLst>
              </a:tr>
            </a:tbl>
          </a:graphicData>
        </a:graphic>
      </p:graphicFrame>
      <p:sp>
        <p:nvSpPr>
          <p:cNvPr id="8" name="标题 27649">
            <a:extLst>
              <a:ext uri="{FF2B5EF4-FFF2-40B4-BE49-F238E27FC236}">
                <a16:creationId xmlns:a16="http://schemas.microsoft.com/office/drawing/2014/main" id="{755A71F8-EFAD-41F8-B0DC-A40A4F431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文本框 2">
            <a:extLst>
              <a:ext uri="{FF2B5EF4-FFF2-40B4-BE49-F238E27FC236}">
                <a16:creationId xmlns:a16="http://schemas.microsoft.com/office/drawing/2014/main" id="{CE60BE01-5B1F-4FCB-97A4-3B6F8B3C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227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--method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69635" name="内容占位符 69634">
            <a:extLst>
              <a:ext uri="{FF2B5EF4-FFF2-40B4-BE49-F238E27FC236}">
                <a16:creationId xmlns:a16="http://schemas.microsoft.com/office/drawing/2014/main" id="{FBD28D03-0756-4517-B887-421F2A2E7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4425" y="2130425"/>
            <a:ext cx="7921625" cy="5113338"/>
          </a:xfrm>
        </p:spPr>
        <p:txBody>
          <a:bodyPr/>
          <a:lstStyle/>
          <a:p>
            <a:pPr marL="0" indent="0" eaLnBrk="1" hangingPunct="1"/>
            <a:r>
              <a:rPr lang="en-US" altLang="zh-CN" dirty="0"/>
              <a:t>method</a:t>
            </a:r>
            <a:r>
              <a:rPr lang="zh-CN" altLang="en-US" dirty="0"/>
              <a:t>： </a:t>
            </a:r>
            <a:r>
              <a:rPr lang="en-US" altLang="zh-CN" dirty="0"/>
              <a:t>get</a:t>
            </a:r>
            <a:r>
              <a:rPr lang="zh-CN" altLang="en-US" dirty="0"/>
              <a:t>或</a:t>
            </a:r>
            <a:r>
              <a:rPr lang="en-US" altLang="zh-CN" dirty="0"/>
              <a:t>post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get</a:t>
            </a:r>
            <a:r>
              <a:rPr lang="zh-CN" altLang="en-US" dirty="0">
                <a:solidFill>
                  <a:srgbClr val="000000"/>
                </a:solidFill>
              </a:rPr>
              <a:t>方式提交的表单信息是非安全方式，附加在</a:t>
            </a:r>
            <a:r>
              <a:rPr lang="en-US" altLang="zh-CN" dirty="0">
                <a:solidFill>
                  <a:srgbClr val="000000"/>
                </a:solidFill>
              </a:rPr>
              <a:t>URL</a:t>
            </a:r>
            <a:r>
              <a:rPr lang="zh-CN" altLang="en-US" dirty="0">
                <a:solidFill>
                  <a:srgbClr val="000000"/>
                </a:solidFill>
              </a:rPr>
              <a:t>地址后面</a:t>
            </a:r>
            <a:r>
              <a:rPr lang="zh-CN" altLang="en-US" dirty="0">
                <a:solidFill>
                  <a:srgbClr val="FF0000"/>
                </a:solidFill>
              </a:rPr>
              <a:t>（例如百度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00"/>
                </a:solidFill>
              </a:rPr>
              <a:t>url</a:t>
            </a:r>
            <a:r>
              <a:rPr lang="en-US" altLang="zh-CN" sz="2400" dirty="0">
                <a:solidFill>
                  <a:srgbClr val="000000"/>
                </a:solidFill>
              </a:rPr>
              <a:t>?</a:t>
            </a:r>
            <a:r>
              <a:rPr lang="zh-CN" altLang="en-US" sz="2400" dirty="0">
                <a:solidFill>
                  <a:srgbClr val="000000"/>
                </a:solidFill>
              </a:rPr>
              <a:t>表单元素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name</a:t>
            </a:r>
            <a:r>
              <a:rPr lang="en-US" altLang="zh-CN" sz="2400" dirty="0">
                <a:solidFill>
                  <a:srgbClr val="000000"/>
                </a:solidFill>
              </a:rPr>
              <a:t>=</a:t>
            </a:r>
            <a:r>
              <a:rPr lang="zh-CN" altLang="en-US" sz="2400" dirty="0">
                <a:solidFill>
                  <a:srgbClr val="000000"/>
                </a:solidFill>
              </a:rPr>
              <a:t>表单元素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value</a:t>
            </a:r>
            <a:r>
              <a:rPr lang="en-US" altLang="zh-CN" sz="2400" dirty="0">
                <a:solidFill>
                  <a:srgbClr val="000000"/>
                </a:solidFill>
              </a:rPr>
              <a:t> &amp;</a:t>
            </a:r>
            <a:r>
              <a:rPr lang="zh-CN" altLang="en-US" sz="2400" dirty="0">
                <a:solidFill>
                  <a:srgbClr val="000000"/>
                </a:solidFill>
              </a:rPr>
              <a:t>表单元素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</a:rPr>
              <a:t>name=</a:t>
            </a:r>
            <a:r>
              <a:rPr lang="zh-CN" altLang="en-US" sz="2400" dirty="0">
                <a:solidFill>
                  <a:srgbClr val="000000"/>
                </a:solidFill>
              </a:rPr>
              <a:t>表单元素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</a:rPr>
              <a:t>value……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&lt;form name=f action=s&gt;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&lt;input type=text name=wd id=kw size=42 </a:t>
            </a:r>
            <a:r>
              <a:rPr lang="en-US" altLang="zh-CN" dirty="0" err="1"/>
              <a:t>maxlength</a:t>
            </a:r>
            <a:r>
              <a:rPr lang="en-US" altLang="zh-CN" dirty="0"/>
              <a:t>=100&gt; &lt;input type=submit value=</a:t>
            </a:r>
            <a:r>
              <a:rPr lang="zh-CN" altLang="en-US" dirty="0"/>
              <a:t>百度一下 </a:t>
            </a:r>
            <a:r>
              <a:rPr lang="en-US" altLang="zh-CN" dirty="0"/>
              <a:t>id=sb&gt;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&lt;/form&gt;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177FC49C-C7EE-4C22-AD85-251AEA7FC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文本框 2">
            <a:extLst>
              <a:ext uri="{FF2B5EF4-FFF2-40B4-BE49-F238E27FC236}">
                <a16:creationId xmlns:a16="http://schemas.microsoft.com/office/drawing/2014/main" id="{18DB9704-7800-4B6B-892D-61EAB1730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91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--action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70659" name="内容占位符 70658">
            <a:extLst>
              <a:ext uri="{FF2B5EF4-FFF2-40B4-BE49-F238E27FC236}">
                <a16:creationId xmlns:a16="http://schemas.microsoft.com/office/drawing/2014/main" id="{75338857-56C4-4E8C-B789-9B9781F3B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2203450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dirty="0"/>
              <a:t>action</a:t>
            </a:r>
            <a:r>
              <a:rPr lang="zh-CN" altLang="en-US" dirty="0"/>
              <a:t>：接一个动态网页名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FF"/>
                </a:solidFill>
              </a:rPr>
              <a:t>&lt;form name="test" method=“post" action="4-2_2.asp"&gt;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设置</a:t>
            </a:r>
            <a:r>
              <a:rPr lang="en-US" altLang="zh-CN" dirty="0">
                <a:solidFill>
                  <a:srgbClr val="3333FF"/>
                </a:solidFill>
              </a:rPr>
              <a:t>action</a:t>
            </a:r>
            <a:r>
              <a:rPr lang="zh-CN" altLang="en-US" dirty="0">
                <a:solidFill>
                  <a:srgbClr val="3333FF"/>
                </a:solidFill>
              </a:rPr>
              <a:t>属性后会产生两个作用：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点击该表单的提交按钮将会链接到该网页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同时还会将表单中输入的数据发送给该网页进行处理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如果将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属性值设置为空将由当前网页对提交数据进行处理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2C326108-99AC-42B9-B8D6-7C6986666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内容占位符 71682">
            <a:extLst>
              <a:ext uri="{FF2B5EF4-FFF2-40B4-BE49-F238E27FC236}">
                <a16:creationId xmlns:a16="http://schemas.microsoft.com/office/drawing/2014/main" id="{2194ADDB-D085-475A-8F0F-359C29BC9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203450"/>
            <a:ext cx="80645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表单将数据提交给动态页后，动态页通过</a:t>
            </a:r>
            <a:r>
              <a:rPr lang="en-US" altLang="zh-CN" dirty="0"/>
              <a:t>request</a:t>
            </a:r>
            <a:r>
              <a:rPr lang="zh-CN" altLang="en-US" dirty="0"/>
              <a:t>对象取下数据，就能进行处理了，如把这些数据存入数据库，或按这些数据进行查询等。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18787" name="文本框 1">
            <a:extLst>
              <a:ext uri="{FF2B5EF4-FFF2-40B4-BE49-F238E27FC236}">
                <a16:creationId xmlns:a16="http://schemas.microsoft.com/office/drawing/2014/main" id="{F9C46721-EA8A-4D2C-9762-4DA336DF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3689350"/>
            <a:ext cx="2994025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var_dump($_POST);</a:t>
            </a:r>
          </a:p>
          <a:p>
            <a:pPr eaLnBrk="1" hangingPunct="1"/>
            <a:r>
              <a:rPr lang="zh-CN" altLang="en-US" dirty="0"/>
              <a:t>echo "&lt;br&gt;";</a:t>
            </a:r>
          </a:p>
          <a:p>
            <a:pPr eaLnBrk="1" hangingPunct="1"/>
            <a:r>
              <a:rPr lang="zh-CN" altLang="en-US" dirty="0"/>
              <a:t>var_dump($_GET);</a:t>
            </a:r>
          </a:p>
        </p:txBody>
      </p:sp>
      <p:sp>
        <p:nvSpPr>
          <p:cNvPr id="118788" name="文本框 2">
            <a:extLst>
              <a:ext uri="{FF2B5EF4-FFF2-40B4-BE49-F238E27FC236}">
                <a16:creationId xmlns:a16="http://schemas.microsoft.com/office/drawing/2014/main" id="{4035234D-1ADA-4B02-B630-FB790AD89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91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--action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17B0B292-5AD6-4866-A516-54B7254EB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文本框 2">
            <a:extLst>
              <a:ext uri="{FF2B5EF4-FFF2-40B4-BE49-F238E27FC236}">
                <a16:creationId xmlns:a16="http://schemas.microsoft.com/office/drawing/2014/main" id="{138C3E1A-C2F0-4107-AA45-403010008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6593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其他属性</a:t>
            </a:r>
          </a:p>
        </p:txBody>
      </p:sp>
      <p:sp>
        <p:nvSpPr>
          <p:cNvPr id="72707" name="内容占位符 72706">
            <a:extLst>
              <a:ext uri="{FF2B5EF4-FFF2-40B4-BE49-F238E27FC236}">
                <a16:creationId xmlns:a16="http://schemas.microsoft.com/office/drawing/2014/main" id="{52BC012B-2E91-4AE8-B317-BC66A225C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203450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sz="3200" dirty="0" err="1"/>
              <a:t>enctype</a:t>
            </a:r>
            <a:r>
              <a:rPr lang="zh-CN" altLang="en-US" sz="3200" dirty="0"/>
              <a:t>：一般不需要设置，如果表单中有文件上传对象，则设置该属性值为</a:t>
            </a:r>
            <a:r>
              <a:rPr lang="en-US" altLang="zh-CN" sz="3200" dirty="0"/>
              <a:t>multipart/form-data</a:t>
            </a:r>
          </a:p>
          <a:p>
            <a:pPr eaLnBrk="1" hangingPunct="1"/>
            <a:r>
              <a:rPr lang="en-US" altLang="zh-CN" sz="3200" dirty="0"/>
              <a:t>name</a:t>
            </a:r>
            <a:r>
              <a:rPr lang="zh-CN" altLang="en-US" sz="3200" dirty="0"/>
              <a:t>和</a:t>
            </a:r>
            <a:r>
              <a:rPr lang="en-US" altLang="zh-CN" sz="3200" dirty="0"/>
              <a:t>id</a:t>
            </a:r>
            <a:r>
              <a:rPr lang="zh-CN" altLang="en-US" sz="3200" dirty="0"/>
              <a:t>：在表单的接收页面只接收有</a:t>
            </a:r>
            <a:r>
              <a:rPr lang="en-US" altLang="zh-CN" sz="3200" dirty="0"/>
              <a:t>name</a:t>
            </a:r>
            <a:r>
              <a:rPr lang="zh-CN" altLang="en-US" sz="3200" dirty="0"/>
              <a:t>属性的表单元素，赋</a:t>
            </a:r>
            <a:r>
              <a:rPr lang="en-US" altLang="zh-CN" sz="3200" dirty="0"/>
              <a:t>ID</a:t>
            </a:r>
            <a:r>
              <a:rPr lang="zh-CN" altLang="en-US" sz="3200" dirty="0"/>
              <a:t>的元素通过表单是接收不到值的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</a:rPr>
              <a:t>target</a:t>
            </a:r>
            <a:r>
              <a:rPr lang="zh-CN" altLang="en-US" sz="3200" dirty="0"/>
              <a:t>：接收页是否在新窗口打开，和</a:t>
            </a:r>
            <a:r>
              <a:rPr lang="en-US" altLang="zh-CN" sz="3200" dirty="0"/>
              <a:t>a</a:t>
            </a:r>
            <a:r>
              <a:rPr lang="zh-CN" altLang="en-US" sz="3200" dirty="0"/>
              <a:t>标记的该属性类似</a:t>
            </a:r>
          </a:p>
          <a:p>
            <a:pPr eaLnBrk="1" hangingPunct="1"/>
            <a:endParaRPr lang="zh-CN" altLang="en-US" sz="3200" dirty="0"/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42062799-8FAF-4C03-A156-A7D6AEA2A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文本框 2">
            <a:extLst>
              <a:ext uri="{FF2B5EF4-FFF2-40B4-BE49-F238E27FC236}">
                <a16:creationId xmlns:a16="http://schemas.microsoft.com/office/drawing/2014/main" id="{EB907A38-9E58-4500-86AF-37FE8963C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992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66563" name="内容占位符 66562">
            <a:extLst>
              <a:ext uri="{FF2B5EF4-FFF2-40B4-BE49-F238E27FC236}">
                <a16:creationId xmlns:a16="http://schemas.microsoft.com/office/drawing/2014/main" id="{7F93AB03-FF70-4A60-9ACC-AC6CACCE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203450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noProof="1"/>
              <a:t>没有</a:t>
            </a:r>
            <a:r>
              <a:rPr lang="en-US" altLang="zh-CN" sz="3200" noProof="1"/>
              <a:t>form</a:t>
            </a:r>
            <a:r>
              <a:rPr lang="zh-CN" altLang="en-US" sz="3200" noProof="1"/>
              <a:t>标记</a:t>
            </a:r>
          </a:p>
          <a:p>
            <a:pPr eaLnBrk="1" hangingPunct="1">
              <a:defRPr/>
            </a:pPr>
            <a:r>
              <a:rPr lang="zh-CN" altLang="en-US" sz="3200" noProof="1"/>
              <a:t>一个表单出现多个</a:t>
            </a:r>
            <a:r>
              <a:rPr lang="en-US" altLang="zh-CN" sz="3200" noProof="1"/>
              <a:t>form</a:t>
            </a:r>
            <a:r>
              <a:rPr lang="zh-CN" altLang="en-US" sz="3200" noProof="1"/>
              <a:t>标记</a:t>
            </a:r>
          </a:p>
          <a:p>
            <a:pPr eaLnBrk="1" hangingPunct="1">
              <a:defRPr/>
            </a:pPr>
            <a:r>
              <a:rPr lang="zh-CN" altLang="en-US" sz="3200" noProof="1"/>
              <a:t>多个</a:t>
            </a:r>
            <a:r>
              <a:rPr lang="en-US" altLang="zh-CN" sz="3200" noProof="1"/>
              <a:t>&lt;form&gt;</a:t>
            </a:r>
            <a:r>
              <a:rPr lang="zh-CN" altLang="en-US" sz="3200" noProof="1"/>
              <a:t>标记嵌套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r>
              <a:rPr lang="zh-CN" altLang="en-US" noProof="1"/>
              <a:t>虽然这些错误从表单的外观中看不出，但表单是用来提交数据的，而不是用来装饰网页的，这些错误会使表单无法实现其功能</a:t>
            </a:r>
          </a:p>
        </p:txBody>
      </p:sp>
      <p:grpSp>
        <p:nvGrpSpPr>
          <p:cNvPr id="4" name="Group 1034">
            <a:extLst>
              <a:ext uri="{FF2B5EF4-FFF2-40B4-BE49-F238E27FC236}">
                <a16:creationId xmlns:a16="http://schemas.microsoft.com/office/drawing/2014/main" id="{99FE10B3-3A20-4E52-B53A-F9B61203D6B5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01863"/>
            <a:ext cx="609600" cy="609600"/>
            <a:chOff x="4368" y="1872"/>
            <a:chExt cx="384" cy="384"/>
          </a:xfrm>
        </p:grpSpPr>
        <p:sp>
          <p:nvSpPr>
            <p:cNvPr id="122892" name="Line 1032">
              <a:extLst>
                <a:ext uri="{FF2B5EF4-FFF2-40B4-BE49-F238E27FC236}">
                  <a16:creationId xmlns:a16="http://schemas.microsoft.com/office/drawing/2014/main" id="{A4F63B87-105D-43CE-9447-E68E612A4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3" name="Line 1033">
              <a:extLst>
                <a:ext uri="{FF2B5EF4-FFF2-40B4-BE49-F238E27FC236}">
                  <a16:creationId xmlns:a16="http://schemas.microsoft.com/office/drawing/2014/main" id="{F12995A9-2941-4E45-9D0F-CF0B5F67F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034">
            <a:extLst>
              <a:ext uri="{FF2B5EF4-FFF2-40B4-BE49-F238E27FC236}">
                <a16:creationId xmlns:a16="http://schemas.microsoft.com/office/drawing/2014/main" id="{9237662B-1DA4-4D8B-B90F-C03575C54DAA}"/>
              </a:ext>
            </a:extLst>
          </p:cNvPr>
          <p:cNvGrpSpPr>
            <a:grpSpLocks/>
          </p:cNvGrpSpPr>
          <p:nvPr/>
        </p:nvGrpSpPr>
        <p:grpSpPr bwMode="auto">
          <a:xfrm>
            <a:off x="6423025" y="2887663"/>
            <a:ext cx="609600" cy="609600"/>
            <a:chOff x="4368" y="1872"/>
            <a:chExt cx="384" cy="384"/>
          </a:xfrm>
        </p:grpSpPr>
        <p:sp>
          <p:nvSpPr>
            <p:cNvPr id="122890" name="Line 1032">
              <a:extLst>
                <a:ext uri="{FF2B5EF4-FFF2-40B4-BE49-F238E27FC236}">
                  <a16:creationId xmlns:a16="http://schemas.microsoft.com/office/drawing/2014/main" id="{D10B4494-746C-4893-B007-BB9DA46CB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1" name="Line 1033">
              <a:extLst>
                <a:ext uri="{FF2B5EF4-FFF2-40B4-BE49-F238E27FC236}">
                  <a16:creationId xmlns:a16="http://schemas.microsoft.com/office/drawing/2014/main" id="{FC13AEBE-B832-466D-AE8D-4B4EBF72F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034">
            <a:extLst>
              <a:ext uri="{FF2B5EF4-FFF2-40B4-BE49-F238E27FC236}">
                <a16:creationId xmlns:a16="http://schemas.microsoft.com/office/drawing/2014/main" id="{224BAA53-7C16-4C74-B1FA-2EF2DAEF1DC1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3497263"/>
            <a:ext cx="609600" cy="609600"/>
            <a:chOff x="4368" y="1872"/>
            <a:chExt cx="384" cy="384"/>
          </a:xfrm>
        </p:grpSpPr>
        <p:sp>
          <p:nvSpPr>
            <p:cNvPr id="122888" name="Line 1032">
              <a:extLst>
                <a:ext uri="{FF2B5EF4-FFF2-40B4-BE49-F238E27FC236}">
                  <a16:creationId xmlns:a16="http://schemas.microsoft.com/office/drawing/2014/main" id="{8FDC17EC-9914-4F75-9D40-0B7C947AC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9" name="Line 1033">
              <a:extLst>
                <a:ext uri="{FF2B5EF4-FFF2-40B4-BE49-F238E27FC236}">
                  <a16:creationId xmlns:a16="http://schemas.microsoft.com/office/drawing/2014/main" id="{7E031557-45DB-4A8C-96A8-1B8C6333A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标题 27649">
            <a:extLst>
              <a:ext uri="{FF2B5EF4-FFF2-40B4-BE49-F238E27FC236}">
                <a16:creationId xmlns:a16="http://schemas.microsoft.com/office/drawing/2014/main" id="{0A68E9A4-7D7E-45C7-B160-AFA8A9757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占位符 74754">
            <a:extLst>
              <a:ext uri="{FF2B5EF4-FFF2-40B4-BE49-F238E27FC236}">
                <a16:creationId xmlns:a16="http://schemas.microsoft.com/office/drawing/2014/main" id="{94568D06-1C15-41F1-8D71-A0FD2A09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表单域</a:t>
            </a:r>
            <a:r>
              <a:rPr lang="en-US" altLang="zh-CN" noProof="1"/>
              <a:t>form</a:t>
            </a:r>
            <a:r>
              <a:rPr lang="zh-CN" altLang="en-US" noProof="1"/>
              <a:t>标记中包含的表单标记主要有</a:t>
            </a:r>
            <a:r>
              <a:rPr lang="en-US" altLang="zh-CN" noProof="1"/>
              <a:t>input</a:t>
            </a:r>
            <a:r>
              <a:rPr lang="zh-CN" altLang="en-US" noProof="1"/>
              <a:t>，</a:t>
            </a:r>
            <a:r>
              <a:rPr lang="en-US" altLang="zh-CN" noProof="1"/>
              <a:t>select (option)</a:t>
            </a:r>
            <a:r>
              <a:rPr lang="zh-CN" altLang="en-US" noProof="1"/>
              <a:t>，</a:t>
            </a:r>
            <a:r>
              <a:rPr lang="en-US" altLang="zh-CN" noProof="1"/>
              <a:t>textarea</a:t>
            </a:r>
            <a:r>
              <a:rPr lang="zh-CN" altLang="en-US" noProof="1"/>
              <a:t>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124931" name="文本框 1">
            <a:extLst>
              <a:ext uri="{FF2B5EF4-FFF2-40B4-BE49-F238E27FC236}">
                <a16:creationId xmlns:a16="http://schemas.microsoft.com/office/drawing/2014/main" id="{2F424C56-8281-46D7-81E1-265CF3B0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2" name="文本框 2">
            <a:extLst>
              <a:ext uri="{FF2B5EF4-FFF2-40B4-BE49-F238E27FC236}">
                <a16:creationId xmlns:a16="http://schemas.microsoft.com/office/drawing/2014/main" id="{80F29078-C314-4B29-9F71-E3E4C9F5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917825"/>
            <a:ext cx="5837237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/>
              <a:t>&lt;form action="" method="POST"&gt;</a:t>
            </a:r>
          </a:p>
          <a:p>
            <a:pPr eaLnBrk="1" hangingPunct="1"/>
            <a:r>
              <a:rPr lang="en-US" altLang="zh-CN" sz="1200" dirty="0"/>
              <a:t>	</a:t>
            </a:r>
            <a:r>
              <a:rPr lang="zh-CN" altLang="en-US" sz="1200" dirty="0"/>
              <a:t>&lt;p&gt;用户名：&lt;input name="user" id="xm" type="text" size="15" /&gt; &lt;/p&gt;</a:t>
            </a:r>
          </a:p>
          <a:p>
            <a:pPr eaLnBrk="1" hangingPunct="1"/>
            <a:r>
              <a:rPr lang="en-US" altLang="zh-CN" sz="1200" dirty="0"/>
              <a:t>	</a:t>
            </a:r>
            <a:r>
              <a:rPr lang="zh-CN" altLang="en-US" sz="1200" dirty="0"/>
              <a:t>&lt;p&gt;密码 ： &lt;input name="pw" type="password" size="15" /&gt;&lt;/p&gt;</a:t>
            </a:r>
          </a:p>
          <a:p>
            <a:pPr eaLnBrk="1" hangingPunct="1"/>
            <a:r>
              <a:rPr lang="zh-CN" altLang="en-US" sz="1200" dirty="0"/>
              <a:t> </a:t>
            </a:r>
            <a:r>
              <a:rPr lang="en-US" altLang="zh-CN" sz="1200" dirty="0"/>
              <a:t>	</a:t>
            </a:r>
            <a:r>
              <a:rPr lang="zh-CN" altLang="en-US" sz="1200" dirty="0"/>
              <a:t>&lt;p&gt;性别： 男 &lt;input type="radio" name="sex" value="1" /&gt;</a:t>
            </a:r>
          </a:p>
          <a:p>
            <a:pPr eaLnBrk="1" hangingPunct="1"/>
            <a:r>
              <a:rPr lang="zh-CN" altLang="en-US" sz="1200" dirty="0"/>
              <a:t> </a:t>
            </a:r>
            <a:r>
              <a:rPr lang="en-US" altLang="zh-CN" sz="1200" dirty="0"/>
              <a:t>	</a:t>
            </a:r>
            <a:r>
              <a:rPr lang="zh-CN" altLang="en-US" sz="1200" dirty="0"/>
              <a:t>女 &lt;input type="radio" name="sex" value="2" /&gt;&lt;/p&gt;</a:t>
            </a:r>
          </a:p>
          <a:p>
            <a:pPr eaLnBrk="1" hangingPunct="1"/>
            <a:r>
              <a:rPr lang="zh-CN" altLang="en-US" sz="1200" dirty="0"/>
              <a:t>	&lt;p&gt;爱好：&lt;input name="fav1" type="checkbox"  value="1" /&gt; 跳舞 </a:t>
            </a:r>
          </a:p>
          <a:p>
            <a:pPr eaLnBrk="1" hangingPunct="1"/>
            <a:r>
              <a:rPr lang="zh-CN" altLang="en-US" sz="1200" dirty="0"/>
              <a:t>	&lt;input name="fav2" type="checkbox" value="2" /&gt;散步 </a:t>
            </a:r>
          </a:p>
          <a:p>
            <a:pPr eaLnBrk="1" hangingPunct="1"/>
            <a:r>
              <a:rPr lang="zh-CN" altLang="en-US" sz="1200" dirty="0"/>
              <a:t>	&lt;input name="fav3" type="checkbox" value="3" /&gt; 唱歌 &lt;/p&gt;</a:t>
            </a:r>
          </a:p>
          <a:p>
            <a:pPr eaLnBrk="1" hangingPunct="1"/>
            <a:r>
              <a:rPr lang="zh-CN" altLang="en-US" sz="1200" dirty="0"/>
              <a:t>	 &lt;p&gt;所在地：  &lt;select name="addr"&gt;</a:t>
            </a:r>
          </a:p>
          <a:p>
            <a:pPr eaLnBrk="1" hangingPunct="1"/>
            <a:r>
              <a:rPr lang="zh-CN" altLang="en-US" sz="1200" dirty="0"/>
              <a:t>	</a:t>
            </a:r>
            <a:r>
              <a:rPr lang="en-US" altLang="zh-CN" sz="1200" dirty="0"/>
              <a:t>	</a:t>
            </a:r>
            <a:r>
              <a:rPr lang="zh-CN" altLang="en-US" sz="1200" dirty="0"/>
              <a:t>  &lt;option value="1"&gt;长沙&lt;/option&gt;</a:t>
            </a:r>
          </a:p>
          <a:p>
            <a:pPr eaLnBrk="1" hangingPunct="1"/>
            <a:r>
              <a:rPr lang="zh-CN" altLang="en-US" sz="1200" dirty="0"/>
              <a:t>		  &lt;option value="2"&gt;湘潭&lt;/option&gt;</a:t>
            </a:r>
          </a:p>
          <a:p>
            <a:pPr eaLnBrk="1" hangingPunct="1"/>
            <a:r>
              <a:rPr lang="zh-CN" altLang="en-US" sz="1200" dirty="0"/>
              <a:t>		  &lt;option value="3"&gt;衡阳&lt;/option&gt;</a:t>
            </a:r>
          </a:p>
          <a:p>
            <a:pPr eaLnBrk="1" hangingPunct="1"/>
            <a:r>
              <a:rPr lang="zh-CN" altLang="en-US" sz="1200" dirty="0"/>
              <a:t>	&lt;/select&gt; &lt;/p&gt;</a:t>
            </a:r>
          </a:p>
          <a:p>
            <a:pPr eaLnBrk="1" hangingPunct="1"/>
            <a:r>
              <a:rPr lang="zh-CN" altLang="en-US" sz="1200" dirty="0"/>
              <a:t>	  &lt;p&gt; 个性签名： &lt;br/&gt;&lt;textarea name="sign"&gt;&lt;/textarea&gt; &lt;/p&gt;</a:t>
            </a:r>
          </a:p>
          <a:p>
            <a:pPr eaLnBrk="1" hangingPunct="1"/>
            <a:r>
              <a:rPr lang="zh-CN" altLang="en-US" sz="1200" dirty="0"/>
              <a:t>	  &lt;p&gt;时间：&lt;input type="date" &gt;&lt;/p&gt;</a:t>
            </a:r>
          </a:p>
          <a:p>
            <a:pPr eaLnBrk="1" hangingPunct="1"/>
            <a:r>
              <a:rPr lang="zh-CN" altLang="en-US" sz="1200" dirty="0"/>
              <a:t>	   &lt;p&gt;数字：&lt;input type="number" &gt;&lt;/p&gt;</a:t>
            </a:r>
          </a:p>
          <a:p>
            <a:pPr eaLnBrk="1" hangingPunct="1"/>
            <a:r>
              <a:rPr lang="zh-CN" altLang="en-US" sz="1200" dirty="0"/>
              <a:t>	  &lt;p&gt; &lt;input type="submit" name="Submit" value="提交" /&gt; &lt;/p&gt;</a:t>
            </a:r>
          </a:p>
          <a:p>
            <a:pPr eaLnBrk="1" hangingPunct="1"/>
            <a:r>
              <a:rPr lang="zh-CN" altLang="en-US" sz="1200" dirty="0"/>
              <a:t>&lt;/form&gt;</a:t>
            </a:r>
          </a:p>
        </p:txBody>
      </p:sp>
      <p:sp>
        <p:nvSpPr>
          <p:cNvPr id="124933" name="文本框 2">
            <a:extLst>
              <a:ext uri="{FF2B5EF4-FFF2-40B4-BE49-F238E27FC236}">
                <a16:creationId xmlns:a16="http://schemas.microsoft.com/office/drawing/2014/main" id="{7DE10A86-EA78-460E-8E82-1B9344C51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992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9A7D4194-2477-4F26-A0FE-56D13A238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文本框 1">
            <a:extLst>
              <a:ext uri="{FF2B5EF4-FFF2-40B4-BE49-F238E27FC236}">
                <a16:creationId xmlns:a16="http://schemas.microsoft.com/office/drawing/2014/main" id="{504144BB-FD6A-4EFB-A48E-FFAEFB8E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79" name="文本框 2">
            <a:extLst>
              <a:ext uri="{FF2B5EF4-FFF2-40B4-BE49-F238E27FC236}">
                <a16:creationId xmlns:a16="http://schemas.microsoft.com/office/drawing/2014/main" id="{E6BA5C24-167B-41EC-879A-76A75DBCE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0718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BD29CB86-1A0F-42C9-9031-CD8A8506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5779" name="内容占位符 75778">
            <a:extLst>
              <a:ext uri="{FF2B5EF4-FFF2-40B4-BE49-F238E27FC236}">
                <a16:creationId xmlns:a16="http://schemas.microsoft.com/office/drawing/2014/main" id="{FEDC9B65-D673-4AEE-84B4-3E34FDCA280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98525" y="2203450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input</a:t>
            </a:r>
            <a:r>
              <a:rPr lang="zh-CN" altLang="en-US">
                <a:solidFill>
                  <a:srgbClr val="000000"/>
                </a:solidFill>
              </a:rPr>
              <a:t>标记是收集用户输入信息的标记，是一个单标记，其</a:t>
            </a:r>
            <a:r>
              <a:rPr lang="zh-CN" altLang="en-US">
                <a:solidFill>
                  <a:srgbClr val="FF0000"/>
                </a:solidFill>
              </a:rPr>
              <a:t>含义由</a:t>
            </a: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zh-CN" altLang="en-US">
                <a:solidFill>
                  <a:srgbClr val="FF0000"/>
                </a:solidFill>
              </a:rPr>
              <a:t>属性决定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input</a:t>
            </a:r>
            <a:r>
              <a:rPr lang="zh-CN" altLang="en-US" sz="3200">
                <a:solidFill>
                  <a:srgbClr val="000000"/>
                </a:solidFill>
              </a:rPr>
              <a:t>标记的必备属性（必须具有的属性）</a:t>
            </a:r>
          </a:p>
          <a:p>
            <a:pPr lvl="1" eaLnBrk="1" hangingPunct="1"/>
            <a:r>
              <a:rPr lang="en-US" altLang="zh-CN" sz="3000">
                <a:solidFill>
                  <a:srgbClr val="000000"/>
                </a:solidFill>
              </a:rPr>
              <a:t>name</a:t>
            </a:r>
            <a:r>
              <a:rPr lang="zh-CN" altLang="en-US" sz="3000">
                <a:solidFill>
                  <a:srgbClr val="000000"/>
                </a:solidFill>
              </a:rPr>
              <a:t>：表单元素的名称，由于表单中通常有很多表单元素，服务器要根据</a:t>
            </a:r>
            <a:r>
              <a:rPr lang="en-US" altLang="zh-CN" sz="3000">
                <a:solidFill>
                  <a:srgbClr val="000000"/>
                </a:solidFill>
              </a:rPr>
              <a:t>name</a:t>
            </a:r>
            <a:r>
              <a:rPr lang="zh-CN" altLang="en-US" sz="3000">
                <a:solidFill>
                  <a:srgbClr val="000000"/>
                </a:solidFill>
              </a:rPr>
              <a:t>属性获取相应元素的内容。</a:t>
            </a:r>
          </a:p>
          <a:p>
            <a:pPr lvl="1" eaLnBrk="1" hangingPunct="1"/>
            <a:r>
              <a:rPr lang="en-US" altLang="zh-CN" sz="3000">
                <a:solidFill>
                  <a:srgbClr val="000000"/>
                </a:solidFill>
              </a:rPr>
              <a:t>type</a:t>
            </a:r>
            <a:r>
              <a:rPr lang="zh-CN" altLang="en-US" sz="3000">
                <a:solidFill>
                  <a:srgbClr val="000000"/>
                </a:solidFill>
              </a:rPr>
              <a:t>：确定</a:t>
            </a:r>
            <a:r>
              <a:rPr lang="en-US" altLang="zh-CN" sz="3000">
                <a:solidFill>
                  <a:srgbClr val="000000"/>
                </a:solidFill>
              </a:rPr>
              <a:t>input</a:t>
            </a:r>
            <a:r>
              <a:rPr lang="zh-CN" altLang="en-US" sz="3000">
                <a:solidFill>
                  <a:srgbClr val="000000"/>
                </a:solidFill>
              </a:rPr>
              <a:t>标记的含义</a:t>
            </a:r>
          </a:p>
          <a:p>
            <a:pPr eaLnBrk="1" hangingPunct="1"/>
            <a:r>
              <a:rPr lang="zh-CN" altLang="en-US" sz="3200">
                <a:solidFill>
                  <a:srgbClr val="000000"/>
                </a:solidFill>
              </a:rPr>
              <a:t>其他常见属性 </a:t>
            </a:r>
            <a:r>
              <a:rPr lang="en-US" altLang="zh-CN" sz="3200">
                <a:solidFill>
                  <a:srgbClr val="000000"/>
                </a:solidFill>
              </a:rPr>
              <a:t>value </a:t>
            </a:r>
            <a:r>
              <a:rPr lang="zh-CN" altLang="en-US" sz="3200">
                <a:solidFill>
                  <a:srgbClr val="000000"/>
                </a:solidFill>
              </a:rPr>
              <a:t>（</a:t>
            </a:r>
            <a:r>
              <a:rPr lang="en-US" altLang="zh-CN" sz="3200">
                <a:solidFill>
                  <a:srgbClr val="000000"/>
                </a:solidFill>
              </a:rPr>
              <a:t>input</a:t>
            </a:r>
            <a:r>
              <a:rPr lang="zh-CN" altLang="en-US" sz="3200">
                <a:solidFill>
                  <a:srgbClr val="000000"/>
                </a:solidFill>
              </a:rPr>
              <a:t>标记的取值）</a:t>
            </a:r>
            <a:br>
              <a:rPr lang="zh-CN" altLang="en-US" sz="3200">
                <a:solidFill>
                  <a:srgbClr val="000000"/>
                </a:solidFill>
              </a:rPr>
            </a:br>
            <a:r>
              <a:rPr lang="en-US" altLang="zh-CN" sz="3200">
                <a:solidFill>
                  <a:srgbClr val="000000"/>
                </a:solidFill>
              </a:rPr>
              <a:t>size</a:t>
            </a:r>
            <a:r>
              <a:rPr lang="zh-CN" altLang="en-US" sz="3200">
                <a:solidFill>
                  <a:srgbClr val="000000"/>
                </a:solidFill>
              </a:rPr>
              <a:t>：文本域的宽度</a:t>
            </a:r>
          </a:p>
        </p:txBody>
      </p:sp>
      <p:sp>
        <p:nvSpPr>
          <p:cNvPr id="9" name="标题 27649">
            <a:extLst>
              <a:ext uri="{FF2B5EF4-FFF2-40B4-BE49-F238E27FC236}">
                <a16:creationId xmlns:a16="http://schemas.microsoft.com/office/drawing/2014/main" id="{584697EC-5C93-4293-BF9E-285C5EBDE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文本框 1">
            <a:extLst>
              <a:ext uri="{FF2B5EF4-FFF2-40B4-BE49-F238E27FC236}">
                <a16:creationId xmlns:a16="http://schemas.microsoft.com/office/drawing/2014/main" id="{83C9F3B4-3C6C-4DC8-AAAD-880344532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27" name="文本框 2">
            <a:extLst>
              <a:ext uri="{FF2B5EF4-FFF2-40B4-BE49-F238E27FC236}">
                <a16:creationId xmlns:a16="http://schemas.microsoft.com/office/drawing/2014/main" id="{890FD1E3-3EE9-4A5C-9CF1-EF8A1BE15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96358266-669C-44EE-B9DB-33953443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graphicFrame>
        <p:nvGraphicFramePr>
          <p:cNvPr id="76804" name="表格 76803">
            <a:extLst>
              <a:ext uri="{FF2B5EF4-FFF2-40B4-BE49-F238E27FC236}">
                <a16:creationId xmlns:a16="http://schemas.microsoft.com/office/drawing/2014/main" id="{344C0E8C-6A1D-4116-83A9-82325DCC8942}"/>
              </a:ext>
            </a:extLst>
          </p:cNvPr>
          <p:cNvGraphicFramePr/>
          <p:nvPr/>
        </p:nvGraphicFramePr>
        <p:xfrm>
          <a:off x="1547813" y="2192338"/>
          <a:ext cx="6624637" cy="4522786"/>
        </p:xfrm>
        <a:graphic>
          <a:graphicData uri="http://schemas.openxmlformats.org/drawingml/2006/table">
            <a:tbl>
              <a:tblPr/>
              <a:tblGrid>
                <a:gridCol w="33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 dirty="0"/>
                        <a:t>type</a:t>
                      </a:r>
                      <a:r>
                        <a:rPr lang="zh-CN" altLang="en-US" sz="1900" dirty="0"/>
                        <a:t>属性值</a:t>
                      </a:r>
                      <a:endParaRPr lang="zh-CN" altLang="en-US" sz="1900" b="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描述</a:t>
                      </a:r>
                      <a:endParaRPr lang="zh-CN" altLang="en-US" sz="1900" b="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text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文本域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password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密码域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file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文件域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checkbox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复选框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radio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单选框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button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普通按钮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submit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提交按钮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reset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重置按钮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hidden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隐藏域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image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图像域</a:t>
                      </a:r>
                      <a:r>
                        <a:rPr lang="en-US" altLang="zh-CN" sz="1900" dirty="0"/>
                        <a:t>(</a:t>
                      </a:r>
                      <a:r>
                        <a:rPr lang="zh-CN" altLang="en-US" sz="1900" dirty="0"/>
                        <a:t>图像按钮</a:t>
                      </a:r>
                      <a:r>
                        <a:rPr lang="en-US" altLang="zh-CN" sz="1900"/>
                        <a:t>)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标题 27649">
            <a:extLst>
              <a:ext uri="{FF2B5EF4-FFF2-40B4-BE49-F238E27FC236}">
                <a16:creationId xmlns:a16="http://schemas.microsoft.com/office/drawing/2014/main" id="{1F2D3006-F2E6-431C-B34F-5A3C1D0A7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文本框 1">
            <a:extLst>
              <a:ext uri="{FF2B5EF4-FFF2-40B4-BE49-F238E27FC236}">
                <a16:creationId xmlns:a16="http://schemas.microsoft.com/office/drawing/2014/main" id="{23F9FBD1-3C8D-4A65-B7C5-D5DEBF627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75" name="文本框 2">
            <a:extLst>
              <a:ext uri="{FF2B5EF4-FFF2-40B4-BE49-F238E27FC236}">
                <a16:creationId xmlns:a16="http://schemas.microsoft.com/office/drawing/2014/main" id="{29824ECE-3610-4538-9484-48A24EBC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ADF501DC-B12D-4C60-81B5-57842080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7DDE6404-E99C-46A3-8D26-A5170DF082C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7088" y="2128838"/>
            <a:ext cx="79216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文本域</a:t>
            </a:r>
            <a:r>
              <a:rPr lang="en-US" altLang="zh-CN" sz="2800" b="1">
                <a:solidFill>
                  <a:srgbClr val="FF0000"/>
                </a:solidFill>
              </a:rPr>
              <a:t>type="text"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zh-CN" altLang="en-US" sz="2800" b="1"/>
              <a:t>查询：</a:t>
            </a:r>
            <a:r>
              <a:rPr lang="en-US" altLang="zh-CN" sz="2800" b="1"/>
              <a:t>&lt;input type="text" name="seach" size=20  onfocus="this.value=''" value="</a:t>
            </a:r>
            <a:r>
              <a:rPr lang="zh-CN" altLang="en-US" sz="2800" b="1"/>
              <a:t>请输入关键字</a:t>
            </a:r>
            <a:r>
              <a:rPr lang="en-US" altLang="zh-CN" sz="2800" b="1"/>
              <a:t>"/&gt;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/>
              <a:t>input</a:t>
            </a:r>
            <a:r>
              <a:rPr lang="zh-CN" altLang="en-US" sz="2800" b="1"/>
              <a:t>标记中的</a:t>
            </a:r>
            <a:r>
              <a:rPr lang="en-US" altLang="zh-CN" sz="2800" b="1"/>
              <a:t>size</a:t>
            </a:r>
            <a:r>
              <a:rPr lang="zh-CN" altLang="en-US" sz="2800" b="1"/>
              <a:t>属性是定义文本域的宽度</a:t>
            </a:r>
          </a:p>
        </p:txBody>
      </p:sp>
      <p:graphicFrame>
        <p:nvGraphicFramePr>
          <p:cNvPr id="77828" name="表格 77827">
            <a:extLst>
              <a:ext uri="{FF2B5EF4-FFF2-40B4-BE49-F238E27FC236}">
                <a16:creationId xmlns:a16="http://schemas.microsoft.com/office/drawing/2014/main" id="{B55C3E9D-F3D3-4B96-B06D-18AF7BB21909}"/>
              </a:ext>
            </a:extLst>
          </p:cNvPr>
          <p:cNvGraphicFramePr/>
          <p:nvPr/>
        </p:nvGraphicFramePr>
        <p:xfrm>
          <a:off x="1258888" y="4522788"/>
          <a:ext cx="7416800" cy="2286000"/>
        </p:xfrm>
        <a:graphic>
          <a:graphicData uri="http://schemas.openxmlformats.org/drawingml/2006/table">
            <a:tbl>
              <a:tblPr/>
              <a:tblGrid>
                <a:gridCol w="302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文本域属值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描述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dirty="0"/>
                        <a:t>name 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/>
                        <a:t>id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文本域的名称或</a:t>
                      </a:r>
                      <a:r>
                        <a:rPr lang="en-US" altLang="zh-CN"/>
                        <a:t>id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err="1"/>
                        <a:t>maxlength</a:t>
                      </a:r>
                      <a:r>
                        <a:rPr lang="en-US" altLang="zh-CN"/>
                        <a:t> 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文本域的最大输入字符数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/>
                        <a:t>size 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文本域的宽度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/>
                        <a:t>value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文本域的默认值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标题 27649">
            <a:extLst>
              <a:ext uri="{FF2B5EF4-FFF2-40B4-BE49-F238E27FC236}">
                <a16:creationId xmlns:a16="http://schemas.microsoft.com/office/drawing/2014/main" id="{B9685E00-511F-4889-BD0A-6BC03A950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28674">
            <a:extLst>
              <a:ext uri="{FF2B5EF4-FFF2-40B4-BE49-F238E27FC236}">
                <a16:creationId xmlns:a16="http://schemas.microsoft.com/office/drawing/2014/main" id="{5615815C-EF3C-49E7-9A60-15781B92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2582863"/>
            <a:ext cx="8064500" cy="315039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HTML</a:t>
            </a:r>
            <a:r>
              <a:rPr lang="zh-CN" altLang="en-US" noProof="1"/>
              <a:t>文档是一个纯文本文件，其扩展名为</a:t>
            </a:r>
            <a:r>
              <a:rPr lang="en-US" altLang="zh-CN" noProof="1"/>
              <a:t>.htm</a:t>
            </a:r>
            <a:r>
              <a:rPr lang="zh-CN" altLang="en-US" noProof="1"/>
              <a:t>或</a:t>
            </a:r>
            <a:r>
              <a:rPr lang="en-US" altLang="zh-CN" noProof="1"/>
              <a:t>.html</a:t>
            </a:r>
            <a:r>
              <a:rPr lang="zh-CN" altLang="en-US" noProof="1"/>
              <a:t>，可以使用任何文本编辑器进行创建和编辑</a:t>
            </a:r>
            <a:r>
              <a:rPr lang="en-US" altLang="zh-CN" noProof="1"/>
              <a:t>HTML</a:t>
            </a:r>
            <a:r>
              <a:rPr lang="zh-CN" altLang="en-US" noProof="1"/>
              <a:t>文件。</a:t>
            </a:r>
          </a:p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noProof="1"/>
              <a:t>例：使用</a:t>
            </a:r>
            <a:r>
              <a:rPr lang="zh-CN" altLang="en-US" noProof="1">
                <a:solidFill>
                  <a:srgbClr val="FF0000"/>
                </a:solidFill>
              </a:rPr>
              <a:t>记事本</a:t>
            </a:r>
            <a:r>
              <a:rPr lang="zh-CN" altLang="en-US" noProof="1"/>
              <a:t>编辑一个</a:t>
            </a:r>
            <a:r>
              <a:rPr lang="en-US" altLang="zh-CN" noProof="1"/>
              <a:t>html</a:t>
            </a:r>
            <a:r>
              <a:rPr lang="zh-CN" altLang="en-US" noProof="1"/>
              <a:t>文件</a:t>
            </a:r>
            <a:endParaRPr lang="en-US" altLang="zh-CN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              VSCode</a:t>
            </a: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  <p:sp>
        <p:nvSpPr>
          <p:cNvPr id="39939" name="标题 27649">
            <a:extLst>
              <a:ext uri="{FF2B5EF4-FFF2-40B4-BE49-F238E27FC236}">
                <a16:creationId xmlns:a16="http://schemas.microsoft.com/office/drawing/2014/main" id="{FBEC5922-4166-44A6-A21B-C6BD4C4D6E8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2.1 HTML</a:t>
            </a:r>
            <a:r>
              <a:rPr lang="zh-CN" altLang="en-US" sz="3200" b="1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39940" name="文本框 2">
            <a:extLst>
              <a:ext uri="{FF2B5EF4-FFF2-40B4-BE49-F238E27FC236}">
                <a16:creationId xmlns:a16="http://schemas.microsoft.com/office/drawing/2014/main" id="{0C9FAE00-A724-493B-8D60-16D7307C9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562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2.1.1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编写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文档的方法</a:t>
            </a:r>
          </a:p>
        </p:txBody>
      </p:sp>
    </p:spTree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文本框 1">
            <a:extLst>
              <a:ext uri="{FF2B5EF4-FFF2-40B4-BE49-F238E27FC236}">
                <a16:creationId xmlns:a16="http://schemas.microsoft.com/office/drawing/2014/main" id="{C47B8A5D-9100-4E78-810A-D3F1D8AD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23" name="文本框 2">
            <a:extLst>
              <a:ext uri="{FF2B5EF4-FFF2-40B4-BE49-F238E27FC236}">
                <a16:creationId xmlns:a16="http://schemas.microsoft.com/office/drawing/2014/main" id="{CD945B69-667D-4BB7-8499-AB7894AD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E5733C51-1E2D-44AE-A5B5-D167EE99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2E04A6F2-1EBB-4191-8E16-7D86A268328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7088" y="2128838"/>
            <a:ext cx="79216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密码域</a:t>
            </a:r>
            <a:r>
              <a:rPr lang="en-US" altLang="zh-CN" sz="2800" b="1">
                <a:solidFill>
                  <a:srgbClr val="FF0000"/>
                </a:solidFill>
              </a:rPr>
              <a:t>type="password"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zh-CN" altLang="en-US" sz="2800" b="1"/>
              <a:t>查询：</a:t>
            </a:r>
            <a:r>
              <a:rPr lang="en-US" altLang="zh-CN" sz="2800" b="1"/>
              <a:t>&lt;input type="password" name="seach" size=20/&gt;</a:t>
            </a:r>
          </a:p>
          <a:p>
            <a:pPr eaLnBrk="1" hangingPunct="1">
              <a:buClr>
                <a:schemeClr val="tx2"/>
              </a:buClr>
            </a:pPr>
            <a:endParaRPr lang="zh-CN" altLang="en-US" sz="2800" b="1"/>
          </a:p>
        </p:txBody>
      </p:sp>
      <p:sp>
        <p:nvSpPr>
          <p:cNvPr id="9" name="标题 27649">
            <a:extLst>
              <a:ext uri="{FF2B5EF4-FFF2-40B4-BE49-F238E27FC236}">
                <a16:creationId xmlns:a16="http://schemas.microsoft.com/office/drawing/2014/main" id="{3080317D-2AE9-4126-A893-83B434391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文本框 1">
            <a:extLst>
              <a:ext uri="{FF2B5EF4-FFF2-40B4-BE49-F238E27FC236}">
                <a16:creationId xmlns:a16="http://schemas.microsoft.com/office/drawing/2014/main" id="{56F36C0D-E6EE-4136-8E44-24120A7A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67" name="文本框 2">
            <a:extLst>
              <a:ext uri="{FF2B5EF4-FFF2-40B4-BE49-F238E27FC236}">
                <a16:creationId xmlns:a16="http://schemas.microsoft.com/office/drawing/2014/main" id="{06EF38AD-56AD-4A7E-8425-C8AE35DAE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5B690A1B-7F4A-429B-9B4C-1BD4AFE7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B694359B-C0C2-4BB2-9C40-FD44592A7F8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单选按钮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type=“radio”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&lt;input type=“radio” name=“gender” value=“F” /&gt;</a:t>
            </a:r>
            <a:r>
              <a:rPr lang="zh-CN" altLang="en-US" sz="2800" b="1">
                <a:sym typeface="宋体" panose="02010600030101010101" pitchFamily="2" charset="-122"/>
              </a:rPr>
              <a:t>女性  </a:t>
            </a:r>
            <a:r>
              <a:rPr lang="en-US" altLang="zh-CN" sz="2800" b="1">
                <a:sym typeface="宋体" panose="02010600030101010101" pitchFamily="2" charset="-122"/>
              </a:rPr>
              <a:t>&lt;input type="radio" name="gender" value="M" checked="checked" /&gt;</a:t>
            </a:r>
            <a:r>
              <a:rPr lang="zh-CN" altLang="en-US" sz="2800" b="1">
                <a:sym typeface="宋体" panose="02010600030101010101" pitchFamily="2" charset="-122"/>
              </a:rPr>
              <a:t>男性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checked</a:t>
            </a:r>
            <a:r>
              <a:rPr lang="zh-CN" altLang="en-US" sz="2800" b="1">
                <a:sym typeface="宋体" panose="02010600030101010101" pitchFamily="2" charset="-122"/>
              </a:rPr>
              <a:t>属性设定初始时单选按钮哪项处于选定状态，同一组单选按钮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name</a:t>
            </a:r>
            <a:r>
              <a:rPr lang="zh-CN" altLang="en-US" sz="2800" b="1">
                <a:solidFill>
                  <a:srgbClr val="FF0000"/>
                </a:solidFill>
                <a:sym typeface="宋体" panose="02010600030101010101" pitchFamily="2" charset="-122"/>
              </a:rPr>
              <a:t>属性的值</a:t>
            </a:r>
            <a:r>
              <a:rPr lang="zh-CN" altLang="en-US" sz="2800" b="1">
                <a:sym typeface="宋体" panose="02010600030101010101" pitchFamily="2" charset="-122"/>
              </a:rPr>
              <a:t>必须相同，这样这一组单选框中只有一个能被选中。</a:t>
            </a:r>
            <a:endParaRPr lang="zh-CN" altLang="en-US" sz="2800" b="1"/>
          </a:p>
        </p:txBody>
      </p:sp>
      <p:pic>
        <p:nvPicPr>
          <p:cNvPr id="78852" name="图片 78851">
            <a:extLst>
              <a:ext uri="{FF2B5EF4-FFF2-40B4-BE49-F238E27FC236}">
                <a16:creationId xmlns:a16="http://schemas.microsoft.com/office/drawing/2014/main" id="{54F4FD79-8440-4773-AE9F-D809D648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5445125"/>
            <a:ext cx="324008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27649">
            <a:extLst>
              <a:ext uri="{FF2B5EF4-FFF2-40B4-BE49-F238E27FC236}">
                <a16:creationId xmlns:a16="http://schemas.microsoft.com/office/drawing/2014/main" id="{6EE2EB45-C656-48ED-B88B-DE10CD426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文本框 1">
            <a:extLst>
              <a:ext uri="{FF2B5EF4-FFF2-40B4-BE49-F238E27FC236}">
                <a16:creationId xmlns:a16="http://schemas.microsoft.com/office/drawing/2014/main" id="{E6C0D917-969A-4023-B990-8D80EC5F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3" name="文本框 2">
            <a:extLst>
              <a:ext uri="{FF2B5EF4-FFF2-40B4-BE49-F238E27FC236}">
                <a16:creationId xmlns:a16="http://schemas.microsoft.com/office/drawing/2014/main" id="{20CD66D8-E215-4EEA-B282-E16FC2A03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7085A06F-B501-4C0E-8D4D-B2FFBDFC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E529077A-A33B-4AED-8433-28E6E75D09F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复选按钮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type=“checkbox”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>
                <a:sym typeface="宋体" panose="02010600030101010101" pitchFamily="2" charset="-122"/>
              </a:rPr>
              <a:t>复选框，可以选中多项</a:t>
            </a:r>
            <a:endParaRPr lang="zh-CN" altLang="en-US" sz="2800" b="1"/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&lt;input name=“checkbox” type=“checkbox” value=“1” 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checked=“checked”</a:t>
            </a:r>
            <a:r>
              <a:rPr lang="en-US" altLang="zh-CN" sz="2800" b="1">
                <a:sym typeface="宋体" panose="02010600030101010101" pitchFamily="2" charset="-122"/>
              </a:rPr>
              <a:t> /&gt;</a:t>
            </a:r>
            <a:r>
              <a:rPr lang="zh-CN" altLang="en-US" sz="2800" b="1">
                <a:sym typeface="宋体" panose="02010600030101010101" pitchFamily="2" charset="-122"/>
              </a:rPr>
              <a:t>看书  </a:t>
            </a:r>
            <a:r>
              <a:rPr lang="en-US" altLang="zh-CN" sz="2800" b="1">
                <a:sym typeface="宋体" panose="02010600030101010101" pitchFamily="2" charset="-122"/>
              </a:rPr>
              <a:t>&lt;input name=“checkbox2” type=“checkbox” value=“2” /&gt;</a:t>
            </a:r>
            <a:r>
              <a:rPr lang="zh-CN" altLang="en-US" sz="2800" b="1">
                <a:sym typeface="宋体" panose="02010600030101010101" pitchFamily="2" charset="-122"/>
              </a:rPr>
              <a:t>上网  </a:t>
            </a:r>
            <a:r>
              <a:rPr lang="en-US" altLang="zh-CN" sz="2800" b="1">
                <a:sym typeface="宋体" panose="02010600030101010101" pitchFamily="2" charset="-122"/>
              </a:rPr>
              <a:t>&lt;input type="checkbox" name="checkbox3" value=“3" /&gt;</a:t>
            </a:r>
            <a:r>
              <a:rPr lang="zh-CN" altLang="en-US" sz="2800" b="1">
                <a:sym typeface="宋体" panose="02010600030101010101" pitchFamily="2" charset="-122"/>
              </a:rPr>
              <a:t>听音乐</a:t>
            </a:r>
          </a:p>
          <a:p>
            <a:pPr eaLnBrk="1" hangingPunct="1">
              <a:buClr>
                <a:schemeClr val="tx2"/>
              </a:buClr>
            </a:pPr>
            <a:endParaRPr lang="zh-CN" altLang="en-US" sz="2800" b="1"/>
          </a:p>
        </p:txBody>
      </p:sp>
      <p:pic>
        <p:nvPicPr>
          <p:cNvPr id="79876" name="图片 79875">
            <a:extLst>
              <a:ext uri="{FF2B5EF4-FFF2-40B4-BE49-F238E27FC236}">
                <a16:creationId xmlns:a16="http://schemas.microsoft.com/office/drawing/2014/main" id="{C4BC81FA-A2CA-4E0D-8D7F-9A83F139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445125"/>
            <a:ext cx="6192837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27649">
            <a:extLst>
              <a:ext uri="{FF2B5EF4-FFF2-40B4-BE49-F238E27FC236}">
                <a16:creationId xmlns:a16="http://schemas.microsoft.com/office/drawing/2014/main" id="{EC954031-E2A8-4F2A-B1E3-F6D999F23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文本框 1">
            <a:extLst>
              <a:ext uri="{FF2B5EF4-FFF2-40B4-BE49-F238E27FC236}">
                <a16:creationId xmlns:a16="http://schemas.microsoft.com/office/drawing/2014/main" id="{27982A79-B315-4BC4-B184-4017FBA0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59" name="文本框 2">
            <a:extLst>
              <a:ext uri="{FF2B5EF4-FFF2-40B4-BE49-F238E27FC236}">
                <a16:creationId xmlns:a16="http://schemas.microsoft.com/office/drawing/2014/main" id="{FE6F9943-68A3-483B-914C-885B1EA8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2545B014-D118-45B2-B9FD-33625D40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17009986-5E77-46FD-8D0C-8EA1A6F184F1}"/>
              </a:ext>
            </a:extLst>
          </p:cNvPr>
          <p:cNvSpPr>
            <a:spLocks noGrp="1"/>
          </p:cNvSpPr>
          <p:nvPr/>
        </p:nvSpPr>
        <p:spPr>
          <a:xfrm>
            <a:off x="719138" y="2128838"/>
            <a:ext cx="8386762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noProof="1"/>
              <a:t>文件域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type=“file”</a:t>
            </a:r>
            <a:r>
              <a:rPr lang="zh-CN" altLang="en-US" noProof="1"/>
              <a:t>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    &lt;input 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type="file"</a:t>
            </a:r>
            <a:r>
              <a:rPr lang="en-US" altLang="zh-CN" noProof="1">
                <a:sym typeface="+mn-ea"/>
              </a:rPr>
              <a:t> name=“upfile" /&gt;</a:t>
            </a: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ym typeface="+mn-ea"/>
              </a:rPr>
              <a:t>    供上传文件用，需要服务器端的上传组件配合</a:t>
            </a: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ym typeface="+mn-ea"/>
              </a:rPr>
              <a:t>文件域对表单标记</a:t>
            </a:r>
            <a:r>
              <a:rPr lang="en-US" altLang="zh-CN" noProof="1">
                <a:sym typeface="+mn-ea"/>
              </a:rPr>
              <a:t>form</a:t>
            </a:r>
            <a:r>
              <a:rPr lang="zh-CN" altLang="en-US" noProof="1">
                <a:sym typeface="+mn-ea"/>
              </a:rPr>
              <a:t>有特殊要求，</a:t>
            </a:r>
            <a:r>
              <a:rPr lang="en-US" altLang="zh-CN" noProof="1">
                <a:sym typeface="+mn-ea"/>
              </a:rPr>
              <a:t>method</a:t>
            </a:r>
            <a:r>
              <a:rPr lang="zh-CN" altLang="en-US" noProof="1">
                <a:sym typeface="+mn-ea"/>
              </a:rPr>
              <a:t>必须设为</a:t>
            </a:r>
            <a:r>
              <a:rPr lang="en-US" altLang="zh-CN" noProof="1">
                <a:sym typeface="+mn-ea"/>
              </a:rPr>
              <a:t>post</a:t>
            </a:r>
            <a:r>
              <a:rPr lang="zh-CN" altLang="en-US" noProof="1">
                <a:sym typeface="+mn-ea"/>
              </a:rPr>
              <a:t>，</a:t>
            </a:r>
            <a:r>
              <a:rPr lang="en-US" altLang="zh-CN" noProof="1">
                <a:sym typeface="+mn-ea"/>
              </a:rPr>
              <a:t>MIME</a:t>
            </a:r>
            <a:r>
              <a:rPr lang="zh-CN" altLang="en-US" noProof="1">
                <a:sym typeface="+mn-ea"/>
              </a:rPr>
              <a:t>类型必须为</a:t>
            </a:r>
            <a:r>
              <a:rPr lang="en-US" altLang="zh-CN" noProof="1">
                <a:sym typeface="+mn-ea"/>
              </a:rPr>
              <a:t>multipart/form-data</a:t>
            </a: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  <p:pic>
        <p:nvPicPr>
          <p:cNvPr id="80900" name="图片 80899">
            <a:extLst>
              <a:ext uri="{FF2B5EF4-FFF2-40B4-BE49-F238E27FC236}">
                <a16:creationId xmlns:a16="http://schemas.microsoft.com/office/drawing/2014/main" id="{1A08D510-06BD-411F-AB85-4AF28852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24400"/>
            <a:ext cx="71278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27649">
            <a:extLst>
              <a:ext uri="{FF2B5EF4-FFF2-40B4-BE49-F238E27FC236}">
                <a16:creationId xmlns:a16="http://schemas.microsoft.com/office/drawing/2014/main" id="{7A857F1A-1302-40B8-B5A0-9F6261C0E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文本框 1">
            <a:extLst>
              <a:ext uri="{FF2B5EF4-FFF2-40B4-BE49-F238E27FC236}">
                <a16:creationId xmlns:a16="http://schemas.microsoft.com/office/drawing/2014/main" id="{44DC50E7-F4EE-4B33-806D-1A99F3584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07" name="文本框 2">
            <a:extLst>
              <a:ext uri="{FF2B5EF4-FFF2-40B4-BE49-F238E27FC236}">
                <a16:creationId xmlns:a16="http://schemas.microsoft.com/office/drawing/2014/main" id="{CD79590C-CEA3-47C7-85AB-F576584DB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F960E948-E790-4DFB-A1F7-10F225FE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noProof="1"/>
              <a:t>    用于在表单上添加一个隐藏的表单字段元素，浏览器将不会显示这个表单字段元素；但在提交表单时，浏览器会将隐藏域元素的</a:t>
            </a:r>
            <a:r>
              <a:rPr lang="en-US" altLang="zh-CN" noProof="1"/>
              <a:t>name</a:t>
            </a:r>
            <a:r>
              <a:rPr lang="zh-CN" altLang="en-US" noProof="1"/>
              <a:t>属性和</a:t>
            </a:r>
            <a:r>
              <a:rPr lang="en-US" altLang="zh-CN" noProof="1"/>
              <a:t>value</a:t>
            </a:r>
            <a:r>
              <a:rPr lang="zh-CN" altLang="en-US" noProof="1"/>
              <a:t>属性值组成的信息对发送给服务器。</a:t>
            </a:r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5AF25112-39D6-4C3D-A364-1B9A205675B6}"/>
              </a:ext>
            </a:extLst>
          </p:cNvPr>
          <p:cNvSpPr>
            <a:spLocks noGrp="1"/>
          </p:cNvSpPr>
          <p:nvPr/>
        </p:nvSpPr>
        <p:spPr>
          <a:xfrm>
            <a:off x="719138" y="2128838"/>
            <a:ext cx="8386762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noProof="1"/>
              <a:t>隐藏域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type=“hidden”</a:t>
            </a:r>
            <a:r>
              <a:rPr lang="zh-CN" altLang="en-US" noProof="1"/>
              <a:t>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    </a:t>
            </a:r>
            <a:endParaRPr lang="zh-CN" altLang="en-US" noProof="1"/>
          </a:p>
        </p:txBody>
      </p:sp>
      <p:sp>
        <p:nvSpPr>
          <p:cNvPr id="9" name="标题 27649">
            <a:extLst>
              <a:ext uri="{FF2B5EF4-FFF2-40B4-BE49-F238E27FC236}">
                <a16:creationId xmlns:a16="http://schemas.microsoft.com/office/drawing/2014/main" id="{470ADAD0-48E5-4123-920D-2DC1A4B19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文本框 1">
            <a:extLst>
              <a:ext uri="{FF2B5EF4-FFF2-40B4-BE49-F238E27FC236}">
                <a16:creationId xmlns:a16="http://schemas.microsoft.com/office/drawing/2014/main" id="{849F32A2-7A93-4BFF-A14F-75A01BA40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55" name="文本框 2">
            <a:extLst>
              <a:ext uri="{FF2B5EF4-FFF2-40B4-BE49-F238E27FC236}">
                <a16:creationId xmlns:a16="http://schemas.microsoft.com/office/drawing/2014/main" id="{A1A88A4C-4744-4DBA-8252-6C0B76D5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52D7C6C4-E8DF-405E-A423-CFDEFBCEC90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提交按钮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type="submit"</a:t>
            </a:r>
            <a:r>
              <a:rPr lang="en-US" altLang="zh-CN"/>
              <a:t>)</a:t>
            </a:r>
          </a:p>
          <a:p>
            <a:pPr lvl="1" eaLnBrk="1" hangingPunct="1"/>
            <a:r>
              <a:rPr lang="zh-CN" altLang="en-US"/>
              <a:t>将表单中所有具有</a:t>
            </a:r>
            <a:r>
              <a:rPr lang="en-US" altLang="zh-CN"/>
              <a:t>name</a:t>
            </a:r>
            <a:r>
              <a:rPr lang="zh-CN" altLang="en-US"/>
              <a:t>属性的元素内容发送到服务器端指定的应用程序</a:t>
            </a:r>
          </a:p>
          <a:p>
            <a:pPr eaLnBrk="1" hangingPunct="1"/>
            <a:r>
              <a:rPr lang="zh-CN" altLang="en-US"/>
              <a:t>重置按钮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type="reset"</a:t>
            </a:r>
            <a:r>
              <a:rPr lang="en-US" altLang="zh-CN"/>
              <a:t>)</a:t>
            </a:r>
          </a:p>
          <a:p>
            <a:pPr lvl="1" eaLnBrk="1" hangingPunct="1"/>
            <a:r>
              <a:rPr lang="zh-CN" altLang="en-US"/>
              <a:t>用户在填写表单时，若希望重新填写，单击该按钮将使全部表单元素的值还原为初始值</a:t>
            </a:r>
            <a:endParaRPr lang="en-US" altLang="zh-CN"/>
          </a:p>
          <a:p>
            <a:pPr eaLnBrk="1" hangingPunct="1"/>
            <a:r>
              <a:rPr lang="zh-CN" altLang="en-US"/>
              <a:t>普通按钮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type="button"</a:t>
            </a:r>
            <a:r>
              <a:rPr lang="en-US" altLang="zh-CN"/>
              <a:t>)</a:t>
            </a:r>
            <a:endParaRPr lang="zh-CN" altLang="en-US"/>
          </a:p>
          <a:p>
            <a:pPr lvl="1" eaLnBrk="1" hangingPunct="1"/>
            <a:r>
              <a:rPr lang="en-US" altLang="zh-CN">
                <a:sym typeface="宋体" panose="02010600030101010101" pitchFamily="2" charset="-122"/>
              </a:rPr>
              <a:t>  </a:t>
            </a:r>
            <a:r>
              <a:rPr lang="zh-CN" altLang="en-US"/>
              <a:t>该按钮没有内在行为，但可用</a:t>
            </a:r>
            <a:r>
              <a:rPr lang="en-US" altLang="zh-CN"/>
              <a:t>javascript</a:t>
            </a:r>
            <a:r>
              <a:rPr lang="zh-CN" altLang="en-US"/>
              <a:t>为其指定动作</a:t>
            </a:r>
            <a:r>
              <a:rPr lang="en-US" altLang="zh-CN">
                <a:sym typeface="宋体" panose="02010600030101010101" pitchFamily="2" charset="-122"/>
              </a:rPr>
              <a:t>  </a:t>
            </a:r>
            <a:endParaRPr lang="zh-CN" altLang="en-US"/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61BD632A-3CF5-4915-855A-0966C2CA3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文本框 1">
            <a:extLst>
              <a:ext uri="{FF2B5EF4-FFF2-40B4-BE49-F238E27FC236}">
                <a16:creationId xmlns:a16="http://schemas.microsoft.com/office/drawing/2014/main" id="{E701F077-F3F1-4003-8A9A-591A31D6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3" name="文本框 2">
            <a:extLst>
              <a:ext uri="{FF2B5EF4-FFF2-40B4-BE49-F238E27FC236}">
                <a16:creationId xmlns:a16="http://schemas.microsoft.com/office/drawing/2014/main" id="{28E63CF4-DE4F-4E32-8C1B-CE66B601E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BD7C4000-B596-45C0-B6BD-8D77B885F23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 dirty="0"/>
              <a:t>即图像按钮，用一张图片做按钮，功能和提交按钮相同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 dirty="0"/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type="image"</a:t>
            </a:r>
            <a:r>
              <a:rPr lang="en-US" altLang="zh-CN" sz="2800" b="1" dirty="0"/>
              <a:t> name=“</a:t>
            </a:r>
            <a:r>
              <a:rPr lang="en-US" altLang="zh-CN" sz="2800" b="1" dirty="0" err="1"/>
              <a:t>tijiao</a:t>
            </a:r>
            <a:r>
              <a:rPr lang="en-US" altLang="zh-CN" sz="2800" b="1" dirty="0"/>
              <a:t>"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="images/yjt.gif" /&gt;</a:t>
            </a:r>
            <a:endParaRPr lang="zh-CN" altLang="en-US" sz="2800" b="1" dirty="0"/>
          </a:p>
        </p:txBody>
      </p:sp>
      <p:pic>
        <p:nvPicPr>
          <p:cNvPr id="153606" name="图片 82947">
            <a:extLst>
              <a:ext uri="{FF2B5EF4-FFF2-40B4-BE49-F238E27FC236}">
                <a16:creationId xmlns:a16="http://schemas.microsoft.com/office/drawing/2014/main" id="{B3F0FD2F-D36F-4AE6-A1F7-BC4965E6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652963"/>
            <a:ext cx="17272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27649">
            <a:extLst>
              <a:ext uri="{FF2B5EF4-FFF2-40B4-BE49-F238E27FC236}">
                <a16:creationId xmlns:a16="http://schemas.microsoft.com/office/drawing/2014/main" id="{C791EC3B-42A6-4162-B241-C08BF2E01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文本框 1">
            <a:extLst>
              <a:ext uri="{FF2B5EF4-FFF2-40B4-BE49-F238E27FC236}">
                <a16:creationId xmlns:a16="http://schemas.microsoft.com/office/drawing/2014/main" id="{B5EA91B8-60FE-45C3-B6A3-7206972F8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1" name="文本框 2">
            <a:extLst>
              <a:ext uri="{FF2B5EF4-FFF2-40B4-BE49-F238E27FC236}">
                <a16:creationId xmlns:a16="http://schemas.microsoft.com/office/drawing/2014/main" id="{52B02850-9AAC-4C61-AB64-214A13E4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267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2.4.3 &lt;select&gt;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&lt;opinion&gt;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83971" name="内容占位符 83970">
            <a:extLst>
              <a:ext uri="{FF2B5EF4-FFF2-40B4-BE49-F238E27FC236}">
                <a16:creationId xmlns:a16="http://schemas.microsoft.com/office/drawing/2014/main" id="{F2D05655-8726-4643-8A2F-FDB6A9534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625" y="2128838"/>
            <a:ext cx="8569325" cy="532923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 &lt;select&gt;</a:t>
            </a:r>
            <a:r>
              <a:rPr lang="zh-CN" altLang="en-US" sz="2400" dirty="0"/>
              <a:t>标记是</a:t>
            </a:r>
            <a:r>
              <a:rPr lang="zh-CN" altLang="en-US" sz="2400" dirty="0">
                <a:solidFill>
                  <a:srgbClr val="FF0000"/>
                </a:solidFill>
              </a:rPr>
              <a:t>下拉菜单框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0000"/>
                </a:solidFill>
              </a:rPr>
              <a:t>列表框</a:t>
            </a:r>
            <a:r>
              <a:rPr lang="zh-CN" altLang="en-US" sz="2400" dirty="0"/>
              <a:t>标记，是一个标记的含义由其</a:t>
            </a:r>
            <a:r>
              <a:rPr lang="en-US" altLang="zh-CN" sz="2400" dirty="0"/>
              <a:t>size</a:t>
            </a:r>
            <a:r>
              <a:rPr lang="zh-CN" altLang="en-US" sz="2400" dirty="0"/>
              <a:t>属性决定的元素，如果该标记没有设置</a:t>
            </a:r>
            <a:r>
              <a:rPr lang="en-US" altLang="zh-CN" sz="2400" dirty="0"/>
              <a:t>size</a:t>
            </a:r>
            <a:r>
              <a:rPr lang="zh-CN" altLang="en-US" sz="2400" dirty="0"/>
              <a:t>属性，那么表示为下拉菜单框，如果设置了</a:t>
            </a:r>
            <a:r>
              <a:rPr lang="en-US" altLang="zh-CN" sz="2400" dirty="0"/>
              <a:t>size</a:t>
            </a:r>
            <a:r>
              <a:rPr lang="zh-CN" altLang="en-US" sz="2400" dirty="0"/>
              <a:t>属性，则变成了列表框。下拉列表框中的每一项由</a:t>
            </a:r>
            <a:r>
              <a:rPr lang="en-US" altLang="zh-CN" sz="2400" dirty="0">
                <a:solidFill>
                  <a:srgbClr val="FF0000"/>
                </a:solidFill>
              </a:rPr>
              <a:t>&lt;option&gt;</a:t>
            </a:r>
            <a:r>
              <a:rPr lang="zh-CN" altLang="en-US" sz="2400" dirty="0"/>
              <a:t>标记定义。</a:t>
            </a:r>
          </a:p>
          <a:p>
            <a:pPr eaLnBrk="1" hangingPunct="1"/>
            <a:r>
              <a:rPr lang="zh-CN" altLang="en-US" sz="2400" dirty="0"/>
              <a:t>例如：</a:t>
            </a:r>
          </a:p>
          <a:p>
            <a:pPr eaLnBrk="1" hangingPunct="1"/>
            <a:r>
              <a:rPr lang="en-US" altLang="zh-CN" sz="2400" dirty="0">
                <a:solidFill>
                  <a:srgbClr val="006600"/>
                </a:solidFill>
              </a:rPr>
              <a:t>&lt;select name="select" id="select" size=“3"&gt;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		&lt;option value="1"&gt;</a:t>
            </a:r>
            <a:r>
              <a:rPr lang="zh-CN" altLang="en-US" sz="2400" dirty="0">
                <a:solidFill>
                  <a:srgbClr val="006600"/>
                </a:solidFill>
              </a:rPr>
              <a:t>湖南</a:t>
            </a:r>
            <a:r>
              <a:rPr lang="en-US" altLang="zh-CN" sz="2400" dirty="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      	&lt;option value="2"&gt;</a:t>
            </a:r>
            <a:r>
              <a:rPr lang="zh-CN" altLang="en-US" sz="2400" dirty="0">
                <a:solidFill>
                  <a:srgbClr val="006600"/>
                </a:solidFill>
              </a:rPr>
              <a:t>广东</a:t>
            </a:r>
            <a:r>
              <a:rPr lang="en-US" altLang="zh-CN" sz="2400" dirty="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      	&lt;option value="3"&gt;</a:t>
            </a:r>
            <a:r>
              <a:rPr lang="zh-CN" altLang="en-US" sz="2400" dirty="0">
                <a:solidFill>
                  <a:srgbClr val="006600"/>
                </a:solidFill>
              </a:rPr>
              <a:t>江苏</a:t>
            </a:r>
            <a:r>
              <a:rPr lang="en-US" altLang="zh-CN" sz="2400" dirty="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		&lt;option value="4"&gt;</a:t>
            </a:r>
            <a:r>
              <a:rPr lang="zh-CN" altLang="en-US" sz="2400" dirty="0">
                <a:solidFill>
                  <a:srgbClr val="006600"/>
                </a:solidFill>
              </a:rPr>
              <a:t>四川</a:t>
            </a:r>
            <a:r>
              <a:rPr lang="en-US" altLang="zh-CN" sz="2400" dirty="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	&lt;/select&gt;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72990193-474A-4EFF-8217-1B8FF00D5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文本框 1">
            <a:extLst>
              <a:ext uri="{FF2B5EF4-FFF2-40B4-BE49-F238E27FC236}">
                <a16:creationId xmlns:a16="http://schemas.microsoft.com/office/drawing/2014/main" id="{4DBC0FAE-D378-408D-8964-C1DF7B527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699" name="文本框 2">
            <a:extLst>
              <a:ext uri="{FF2B5EF4-FFF2-40B4-BE49-F238E27FC236}">
                <a16:creationId xmlns:a16="http://schemas.microsoft.com/office/drawing/2014/main" id="{7D1D5E54-C71A-48CC-8C73-4B56FFF9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35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2.4.4 </a:t>
            </a:r>
            <a:r>
              <a:rPr lang="zh-CN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多行文本域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&lt;textarea&gt;</a:t>
            </a:r>
          </a:p>
        </p:txBody>
      </p:sp>
      <p:sp>
        <p:nvSpPr>
          <p:cNvPr id="86019" name="内容占位符 86018">
            <a:extLst>
              <a:ext uri="{FF2B5EF4-FFF2-40B4-BE49-F238E27FC236}">
                <a16:creationId xmlns:a16="http://schemas.microsoft.com/office/drawing/2014/main" id="{6F8DC6BD-57AA-408A-823D-30653E2D4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&lt;</a:t>
            </a:r>
            <a:r>
              <a:rPr lang="en-US" altLang="zh-CN" sz="3200" dirty="0" err="1"/>
              <a:t>textarea</a:t>
            </a:r>
            <a:r>
              <a:rPr lang="en-US" altLang="zh-CN" sz="3200" dirty="0"/>
              <a:t>&gt;</a:t>
            </a:r>
            <a:r>
              <a:rPr lang="zh-CN" altLang="en-US" sz="3200" dirty="0"/>
              <a:t>是多行文本域标记，用于让浏览者输入多行文本，如发表评论或留言，跟帖。</a:t>
            </a:r>
          </a:p>
          <a:p>
            <a:pPr eaLnBrk="1" hangingPunct="1"/>
            <a:r>
              <a:rPr lang="en-US" altLang="zh-CN" sz="3200" dirty="0">
                <a:solidFill>
                  <a:srgbClr val="006600"/>
                </a:solidFill>
              </a:rPr>
              <a:t>&lt;</a:t>
            </a:r>
            <a:r>
              <a:rPr lang="en-US" altLang="zh-CN" sz="3200" dirty="0" err="1">
                <a:solidFill>
                  <a:srgbClr val="006600"/>
                </a:solidFill>
              </a:rPr>
              <a:t>textarea</a:t>
            </a:r>
            <a:r>
              <a:rPr lang="en-US" altLang="zh-CN" sz="3200" dirty="0">
                <a:solidFill>
                  <a:srgbClr val="006600"/>
                </a:solidFill>
              </a:rPr>
              <a:t> name="comments" cols="40" rows="4" wrap="virtual"&gt; </a:t>
            </a:r>
            <a:r>
              <a:rPr lang="zh-CN" altLang="en-US" sz="3200" dirty="0">
                <a:solidFill>
                  <a:srgbClr val="006600"/>
                </a:solidFill>
              </a:rPr>
              <a:t>这是一个有</a:t>
            </a:r>
            <a:r>
              <a:rPr lang="en-US" altLang="zh-CN" sz="3200" dirty="0">
                <a:solidFill>
                  <a:srgbClr val="006600"/>
                </a:solidFill>
              </a:rPr>
              <a:t>4</a:t>
            </a:r>
            <a:r>
              <a:rPr lang="zh-CN" altLang="en-US" sz="3200" dirty="0">
                <a:solidFill>
                  <a:srgbClr val="006600"/>
                </a:solidFill>
              </a:rPr>
              <a:t>行，每行可容纳</a:t>
            </a:r>
            <a:r>
              <a:rPr lang="en-US" altLang="zh-CN" sz="3200" dirty="0">
                <a:solidFill>
                  <a:srgbClr val="006600"/>
                </a:solidFill>
              </a:rPr>
              <a:t>40</a:t>
            </a:r>
            <a:r>
              <a:rPr lang="zh-CN" altLang="en-US" sz="3200" dirty="0">
                <a:solidFill>
                  <a:srgbClr val="006600"/>
                </a:solidFill>
              </a:rPr>
              <a:t>个字符，换行方式为虚拟的多行文本域。</a:t>
            </a:r>
            <a:r>
              <a:rPr lang="en-US" altLang="zh-CN" sz="3200" dirty="0">
                <a:solidFill>
                  <a:srgbClr val="006600"/>
                </a:solidFill>
              </a:rPr>
              <a:t>&lt;/</a:t>
            </a:r>
            <a:r>
              <a:rPr lang="en-US" altLang="zh-CN" sz="3200" dirty="0" err="1">
                <a:solidFill>
                  <a:srgbClr val="006600"/>
                </a:solidFill>
              </a:rPr>
              <a:t>textarea</a:t>
            </a:r>
            <a:r>
              <a:rPr lang="en-US" altLang="zh-CN" sz="3200" dirty="0">
                <a:solidFill>
                  <a:srgbClr val="006600"/>
                </a:solidFill>
              </a:rPr>
              <a:t>&gt; 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1C5D252B-EBD7-41AD-920D-DE00BC73C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文本框 1">
            <a:extLst>
              <a:ext uri="{FF2B5EF4-FFF2-40B4-BE49-F238E27FC236}">
                <a16:creationId xmlns:a16="http://schemas.microsoft.com/office/drawing/2014/main" id="{3F2FB9D9-FCA9-4DD6-A560-A7BC03C5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7" name="文本框 2">
            <a:extLst>
              <a:ext uri="{FF2B5EF4-FFF2-40B4-BE49-F238E27FC236}">
                <a16:creationId xmlns:a16="http://schemas.microsoft.com/office/drawing/2014/main" id="{7A6408BB-5F36-490F-8CC9-B832C2E0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35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2.4.4 </a:t>
            </a:r>
            <a:r>
              <a:rPr lang="zh-CN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多行文本域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&lt;textarea&gt;</a:t>
            </a:r>
          </a:p>
        </p:txBody>
      </p:sp>
      <p:sp>
        <p:nvSpPr>
          <p:cNvPr id="86019" name="内容占位符 86018">
            <a:extLst>
              <a:ext uri="{FF2B5EF4-FFF2-40B4-BE49-F238E27FC236}">
                <a16:creationId xmlns:a16="http://schemas.microsoft.com/office/drawing/2014/main" id="{80FB7146-F472-4DB4-ABF8-C20ED1101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&lt;</a:t>
            </a:r>
            <a:r>
              <a:rPr lang="en-US" altLang="zh-CN" sz="3200" dirty="0" err="1"/>
              <a:t>textarea</a:t>
            </a:r>
            <a:r>
              <a:rPr lang="en-US" altLang="zh-CN" sz="3200" dirty="0"/>
              <a:t>&gt;</a:t>
            </a:r>
            <a:r>
              <a:rPr lang="zh-CN" altLang="en-US" sz="3200" dirty="0"/>
              <a:t>为双标记，没有</a:t>
            </a:r>
            <a:r>
              <a:rPr lang="en-US" altLang="zh-CN" sz="3200" dirty="0"/>
              <a:t>value</a:t>
            </a:r>
            <a:r>
              <a:rPr lang="zh-CN" altLang="en-US" sz="3200" dirty="0"/>
              <a:t>属性值，它将标记中的内容作为默认值显示在多行文本域中，提交表单时将多行文本域中的内容作为</a:t>
            </a:r>
            <a:r>
              <a:rPr lang="en-US" altLang="zh-CN" sz="3200" dirty="0"/>
              <a:t>value</a:t>
            </a:r>
            <a:r>
              <a:rPr lang="zh-CN" altLang="en-US" sz="3200" dirty="0"/>
              <a:t>值进行提交。</a:t>
            </a:r>
          </a:p>
          <a:p>
            <a:pPr eaLnBrk="1" hangingPunct="1"/>
            <a:r>
              <a:rPr lang="en-US" altLang="zh-CN" sz="3200" dirty="0"/>
              <a:t>warp</a:t>
            </a:r>
            <a:r>
              <a:rPr lang="zh-CN" altLang="en-US" sz="3200" dirty="0"/>
              <a:t>指多行文本的换行方式。</a:t>
            </a:r>
          </a:p>
          <a:p>
            <a:pPr lvl="1" eaLnBrk="1" hangingPunct="1"/>
            <a:r>
              <a:rPr lang="zh-CN" altLang="en-US" sz="2400" dirty="0"/>
              <a:t>关</a:t>
            </a:r>
            <a:r>
              <a:rPr lang="en-US" altLang="zh-CN" sz="2400" dirty="0"/>
              <a:t>(off):</a:t>
            </a:r>
            <a:r>
              <a:rPr lang="zh-CN" altLang="en-US" sz="2400" dirty="0"/>
              <a:t>不让文本换行；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虚拟</a:t>
            </a:r>
            <a:r>
              <a:rPr lang="en-US" altLang="zh-CN" sz="2400" dirty="0"/>
              <a:t>(virtual)</a:t>
            </a:r>
            <a:r>
              <a:rPr lang="zh-CN" altLang="en-US" sz="2400" dirty="0"/>
              <a:t>：在文本区域中设置自动换行；提交时换行不应用在数据中，作为一个字符串提交；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实体</a:t>
            </a:r>
            <a:r>
              <a:rPr lang="en-US" altLang="zh-CN" sz="2400" dirty="0"/>
              <a:t>(physical)</a:t>
            </a:r>
            <a:r>
              <a:rPr lang="zh-CN" altLang="en-US" sz="2400" dirty="0"/>
              <a:t>：在文本区域中自动换行；提交时换行也一起提交；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C284CE56-E924-4618-B8E1-D8F7A582D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8B467ECE-6C9F-4D9F-BF6C-EA3F9AE9E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2325688"/>
            <a:ext cx="8064500" cy="4895850"/>
          </a:xfrm>
        </p:spPr>
        <p:txBody>
          <a:bodyPr/>
          <a:lstStyle/>
          <a:p>
            <a:pPr eaLnBrk="1" hangingPunct="1"/>
            <a:r>
              <a:rPr lang="zh-CN" altLang="en-US" dirty="0"/>
              <a:t>标记是</a:t>
            </a:r>
            <a:r>
              <a:rPr lang="en-US" altLang="zh-CN" dirty="0"/>
              <a:t>HTML</a:t>
            </a:r>
            <a:r>
              <a:rPr lang="zh-CN" altLang="en-US" dirty="0"/>
              <a:t>文档中一些有特定意义的符号，这些符号指明</a:t>
            </a:r>
            <a:r>
              <a:rPr lang="zh-CN" altLang="en-US" dirty="0">
                <a:solidFill>
                  <a:srgbClr val="FF0000"/>
                </a:solidFill>
              </a:rPr>
              <a:t>内容的含义或结构</a:t>
            </a:r>
            <a:r>
              <a:rPr lang="zh-CN" altLang="en-US" dirty="0"/>
              <a:t>。标记总是放在三角括号中，大多数标记都是</a:t>
            </a:r>
            <a:r>
              <a:rPr lang="zh-CN" altLang="en-US" dirty="0">
                <a:solidFill>
                  <a:srgbClr val="FF0000"/>
                </a:solidFill>
              </a:rPr>
              <a:t>成对</a:t>
            </a:r>
            <a:r>
              <a:rPr lang="zh-CN" altLang="en-US" dirty="0"/>
              <a:t>出现的，表示开始和结束。</a:t>
            </a:r>
          </a:p>
        </p:txBody>
      </p:sp>
      <p:sp>
        <p:nvSpPr>
          <p:cNvPr id="41987" name="矩形 33795">
            <a:extLst>
              <a:ext uri="{FF2B5EF4-FFF2-40B4-BE49-F238E27FC236}">
                <a16:creationId xmlns:a16="http://schemas.microsoft.com/office/drawing/2014/main" id="{FFC0EE07-79DB-42CD-A548-25155DE0DA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1988" name="组合 3">
            <a:extLst>
              <a:ext uri="{FF2B5EF4-FFF2-40B4-BE49-F238E27FC236}">
                <a16:creationId xmlns:a16="http://schemas.microsoft.com/office/drawing/2014/main" id="{B00391E5-61FE-4B26-85D4-6A85A42701BA}"/>
              </a:ext>
            </a:extLst>
          </p:cNvPr>
          <p:cNvGrpSpPr>
            <a:grpSpLocks/>
          </p:cNvGrpSpPr>
          <p:nvPr/>
        </p:nvGrpSpPr>
        <p:grpSpPr bwMode="auto">
          <a:xfrm>
            <a:off x="2432050" y="3913188"/>
            <a:ext cx="6559550" cy="2600325"/>
            <a:chOff x="3393" y="4720"/>
            <a:chExt cx="9125" cy="4787"/>
          </a:xfrm>
        </p:grpSpPr>
        <p:grpSp>
          <p:nvGrpSpPr>
            <p:cNvPr id="41991" name="组合 1">
              <a:extLst>
                <a:ext uri="{FF2B5EF4-FFF2-40B4-BE49-F238E27FC236}">
                  <a16:creationId xmlns:a16="http://schemas.microsoft.com/office/drawing/2014/main" id="{B480EDCC-A14C-4D26-8DC6-2E1F50158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4720"/>
              <a:ext cx="9125" cy="3933"/>
              <a:chOff x="3393" y="4720"/>
              <a:chExt cx="9125" cy="3933"/>
            </a:xfrm>
          </p:grpSpPr>
          <p:sp>
            <p:nvSpPr>
              <p:cNvPr id="41994" name="直接连接符 33796">
                <a:extLst>
                  <a:ext uri="{FF2B5EF4-FFF2-40B4-BE49-F238E27FC236}">
                    <a16:creationId xmlns:a16="http://schemas.microsoft.com/office/drawing/2014/main" id="{0E16416B-B2D5-44E2-A164-D81A9035D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4" y="5649"/>
                <a:ext cx="1088" cy="8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5" name="矩形 33797">
                <a:extLst>
                  <a:ext uri="{FF2B5EF4-FFF2-40B4-BE49-F238E27FC236}">
                    <a16:creationId xmlns:a16="http://schemas.microsoft.com/office/drawing/2014/main" id="{C5375998-B540-4711-95A9-E8D7BC610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6321"/>
                <a:ext cx="9125" cy="2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4000" b="1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&lt;b&gt;</a:t>
                </a:r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标记的内容</a:t>
                </a:r>
                <a:r>
                  <a:rPr lang="en-US" altLang="zh-CN" sz="4000" b="1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&lt;/b&gt;</a:t>
                </a:r>
                <a:endParaRPr lang="en-US" altLang="zh-CN" sz="4000" dirty="0"/>
              </a:p>
            </p:txBody>
          </p:sp>
          <p:sp>
            <p:nvSpPr>
              <p:cNvPr id="41996" name="直接连接符 33798">
                <a:extLst>
                  <a:ext uri="{FF2B5EF4-FFF2-40B4-BE49-F238E27FC236}">
                    <a16:creationId xmlns:a16="http://schemas.microsoft.com/office/drawing/2014/main" id="{DC89BDC0-C795-4E53-85CC-8D4B1862A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6" y="5649"/>
                <a:ext cx="1066" cy="7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7" name="矩形 33799">
                <a:extLst>
                  <a:ext uri="{FF2B5EF4-FFF2-40B4-BE49-F238E27FC236}">
                    <a16:creationId xmlns:a16="http://schemas.microsoft.com/office/drawing/2014/main" id="{303C427F-9E10-4522-A961-F632D334D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" y="4720"/>
                <a:ext cx="4295" cy="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zh-CN" altLang="en-US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标记名称</a:t>
                </a:r>
                <a:endParaRPr lang="zh-CN" altLang="en-US" sz="3200"/>
              </a:p>
            </p:txBody>
          </p:sp>
          <p:sp>
            <p:nvSpPr>
              <p:cNvPr id="41998" name="直接连接符 33800">
                <a:extLst>
                  <a:ext uri="{FF2B5EF4-FFF2-40B4-BE49-F238E27FC236}">
                    <a16:creationId xmlns:a16="http://schemas.microsoft.com/office/drawing/2014/main" id="{6E880D3E-3D52-4744-81C6-E4CFA96FE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7" y="7555"/>
                <a:ext cx="2" cy="9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直接连接符 33801">
                <a:extLst>
                  <a:ext uri="{FF2B5EF4-FFF2-40B4-BE49-F238E27FC236}">
                    <a16:creationId xmlns:a16="http://schemas.microsoft.com/office/drawing/2014/main" id="{216B6B4D-02D0-478A-A7AF-CA53F1A24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35" y="7555"/>
                <a:ext cx="5" cy="9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2" name="矩形 33802">
              <a:extLst>
                <a:ext uri="{FF2B5EF4-FFF2-40B4-BE49-F238E27FC236}">
                  <a16:creationId xmlns:a16="http://schemas.microsoft.com/office/drawing/2014/main" id="{235C4F36-3A9F-4955-9EC7-12B6A872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8575"/>
              <a:ext cx="4295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起始标记</a:t>
              </a:r>
              <a:endParaRPr lang="zh-CN" altLang="en-US" sz="3200" b="1">
                <a:solidFill>
                  <a:srgbClr val="CC0000"/>
                </a:solidFill>
              </a:endParaRPr>
            </a:p>
          </p:txBody>
        </p:sp>
        <p:sp>
          <p:nvSpPr>
            <p:cNvPr id="41993" name="矩形 33803">
              <a:extLst>
                <a:ext uri="{FF2B5EF4-FFF2-40B4-BE49-F238E27FC236}">
                  <a16:creationId xmlns:a16="http://schemas.microsoft.com/office/drawing/2014/main" id="{CD35CFC5-07A9-4FB9-B129-82A0DA6F5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5" y="8575"/>
              <a:ext cx="3222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结束标记</a:t>
              </a:r>
              <a:endParaRPr lang="zh-CN" altLang="en-US" sz="3200" b="1">
                <a:solidFill>
                  <a:srgbClr val="CC0000"/>
                </a:solidFill>
              </a:endParaRPr>
            </a:p>
          </p:txBody>
        </p:sp>
      </p:grpSp>
      <p:sp>
        <p:nvSpPr>
          <p:cNvPr id="41990" name="文本框 2">
            <a:extLst>
              <a:ext uri="{FF2B5EF4-FFF2-40B4-BE49-F238E27FC236}">
                <a16:creationId xmlns:a16="http://schemas.microsoft.com/office/drawing/2014/main" id="{FCAFEFB3-A516-4769-B549-A2ED542C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17" name="标题 27649">
            <a:extLst>
              <a:ext uri="{FF2B5EF4-FFF2-40B4-BE49-F238E27FC236}">
                <a16:creationId xmlns:a16="http://schemas.microsoft.com/office/drawing/2014/main" id="{B6F94F47-9352-4ECE-A1C3-3635C17D4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6985000" cy="703262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E33D79-56ED-4009-BFF7-C2DB10FC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95" y="1577179"/>
            <a:ext cx="2892484" cy="43656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06ECB31-A58D-4894-9A6A-FD63ED42C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394" y="1517776"/>
            <a:ext cx="2914293" cy="4425077"/>
          </a:xfrm>
          <a:prstGeom prst="rect">
            <a:avLst/>
          </a:prstGeom>
        </p:spPr>
      </p:pic>
      <p:sp>
        <p:nvSpPr>
          <p:cNvPr id="160770" name="文本框 1">
            <a:extLst>
              <a:ext uri="{FF2B5EF4-FFF2-40B4-BE49-F238E27FC236}">
                <a16:creationId xmlns:a16="http://schemas.microsoft.com/office/drawing/2014/main" id="{5F69D2BE-63E1-45E1-BC51-803338D4C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1" name="文本框 2">
            <a:extLst>
              <a:ext uri="{FF2B5EF4-FFF2-40B4-BE49-F238E27FC236}">
                <a16:creationId xmlns:a16="http://schemas.microsoft.com/office/drawing/2014/main" id="{184C13EE-0DC3-427C-8638-B26DAB2A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1255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实例：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91E0AF33-86D2-469C-82A1-667E26B1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801397-A87F-4D1E-8FEA-CB80EAE06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11740"/>
            <a:ext cx="9144000" cy="29936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54645C-7ADF-4AA2-A61D-69FD12805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587" y="2554653"/>
            <a:ext cx="5272970" cy="247137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90114">
            <a:extLst>
              <a:ext uri="{FF2B5EF4-FFF2-40B4-BE49-F238E27FC236}">
                <a16:creationId xmlns:a16="http://schemas.microsoft.com/office/drawing/2014/main" id="{FFECA63B-E340-40DF-9FC9-1E4160D8C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 dirty="0"/>
              <a:t>下面的表单元素代码都有错误，你能指出它们分别错在哪里吗？</a:t>
            </a:r>
          </a:p>
          <a:p>
            <a:pPr eaLnBrk="1" hangingPunct="1"/>
            <a:r>
              <a:rPr lang="en-US" altLang="zh-CN" sz="2600" dirty="0"/>
              <a:t>① &lt;input name="country" value="Your country here." /&gt;</a:t>
            </a:r>
          </a:p>
          <a:p>
            <a:pPr eaLnBrk="1" hangingPunct="1"/>
            <a:r>
              <a:rPr lang="en-US" altLang="zh-CN" sz="2600" dirty="0"/>
              <a:t>② &lt;checkbox name="color" value="teal" /&gt;</a:t>
            </a:r>
          </a:p>
          <a:p>
            <a:pPr eaLnBrk="1" hangingPunct="1"/>
            <a:r>
              <a:rPr lang="en-US" altLang="zh-CN" sz="2600" dirty="0"/>
              <a:t>③ &lt;input type="password" value="</a:t>
            </a:r>
            <a:r>
              <a:rPr lang="en-US" altLang="zh-CN" sz="2600" dirty="0" err="1"/>
              <a:t>pwd</a:t>
            </a:r>
            <a:r>
              <a:rPr lang="en-US" altLang="zh-CN" sz="2600" dirty="0"/>
              <a:t>" /&gt;</a:t>
            </a:r>
          </a:p>
          <a:p>
            <a:pPr eaLnBrk="1" hangingPunct="1"/>
            <a:r>
              <a:rPr lang="en-US" altLang="zh-CN" sz="2600" dirty="0"/>
              <a:t>④ &lt;select name="popsicle"&gt;</a:t>
            </a:r>
          </a:p>
          <a:p>
            <a:pPr eaLnBrk="1" hangingPunct="1"/>
            <a:r>
              <a:rPr lang="en-US" altLang="zh-CN" sz="2600" dirty="0"/>
              <a:t>  		&lt;option value="orange" /&gt;</a:t>
            </a:r>
          </a:p>
          <a:p>
            <a:pPr eaLnBrk="1" hangingPunct="1"/>
            <a:r>
              <a:rPr lang="en-US" altLang="zh-CN" sz="2600" dirty="0"/>
              <a:t>  		&lt;option value="grape" /&gt;</a:t>
            </a:r>
          </a:p>
          <a:p>
            <a:pPr eaLnBrk="1" hangingPunct="1"/>
            <a:r>
              <a:rPr lang="en-US" altLang="zh-CN" sz="2600" dirty="0"/>
              <a:t>  		&lt;option value="cherry" /&gt;&lt;/select&gt;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67F179-A83D-4BC0-A787-B473F039BF22}"/>
              </a:ext>
            </a:extLst>
          </p:cNvPr>
          <p:cNvSpPr txBox="1"/>
          <p:nvPr/>
        </p:nvSpPr>
        <p:spPr>
          <a:xfrm>
            <a:off x="4100362" y="30078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4AD9C7-91C1-4406-B632-E65F63898D33}"/>
              </a:ext>
            </a:extLst>
          </p:cNvPr>
          <p:cNvSpPr txBox="1"/>
          <p:nvPr/>
        </p:nvSpPr>
        <p:spPr>
          <a:xfrm>
            <a:off x="6753944" y="3659470"/>
            <a:ext cx="2592288" cy="1569660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没有设置</a:t>
            </a:r>
            <a:r>
              <a:rPr lang="en-US" altLang="zh-CN" dirty="0"/>
              <a:t>type</a:t>
            </a:r>
          </a:p>
          <a:p>
            <a:r>
              <a:rPr lang="zh-CN" altLang="en-US" dirty="0"/>
              <a:t>应该是</a:t>
            </a:r>
            <a:r>
              <a:rPr lang="en-US" altLang="zh-CN" dirty="0"/>
              <a:t>input</a:t>
            </a:r>
            <a:r>
              <a:rPr lang="zh-CN" altLang="en-US" dirty="0"/>
              <a:t>标记</a:t>
            </a:r>
            <a:endParaRPr lang="en-US" altLang="zh-CN" dirty="0"/>
          </a:p>
          <a:p>
            <a:r>
              <a:rPr lang="en-US" altLang="zh-CN" dirty="0"/>
              <a:t>name=</a:t>
            </a:r>
            <a:r>
              <a:rPr lang="zh-CN" altLang="en-US" dirty="0"/>
              <a:t>“</a:t>
            </a:r>
            <a:r>
              <a:rPr lang="en-US" altLang="zh-CN" dirty="0" err="1"/>
              <a:t>pwd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option</a:t>
            </a:r>
            <a:r>
              <a:rPr lang="zh-CN" altLang="en-US" dirty="0"/>
              <a:t>是双标记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01379">
            <a:extLst>
              <a:ext uri="{FF2B5EF4-FFF2-40B4-BE49-F238E27FC236}">
                <a16:creationId xmlns:a16="http://schemas.microsoft.com/office/drawing/2014/main" id="{D4F8597C-4001-4D22-B330-D474582D27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2.5 CSS</a:t>
            </a:r>
            <a:r>
              <a:rPr lang="zh-CN" altLang="en-US" dirty="0"/>
              <a:t>基础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75107" name="副标题 101380">
            <a:extLst>
              <a:ext uri="{FF2B5EF4-FFF2-40B4-BE49-F238E27FC236}">
                <a16:creationId xmlns:a16="http://schemas.microsoft.com/office/drawing/2014/main" id="{A4069F7E-99BD-4A14-B731-CBAE2990C4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 spd="med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06497">
            <a:extLst>
              <a:ext uri="{FF2B5EF4-FFF2-40B4-BE49-F238E27FC236}">
                <a16:creationId xmlns:a16="http://schemas.microsoft.com/office/drawing/2014/main" id="{7C9B228A-1E5D-4FEA-AA0D-3772EE9EA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样式规则的组成－选择器</a:t>
            </a:r>
          </a:p>
        </p:txBody>
      </p:sp>
      <p:sp>
        <p:nvSpPr>
          <p:cNvPr id="106499" name="内容占位符 106498">
            <a:extLst>
              <a:ext uri="{FF2B5EF4-FFF2-40B4-BE49-F238E27FC236}">
                <a16:creationId xmlns:a16="http://schemas.microsoft.com/office/drawing/2014/main" id="{F26373BE-C801-469E-8E92-FC5CA6B67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 dirty="0"/>
              <a:t>一条</a:t>
            </a:r>
            <a:r>
              <a:rPr lang="en-US" altLang="zh-CN" sz="3300" dirty="0"/>
              <a:t>CSS</a:t>
            </a:r>
            <a:r>
              <a:rPr lang="zh-CN" altLang="en-US" sz="3300" dirty="0"/>
              <a:t>样式规则由</a:t>
            </a:r>
            <a:r>
              <a:rPr lang="zh-CN" altLang="en-US" sz="3300" dirty="0">
                <a:solidFill>
                  <a:srgbClr val="FF0000"/>
                </a:solidFill>
              </a:rPr>
              <a:t>选择器</a:t>
            </a:r>
            <a:r>
              <a:rPr lang="en-US" altLang="zh-CN" sz="3300" dirty="0">
                <a:solidFill>
                  <a:srgbClr val="FF0000"/>
                </a:solidFill>
              </a:rPr>
              <a:t>(selector)</a:t>
            </a:r>
            <a:r>
              <a:rPr lang="zh-CN" altLang="en-US" sz="3300" dirty="0"/>
              <a:t>和</a:t>
            </a:r>
            <a:r>
              <a:rPr lang="zh-CN" altLang="en-US" sz="3300" dirty="0">
                <a:solidFill>
                  <a:srgbClr val="FF0000"/>
                </a:solidFill>
              </a:rPr>
              <a:t>声明</a:t>
            </a:r>
            <a:r>
              <a:rPr lang="en-US" altLang="zh-CN" sz="3300" dirty="0">
                <a:solidFill>
                  <a:srgbClr val="FF0000"/>
                </a:solidFill>
              </a:rPr>
              <a:t>(declarations)</a:t>
            </a:r>
            <a:r>
              <a:rPr lang="zh-CN" altLang="en-US" sz="3300" dirty="0"/>
              <a:t>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300" dirty="0"/>
              <a:t>选择器是为了选中网页中某些元素的，选择器可以是一个</a:t>
            </a:r>
            <a:r>
              <a:rPr lang="zh-CN" altLang="en-US" sz="3300" dirty="0">
                <a:solidFill>
                  <a:srgbClr val="FF0000"/>
                </a:solidFill>
              </a:rPr>
              <a:t>标记名</a:t>
            </a:r>
            <a:r>
              <a:rPr lang="zh-CN" altLang="en-US" sz="3300" dirty="0"/>
              <a:t>，表示将网页中该标记的所有元素都选中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32B0BD6-8CC9-40EF-ACEE-4737B4C590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719" y="3725862"/>
            <a:ext cx="8208962" cy="2798763"/>
            <a:chOff x="2674" y="11628"/>
            <a:chExt cx="5827" cy="2184"/>
          </a:xfrm>
        </p:grpSpPr>
        <p:sp>
          <p:nvSpPr>
            <p:cNvPr id="176133" name="AutoShape 25">
              <a:extLst>
                <a:ext uri="{FF2B5EF4-FFF2-40B4-BE49-F238E27FC236}">
                  <a16:creationId xmlns:a16="http://schemas.microsoft.com/office/drawing/2014/main" id="{969F143D-0898-48E5-9E09-25F284E8530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674" y="11628"/>
              <a:ext cx="5827" cy="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4" name="Text Box 24">
              <a:extLst>
                <a:ext uri="{FF2B5EF4-FFF2-40B4-BE49-F238E27FC236}">
                  <a16:creationId xmlns:a16="http://schemas.microsoft.com/office/drawing/2014/main" id="{35969037-CB8A-43B6-86EE-A30DB7AA3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12574"/>
              <a:ext cx="719" cy="4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h1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76135" name="Rectangle 23">
              <a:extLst>
                <a:ext uri="{FF2B5EF4-FFF2-40B4-BE49-F238E27FC236}">
                  <a16:creationId xmlns:a16="http://schemas.microsoft.com/office/drawing/2014/main" id="{0EDDDB14-523D-4BBF-8CCD-515FA94F9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2408"/>
              <a:ext cx="4500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176136" name="Text Box 22">
              <a:extLst>
                <a:ext uri="{FF2B5EF4-FFF2-40B4-BE49-F238E27FC236}">
                  <a16:creationId xmlns:a16="http://schemas.microsoft.com/office/drawing/2014/main" id="{F23BDFDD-1037-4777-9108-7AD978FDA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2564"/>
              <a:ext cx="1620" cy="4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color: red;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76137" name="Text Box 21">
              <a:extLst>
                <a:ext uri="{FF2B5EF4-FFF2-40B4-BE49-F238E27FC236}">
                  <a16:creationId xmlns:a16="http://schemas.microsoft.com/office/drawing/2014/main" id="{104CFF9C-9C3B-4262-8CF9-8B2F586F7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" y="12564"/>
              <a:ext cx="1980" cy="4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font-size: 25px;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76138" name="Text Box 20">
              <a:extLst>
                <a:ext uri="{FF2B5EF4-FFF2-40B4-BE49-F238E27FC236}">
                  <a16:creationId xmlns:a16="http://schemas.microsoft.com/office/drawing/2014/main" id="{B87CE643-556C-4803-A72F-FBF1E4720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2564"/>
              <a:ext cx="1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{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176139" name="Text Box 19">
              <a:extLst>
                <a:ext uri="{FF2B5EF4-FFF2-40B4-BE49-F238E27FC236}">
                  <a16:creationId xmlns:a16="http://schemas.microsoft.com/office/drawing/2014/main" id="{D54D7250-9832-4FAF-AEE8-3F89A83E2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" y="12564"/>
              <a:ext cx="1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}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176140" name="Line 18">
              <a:extLst>
                <a:ext uri="{FF2B5EF4-FFF2-40B4-BE49-F238E27FC236}">
                  <a16:creationId xmlns:a16="http://schemas.microsoft.com/office/drawing/2014/main" id="{3B42741E-6060-4AAB-AC42-08B86FF36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1291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1" name="Text Box 17">
              <a:extLst>
                <a:ext uri="{FF2B5EF4-FFF2-40B4-BE49-F238E27FC236}">
                  <a16:creationId xmlns:a16="http://schemas.microsoft.com/office/drawing/2014/main" id="{DA89E1E1-B5C3-4A4E-9B57-7FDC6265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13302"/>
              <a:ext cx="9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选择器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2" name="Line 16">
              <a:extLst>
                <a:ext uri="{FF2B5EF4-FFF2-40B4-BE49-F238E27FC236}">
                  <a16:creationId xmlns:a16="http://schemas.microsoft.com/office/drawing/2014/main" id="{63F8E137-46B4-4CE4-A334-4BEDEB4C2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3" name="Text Box 15">
              <a:extLst>
                <a:ext uri="{FF2B5EF4-FFF2-40B4-BE49-F238E27FC236}">
                  <a16:creationId xmlns:a16="http://schemas.microsoft.com/office/drawing/2014/main" id="{B3F7B809-A751-4359-B401-17D0120B3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" y="13302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4" name="Line 14">
              <a:extLst>
                <a:ext uri="{FF2B5EF4-FFF2-40B4-BE49-F238E27FC236}">
                  <a16:creationId xmlns:a16="http://schemas.microsoft.com/office/drawing/2014/main" id="{8FFB91BB-291B-44C1-B70B-8BE5E7901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5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5" name="Text Box 13">
              <a:extLst>
                <a:ext uri="{FF2B5EF4-FFF2-40B4-BE49-F238E27FC236}">
                  <a16:creationId xmlns:a16="http://schemas.microsoft.com/office/drawing/2014/main" id="{90C88451-803E-41C2-B08C-1BCC9705A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13302"/>
              <a:ext cx="40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6" name="Line 12">
              <a:extLst>
                <a:ext uri="{FF2B5EF4-FFF2-40B4-BE49-F238E27FC236}">
                  <a16:creationId xmlns:a16="http://schemas.microsoft.com/office/drawing/2014/main" id="{49178B68-728C-4CC5-85BC-CAE61FA3A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7" name="Text Box 11">
              <a:extLst>
                <a:ext uri="{FF2B5EF4-FFF2-40B4-BE49-F238E27FC236}">
                  <a16:creationId xmlns:a16="http://schemas.microsoft.com/office/drawing/2014/main" id="{9386B794-1786-4D35-96F1-ED74F2945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5" y="13302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8" name="Line 10">
              <a:extLst>
                <a:ext uri="{FF2B5EF4-FFF2-40B4-BE49-F238E27FC236}">
                  <a16:creationId xmlns:a16="http://schemas.microsoft.com/office/drawing/2014/main" id="{DB8C6133-F906-403B-9DCB-EE84AB02F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0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9" name="Text Box 9">
              <a:extLst>
                <a:ext uri="{FF2B5EF4-FFF2-40B4-BE49-F238E27FC236}">
                  <a16:creationId xmlns:a16="http://schemas.microsoft.com/office/drawing/2014/main" id="{962A7FDE-8557-4E91-BEFA-B5A670186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" y="13302"/>
              <a:ext cx="40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50" name="Line 8">
              <a:extLst>
                <a:ext uri="{FF2B5EF4-FFF2-40B4-BE49-F238E27FC236}">
                  <a16:creationId xmlns:a16="http://schemas.microsoft.com/office/drawing/2014/main" id="{4EEACEA4-36D1-4203-802F-466BE2C1C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0" y="1209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1" name="Text Box 7">
              <a:extLst>
                <a:ext uri="{FF2B5EF4-FFF2-40B4-BE49-F238E27FC236}">
                  <a16:creationId xmlns:a16="http://schemas.microsoft.com/office/drawing/2014/main" id="{A8617127-8FD2-40BB-97C7-5D5AE8F66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" y="11739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声明</a:t>
              </a:r>
              <a:endParaRPr lang="zh-CN" altLang="en-US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176152" name="Text Box 6">
              <a:extLst>
                <a:ext uri="{FF2B5EF4-FFF2-40B4-BE49-F238E27FC236}">
                  <a16:creationId xmlns:a16="http://schemas.microsoft.com/office/drawing/2014/main" id="{5F258A21-C9F7-4931-8B23-EDC801B56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" y="11733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53" name="Line 5">
              <a:extLst>
                <a:ext uri="{FF2B5EF4-FFF2-40B4-BE49-F238E27FC236}">
                  <a16:creationId xmlns:a16="http://schemas.microsoft.com/office/drawing/2014/main" id="{8162D1BB-76F9-4028-B440-65F2FFE79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0" y="12096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标题 102401">
            <a:extLst>
              <a:ext uri="{FF2B5EF4-FFF2-40B4-BE49-F238E27FC236}">
                <a16:creationId xmlns:a16="http://schemas.microsoft.com/office/drawing/2014/main" id="{C211D9F5-4B9F-4F73-B2B9-0ED169EAD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最常用的</a:t>
            </a:r>
            <a:r>
              <a:rPr lang="en-US" altLang="zh-CN" dirty="0"/>
              <a:t>CSS</a:t>
            </a:r>
            <a:r>
              <a:rPr lang="zh-CN" altLang="en-US" dirty="0"/>
              <a:t>属性 </a:t>
            </a:r>
          </a:p>
        </p:txBody>
      </p:sp>
      <p:graphicFrame>
        <p:nvGraphicFramePr>
          <p:cNvPr id="102541" name="表格 102540">
            <a:extLst>
              <a:ext uri="{FF2B5EF4-FFF2-40B4-BE49-F238E27FC236}">
                <a16:creationId xmlns:a16="http://schemas.microsoft.com/office/drawing/2014/main" id="{2F23CBE1-D7F6-4E23-B400-E66EDC50F9B9}"/>
              </a:ext>
            </a:extLst>
          </p:cNvPr>
          <p:cNvGraphicFramePr/>
          <p:nvPr/>
        </p:nvGraphicFramePr>
        <p:xfrm>
          <a:off x="827088" y="1916113"/>
          <a:ext cx="7634288" cy="3949702"/>
        </p:xfrm>
        <a:graphic>
          <a:graphicData uri="http://schemas.openxmlformats.org/drawingml/2006/table">
            <a:tbl>
              <a:tblPr/>
              <a:tblGrid>
                <a:gridCol w="166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670"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举例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font-size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字体大小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font-size:14px;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字体颜色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color:red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line-height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行高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line-height:160%;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676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text-decoration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文本修饰（如增删下划线）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text-decoration:none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text-indent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文本缩进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text-indent:2em;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676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background-color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背景颜色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background-color:#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ffeeaa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07521">
            <a:extLst>
              <a:ext uri="{FF2B5EF4-FFF2-40B4-BE49-F238E27FC236}">
                <a16:creationId xmlns:a16="http://schemas.microsoft.com/office/drawing/2014/main" id="{BE167356-1F08-4FC3-AE31-D121543B5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中引入</a:t>
            </a:r>
            <a:r>
              <a:rPr lang="en-US" altLang="zh-CN" dirty="0"/>
              <a:t>CSS</a:t>
            </a:r>
            <a:r>
              <a:rPr lang="zh-CN" altLang="en-US" dirty="0"/>
              <a:t>的方法 </a:t>
            </a:r>
          </a:p>
        </p:txBody>
      </p:sp>
      <p:sp>
        <p:nvSpPr>
          <p:cNvPr id="107523" name="内容占位符 107522">
            <a:extLst>
              <a:ext uri="{FF2B5EF4-FFF2-40B4-BE49-F238E27FC236}">
                <a16:creationId xmlns:a16="http://schemas.microsoft.com/office/drawing/2014/main" id="{7BA58453-1E9A-47E8-8E5F-17127665D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300"/>
              <a:t>HTML</a:t>
            </a:r>
            <a:r>
              <a:rPr lang="zh-CN" altLang="en-US" sz="3300"/>
              <a:t>和</a:t>
            </a:r>
            <a:r>
              <a:rPr lang="en-US" altLang="zh-CN" sz="3300"/>
              <a:t>CSS</a:t>
            </a:r>
            <a:r>
              <a:rPr lang="zh-CN" altLang="en-US" sz="3300"/>
              <a:t>是两种作用不同的语言，必须通过一些方法，将</a:t>
            </a:r>
            <a:r>
              <a:rPr lang="en-US" altLang="zh-CN" sz="3300"/>
              <a:t>CSS</a:t>
            </a:r>
            <a:r>
              <a:rPr lang="zh-CN" altLang="en-US" sz="3300"/>
              <a:t>与</a:t>
            </a:r>
            <a:r>
              <a:rPr lang="en-US" altLang="zh-CN" sz="3300"/>
              <a:t>HTML</a:t>
            </a:r>
            <a:r>
              <a:rPr lang="zh-CN" altLang="en-US" sz="3300"/>
              <a:t>挂接在一起，才能正常工作。</a:t>
            </a:r>
          </a:p>
          <a:p>
            <a:pPr eaLnBrk="1" hangingPunct="1"/>
            <a:r>
              <a:rPr lang="zh-CN" altLang="en-US" sz="3300"/>
              <a:t>在</a:t>
            </a:r>
            <a:r>
              <a:rPr lang="en-US" altLang="zh-CN" sz="3300"/>
              <a:t>HTML</a:t>
            </a:r>
            <a:r>
              <a:rPr lang="zh-CN" altLang="en-US" sz="3300"/>
              <a:t>中，引入</a:t>
            </a:r>
            <a:r>
              <a:rPr lang="en-US" altLang="zh-CN" sz="3300"/>
              <a:t>CSS</a:t>
            </a:r>
            <a:r>
              <a:rPr lang="zh-CN" altLang="en-US" sz="3300"/>
              <a:t>的方法有</a:t>
            </a:r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行内式</a:t>
            </a:r>
            <a:endParaRPr lang="zh-CN" altLang="en-US" sz="3200"/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嵌入式</a:t>
            </a:r>
            <a:endParaRPr lang="zh-CN" altLang="en-US" sz="3200"/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导入式</a:t>
            </a:r>
          </a:p>
          <a:p>
            <a:pPr lvl="1" eaLnBrk="1" hangingPunct="1"/>
            <a:r>
              <a:rPr lang="zh-CN" altLang="en-US" sz="3200">
                <a:solidFill>
                  <a:srgbClr val="FF0066"/>
                </a:solidFill>
              </a:rPr>
              <a:t>链接式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08545">
            <a:extLst>
              <a:ext uri="{FF2B5EF4-FFF2-40B4-BE49-F238E27FC236}">
                <a16:creationId xmlns:a16="http://schemas.microsoft.com/office/drawing/2014/main" id="{8C257B2C-94E8-494F-93B1-193919E0B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dirty="0"/>
              <a:t>行内式</a:t>
            </a:r>
          </a:p>
        </p:txBody>
      </p:sp>
      <p:sp>
        <p:nvSpPr>
          <p:cNvPr id="108547" name="内容占位符 108546">
            <a:extLst>
              <a:ext uri="{FF2B5EF4-FFF2-40B4-BE49-F238E27FC236}">
                <a16:creationId xmlns:a16="http://schemas.microsoft.com/office/drawing/2014/main" id="{22F58450-86C0-463B-8940-2D89BAB7E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6763" y="1684338"/>
            <a:ext cx="7762875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/>
              <a:t>html</a:t>
            </a:r>
            <a:r>
              <a:rPr lang="zh-CN" altLang="en-US" sz="3200"/>
              <a:t>标记都有一个通用的</a:t>
            </a:r>
            <a:r>
              <a:rPr lang="en-US" altLang="zh-CN" sz="3200"/>
              <a:t>style</a:t>
            </a:r>
            <a:r>
              <a:rPr lang="zh-CN" altLang="en-US" sz="3200"/>
              <a:t>属性，行内式就是在该属性内添加</a:t>
            </a:r>
            <a:r>
              <a:rPr lang="en-US" altLang="zh-CN" sz="3200"/>
              <a:t>CSS</a:t>
            </a:r>
            <a:r>
              <a:rPr lang="zh-CN" altLang="en-US" sz="3200"/>
              <a:t>属性和值，如：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&lt;td </a:t>
            </a:r>
            <a:r>
              <a:rPr lang="en-US" altLang="zh-CN" sz="3200">
                <a:solidFill>
                  <a:srgbClr val="FF0000"/>
                </a:solidFill>
              </a:rPr>
              <a:t>style="color: #FF9999; text-decoration: underline"</a:t>
            </a:r>
            <a:r>
              <a:rPr lang="en-US" altLang="zh-CN" sz="3200"/>
              <a:t> width="88%"&gt;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08545">
            <a:extLst>
              <a:ext uri="{FF2B5EF4-FFF2-40B4-BE49-F238E27FC236}">
                <a16:creationId xmlns:a16="http://schemas.microsoft.com/office/drawing/2014/main" id="{231FB61E-F71C-4551-9098-3EF843902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dirty="0"/>
              <a:t>行内式</a:t>
            </a:r>
          </a:p>
        </p:txBody>
      </p:sp>
      <p:sp>
        <p:nvSpPr>
          <p:cNvPr id="108547" name="内容占位符 108546">
            <a:extLst>
              <a:ext uri="{FF2B5EF4-FFF2-40B4-BE49-F238E27FC236}">
                <a16:creationId xmlns:a16="http://schemas.microsoft.com/office/drawing/2014/main" id="{B78A89EE-5C43-4929-A111-9EDF493AA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6763" y="1684338"/>
            <a:ext cx="7762875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html</a:t>
            </a:r>
            <a:r>
              <a:rPr lang="zh-CN" altLang="en-US" sz="3200" dirty="0"/>
              <a:t>标记都有一个通用的</a:t>
            </a:r>
            <a:r>
              <a:rPr lang="en-US" altLang="zh-CN" sz="3200" dirty="0"/>
              <a:t>style</a:t>
            </a:r>
            <a:r>
              <a:rPr lang="zh-CN" altLang="en-US" sz="3200" dirty="0"/>
              <a:t>属性，行内式就是在该属性内添加</a:t>
            </a:r>
            <a:r>
              <a:rPr lang="en-US" altLang="zh-CN" sz="3200" dirty="0"/>
              <a:t>CSS</a:t>
            </a:r>
            <a:r>
              <a:rPr lang="zh-CN" altLang="en-US" sz="3200" dirty="0"/>
              <a:t>属性和值，如：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&lt;td </a:t>
            </a:r>
            <a:r>
              <a:rPr lang="en-US" altLang="zh-CN" sz="3200" dirty="0">
                <a:solidFill>
                  <a:srgbClr val="FF0000"/>
                </a:solidFill>
              </a:rPr>
              <a:t>style="color: #FF9999; text-decoration: underline"</a:t>
            </a:r>
            <a:r>
              <a:rPr lang="en-US" altLang="zh-CN" sz="3200" dirty="0"/>
              <a:t> width="88%"&gt;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09569">
            <a:extLst>
              <a:ext uri="{FF2B5EF4-FFF2-40B4-BE49-F238E27FC236}">
                <a16:creationId xmlns:a16="http://schemas.microsoft.com/office/drawing/2014/main" id="{6638DD0E-E875-4981-91ED-EB392C04F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dirty="0"/>
              <a:t>嵌入式</a:t>
            </a:r>
          </a:p>
        </p:txBody>
      </p:sp>
      <p:sp>
        <p:nvSpPr>
          <p:cNvPr id="109571" name="内容占位符 109570">
            <a:extLst>
              <a:ext uri="{FF2B5EF4-FFF2-40B4-BE49-F238E27FC236}">
                <a16:creationId xmlns:a16="http://schemas.microsoft.com/office/drawing/2014/main" id="{BC480959-8CCE-4549-B526-7AFC76A3A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353425" cy="4824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/>
              <a:t>&lt;head&gt;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&lt;style type="text/css"&gt;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	</a:t>
            </a:r>
            <a:r>
              <a:rPr lang="en-US" altLang="zh-CN" sz="3000"/>
              <a:t>h1{  color: red;    font-size: 25px;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&lt;/style&gt;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/>
              <a:t>&lt;/head&gt;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10593">
            <a:extLst>
              <a:ext uri="{FF2B5EF4-FFF2-40B4-BE49-F238E27FC236}">
                <a16:creationId xmlns:a16="http://schemas.microsoft.com/office/drawing/2014/main" id="{887D979F-203D-4471-ACB4-B57FAA03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链接式</a:t>
            </a:r>
          </a:p>
        </p:txBody>
      </p:sp>
      <p:sp>
        <p:nvSpPr>
          <p:cNvPr id="110595" name="内容占位符 110594">
            <a:extLst>
              <a:ext uri="{FF2B5EF4-FFF2-40B4-BE49-F238E27FC236}">
                <a16:creationId xmlns:a16="http://schemas.microsoft.com/office/drawing/2014/main" id="{F835519E-C3F6-4EC5-A960-744577056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6463" y="1751013"/>
            <a:ext cx="7762875" cy="4170362"/>
          </a:xfrm>
        </p:spPr>
        <p:txBody>
          <a:bodyPr/>
          <a:lstStyle/>
          <a:p>
            <a:pPr eaLnBrk="1" hangingPunct="1"/>
            <a:r>
              <a:rPr lang="zh-CN" altLang="en-US" sz="3000"/>
              <a:t>链接式是在网页文档头部通过</a:t>
            </a:r>
            <a:r>
              <a:rPr lang="en-US" altLang="zh-CN" sz="3000"/>
              <a:t>&lt;link&gt;</a:t>
            </a:r>
            <a:r>
              <a:rPr lang="zh-CN" altLang="en-US" sz="3000"/>
              <a:t>标记引入外部</a:t>
            </a:r>
            <a:r>
              <a:rPr lang="en-US" altLang="zh-CN" sz="3000"/>
              <a:t>CSS</a:t>
            </a:r>
            <a:r>
              <a:rPr lang="zh-CN" altLang="en-US" sz="3000"/>
              <a:t>文件，格式如下：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&lt;link href="style1.css" rel="stylesheet" type="text/css" 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00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804CD55D-7E82-4248-B8BB-1810BE7C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2325688"/>
            <a:ext cx="7707312" cy="3286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、双标记</a:t>
            </a:r>
            <a:r>
              <a:rPr lang="zh-CN" altLang="en-US" noProof="1"/>
              <a:t>和</a:t>
            </a:r>
            <a:r>
              <a:rPr lang="zh-CN" altLang="en-US" noProof="1">
                <a:sym typeface="+mn-ea"/>
              </a:rPr>
              <a:t>单标记</a:t>
            </a:r>
            <a:endParaRPr lang="zh-CN" altLang="en-US" noProof="1"/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en-US" altLang="zh-CN" noProof="1"/>
              <a:t>     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双标记：成对出现的标记，如&lt;p&gt;...&lt;/p&gt;、</a:t>
            </a:r>
            <a:r>
              <a:rPr lang="en-US" altLang="zh-CN" sz="2400" b="0" noProof="1">
                <a:latin typeface="+mj-lt"/>
                <a:ea typeface="+mj-ea"/>
                <a:cs typeface="+mj-cs"/>
              </a:rPr>
              <a:t>			  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&lt;table&gt;...&lt;/table&gt;、</a:t>
            </a:r>
            <a:r>
              <a:rPr lang="en-US" altLang="zh-CN" sz="2400" b="0" noProof="1">
                <a:latin typeface="+mj-lt"/>
                <a:ea typeface="+mj-ea"/>
                <a:cs typeface="+mj-cs"/>
              </a:rPr>
              <a:t>&lt;form&gt;...&lt;/form&gt;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等;</a:t>
            </a:r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     单标记：只有起始标记，如&lt;br/&gt;、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&lt;hr /&gt;，&lt;img /&gt;， 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		  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&lt;input /&gt;， &lt;meta /&gt;，&lt;link /&gt; </a:t>
            </a: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endParaRPr lang="zh-CN" altLang="en-US" sz="2400" b="0" noProof="1">
              <a:latin typeface="+mj-lt"/>
              <a:ea typeface="+mj-ea"/>
              <a:cs typeface="+mj-cs"/>
            </a:endParaRPr>
          </a:p>
        </p:txBody>
      </p:sp>
      <p:sp>
        <p:nvSpPr>
          <p:cNvPr id="44035" name="矩形 33795">
            <a:extLst>
              <a:ext uri="{FF2B5EF4-FFF2-40B4-BE49-F238E27FC236}">
                <a16:creationId xmlns:a16="http://schemas.microsoft.com/office/drawing/2014/main" id="{12EF5271-BC65-40D6-A829-BA17CCB99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文本框 2">
            <a:extLst>
              <a:ext uri="{FF2B5EF4-FFF2-40B4-BE49-F238E27FC236}">
                <a16:creationId xmlns:a16="http://schemas.microsoft.com/office/drawing/2014/main" id="{4E4FC427-7F1B-4647-9C9B-2FB72F2CE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9" name="标题 27649">
            <a:extLst>
              <a:ext uri="{FF2B5EF4-FFF2-40B4-BE49-F238E27FC236}">
                <a16:creationId xmlns:a16="http://schemas.microsoft.com/office/drawing/2014/main" id="{F1284812-7983-4FF4-9852-9C68043D1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12641">
            <a:extLst>
              <a:ext uri="{FF2B5EF4-FFF2-40B4-BE49-F238E27FC236}">
                <a16:creationId xmlns:a16="http://schemas.microsoft.com/office/drawing/2014/main" id="{E5D33C14-555D-49D5-90D0-1431C4193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导入式</a:t>
            </a:r>
          </a:p>
        </p:txBody>
      </p:sp>
      <p:sp>
        <p:nvSpPr>
          <p:cNvPr id="189443" name="文本占位符 112642">
            <a:extLst>
              <a:ext uri="{FF2B5EF4-FFF2-40B4-BE49-F238E27FC236}">
                <a16:creationId xmlns:a16="http://schemas.microsoft.com/office/drawing/2014/main" id="{3AB908EC-F97E-4810-8901-758C57F71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导入式是通过</a:t>
            </a:r>
            <a:r>
              <a:rPr lang="en-US" altLang="zh-CN" sz="3000"/>
              <a:t>CSS</a:t>
            </a:r>
            <a:r>
              <a:rPr lang="zh-CN" altLang="en-US" sz="3000"/>
              <a:t>规则中的</a:t>
            </a:r>
            <a:r>
              <a:rPr lang="en-US" altLang="zh-CN" sz="3000"/>
              <a:t>@import</a:t>
            </a:r>
            <a:r>
              <a:rPr lang="zh-CN" altLang="en-US" sz="3000"/>
              <a:t>指令来导入外部</a:t>
            </a:r>
            <a:r>
              <a:rPr lang="en-US" altLang="zh-CN" sz="3000"/>
              <a:t>CSS</a:t>
            </a:r>
            <a:r>
              <a:rPr lang="zh-CN" altLang="en-US" sz="3000"/>
              <a:t>文件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&lt;style type="text/css"&gt;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@import url("style2.css");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&lt;/style&gt;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med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11617">
            <a:extLst>
              <a:ext uri="{FF2B5EF4-FFF2-40B4-BE49-F238E27FC236}">
                <a16:creationId xmlns:a16="http://schemas.microsoft.com/office/drawing/2014/main" id="{4E6E6569-309E-47AB-B242-D12FB0A31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链接式和导入式的比较</a:t>
            </a:r>
          </a:p>
        </p:txBody>
      </p:sp>
      <p:sp>
        <p:nvSpPr>
          <p:cNvPr id="111619" name="内容占位符 111618">
            <a:extLst>
              <a:ext uri="{FF2B5EF4-FFF2-40B4-BE49-F238E27FC236}">
                <a16:creationId xmlns:a16="http://schemas.microsoft.com/office/drawing/2014/main" id="{DDC31358-E842-4E38-823D-02D1105AE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链接式和导入式的目的都是</a:t>
            </a:r>
            <a:r>
              <a:rPr lang="zh-CN" altLang="en-US" sz="3000">
                <a:solidFill>
                  <a:srgbClr val="FF0000"/>
                </a:solidFill>
              </a:rPr>
              <a:t>将一个独立的</a:t>
            </a:r>
            <a:r>
              <a:rPr lang="en-US" altLang="zh-CN" sz="3000">
                <a:solidFill>
                  <a:srgbClr val="FF0000"/>
                </a:solidFill>
              </a:rPr>
              <a:t>CSS</a:t>
            </a:r>
            <a:r>
              <a:rPr lang="zh-CN" altLang="en-US" sz="3000">
                <a:solidFill>
                  <a:srgbClr val="FF0000"/>
                </a:solidFill>
              </a:rPr>
              <a:t>文件</a:t>
            </a:r>
            <a:r>
              <a:rPr lang="zh-CN" altLang="en-US" sz="3000"/>
              <a:t>引入到</a:t>
            </a:r>
            <a:r>
              <a:rPr lang="en-US" altLang="zh-CN" sz="3000"/>
              <a:t>HTML</a:t>
            </a:r>
            <a:r>
              <a:rPr lang="zh-CN" altLang="en-US" sz="3000"/>
              <a:t>文件，其优点是可以让很多个网页共享一个</a:t>
            </a:r>
            <a:r>
              <a:rPr lang="en-US" altLang="zh-CN" sz="3000"/>
              <a:t>CSS</a:t>
            </a:r>
            <a:r>
              <a:rPr lang="zh-CN" altLang="en-US" sz="3000"/>
              <a:t>文件，在制作网站时主要应采用</a:t>
            </a:r>
            <a:r>
              <a:rPr lang="zh-CN" altLang="en-US" sz="3000">
                <a:solidFill>
                  <a:srgbClr val="FF0000"/>
                </a:solidFill>
              </a:rPr>
              <a:t>链接式</a:t>
            </a:r>
            <a:r>
              <a:rPr lang="zh-CN" altLang="en-US" sz="3000"/>
              <a:t>方法引入</a:t>
            </a:r>
            <a:r>
              <a:rPr lang="en-US" altLang="zh-CN" sz="3000"/>
              <a:t>CSS</a:t>
            </a:r>
            <a:r>
              <a:rPr lang="zh-CN" altLang="en-US" sz="3000"/>
              <a:t>，使网站内的所有网页风格统一。</a:t>
            </a:r>
          </a:p>
          <a:p>
            <a:pPr eaLnBrk="1" hangingPunct="1"/>
            <a:r>
              <a:rPr lang="zh-CN" altLang="en-US" sz="3000"/>
              <a:t>链接式和导入式最大的区别在于链接式使用</a:t>
            </a:r>
            <a:r>
              <a:rPr lang="en-US" altLang="zh-CN" sz="3000"/>
              <a:t>HTML</a:t>
            </a:r>
            <a:r>
              <a:rPr lang="zh-CN" altLang="en-US" sz="3000"/>
              <a:t>的</a:t>
            </a:r>
            <a:r>
              <a:rPr lang="zh-CN" altLang="en-US" sz="3000">
                <a:solidFill>
                  <a:srgbClr val="FF0000"/>
                </a:solidFill>
              </a:rPr>
              <a:t>标记引入</a:t>
            </a:r>
            <a:r>
              <a:rPr lang="zh-CN" altLang="en-US" sz="3000"/>
              <a:t>外部</a:t>
            </a:r>
            <a:r>
              <a:rPr lang="en-US" altLang="zh-CN" sz="3000"/>
              <a:t>CSS</a:t>
            </a:r>
            <a:r>
              <a:rPr lang="zh-CN" altLang="en-US" sz="3000"/>
              <a:t>文件，而导入式则是用</a:t>
            </a:r>
            <a:r>
              <a:rPr lang="en-US" altLang="zh-CN" sz="3000">
                <a:solidFill>
                  <a:srgbClr val="FF0000"/>
                </a:solidFill>
              </a:rPr>
              <a:t>CSS</a:t>
            </a:r>
            <a:r>
              <a:rPr lang="zh-CN" altLang="en-US" sz="3000">
                <a:solidFill>
                  <a:srgbClr val="FF0000"/>
                </a:solidFill>
              </a:rPr>
              <a:t>的规则引入</a:t>
            </a:r>
            <a:r>
              <a:rPr lang="zh-CN" altLang="en-US" sz="3000"/>
              <a:t>外部</a:t>
            </a:r>
            <a:r>
              <a:rPr lang="en-US" altLang="zh-CN" sz="3000"/>
              <a:t>CSS</a:t>
            </a:r>
            <a:r>
              <a:rPr lang="zh-CN" altLang="en-US" sz="3000"/>
              <a:t>文件，因此它们的语法不同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13665">
            <a:extLst>
              <a:ext uri="{FF2B5EF4-FFF2-40B4-BE49-F238E27FC236}">
                <a16:creationId xmlns:a16="http://schemas.microsoft.com/office/drawing/2014/main" id="{FFEA4193-3AFC-45BC-82EC-9E735EF5E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选择器的分类</a:t>
            </a:r>
          </a:p>
        </p:txBody>
      </p:sp>
      <p:sp>
        <p:nvSpPr>
          <p:cNvPr id="192515" name="文本占位符 113666">
            <a:extLst>
              <a:ext uri="{FF2B5EF4-FFF2-40B4-BE49-F238E27FC236}">
                <a16:creationId xmlns:a16="http://schemas.microsoft.com/office/drawing/2014/main" id="{D9216A31-1AAD-45BC-AA42-AA6DB198B5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4100"/>
              <a:t>标记选择器</a:t>
            </a:r>
          </a:p>
          <a:p>
            <a:pPr eaLnBrk="1" hangingPunct="1"/>
            <a:r>
              <a:rPr lang="zh-CN" altLang="en-US" sz="4100"/>
              <a:t>类选择器</a:t>
            </a:r>
          </a:p>
          <a:p>
            <a:pPr eaLnBrk="1" hangingPunct="1"/>
            <a:r>
              <a:rPr lang="en-US" altLang="zh-CN" sz="4100"/>
              <a:t>id</a:t>
            </a:r>
            <a:r>
              <a:rPr lang="zh-CN" altLang="en-US" sz="4100"/>
              <a:t>选择器</a:t>
            </a:r>
          </a:p>
          <a:p>
            <a:pPr eaLnBrk="1" hangingPunct="1"/>
            <a:r>
              <a:rPr lang="zh-CN" altLang="en-US" sz="4100"/>
              <a:t>伪类选择器</a:t>
            </a:r>
          </a:p>
          <a:p>
            <a:pPr eaLnBrk="1" hangingPunct="1"/>
            <a:endParaRPr lang="zh-CN" altLang="en-US" sz="4100"/>
          </a:p>
        </p:txBody>
      </p:sp>
    </p:spTree>
  </p:cSld>
  <p:clrMapOvr>
    <a:masterClrMapping/>
  </p:clrMapOvr>
  <p:transition spd="med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14689">
            <a:extLst>
              <a:ext uri="{FF2B5EF4-FFF2-40B4-BE49-F238E27FC236}">
                <a16:creationId xmlns:a16="http://schemas.microsoft.com/office/drawing/2014/main" id="{66BCA655-0ACF-450C-8B40-E6891C286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标记选择器</a:t>
            </a:r>
          </a:p>
        </p:txBody>
      </p:sp>
      <p:sp>
        <p:nvSpPr>
          <p:cNvPr id="114691" name="内容占位符 114690">
            <a:extLst>
              <a:ext uri="{FF2B5EF4-FFF2-40B4-BE49-F238E27FC236}">
                <a16:creationId xmlns:a16="http://schemas.microsoft.com/office/drawing/2014/main" id="{6B36CB40-7A6C-41CD-94B3-263D40FC5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000"/>
              <a:t>标记选择器将拥有同一个标记的所有元素全部选中。如：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&lt;style type="text/css"&gt;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	</a:t>
            </a:r>
            <a:r>
              <a:rPr lang="en-US" altLang="zh-CN" sz="3000">
                <a:solidFill>
                  <a:srgbClr val="FF0066"/>
                </a:solidFill>
              </a:rPr>
              <a:t>p{</a:t>
            </a:r>
            <a:r>
              <a:rPr lang="en-US" altLang="zh-CN" sz="3000"/>
              <a:t>				/* </a:t>
            </a:r>
            <a:r>
              <a:rPr lang="zh-CN" altLang="en-US" sz="3000"/>
              <a:t>标记选择器 </a:t>
            </a:r>
            <a:r>
              <a:rPr lang="en-US" altLang="zh-CN" sz="3000"/>
              <a:t>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		color:blue;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		font-size:18px;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66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&lt;/style&gt;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16737">
            <a:extLst>
              <a:ext uri="{FF2B5EF4-FFF2-40B4-BE49-F238E27FC236}">
                <a16:creationId xmlns:a16="http://schemas.microsoft.com/office/drawing/2014/main" id="{F1319254-AA7D-4EF5-B2C9-B7DC066F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549275"/>
            <a:ext cx="6985000" cy="703263"/>
          </a:xfrm>
        </p:spPr>
        <p:txBody>
          <a:bodyPr/>
          <a:lstStyle/>
          <a:p>
            <a:pPr eaLnBrk="1" hangingPunct="1"/>
            <a:r>
              <a:rPr lang="zh-CN" altLang="en-US" dirty="0"/>
              <a:t>类选择器</a:t>
            </a:r>
          </a:p>
        </p:txBody>
      </p:sp>
      <p:sp>
        <p:nvSpPr>
          <p:cNvPr id="195587" name="文本占位符 116738">
            <a:extLst>
              <a:ext uri="{FF2B5EF4-FFF2-40B4-BE49-F238E27FC236}">
                <a16:creationId xmlns:a16="http://schemas.microsoft.com/office/drawing/2014/main" id="{595372BD-A32B-4274-BE35-0AE6D58E7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97887" cy="5329237"/>
          </a:xfrm>
        </p:spPr>
        <p:txBody>
          <a:bodyPr/>
          <a:lstStyle/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3000"/>
          </a:p>
        </p:txBody>
      </p:sp>
      <p:sp>
        <p:nvSpPr>
          <p:cNvPr id="195588" name="AutoShape 50">
            <a:extLst>
              <a:ext uri="{FF2B5EF4-FFF2-40B4-BE49-F238E27FC236}">
                <a16:creationId xmlns:a16="http://schemas.microsoft.com/office/drawing/2014/main" id="{16D9B7F8-E0CC-4CC1-A694-6CE90C15D89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50825" y="981075"/>
            <a:ext cx="86423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5589" name="组合 116740">
            <a:extLst>
              <a:ext uri="{FF2B5EF4-FFF2-40B4-BE49-F238E27FC236}">
                <a16:creationId xmlns:a16="http://schemas.microsoft.com/office/drawing/2014/main" id="{BAF2BD4F-C700-40A0-A738-4637724FFE2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133600"/>
            <a:ext cx="8193087" cy="2817813"/>
            <a:chOff x="340" y="711"/>
            <a:chExt cx="5161" cy="1775"/>
          </a:xfrm>
        </p:grpSpPr>
        <p:sp>
          <p:nvSpPr>
            <p:cNvPr id="195590" name="Text Box 49">
              <a:extLst>
                <a:ext uri="{FF2B5EF4-FFF2-40B4-BE49-F238E27FC236}">
                  <a16:creationId xmlns:a16="http://schemas.microsoft.com/office/drawing/2014/main" id="{C34ACAE7-7E0E-486A-B5C5-C60FAFF9A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312"/>
              <a:ext cx="961" cy="69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en-US" altLang="zh-CN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.class1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1" name="Rectangle 48">
              <a:extLst>
                <a:ext uri="{FF2B5EF4-FFF2-40B4-BE49-F238E27FC236}">
                  <a16:creationId xmlns:a16="http://schemas.microsoft.com/office/drawing/2014/main" id="{EDEB50E2-2B97-438E-8719-35EC21A7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1312"/>
              <a:ext cx="4005" cy="69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95592" name="Text Box 47">
              <a:extLst>
                <a:ext uri="{FF2B5EF4-FFF2-40B4-BE49-F238E27FC236}">
                  <a16:creationId xmlns:a16="http://schemas.microsoft.com/office/drawing/2014/main" id="{284BDB9C-DB9E-4953-BD41-F63896062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1451"/>
              <a:ext cx="1441" cy="4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color: green;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3" name="Text Box 46">
              <a:extLst>
                <a:ext uri="{FF2B5EF4-FFF2-40B4-BE49-F238E27FC236}">
                  <a16:creationId xmlns:a16="http://schemas.microsoft.com/office/drawing/2014/main" id="{356F18F4-3BA3-4B8E-9327-167382F50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8" y="1451"/>
              <a:ext cx="1762" cy="4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font-size:</a:t>
              </a:r>
              <a:r>
                <a:rPr lang="en-US" altLang="zh-CN" sz="28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20px</a:t>
              </a:r>
              <a:r>
                <a:rPr lang="en-US" altLang="zh-CN" sz="2800">
                  <a:latin typeface="Times New Roman" panose="02020603050405020304" pitchFamily="18" charset="0"/>
                </a:rPr>
                <a:t>;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195594" name="Text Box 45">
              <a:extLst>
                <a:ext uri="{FF2B5EF4-FFF2-40B4-BE49-F238E27FC236}">
                  <a16:creationId xmlns:a16="http://schemas.microsoft.com/office/drawing/2014/main" id="{77EEF71E-6B3B-43D7-80DB-94826ECB6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51"/>
              <a:ext cx="161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{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5" name="Text Box 44">
              <a:extLst>
                <a:ext uri="{FF2B5EF4-FFF2-40B4-BE49-F238E27FC236}">
                  <a16:creationId xmlns:a16="http://schemas.microsoft.com/office/drawing/2014/main" id="{EA5E46E2-60B2-4D48-B52C-344B4430E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1451"/>
              <a:ext cx="160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}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6" name="Line 43">
              <a:extLst>
                <a:ext uri="{FF2B5EF4-FFF2-40B4-BE49-F238E27FC236}">
                  <a16:creationId xmlns:a16="http://schemas.microsoft.com/office/drawing/2014/main" id="{7F6AF6B1-A01C-4724-AB36-BBCE4D059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007"/>
              <a:ext cx="1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7" name="Text Box 42">
              <a:extLst>
                <a:ext uri="{FF2B5EF4-FFF2-40B4-BE49-F238E27FC236}">
                  <a16:creationId xmlns:a16="http://schemas.microsoft.com/office/drawing/2014/main" id="{725E8E85-1556-4CD8-A1B9-BBDABD53A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069"/>
              <a:ext cx="126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类选择器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598" name="Line 41">
              <a:extLst>
                <a:ext uri="{FF2B5EF4-FFF2-40B4-BE49-F238E27FC236}">
                  <a16:creationId xmlns:a16="http://schemas.microsoft.com/office/drawing/2014/main" id="{9BAA966C-D02C-49BB-B336-4461FFF3E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1801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9" name="Text Box 40">
              <a:extLst>
                <a:ext uri="{FF2B5EF4-FFF2-40B4-BE49-F238E27FC236}">
                  <a16:creationId xmlns:a16="http://schemas.microsoft.com/office/drawing/2014/main" id="{B5EAFB8B-7576-4EBC-9545-03B61221C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0" name="Line 39">
              <a:extLst>
                <a:ext uri="{FF2B5EF4-FFF2-40B4-BE49-F238E27FC236}">
                  <a16:creationId xmlns:a16="http://schemas.microsoft.com/office/drawing/2014/main" id="{A18DDA70-4569-488A-8332-C739E5481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801"/>
              <a:ext cx="1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1" name="Text Box 38">
              <a:extLst>
                <a:ext uri="{FF2B5EF4-FFF2-40B4-BE49-F238E27FC236}">
                  <a16:creationId xmlns:a16="http://schemas.microsoft.com/office/drawing/2014/main" id="{4B180A08-DCF8-4BA7-BDA2-177AF872C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2" name="Line 37">
              <a:extLst>
                <a:ext uri="{FF2B5EF4-FFF2-40B4-BE49-F238E27FC236}">
                  <a16:creationId xmlns:a16="http://schemas.microsoft.com/office/drawing/2014/main" id="{0471F916-B0B9-4495-AA83-A0F056766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1801"/>
              <a:ext cx="1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3" name="Text Box 36">
              <a:extLst>
                <a:ext uri="{FF2B5EF4-FFF2-40B4-BE49-F238E27FC236}">
                  <a16:creationId xmlns:a16="http://schemas.microsoft.com/office/drawing/2014/main" id="{AF55E9F2-89C5-4045-AA25-ED22A8CFA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4" name="Line 35">
              <a:extLst>
                <a:ext uri="{FF2B5EF4-FFF2-40B4-BE49-F238E27FC236}">
                  <a16:creationId xmlns:a16="http://schemas.microsoft.com/office/drawing/2014/main" id="{89D271C1-021C-499C-97A5-BEA100ADD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801"/>
              <a:ext cx="1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5" name="Text Box 34">
              <a:extLst>
                <a:ext uri="{FF2B5EF4-FFF2-40B4-BE49-F238E27FC236}">
                  <a16:creationId xmlns:a16="http://schemas.microsoft.com/office/drawing/2014/main" id="{7C7F3DFB-AC0B-4AB9-9DF1-492B2FAA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6" name="Line 33">
              <a:extLst>
                <a:ext uri="{FF2B5EF4-FFF2-40B4-BE49-F238E27FC236}">
                  <a16:creationId xmlns:a16="http://schemas.microsoft.com/office/drawing/2014/main" id="{48E5A0A0-802E-4C73-9B87-B13D4A8C4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1035"/>
              <a:ext cx="1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7" name="Text Box 32">
              <a:extLst>
                <a:ext uri="{FF2B5EF4-FFF2-40B4-BE49-F238E27FC236}">
                  <a16:creationId xmlns:a16="http://schemas.microsoft.com/office/drawing/2014/main" id="{8CB0D8D0-4B67-4112-8EC8-35FEAF354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717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8" name="Text Box 31">
              <a:extLst>
                <a:ext uri="{FF2B5EF4-FFF2-40B4-BE49-F238E27FC236}">
                  <a16:creationId xmlns:a16="http://schemas.microsoft.com/office/drawing/2014/main" id="{393DE22B-F04F-4BB5-8454-446DCE10A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711"/>
              <a:ext cx="65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9" name="Line 30">
              <a:extLst>
                <a:ext uri="{FF2B5EF4-FFF2-40B4-BE49-F238E27FC236}">
                  <a16:creationId xmlns:a16="http://schemas.microsoft.com/office/drawing/2014/main" id="{B3D3D245-AADA-4C9B-8776-E1F4CA9CF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9" y="1035"/>
              <a:ext cx="1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0" name="Line 29">
              <a:extLst>
                <a:ext uri="{FF2B5EF4-FFF2-40B4-BE49-F238E27FC236}">
                  <a16:creationId xmlns:a16="http://schemas.microsoft.com/office/drawing/2014/main" id="{5B554AD8-A90B-442A-AE3F-90F7734D4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" y="1117"/>
              <a:ext cx="1" cy="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1" name="Text Box 28">
              <a:extLst>
                <a:ext uri="{FF2B5EF4-FFF2-40B4-BE49-F238E27FC236}">
                  <a16:creationId xmlns:a16="http://schemas.microsoft.com/office/drawing/2014/main" id="{118A4A2E-99FE-4DD9-9216-637FDAC43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754"/>
              <a:ext cx="6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类名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18785">
            <a:extLst>
              <a:ext uri="{FF2B5EF4-FFF2-40B4-BE49-F238E27FC236}">
                <a16:creationId xmlns:a16="http://schemas.microsoft.com/office/drawing/2014/main" id="{CCE3AB2B-6FFA-4B55-BB54-30D2460CF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197635" name="文本占位符 118786">
            <a:extLst>
              <a:ext uri="{FF2B5EF4-FFF2-40B4-BE49-F238E27FC236}">
                <a16:creationId xmlns:a16="http://schemas.microsoft.com/office/drawing/2014/main" id="{14A12917-002D-443F-99C9-DBC93B4A4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id</a:t>
            </a:r>
            <a:r>
              <a:rPr lang="zh-CN" altLang="en-US" sz="3000"/>
              <a:t>选择器以</a:t>
            </a:r>
            <a:r>
              <a:rPr lang="zh-CN" altLang="en-US" sz="3000">
                <a:solidFill>
                  <a:srgbClr val="FF0000"/>
                </a:solidFill>
              </a:rPr>
              <a:t>半角“</a:t>
            </a:r>
            <a:r>
              <a:rPr lang="en-US" altLang="zh-CN" sz="3000">
                <a:solidFill>
                  <a:srgbClr val="FF0000"/>
                </a:solidFill>
              </a:rPr>
              <a:t>#”</a:t>
            </a:r>
            <a:r>
              <a:rPr lang="zh-CN" altLang="en-US" sz="3000"/>
              <a:t>开头，且</a:t>
            </a:r>
            <a:r>
              <a:rPr lang="en-US" altLang="zh-CN" sz="3000"/>
              <a:t>id</a:t>
            </a:r>
            <a:r>
              <a:rPr lang="zh-CN" altLang="en-US" sz="3000"/>
              <a:t>名称的第一个字母不能为数字</a:t>
            </a:r>
            <a:r>
              <a:rPr lang="zh-CN" altLang="en-US"/>
              <a:t> </a:t>
            </a:r>
          </a:p>
        </p:txBody>
      </p:sp>
      <p:grpSp>
        <p:nvGrpSpPr>
          <p:cNvPr id="197636" name="组合 118787">
            <a:extLst>
              <a:ext uri="{FF2B5EF4-FFF2-40B4-BE49-F238E27FC236}">
                <a16:creationId xmlns:a16="http://schemas.microsoft.com/office/drawing/2014/main" id="{276C42B6-D210-4C78-A859-067C44A2C3D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429000"/>
            <a:ext cx="7231063" cy="2714625"/>
            <a:chOff x="476" y="2160"/>
            <a:chExt cx="4555" cy="1710"/>
          </a:xfrm>
        </p:grpSpPr>
        <p:sp>
          <p:nvSpPr>
            <p:cNvPr id="197637" name="AutoShape 22">
              <a:extLst>
                <a:ext uri="{FF2B5EF4-FFF2-40B4-BE49-F238E27FC236}">
                  <a16:creationId xmlns:a16="http://schemas.microsoft.com/office/drawing/2014/main" id="{FD12CDB7-9C22-48AA-9391-30992CF2DF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6" y="2160"/>
              <a:ext cx="4452" cy="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38" name="Text Box 21">
              <a:extLst>
                <a:ext uri="{FF2B5EF4-FFF2-40B4-BE49-F238E27FC236}">
                  <a16:creationId xmlns:a16="http://schemas.microsoft.com/office/drawing/2014/main" id="{7044EFC5-F38A-4CDC-B61F-DF670421C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2739"/>
              <a:ext cx="784" cy="61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#id1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639" name="Rectangle 20">
              <a:extLst>
                <a:ext uri="{FF2B5EF4-FFF2-40B4-BE49-F238E27FC236}">
                  <a16:creationId xmlns:a16="http://schemas.microsoft.com/office/drawing/2014/main" id="{9B48CCDF-C4E1-4073-97C3-36CEF13B2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2739"/>
              <a:ext cx="3268" cy="61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97640" name="Text Box 19">
              <a:extLst>
                <a:ext uri="{FF2B5EF4-FFF2-40B4-BE49-F238E27FC236}">
                  <a16:creationId xmlns:a16="http://schemas.microsoft.com/office/drawing/2014/main" id="{065B13D2-C9EE-4633-87E4-6290D201C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" y="2861"/>
              <a:ext cx="1203" cy="36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color: red;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7641" name="Text Box 18">
              <a:extLst>
                <a:ext uri="{FF2B5EF4-FFF2-40B4-BE49-F238E27FC236}">
                  <a16:creationId xmlns:a16="http://schemas.microsoft.com/office/drawing/2014/main" id="{30BE65A8-9D71-432B-90D4-881635F81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861"/>
              <a:ext cx="1633" cy="36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font-size: 30px;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7642" name="Text Box 17">
              <a:extLst>
                <a:ext uri="{FF2B5EF4-FFF2-40B4-BE49-F238E27FC236}">
                  <a16:creationId xmlns:a16="http://schemas.microsoft.com/office/drawing/2014/main" id="{B3C3F791-06A4-4F9D-B886-3449B0871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2861"/>
              <a:ext cx="1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{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197643" name="Text Box 16">
              <a:extLst>
                <a:ext uri="{FF2B5EF4-FFF2-40B4-BE49-F238E27FC236}">
                  <a16:creationId xmlns:a16="http://schemas.microsoft.com/office/drawing/2014/main" id="{91F35C5C-D82D-47C4-ABEB-B90CE8DD1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" y="2861"/>
              <a:ext cx="1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}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197644" name="Line 15">
              <a:extLst>
                <a:ext uri="{FF2B5EF4-FFF2-40B4-BE49-F238E27FC236}">
                  <a16:creationId xmlns:a16="http://schemas.microsoft.com/office/drawing/2014/main" id="{BAF8BD5C-1418-454F-B740-3103D4471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" y="3227"/>
              <a:ext cx="0" cy="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Text Box 14">
              <a:extLst>
                <a:ext uri="{FF2B5EF4-FFF2-40B4-BE49-F238E27FC236}">
                  <a16:creationId xmlns:a16="http://schemas.microsoft.com/office/drawing/2014/main" id="{64438EAB-7AB1-4E6D-BFB9-B2278F8B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347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ID</a:t>
              </a:r>
              <a:r>
                <a:rPr lang="zh-CN" altLang="en-US" sz="2800" b="1">
                  <a:latin typeface="Times New Roman" panose="02020603050405020304" pitchFamily="18" charset="0"/>
                </a:rPr>
                <a:t>选择器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46" name="Line 13">
              <a:extLst>
                <a:ext uri="{FF2B5EF4-FFF2-40B4-BE49-F238E27FC236}">
                  <a16:creationId xmlns:a16="http://schemas.microsoft.com/office/drawing/2014/main" id="{8F403D64-9538-4926-AAC0-1E4ECAFE3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Text Box 12">
              <a:extLst>
                <a:ext uri="{FF2B5EF4-FFF2-40B4-BE49-F238E27FC236}">
                  <a16:creationId xmlns:a16="http://schemas.microsoft.com/office/drawing/2014/main" id="{5874A5F8-34D6-4836-9871-19FA88EF5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3427"/>
              <a:ext cx="6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48" name="Line 11">
              <a:extLst>
                <a:ext uri="{FF2B5EF4-FFF2-40B4-BE49-F238E27FC236}">
                  <a16:creationId xmlns:a16="http://schemas.microsoft.com/office/drawing/2014/main" id="{F7F59797-C815-43EF-8AD0-AF190366C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9" name="Text Box 10">
              <a:extLst>
                <a:ext uri="{FF2B5EF4-FFF2-40B4-BE49-F238E27FC236}">
                  <a16:creationId xmlns:a16="http://schemas.microsoft.com/office/drawing/2014/main" id="{4537BE0B-2156-482B-B5DC-28889AAFB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430"/>
              <a:ext cx="5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0" name="Line 9">
              <a:extLst>
                <a:ext uri="{FF2B5EF4-FFF2-40B4-BE49-F238E27FC236}">
                  <a16:creationId xmlns:a16="http://schemas.microsoft.com/office/drawing/2014/main" id="{2F7F2804-F923-4B5E-AEEE-EB478F7E9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Text Box 8">
              <a:extLst>
                <a:ext uri="{FF2B5EF4-FFF2-40B4-BE49-F238E27FC236}">
                  <a16:creationId xmlns:a16="http://schemas.microsoft.com/office/drawing/2014/main" id="{2B8C33EE-56FB-4BAE-ABDA-EF3D18733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" y="3427"/>
              <a:ext cx="57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2" name="Line 7">
              <a:extLst>
                <a:ext uri="{FF2B5EF4-FFF2-40B4-BE49-F238E27FC236}">
                  <a16:creationId xmlns:a16="http://schemas.microsoft.com/office/drawing/2014/main" id="{39E72C00-ADDF-4964-B83B-38B4A59D3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3" name="Text Box 6">
              <a:extLst>
                <a:ext uri="{FF2B5EF4-FFF2-40B4-BE49-F238E27FC236}">
                  <a16:creationId xmlns:a16="http://schemas.microsoft.com/office/drawing/2014/main" id="{B1F5C7A2-E966-4CF7-8CE2-2AB147E55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3427"/>
              <a:ext cx="5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4" name="Line 5">
              <a:extLst>
                <a:ext uri="{FF2B5EF4-FFF2-40B4-BE49-F238E27FC236}">
                  <a16:creationId xmlns:a16="http://schemas.microsoft.com/office/drawing/2014/main" id="{FE6C437F-928C-45A7-A06E-FA5625E85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7" y="2494"/>
              <a:ext cx="1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5" name="Text Box 4">
              <a:extLst>
                <a:ext uri="{FF2B5EF4-FFF2-40B4-BE49-F238E27FC236}">
                  <a16:creationId xmlns:a16="http://schemas.microsoft.com/office/drawing/2014/main" id="{51207BF8-1A88-485F-9296-18E9423A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" y="2215"/>
              <a:ext cx="6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6" name="Text Box 3">
              <a:extLst>
                <a:ext uri="{FF2B5EF4-FFF2-40B4-BE49-F238E27FC236}">
                  <a16:creationId xmlns:a16="http://schemas.microsoft.com/office/drawing/2014/main" id="{C1A672BF-97BC-4929-81A7-C34979393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" y="2210"/>
              <a:ext cx="58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7" name="Line 2">
              <a:extLst>
                <a:ext uri="{FF2B5EF4-FFF2-40B4-BE49-F238E27FC236}">
                  <a16:creationId xmlns:a16="http://schemas.microsoft.com/office/drawing/2014/main" id="{4243C127-7F0B-4B0B-B128-B942A27E7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494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19809">
            <a:extLst>
              <a:ext uri="{FF2B5EF4-FFF2-40B4-BE49-F238E27FC236}">
                <a16:creationId xmlns:a16="http://schemas.microsoft.com/office/drawing/2014/main" id="{BE5047DB-3A12-47FB-8362-F074344E3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199683" name="文本占位符 119810">
            <a:extLst>
              <a:ext uri="{FF2B5EF4-FFF2-40B4-BE49-F238E27FC236}">
                <a16:creationId xmlns:a16="http://schemas.microsoft.com/office/drawing/2014/main" id="{4ECFD8D7-1488-45F0-9A71-2EEDF4274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25538"/>
            <a:ext cx="7921625" cy="4606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&lt;style type="text/css"&gt;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#one{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font-weight:bold;		/* </a:t>
            </a:r>
            <a:r>
              <a:rPr lang="zh-CN" altLang="en-US" sz="2600"/>
              <a:t>粗体 </a:t>
            </a:r>
            <a:r>
              <a:rPr lang="en-US" altLang="zh-CN" sz="2600"/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#two{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font-size:30px;		/* </a:t>
            </a:r>
            <a:r>
              <a:rPr lang="zh-CN" altLang="en-US" sz="2600"/>
              <a:t>字体大小 </a:t>
            </a:r>
            <a:r>
              <a:rPr lang="en-US" altLang="zh-CN" sz="2600"/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color:#009900;		/* </a:t>
            </a:r>
            <a:r>
              <a:rPr lang="zh-CN" altLang="en-US" sz="2600"/>
              <a:t>颜色 </a:t>
            </a:r>
            <a:r>
              <a:rPr lang="en-US" altLang="zh-CN" sz="2600"/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}&lt;/style&gt;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id="one"&gt;ID</a:t>
            </a:r>
            <a:r>
              <a:rPr lang="zh-CN" altLang="en-US" sz="2600"/>
              <a:t>选择器</a:t>
            </a:r>
            <a:r>
              <a:rPr lang="en-US" altLang="zh-CN" sz="2600"/>
              <a:t>1&lt;/p&gt;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id="two"&gt;ID</a:t>
            </a:r>
            <a:r>
              <a:rPr lang="zh-CN" altLang="en-US" sz="2600"/>
              <a:t>选择器</a:t>
            </a:r>
            <a:r>
              <a:rPr lang="en-US" altLang="zh-CN" sz="2600"/>
              <a:t>2&lt;/p&gt;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id="two"&gt;ID</a:t>
            </a:r>
            <a:r>
              <a:rPr lang="zh-CN" altLang="en-US" sz="2600"/>
              <a:t>选择器</a:t>
            </a:r>
            <a:r>
              <a:rPr lang="en-US" altLang="zh-CN" sz="2600"/>
              <a:t>3&lt;/p&gt;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id="one two"&gt;ID</a:t>
            </a:r>
            <a:r>
              <a:rPr lang="zh-CN" altLang="en-US" sz="2600"/>
              <a:t>选择器</a:t>
            </a:r>
            <a:r>
              <a:rPr lang="en-US" altLang="zh-CN" sz="2600"/>
              <a:t>3&lt;/p&gt; </a:t>
            </a:r>
          </a:p>
        </p:txBody>
      </p:sp>
      <p:grpSp>
        <p:nvGrpSpPr>
          <p:cNvPr id="2" name="Group 1034">
            <a:extLst>
              <a:ext uri="{FF2B5EF4-FFF2-40B4-BE49-F238E27FC236}">
                <a16:creationId xmlns:a16="http://schemas.microsoft.com/office/drawing/2014/main" id="{6064ADAD-1BC0-49A0-AFC0-1FF300117D2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6248400"/>
            <a:ext cx="609600" cy="609600"/>
            <a:chOff x="4368" y="1872"/>
            <a:chExt cx="384" cy="384"/>
          </a:xfrm>
        </p:grpSpPr>
        <p:sp>
          <p:nvSpPr>
            <p:cNvPr id="199689" name="Line 1032">
              <a:extLst>
                <a:ext uri="{FF2B5EF4-FFF2-40B4-BE49-F238E27FC236}">
                  <a16:creationId xmlns:a16="http://schemas.microsoft.com/office/drawing/2014/main" id="{1E882108-6D26-474F-84D4-37C70C5DB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0" name="Line 1033">
              <a:extLst>
                <a:ext uri="{FF2B5EF4-FFF2-40B4-BE49-F238E27FC236}">
                  <a16:creationId xmlns:a16="http://schemas.microsoft.com/office/drawing/2014/main" id="{675B681A-A8ED-499B-B8FB-57A867A47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34">
            <a:extLst>
              <a:ext uri="{FF2B5EF4-FFF2-40B4-BE49-F238E27FC236}">
                <a16:creationId xmlns:a16="http://schemas.microsoft.com/office/drawing/2014/main" id="{DA03F8F0-8A82-4715-8E03-7EA9E6C335D4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5516563"/>
            <a:ext cx="609600" cy="609600"/>
            <a:chOff x="4368" y="1872"/>
            <a:chExt cx="384" cy="384"/>
          </a:xfrm>
        </p:grpSpPr>
        <p:sp>
          <p:nvSpPr>
            <p:cNvPr id="199687" name="Line 1032">
              <a:extLst>
                <a:ext uri="{FF2B5EF4-FFF2-40B4-BE49-F238E27FC236}">
                  <a16:creationId xmlns:a16="http://schemas.microsoft.com/office/drawing/2014/main" id="{5D2753CE-5C90-40D6-8A51-B57411D8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88" name="Line 1033">
              <a:extLst>
                <a:ext uri="{FF2B5EF4-FFF2-40B4-BE49-F238E27FC236}">
                  <a16:creationId xmlns:a16="http://schemas.microsoft.com/office/drawing/2014/main" id="{2D224B15-9C96-4520-8043-0EC946159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18" name="圆角矩形 119817">
            <a:extLst>
              <a:ext uri="{FF2B5EF4-FFF2-40B4-BE49-F238E27FC236}">
                <a16:creationId xmlns:a16="http://schemas.microsoft.com/office/drawing/2014/main" id="{DB1B65C1-69A3-4DF9-8938-E58F9854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73688"/>
            <a:ext cx="4537075" cy="10080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22881">
            <a:extLst>
              <a:ext uri="{FF2B5EF4-FFF2-40B4-BE49-F238E27FC236}">
                <a16:creationId xmlns:a16="http://schemas.microsoft.com/office/drawing/2014/main" id="{899AA771-F6D9-4EA8-8C00-3B3463918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伪类选择器</a:t>
            </a:r>
          </a:p>
        </p:txBody>
      </p:sp>
      <p:sp>
        <p:nvSpPr>
          <p:cNvPr id="122883" name="内容占位符 122882">
            <a:extLst>
              <a:ext uri="{FF2B5EF4-FFF2-40B4-BE49-F238E27FC236}">
                <a16:creationId xmlns:a16="http://schemas.microsoft.com/office/drawing/2014/main" id="{1A7B69F0-982B-40D0-92B2-6B7C206A13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所谓伪类就是指元素在某个时候的状态。</a:t>
            </a:r>
          </a:p>
          <a:p>
            <a:pPr eaLnBrk="1" hangingPunct="1"/>
            <a:r>
              <a:rPr lang="zh-CN" altLang="en-US" sz="3000" dirty="0"/>
              <a:t>网页中的链接标记能响应浏览者的点击。</a:t>
            </a:r>
            <a:r>
              <a:rPr lang="en-US" altLang="zh-CN" sz="3000" dirty="0"/>
              <a:t>a</a:t>
            </a:r>
            <a:r>
              <a:rPr lang="zh-CN" altLang="en-US" sz="3000" dirty="0"/>
              <a:t>标记有四种状态能描述这种响应，分别是</a:t>
            </a:r>
            <a:r>
              <a:rPr lang="en-US" altLang="zh-CN" sz="3000" dirty="0"/>
              <a:t>l:link</a:t>
            </a:r>
            <a:r>
              <a:rPr lang="zh-CN" altLang="en-US" sz="3000" dirty="0"/>
              <a:t>、</a:t>
            </a:r>
            <a:r>
              <a:rPr lang="en-US" altLang="zh-CN" sz="3000" dirty="0"/>
              <a:t>v:visited</a:t>
            </a:r>
            <a:r>
              <a:rPr lang="zh-CN" altLang="en-US" sz="3000" dirty="0"/>
              <a:t>、</a:t>
            </a:r>
            <a:r>
              <a:rPr lang="en-US" altLang="zh-CN" sz="3000" dirty="0"/>
              <a:t>h:hover</a:t>
            </a:r>
            <a:r>
              <a:rPr lang="zh-CN" altLang="en-US" sz="3000" dirty="0"/>
              <a:t>、</a:t>
            </a:r>
            <a:r>
              <a:rPr lang="en-US" altLang="zh-CN" sz="3000" dirty="0"/>
              <a:t>a:active</a:t>
            </a:r>
            <a:r>
              <a:rPr lang="zh-CN" altLang="en-US" sz="3000" dirty="0"/>
              <a:t>，伪类选择器的标记和伪类之间用“</a:t>
            </a:r>
            <a:r>
              <a:rPr lang="en-US" altLang="zh-CN" sz="3000" dirty="0"/>
              <a:t>:”</a:t>
            </a:r>
            <a:r>
              <a:rPr lang="zh-CN" altLang="en-US" sz="3000" dirty="0"/>
              <a:t>隔开。</a:t>
            </a:r>
            <a:endParaRPr lang="zh-CN" altLang="en-US" dirty="0"/>
          </a:p>
        </p:txBody>
      </p:sp>
      <p:sp>
        <p:nvSpPr>
          <p:cNvPr id="201732" name="矩形 122883">
            <a:extLst>
              <a:ext uri="{FF2B5EF4-FFF2-40B4-BE49-F238E27FC236}">
                <a16:creationId xmlns:a16="http://schemas.microsoft.com/office/drawing/2014/main" id="{9E8C2B7E-226E-46F0-8F17-7A0763E344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6013" y="3860800"/>
            <a:ext cx="74517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5" name="AutoShape 50">
            <a:extLst>
              <a:ext uri="{FF2B5EF4-FFF2-40B4-BE49-F238E27FC236}">
                <a16:creationId xmlns:a16="http://schemas.microsoft.com/office/drawing/2014/main" id="{5857FD3A-80FE-4D92-AC07-090AEA41B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6013" y="3860800"/>
            <a:ext cx="74517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1734" name="Text Box 49">
            <a:extLst>
              <a:ext uri="{FF2B5EF4-FFF2-40B4-BE49-F238E27FC236}">
                <a16:creationId xmlns:a16="http://schemas.microsoft.com/office/drawing/2014/main" id="{207C7645-5A62-4BD7-8345-86B62BB5C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979988"/>
            <a:ext cx="1547813" cy="7000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a:hover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1735" name="Rectangle 48">
            <a:extLst>
              <a:ext uri="{FF2B5EF4-FFF2-40B4-BE49-F238E27FC236}">
                <a16:creationId xmlns:a16="http://schemas.microsoft.com/office/drawing/2014/main" id="{3D24E47A-0E5E-4D92-89EC-FCECEFDDA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4810125"/>
            <a:ext cx="5480050" cy="9509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01736" name="Text Box 47">
            <a:extLst>
              <a:ext uri="{FF2B5EF4-FFF2-40B4-BE49-F238E27FC236}">
                <a16:creationId xmlns:a16="http://schemas.microsoft.com/office/drawing/2014/main" id="{6C339249-BF03-4B6B-B2BA-2189E84D8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5000625"/>
            <a:ext cx="2122487" cy="5715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color: green;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1737" name="Text Box 46">
            <a:extLst>
              <a:ext uri="{FF2B5EF4-FFF2-40B4-BE49-F238E27FC236}">
                <a16:creationId xmlns:a16="http://schemas.microsoft.com/office/drawing/2014/main" id="{6F0510E1-87F5-45F6-BC83-5DFAD1844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000625"/>
            <a:ext cx="2413000" cy="5715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font-size: 20px;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1738" name="Text Box 45">
            <a:extLst>
              <a:ext uri="{FF2B5EF4-FFF2-40B4-BE49-F238E27FC236}">
                <a16:creationId xmlns:a16="http://schemas.microsoft.com/office/drawing/2014/main" id="{42B6313E-A740-44F0-847F-B7E22920E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5000625"/>
            <a:ext cx="2174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01739" name="Text Box 44">
            <a:extLst>
              <a:ext uri="{FF2B5EF4-FFF2-40B4-BE49-F238E27FC236}">
                <a16:creationId xmlns:a16="http://schemas.microsoft.com/office/drawing/2014/main" id="{2EDFB5C6-FA91-4D89-90B5-B2A2FFDC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5000625"/>
            <a:ext cx="219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01740" name="Text Box 42">
            <a:extLst>
              <a:ext uri="{FF2B5EF4-FFF2-40B4-BE49-F238E27FC236}">
                <a16:creationId xmlns:a16="http://schemas.microsoft.com/office/drawing/2014/main" id="{9CA138B1-AF1B-411E-A9B0-BC5EC7BA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834063"/>
            <a:ext cx="1728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标记名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1" name="Line 41">
            <a:extLst>
              <a:ext uri="{FF2B5EF4-FFF2-40B4-BE49-F238E27FC236}">
                <a16:creationId xmlns:a16="http://schemas.microsoft.com/office/drawing/2014/main" id="{1A074C36-17FB-4F2D-9775-2938344BC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8" y="5480050"/>
            <a:ext cx="1587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2" name="Text Box 40">
            <a:extLst>
              <a:ext uri="{FF2B5EF4-FFF2-40B4-BE49-F238E27FC236}">
                <a16:creationId xmlns:a16="http://schemas.microsoft.com/office/drawing/2014/main" id="{C97CF2B6-E60B-43BB-94AE-93A537CE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5861050"/>
            <a:ext cx="895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属性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3" name="Line 39">
            <a:extLst>
              <a:ext uri="{FF2B5EF4-FFF2-40B4-BE49-F238E27FC236}">
                <a16:creationId xmlns:a16="http://schemas.microsoft.com/office/drawing/2014/main" id="{CE883E3B-1E1B-4EB8-A42E-952BA74F2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5516563"/>
            <a:ext cx="1587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4" name="Text Box 38">
            <a:extLst>
              <a:ext uri="{FF2B5EF4-FFF2-40B4-BE49-F238E27FC236}">
                <a16:creationId xmlns:a16="http://schemas.microsoft.com/office/drawing/2014/main" id="{33B96A2D-D6E9-40A5-B61C-3E335DF45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76925"/>
            <a:ext cx="895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值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5" name="Line 37">
            <a:extLst>
              <a:ext uri="{FF2B5EF4-FFF2-40B4-BE49-F238E27FC236}">
                <a16:creationId xmlns:a16="http://schemas.microsoft.com/office/drawing/2014/main" id="{C051EBE4-5F85-4C95-90DC-2ACD89732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5516563"/>
            <a:ext cx="1588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Text Box 36">
            <a:extLst>
              <a:ext uri="{FF2B5EF4-FFF2-40B4-BE49-F238E27FC236}">
                <a16:creationId xmlns:a16="http://schemas.microsoft.com/office/drawing/2014/main" id="{083AC007-E009-4F02-910A-CB196FA79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876925"/>
            <a:ext cx="895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属性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7" name="Line 35">
            <a:extLst>
              <a:ext uri="{FF2B5EF4-FFF2-40B4-BE49-F238E27FC236}">
                <a16:creationId xmlns:a16="http://schemas.microsoft.com/office/drawing/2014/main" id="{3559F540-1F1B-458D-9B03-91C8C612C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5516563"/>
            <a:ext cx="1588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8" name="Text Box 34">
            <a:extLst>
              <a:ext uri="{FF2B5EF4-FFF2-40B4-BE49-F238E27FC236}">
                <a16:creationId xmlns:a16="http://schemas.microsoft.com/office/drawing/2014/main" id="{FCED3572-4F62-487E-B245-C6D490E83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876925"/>
            <a:ext cx="89376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值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9" name="Line 33">
            <a:extLst>
              <a:ext uri="{FF2B5EF4-FFF2-40B4-BE49-F238E27FC236}">
                <a16:creationId xmlns:a16="http://schemas.microsoft.com/office/drawing/2014/main" id="{9F2020EE-CBF6-4711-BBFE-3583CAE09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2175" y="4430713"/>
            <a:ext cx="0" cy="56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0" name="Text Box 32">
            <a:extLst>
              <a:ext uri="{FF2B5EF4-FFF2-40B4-BE49-F238E27FC236}">
                <a16:creationId xmlns:a16="http://schemas.microsoft.com/office/drawing/2014/main" id="{6B4028D4-476A-498D-871A-EBB4E2CA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3995738"/>
            <a:ext cx="895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声明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51" name="Text Box 31">
            <a:extLst>
              <a:ext uri="{FF2B5EF4-FFF2-40B4-BE49-F238E27FC236}">
                <a16:creationId xmlns:a16="http://schemas.microsoft.com/office/drawing/2014/main" id="{9AD9CFD6-BD0E-449C-84B4-B94FDE262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3987800"/>
            <a:ext cx="8937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声明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52" name="Line 30">
            <a:extLst>
              <a:ext uri="{FF2B5EF4-FFF2-40B4-BE49-F238E27FC236}">
                <a16:creationId xmlns:a16="http://schemas.microsoft.com/office/drawing/2014/main" id="{ED2D774A-7D56-476F-BEF1-F374F0BAC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4513" y="4430713"/>
            <a:ext cx="1587" cy="56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3" name="Line 29">
            <a:extLst>
              <a:ext uri="{FF2B5EF4-FFF2-40B4-BE49-F238E27FC236}">
                <a16:creationId xmlns:a16="http://schemas.microsoft.com/office/drawing/2014/main" id="{1F48D871-3DDC-42BB-9206-8D0CE1415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9475" y="4511675"/>
            <a:ext cx="1588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4" name="Text Box 28">
            <a:extLst>
              <a:ext uri="{FF2B5EF4-FFF2-40B4-BE49-F238E27FC236}">
                <a16:creationId xmlns:a16="http://schemas.microsoft.com/office/drawing/2014/main" id="{2FC199D7-A613-4B2B-9FB6-9C62E7DD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4006850"/>
            <a:ext cx="14097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伪类名</a:t>
            </a:r>
          </a:p>
        </p:txBody>
      </p:sp>
      <p:sp>
        <p:nvSpPr>
          <p:cNvPr id="201755" name="Line 29">
            <a:extLst>
              <a:ext uri="{FF2B5EF4-FFF2-40B4-BE49-F238E27FC236}">
                <a16:creationId xmlns:a16="http://schemas.microsoft.com/office/drawing/2014/main" id="{8F587CF5-C37C-44BF-A1A4-02B903CEAB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8175" y="5516563"/>
            <a:ext cx="1588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123905">
            <a:extLst>
              <a:ext uri="{FF2B5EF4-FFF2-40B4-BE49-F238E27FC236}">
                <a16:creationId xmlns:a16="http://schemas.microsoft.com/office/drawing/2014/main" id="{574108BF-61D3-4DF7-89B9-12AAA0E7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通过伪类选择器制作动态超链接</a:t>
            </a:r>
          </a:p>
        </p:txBody>
      </p:sp>
      <p:sp>
        <p:nvSpPr>
          <p:cNvPr id="123907" name="内容占位符 123906">
            <a:extLst>
              <a:ext uri="{FF2B5EF4-FFF2-40B4-BE49-F238E27FC236}">
                <a16:creationId xmlns:a16="http://schemas.microsoft.com/office/drawing/2014/main" id="{92D3CE17-17F6-4B4F-BC0D-DA1816C04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伪类选择器可以看成是一种特殊的标记选择器，它用来选中在某种状态下的标记 </a:t>
            </a:r>
          </a:p>
          <a:p>
            <a:pPr eaLnBrk="1" hangingPunct="1"/>
            <a:r>
              <a:rPr lang="zh-CN" altLang="en-US" sz="3000" dirty="0"/>
              <a:t>可以定义</a:t>
            </a:r>
            <a:r>
              <a:rPr lang="en-US" altLang="zh-CN" sz="3000" dirty="0"/>
              <a:t>&lt;a&gt;</a:t>
            </a:r>
            <a:r>
              <a:rPr lang="zh-CN" altLang="en-US" sz="3000" dirty="0"/>
              <a:t>标记在四种不同的状态下具有不同的颜色，是否有下划线。</a:t>
            </a:r>
            <a:br>
              <a:rPr lang="zh-CN" altLang="en-US" sz="3000" dirty="0"/>
            </a:br>
            <a:r>
              <a:rPr lang="zh-CN" altLang="en-US" sz="3000" dirty="0"/>
              <a:t>一、伪类选择器的书写应遵循</a:t>
            </a:r>
            <a:r>
              <a:rPr lang="en-US" altLang="zh-CN" sz="3000" dirty="0">
                <a:solidFill>
                  <a:srgbClr val="FF0000"/>
                </a:solidFill>
              </a:rPr>
              <a:t>LVHA</a:t>
            </a:r>
            <a:r>
              <a:rPr lang="zh-CN" altLang="en-US" sz="3000" dirty="0"/>
              <a:t>的顺序，即出现的顺序应为</a:t>
            </a:r>
            <a:r>
              <a:rPr lang="en-US" altLang="zh-CN" sz="3000" dirty="0">
                <a:solidFill>
                  <a:srgbClr val="FF0000"/>
                </a:solidFill>
              </a:rPr>
              <a:t>l:link→ v:visited→ h:hover→ a:active</a:t>
            </a:r>
            <a:r>
              <a:rPr lang="zh-CN" altLang="en-US" sz="3000" dirty="0"/>
              <a:t>。</a:t>
            </a:r>
            <a:br>
              <a:rPr lang="zh-CN" altLang="en-US" sz="3000" dirty="0"/>
            </a:br>
            <a:r>
              <a:rPr lang="zh-CN" altLang="en-US" sz="3000" dirty="0"/>
              <a:t>二、各种伪类选择器将继承</a:t>
            </a:r>
            <a:r>
              <a:rPr lang="en-US" altLang="zh-CN" sz="3000" dirty="0"/>
              <a:t>a</a:t>
            </a:r>
            <a:r>
              <a:rPr lang="zh-CN" altLang="en-US" sz="3000" dirty="0"/>
              <a:t>标记选择器定义的样式。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24929">
            <a:extLst>
              <a:ext uri="{FF2B5EF4-FFF2-40B4-BE49-F238E27FC236}">
                <a16:creationId xmlns:a16="http://schemas.microsoft.com/office/drawing/2014/main" id="{25DEEAB5-D1BB-4A0D-B74E-AF1D02C2D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的盒子模型</a:t>
            </a:r>
          </a:p>
        </p:txBody>
      </p:sp>
      <p:sp>
        <p:nvSpPr>
          <p:cNvPr id="204803" name="文本占位符 124930">
            <a:extLst>
              <a:ext uri="{FF2B5EF4-FFF2-40B4-BE49-F238E27FC236}">
                <a16:creationId xmlns:a16="http://schemas.microsoft.com/office/drawing/2014/main" id="{E6965B3F-251A-4E20-AAB9-5D49D5644A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04804" name="图片 124931">
            <a:extLst>
              <a:ext uri="{FF2B5EF4-FFF2-40B4-BE49-F238E27FC236}">
                <a16:creationId xmlns:a16="http://schemas.microsoft.com/office/drawing/2014/main" id="{E4DCB93D-1667-4C10-9E06-4F5DB4D4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76375"/>
            <a:ext cx="6408738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>
            <a:extLst>
              <a:ext uri="{FF2B5EF4-FFF2-40B4-BE49-F238E27FC236}">
                <a16:creationId xmlns:a16="http://schemas.microsoft.com/office/drawing/2014/main" id="{DA515C21-2FC9-4DB5-9B61-37DB84AF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5" y="2336800"/>
            <a:ext cx="8174038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双标记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noProof="1"/>
              <a:t>语法：</a:t>
            </a:r>
            <a:r>
              <a:rPr lang="en-US" altLang="zh-CN" noProof="1">
                <a:solidFill>
                  <a:schemeClr val="folHlink"/>
                </a:solidFill>
              </a:rPr>
              <a:t>&lt;</a:t>
            </a:r>
            <a:r>
              <a:rPr lang="zh-CN" altLang="en-US" noProof="1">
                <a:solidFill>
                  <a:schemeClr val="folHlink"/>
                </a:solidFill>
              </a:rPr>
              <a:t>标记</a:t>
            </a:r>
            <a:r>
              <a:rPr lang="en-US" altLang="zh-CN" noProof="1">
                <a:solidFill>
                  <a:schemeClr val="folHlink"/>
                </a:solidFill>
              </a:rPr>
              <a:t>&gt;</a:t>
            </a:r>
            <a:r>
              <a:rPr lang="zh-CN" altLang="en-US" noProof="1">
                <a:solidFill>
                  <a:schemeClr val="folHlink"/>
                </a:solidFill>
              </a:rPr>
              <a:t>内容</a:t>
            </a:r>
            <a:r>
              <a:rPr lang="en-US" altLang="zh-CN" noProof="1">
                <a:solidFill>
                  <a:schemeClr val="folHlink"/>
                </a:solidFill>
              </a:rPr>
              <a:t>&lt;/</a:t>
            </a:r>
            <a:r>
              <a:rPr lang="zh-CN" altLang="en-US" noProof="1">
                <a:solidFill>
                  <a:schemeClr val="folHlink"/>
                </a:solidFill>
              </a:rPr>
              <a:t>标记</a:t>
            </a:r>
            <a:r>
              <a:rPr lang="en-US" altLang="zh-CN" noProof="1">
                <a:solidFill>
                  <a:schemeClr val="folHlink"/>
                </a:solidFill>
              </a:rPr>
              <a:t>&gt;</a:t>
            </a:r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例：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&lt;p&gt;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制作网页是我的爱好。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&lt;/p&gt;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&lt;h1&gt;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重庆三峡学院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&lt;/h1&gt;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&lt;a href=</a:t>
            </a:r>
            <a:r>
              <a:rPr lang="en-US" altLang="zh-CN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http://www.sanxiau.edu.cn/</a:t>
            </a:r>
            <a:r>
              <a:rPr lang="en-US" altLang="zh-CN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重庆三峡学院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&lt;/a&gt;</a:t>
            </a:r>
            <a:endParaRPr lang="en-US" altLang="zh-CN" noProof="1">
              <a:solidFill>
                <a:srgbClr val="9966FF"/>
              </a:solidFill>
            </a:endParaRPr>
          </a:p>
        </p:txBody>
      </p:sp>
      <p:sp>
        <p:nvSpPr>
          <p:cNvPr id="46084" name="文本框 2">
            <a:extLst>
              <a:ext uri="{FF2B5EF4-FFF2-40B4-BE49-F238E27FC236}">
                <a16:creationId xmlns:a16="http://schemas.microsoft.com/office/drawing/2014/main" id="{97DD0950-4467-426E-B7EB-84F105E4A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3DBDFEC5-82B3-4FC0-B546-2C0CBF546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125953">
            <a:extLst>
              <a:ext uri="{FF2B5EF4-FFF2-40B4-BE49-F238E27FC236}">
                <a16:creationId xmlns:a16="http://schemas.microsoft.com/office/drawing/2014/main" id="{A2A5EEEF-73F6-49CE-AF6C-1063DEF1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的盒子模型</a:t>
            </a:r>
          </a:p>
        </p:txBody>
      </p:sp>
      <p:sp>
        <p:nvSpPr>
          <p:cNvPr id="125955" name="内容占位符 125954">
            <a:extLst>
              <a:ext uri="{FF2B5EF4-FFF2-40B4-BE49-F238E27FC236}">
                <a16:creationId xmlns:a16="http://schemas.microsoft.com/office/drawing/2014/main" id="{A61E9C06-4440-40D9-9F62-4BFF160E9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300" dirty="0"/>
              <a:t>每个</a:t>
            </a:r>
            <a:r>
              <a:rPr lang="en-US" altLang="zh-CN" sz="3300" dirty="0"/>
              <a:t>HTML</a:t>
            </a:r>
            <a:r>
              <a:rPr lang="zh-CN" altLang="en-US" sz="3300" dirty="0"/>
              <a:t>元素都可以看作是一个装了东西的盒子</a:t>
            </a:r>
          </a:p>
          <a:p>
            <a:pPr eaLnBrk="1" hangingPunct="1"/>
            <a:r>
              <a:rPr lang="zh-CN" altLang="en-US" sz="3300" dirty="0"/>
              <a:t>盒子里面的内容到盒子的边框之间的距离即</a:t>
            </a:r>
            <a:r>
              <a:rPr lang="zh-CN" altLang="en-US" sz="3300" dirty="0">
                <a:solidFill>
                  <a:srgbClr val="FF0000"/>
                </a:solidFill>
              </a:rPr>
              <a:t>填充</a:t>
            </a:r>
            <a:r>
              <a:rPr lang="en-US" altLang="zh-CN" sz="3300" dirty="0">
                <a:solidFill>
                  <a:srgbClr val="FF0000"/>
                </a:solidFill>
              </a:rPr>
              <a:t>(padding</a:t>
            </a:r>
            <a:r>
              <a:rPr lang="en-US" altLang="zh-CN" sz="3300" dirty="0"/>
              <a:t>),</a:t>
            </a:r>
            <a:r>
              <a:rPr lang="zh-CN" altLang="en-US" sz="3300" dirty="0"/>
              <a:t>盒子本身有</a:t>
            </a:r>
            <a:r>
              <a:rPr lang="zh-CN" altLang="en-US" sz="3300" dirty="0">
                <a:solidFill>
                  <a:srgbClr val="FF0000"/>
                </a:solidFill>
              </a:rPr>
              <a:t>边框</a:t>
            </a:r>
            <a:r>
              <a:rPr lang="en-US" altLang="zh-CN" sz="3300" dirty="0">
                <a:solidFill>
                  <a:srgbClr val="FF0000"/>
                </a:solidFill>
              </a:rPr>
              <a:t>(border),</a:t>
            </a:r>
            <a:r>
              <a:rPr lang="zh-CN" altLang="en-US" sz="3300" dirty="0"/>
              <a:t>而盒子边框外和其它盒子之间，还有</a:t>
            </a:r>
            <a:r>
              <a:rPr lang="zh-CN" altLang="en-US" sz="3300" dirty="0">
                <a:solidFill>
                  <a:srgbClr val="FF0000"/>
                </a:solidFill>
              </a:rPr>
              <a:t>边界</a:t>
            </a:r>
            <a:r>
              <a:rPr lang="en-US" altLang="zh-CN" sz="3300" dirty="0">
                <a:solidFill>
                  <a:srgbClr val="FF0000"/>
                </a:solidFill>
              </a:rPr>
              <a:t>(</a:t>
            </a:r>
            <a:r>
              <a:rPr lang="en-US" altLang="zh-CN" sz="3300" dirty="0" err="1">
                <a:solidFill>
                  <a:srgbClr val="FF0000"/>
                </a:solidFill>
              </a:rPr>
              <a:t>magin</a:t>
            </a:r>
            <a:r>
              <a:rPr lang="en-US" altLang="zh-CN" sz="3300" dirty="0"/>
              <a:t>),</a:t>
            </a:r>
            <a:r>
              <a:rPr lang="zh-CN" altLang="en-US" sz="3300" dirty="0"/>
              <a:t>如图所示</a:t>
            </a:r>
          </a:p>
          <a:p>
            <a:pPr eaLnBrk="1" hangingPunct="1"/>
            <a:r>
              <a:rPr lang="zh-CN" altLang="en-US" sz="3300" dirty="0"/>
              <a:t>默认情况下盒子的边框是无，背景色是透明，所以我们在默认情况下看不到盒子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文本占位符 126977">
            <a:extLst>
              <a:ext uri="{FF2B5EF4-FFF2-40B4-BE49-F238E27FC236}">
                <a16:creationId xmlns:a16="http://schemas.microsoft.com/office/drawing/2014/main" id="{974C5451-F31E-47F4-9673-681823763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pSp>
        <p:nvGrpSpPr>
          <p:cNvPr id="206851" name="组合 126978">
            <a:extLst>
              <a:ext uri="{FF2B5EF4-FFF2-40B4-BE49-F238E27FC236}">
                <a16:creationId xmlns:a16="http://schemas.microsoft.com/office/drawing/2014/main" id="{3300CADE-6CE7-4B49-BB89-A2A1D1F5ABA9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196975"/>
            <a:ext cx="6911975" cy="5048250"/>
            <a:chOff x="1080" y="1446"/>
            <a:chExt cx="3705" cy="2519"/>
          </a:xfrm>
        </p:grpSpPr>
        <p:grpSp>
          <p:nvGrpSpPr>
            <p:cNvPr id="206852" name="Group 4">
              <a:extLst>
                <a:ext uri="{FF2B5EF4-FFF2-40B4-BE49-F238E27FC236}">
                  <a16:creationId xmlns:a16="http://schemas.microsoft.com/office/drawing/2014/main" id="{6A8A9F2E-5EB1-4B35-8690-3BC0216D1E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206863" name="AutoShape 22">
                <a:extLst>
                  <a:ext uri="{FF2B5EF4-FFF2-40B4-BE49-F238E27FC236}">
                    <a16:creationId xmlns:a16="http://schemas.microsoft.com/office/drawing/2014/main" id="{E10E1717-609B-4EF8-A727-15CB7630E9A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864" name="Group 5">
                <a:extLst>
                  <a:ext uri="{FF2B5EF4-FFF2-40B4-BE49-F238E27FC236}">
                    <a16:creationId xmlns:a16="http://schemas.microsoft.com/office/drawing/2014/main" id="{DA8E600E-C8FA-4283-B210-4B7636967B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2525"/>
                <a:ext cx="5760" cy="4284"/>
                <a:chOff x="2951" y="2525"/>
                <a:chExt cx="5760" cy="4284"/>
              </a:xfrm>
            </p:grpSpPr>
            <p:sp>
              <p:nvSpPr>
                <p:cNvPr id="206865" name="Rectangle 21">
                  <a:extLst>
                    <a:ext uri="{FF2B5EF4-FFF2-40B4-BE49-F238E27FC236}">
                      <a16:creationId xmlns:a16="http://schemas.microsoft.com/office/drawing/2014/main" id="{AA5270F3-94C9-4AF5-BFD3-89CB068D6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6" name="Rectangle 20">
                  <a:extLst>
                    <a:ext uri="{FF2B5EF4-FFF2-40B4-BE49-F238E27FC236}">
                      <a16:creationId xmlns:a16="http://schemas.microsoft.com/office/drawing/2014/main" id="{95821C39-50BD-4F78-BA4A-7B4334B39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7" name="Rectangle 19">
                  <a:extLst>
                    <a:ext uri="{FF2B5EF4-FFF2-40B4-BE49-F238E27FC236}">
                      <a16:creationId xmlns:a16="http://schemas.microsoft.com/office/drawing/2014/main" id="{A15DD0F8-AA74-4115-85A8-E0739CC83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endParaRPr lang="zh-CN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8" name="Rectangle 18">
                  <a:extLst>
                    <a:ext uri="{FF2B5EF4-FFF2-40B4-BE49-F238E27FC236}">
                      <a16:creationId xmlns:a16="http://schemas.microsoft.com/office/drawing/2014/main" id="{D7303DAD-52A9-4DE3-9593-87A9A4A32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content</a:t>
                  </a:r>
                  <a:endParaRPr lang="en-US" altLang="zh-CN" sz="2800" b="1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9" name="Text Box 17">
                  <a:extLst>
                    <a:ext uri="{FF2B5EF4-FFF2-40B4-BE49-F238E27FC236}">
                      <a16:creationId xmlns:a16="http://schemas.microsoft.com/office/drawing/2014/main" id="{6B505DA1-5364-4F4F-A555-1689B1CF6D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3659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padding-top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0" name="Text Box 16">
                  <a:extLst>
                    <a:ext uri="{FF2B5EF4-FFF2-40B4-BE49-F238E27FC236}">
                      <a16:creationId xmlns:a16="http://schemas.microsoft.com/office/drawing/2014/main" id="{B876528B-3A8F-4BD5-B237-B0026DBBD0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padding-bottom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1" name="Text Box 15">
                  <a:extLst>
                    <a:ext uri="{FF2B5EF4-FFF2-40B4-BE49-F238E27FC236}">
                      <a16:creationId xmlns:a16="http://schemas.microsoft.com/office/drawing/2014/main" id="{05433410-C892-477F-B261-38B172C4ED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4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200" b="1">
                      <a:latin typeface="Times New Roman" panose="02020603050405020304" pitchFamily="18" charset="0"/>
                    </a:rPr>
                    <a:t>padding-left</a:t>
                  </a:r>
                  <a:endParaRPr lang="en-US" altLang="zh-CN" sz="22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2" name="Text Box 14">
                  <a:extLst>
                    <a:ext uri="{FF2B5EF4-FFF2-40B4-BE49-F238E27FC236}">
                      <a16:creationId xmlns:a16="http://schemas.microsoft.com/office/drawing/2014/main" id="{5C84362E-774F-4F97-B701-36843A704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padding-right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3" name="Text Box 13">
                  <a:extLst>
                    <a:ext uri="{FF2B5EF4-FFF2-40B4-BE49-F238E27FC236}">
                      <a16:creationId xmlns:a16="http://schemas.microsoft.com/office/drawing/2014/main" id="{084D8D29-DB0C-4A9B-9098-5878D8A348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49" y="3221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border-top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4" name="Text Box 12">
                  <a:extLst>
                    <a:ext uri="{FF2B5EF4-FFF2-40B4-BE49-F238E27FC236}">
                      <a16:creationId xmlns:a16="http://schemas.microsoft.com/office/drawing/2014/main" id="{46DF2BDA-10BA-411C-B32B-244052737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29" y="5717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border-bottom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5" name="Text Box 11">
                  <a:extLst>
                    <a:ext uri="{FF2B5EF4-FFF2-40B4-BE49-F238E27FC236}">
                      <a16:creationId xmlns:a16="http://schemas.microsoft.com/office/drawing/2014/main" id="{907DDF97-F5AB-4736-A0B4-87D9152F3A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4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border-right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6" name="Text Box 10">
                  <a:extLst>
                    <a:ext uri="{FF2B5EF4-FFF2-40B4-BE49-F238E27FC236}">
                      <a16:creationId xmlns:a16="http://schemas.microsoft.com/office/drawing/2014/main" id="{62D7D87B-FF9E-45BD-97B3-C70F45694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4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border-left</a:t>
                  </a:r>
                  <a:endParaRPr lang="en-US" altLang="zh-CN" sz="20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7" name="Text Box 9">
                  <a:extLst>
                    <a:ext uri="{FF2B5EF4-FFF2-40B4-BE49-F238E27FC236}">
                      <a16:creationId xmlns:a16="http://schemas.microsoft.com/office/drawing/2014/main" id="{2960994B-36A5-4E0D-AAD6-C2950B2F0C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49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margin-right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8" name="Text Box 8">
                  <a:extLst>
                    <a:ext uri="{FF2B5EF4-FFF2-40B4-BE49-F238E27FC236}">
                      <a16:creationId xmlns:a16="http://schemas.microsoft.com/office/drawing/2014/main" id="{A038948C-A563-4367-8129-B1370166B2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4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margin-left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9" name="Text Box 7">
                  <a:extLst>
                    <a:ext uri="{FF2B5EF4-FFF2-40B4-BE49-F238E27FC236}">
                      <a16:creationId xmlns:a16="http://schemas.microsoft.com/office/drawing/2014/main" id="{A6EE4800-D2BD-4AE9-ADDE-D189354DBA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margin-top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80" name="Text Box 6">
                  <a:extLst>
                    <a:ext uri="{FF2B5EF4-FFF2-40B4-BE49-F238E27FC236}">
                      <a16:creationId xmlns:a16="http://schemas.microsoft.com/office/drawing/2014/main" id="{31C167E7-F545-4FEF-AE6F-1D7C202401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margin-bottom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206853" name="任意多边形 126998">
              <a:extLst>
                <a:ext uri="{FF2B5EF4-FFF2-40B4-BE49-F238E27FC236}">
                  <a16:creationId xmlns:a16="http://schemas.microsoft.com/office/drawing/2014/main" id="{3539BDDA-90DA-4A5B-8EDF-E4655816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4" name="任意多边形 126999">
              <a:extLst>
                <a:ext uri="{FF2B5EF4-FFF2-40B4-BE49-F238E27FC236}">
                  <a16:creationId xmlns:a16="http://schemas.microsoft.com/office/drawing/2014/main" id="{A36B0442-AF60-485D-88A8-55D96A32A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5" name="任意多边形 127000">
              <a:extLst>
                <a:ext uri="{FF2B5EF4-FFF2-40B4-BE49-F238E27FC236}">
                  <a16:creationId xmlns:a16="http://schemas.microsoft.com/office/drawing/2014/main" id="{C5579B42-CEFB-44AF-818A-49D726E8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481 w 378"/>
                <a:gd name="T1" fmla="*/ 0 h 1"/>
                <a:gd name="T2" fmla="*/ 0 w 37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6" name="任意多边形 127001">
              <a:extLst>
                <a:ext uri="{FF2B5EF4-FFF2-40B4-BE49-F238E27FC236}">
                  <a16:creationId xmlns:a16="http://schemas.microsoft.com/office/drawing/2014/main" id="{D35915E1-BE1A-41A6-AF7F-57971CCD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7" name="直接连接符 127002">
              <a:extLst>
                <a:ext uri="{FF2B5EF4-FFF2-40B4-BE49-F238E27FC236}">
                  <a16:creationId xmlns:a16="http://schemas.microsoft.com/office/drawing/2014/main" id="{F89E5D06-7D05-4165-B133-A0407F53E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8" name="文本框 127003">
              <a:extLst>
                <a:ext uri="{FF2B5EF4-FFF2-40B4-BE49-F238E27FC236}">
                  <a16:creationId xmlns:a16="http://schemas.microsoft.com/office/drawing/2014/main" id="{FC5D768F-CC39-4481-A36E-1C277F70E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width</a:t>
              </a:r>
            </a:p>
          </p:txBody>
        </p:sp>
        <p:sp>
          <p:nvSpPr>
            <p:cNvPr id="206859" name="直接连接符 127004">
              <a:extLst>
                <a:ext uri="{FF2B5EF4-FFF2-40B4-BE49-F238E27FC236}">
                  <a16:creationId xmlns:a16="http://schemas.microsoft.com/office/drawing/2014/main" id="{23582FC3-C088-4CF6-9C4B-F20188575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0" name="文本框 127005">
              <a:extLst>
                <a:ext uri="{FF2B5EF4-FFF2-40B4-BE49-F238E27FC236}">
                  <a16:creationId xmlns:a16="http://schemas.microsoft.com/office/drawing/2014/main" id="{A286A5E4-A03B-48DA-83BF-6204FCFDA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478"/>
              <a:ext cx="262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height</a:t>
              </a:r>
            </a:p>
          </p:txBody>
        </p:sp>
        <p:sp>
          <p:nvSpPr>
            <p:cNvPr id="206861" name="任意多边形 127006">
              <a:extLst>
                <a:ext uri="{FF2B5EF4-FFF2-40B4-BE49-F238E27FC236}">
                  <a16:creationId xmlns:a16="http://schemas.microsoft.com/office/drawing/2014/main" id="{57440024-5409-4999-A105-8FEFAB75F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2" name="任意多边形 127007">
              <a:extLst>
                <a:ext uri="{FF2B5EF4-FFF2-40B4-BE49-F238E27FC236}">
                  <a16:creationId xmlns:a16="http://schemas.microsoft.com/office/drawing/2014/main" id="{1AA7002C-6DD8-4B37-8526-F6C61AC22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28001">
            <a:extLst>
              <a:ext uri="{FF2B5EF4-FFF2-40B4-BE49-F238E27FC236}">
                <a16:creationId xmlns:a16="http://schemas.microsoft.com/office/drawing/2014/main" id="{134C8D86-91C8-4829-8123-679715F70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/>
              <a:t>边框</a:t>
            </a:r>
            <a:r>
              <a:rPr lang="en-US" altLang="zh-CN" dirty="0"/>
              <a:t>border</a:t>
            </a:r>
            <a:r>
              <a:rPr lang="zh-CN" altLang="en-US" dirty="0"/>
              <a:t>属性</a:t>
            </a:r>
          </a:p>
        </p:txBody>
      </p:sp>
      <p:sp>
        <p:nvSpPr>
          <p:cNvPr id="128003" name="内容占位符 128002">
            <a:extLst>
              <a:ext uri="{FF2B5EF4-FFF2-40B4-BE49-F238E27FC236}">
                <a16:creationId xmlns:a16="http://schemas.microsoft.com/office/drawing/2014/main" id="{1D6A8A0C-AE7F-420E-A041-46518DF4F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盒子模型的</a:t>
            </a:r>
            <a:r>
              <a:rPr lang="en-US" altLang="zh-CN" dirty="0"/>
              <a:t>margin</a:t>
            </a:r>
            <a:r>
              <a:rPr lang="zh-CN" altLang="en-US" dirty="0"/>
              <a:t>和</a:t>
            </a:r>
            <a:r>
              <a:rPr lang="en-US" altLang="zh-CN" dirty="0"/>
              <a:t>padding</a:t>
            </a:r>
            <a:r>
              <a:rPr lang="zh-CN" altLang="en-US" dirty="0"/>
              <a:t>属性比较简单，只能设置宽度值，最多分别对上、右、下、左设置宽度值。而边框</a:t>
            </a:r>
            <a:r>
              <a:rPr lang="en-US" altLang="zh-CN" dirty="0"/>
              <a:t>border</a:t>
            </a:r>
            <a:r>
              <a:rPr lang="zh-CN" altLang="en-US" dirty="0"/>
              <a:t>则可以设置</a:t>
            </a:r>
            <a:r>
              <a:rPr lang="zh-CN" altLang="en-US" dirty="0">
                <a:solidFill>
                  <a:srgbClr val="FF0000"/>
                </a:solidFill>
              </a:rPr>
              <a:t>宽度、颜色和样式</a:t>
            </a:r>
            <a:r>
              <a:rPr lang="zh-CN" altLang="en-US" dirty="0"/>
              <a:t>。 </a:t>
            </a:r>
          </a:p>
          <a:p>
            <a:pPr eaLnBrk="1" hangingPunct="1"/>
            <a:r>
              <a:rPr lang="zh-CN" altLang="en-US" dirty="0"/>
              <a:t>分别是</a:t>
            </a:r>
            <a:r>
              <a:rPr lang="en-US" altLang="zh-CN" dirty="0"/>
              <a:t>border-width</a:t>
            </a:r>
            <a:r>
              <a:rPr lang="zh-CN" altLang="en-US" dirty="0"/>
              <a:t>（宽度）、</a:t>
            </a:r>
            <a:r>
              <a:rPr lang="en-US" altLang="zh-CN" dirty="0"/>
              <a:t>border-color</a:t>
            </a:r>
            <a:r>
              <a:rPr lang="zh-CN" altLang="en-US" dirty="0"/>
              <a:t>（颜色）和</a:t>
            </a:r>
            <a:r>
              <a:rPr lang="en-US" altLang="zh-CN" dirty="0"/>
              <a:t>border-style</a:t>
            </a:r>
            <a:r>
              <a:rPr lang="zh-CN" altLang="en-US" dirty="0"/>
              <a:t>（样式）其中</a:t>
            </a:r>
            <a:r>
              <a:rPr lang="en-US" altLang="zh-CN" dirty="0"/>
              <a:t>border-style</a:t>
            </a:r>
            <a:r>
              <a:rPr lang="zh-CN" altLang="en-US" dirty="0"/>
              <a:t>属性可以将边框设置为实线（</a:t>
            </a:r>
            <a:r>
              <a:rPr lang="en-US" altLang="zh-CN" dirty="0"/>
              <a:t>solid</a:t>
            </a:r>
            <a:r>
              <a:rPr lang="zh-CN" altLang="en-US" dirty="0"/>
              <a:t>）、虚线（</a:t>
            </a:r>
            <a:r>
              <a:rPr lang="en-US" altLang="zh-CN" dirty="0"/>
              <a:t>dashed</a:t>
            </a:r>
            <a:r>
              <a:rPr lang="zh-CN" altLang="en-US" dirty="0"/>
              <a:t>）、点划线（</a:t>
            </a:r>
            <a:r>
              <a:rPr lang="en-US" altLang="zh-CN" dirty="0"/>
              <a:t>dotted</a:t>
            </a:r>
            <a:r>
              <a:rPr lang="zh-CN" altLang="en-US" dirty="0"/>
              <a:t>）、双线（</a:t>
            </a:r>
            <a:r>
              <a:rPr lang="en-US" altLang="zh-CN" dirty="0"/>
              <a:t>double</a:t>
            </a:r>
            <a:r>
              <a:rPr lang="zh-CN" altLang="en-US" dirty="0"/>
              <a:t>）等效果 </a:t>
            </a:r>
          </a:p>
        </p:txBody>
      </p:sp>
      <p:pic>
        <p:nvPicPr>
          <p:cNvPr id="128004" name="图片 128003">
            <a:extLst>
              <a:ext uri="{FF2B5EF4-FFF2-40B4-BE49-F238E27FC236}">
                <a16:creationId xmlns:a16="http://schemas.microsoft.com/office/drawing/2014/main" id="{4A6FC346-F194-442C-BA4D-9A55B150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40" y="2276475"/>
            <a:ext cx="2794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5" name="图片 128004">
            <a:extLst>
              <a:ext uri="{FF2B5EF4-FFF2-40B4-BE49-F238E27FC236}">
                <a16:creationId xmlns:a16="http://schemas.microsoft.com/office/drawing/2014/main" id="{8C3BD8CB-CC29-4A27-9F66-E8ADCF326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728" y="2276475"/>
            <a:ext cx="254476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标题 130049">
            <a:extLst>
              <a:ext uri="{FF2B5EF4-FFF2-40B4-BE49-F238E27FC236}">
                <a16:creationId xmlns:a16="http://schemas.microsoft.com/office/drawing/2014/main" id="{9A08BF38-2EB5-405E-9D03-330967956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/>
              <a:t>填充</a:t>
            </a:r>
            <a:r>
              <a:rPr lang="en-US" altLang="zh-CN"/>
              <a:t>padding</a:t>
            </a:r>
            <a:r>
              <a:rPr lang="zh-CN" altLang="en-US"/>
              <a:t>属性</a:t>
            </a:r>
          </a:p>
        </p:txBody>
      </p:sp>
      <p:sp>
        <p:nvSpPr>
          <p:cNvPr id="130051" name="内容占位符 130050">
            <a:extLst>
              <a:ext uri="{FF2B5EF4-FFF2-40B4-BE49-F238E27FC236}">
                <a16:creationId xmlns:a16="http://schemas.microsoft.com/office/drawing/2014/main" id="{49DEA527-2312-4BDB-A462-8A4E8C750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/>
            <a:r>
              <a:rPr lang="zh-CN" altLang="en-US" sz="3300" dirty="0"/>
              <a:t>填充</a:t>
            </a:r>
            <a:r>
              <a:rPr lang="en-US" altLang="zh-CN" sz="3300" dirty="0"/>
              <a:t>padding</a:t>
            </a:r>
            <a:r>
              <a:rPr lang="zh-CN" altLang="en-US" sz="3300" dirty="0"/>
              <a:t>属性，也称为盒子的内边距。就是盒子</a:t>
            </a:r>
            <a:r>
              <a:rPr lang="zh-CN" altLang="en-US" sz="3300" dirty="0">
                <a:solidFill>
                  <a:srgbClr val="FF0000"/>
                </a:solidFill>
              </a:rPr>
              <a:t>边框到内容</a:t>
            </a:r>
            <a:r>
              <a:rPr lang="zh-CN" altLang="en-US" sz="3300" dirty="0"/>
              <a:t>之间的距离，和</a:t>
            </a:r>
            <a:r>
              <a:rPr lang="zh-CN" altLang="en-US" sz="3300" dirty="0">
                <a:solidFill>
                  <a:srgbClr val="FF0000"/>
                </a:solidFill>
              </a:rPr>
              <a:t>表格</a:t>
            </a:r>
            <a:r>
              <a:rPr lang="zh-CN" altLang="en-US" sz="3300" dirty="0"/>
              <a:t>的填充属性（</a:t>
            </a:r>
            <a:r>
              <a:rPr lang="en-US" altLang="zh-CN" sz="3300" dirty="0"/>
              <a:t>cellpadding</a:t>
            </a:r>
            <a:r>
              <a:rPr lang="zh-CN" altLang="en-US" sz="3300" dirty="0"/>
              <a:t>）比较相似。如果填充属性为</a:t>
            </a:r>
            <a:r>
              <a:rPr lang="en-US" altLang="zh-CN" sz="3300" dirty="0"/>
              <a:t>0</a:t>
            </a:r>
            <a:r>
              <a:rPr lang="zh-CN" altLang="en-US" sz="3300" dirty="0"/>
              <a:t>，则盒子的边框会紧挨着内容，这样通常不美观。</a:t>
            </a:r>
          </a:p>
          <a:p>
            <a:pPr marL="495300" indent="-495300" eaLnBrk="1" hangingPunct="1"/>
            <a:r>
              <a:rPr lang="zh-CN" altLang="en-US" sz="3300" dirty="0"/>
              <a:t>当对盒子设置了背景颜色或背景图像后，那么背景会覆盖</a:t>
            </a:r>
            <a:r>
              <a:rPr lang="en-US" altLang="zh-CN" sz="3300" dirty="0"/>
              <a:t>padding</a:t>
            </a:r>
            <a:r>
              <a:rPr lang="zh-CN" altLang="en-US" sz="3300" dirty="0"/>
              <a:t>和内容组成的范围，并且默认情况下背景图像是以</a:t>
            </a:r>
            <a:r>
              <a:rPr lang="en-US" altLang="zh-CN" sz="3300" dirty="0"/>
              <a:t>padding</a:t>
            </a:r>
            <a:r>
              <a:rPr lang="zh-CN" altLang="en-US" sz="3300" dirty="0"/>
              <a:t>的</a:t>
            </a:r>
            <a:r>
              <a:rPr lang="zh-CN" altLang="en-US" sz="3300" dirty="0">
                <a:solidFill>
                  <a:srgbClr val="FF0000"/>
                </a:solidFill>
              </a:rPr>
              <a:t>左上角为基准点</a:t>
            </a:r>
            <a:r>
              <a:rPr lang="zh-CN" altLang="en-US" sz="3300" dirty="0"/>
              <a:t>在盒子中平铺的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131073">
            <a:extLst>
              <a:ext uri="{FF2B5EF4-FFF2-40B4-BE49-F238E27FC236}">
                <a16:creationId xmlns:a16="http://schemas.microsoft.com/office/drawing/2014/main" id="{3B515ABB-BCFB-469E-AADF-FF1D10827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盒子模型的特性</a:t>
            </a:r>
          </a:p>
        </p:txBody>
      </p:sp>
      <p:sp>
        <p:nvSpPr>
          <p:cNvPr id="131075" name="内容占位符 131074">
            <a:extLst>
              <a:ext uri="{FF2B5EF4-FFF2-40B4-BE49-F238E27FC236}">
                <a16:creationId xmlns:a16="http://schemas.microsoft.com/office/drawing/2014/main" id="{668CFD2B-4D7C-4005-B9FC-C9777DC609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700" dirty="0"/>
              <a:t>边界值</a:t>
            </a:r>
            <a:r>
              <a:rPr lang="en-US" altLang="zh-CN" sz="3700" dirty="0"/>
              <a:t>margin</a:t>
            </a:r>
            <a:r>
              <a:rPr lang="zh-CN" altLang="en-US" sz="3700" dirty="0"/>
              <a:t>可为负，填充</a:t>
            </a:r>
            <a:r>
              <a:rPr lang="en-US" altLang="zh-CN" sz="3700" dirty="0"/>
              <a:t>padding</a:t>
            </a:r>
            <a:r>
              <a:rPr lang="zh-CN" altLang="en-US" sz="3700" dirty="0"/>
              <a:t>不可为负</a:t>
            </a:r>
          </a:p>
          <a:p>
            <a:pPr eaLnBrk="1" hangingPunct="1"/>
            <a:r>
              <a:rPr lang="zh-CN" altLang="en-US" sz="3700" dirty="0"/>
              <a:t>边框</a:t>
            </a:r>
            <a:r>
              <a:rPr lang="en-US" altLang="zh-CN" sz="3700" dirty="0"/>
              <a:t>border</a:t>
            </a:r>
            <a:r>
              <a:rPr lang="zh-CN" altLang="en-US" sz="3700" dirty="0"/>
              <a:t>默认值为</a:t>
            </a:r>
            <a:r>
              <a:rPr lang="en-US" altLang="zh-CN" sz="3700" dirty="0"/>
              <a:t>0</a:t>
            </a:r>
            <a:r>
              <a:rPr lang="zh-CN" altLang="en-US" sz="3700" dirty="0"/>
              <a:t>，即不显示</a:t>
            </a:r>
          </a:p>
          <a:p>
            <a:pPr eaLnBrk="1" hangingPunct="1"/>
            <a:r>
              <a:rPr lang="zh-CN" altLang="en-US" sz="3700" dirty="0"/>
              <a:t>行内元素，如</a:t>
            </a:r>
            <a:r>
              <a:rPr lang="en-US" altLang="zh-CN" sz="3700" dirty="0"/>
              <a:t>a</a:t>
            </a:r>
            <a:r>
              <a:rPr lang="zh-CN" altLang="en-US" sz="3700" dirty="0"/>
              <a:t>，定义上下边界不影响行高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32097">
            <a:extLst>
              <a:ext uri="{FF2B5EF4-FFF2-40B4-BE49-F238E27FC236}">
                <a16:creationId xmlns:a16="http://schemas.microsoft.com/office/drawing/2014/main" id="{0342F7A7-7334-4209-B63F-4ED32686B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对盒子模型的思考</a:t>
            </a:r>
          </a:p>
        </p:txBody>
      </p:sp>
      <p:sp>
        <p:nvSpPr>
          <p:cNvPr id="132099" name="内容占位符 132098">
            <a:extLst>
              <a:ext uri="{FF2B5EF4-FFF2-40B4-BE49-F238E27FC236}">
                <a16:creationId xmlns:a16="http://schemas.microsoft.com/office/drawing/2014/main" id="{CB6DE01B-EFA3-45D3-863D-577219CEB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300" dirty="0"/>
              <a:t>边框是实的，我们可以看到实实在在的边框，而填充和边界都是虚的，我们只能看到他们对元素的影响</a:t>
            </a:r>
            <a:r>
              <a:rPr lang="en-US" altLang="zh-CN" sz="3300" dirty="0"/>
              <a:t>(</a:t>
            </a:r>
            <a:r>
              <a:rPr lang="zh-CN" altLang="en-US" sz="3300" dirty="0">
                <a:solidFill>
                  <a:srgbClr val="FF0000"/>
                </a:solidFill>
              </a:rPr>
              <a:t>一实二虚</a:t>
            </a:r>
            <a:r>
              <a:rPr lang="en-US" altLang="zh-CN" sz="3300" dirty="0"/>
              <a:t>)</a:t>
            </a:r>
            <a:endParaRPr lang="zh-CN" altLang="en-US" sz="3300" dirty="0"/>
          </a:p>
          <a:p>
            <a:pPr eaLnBrk="1" hangingPunct="1"/>
            <a:r>
              <a:rPr lang="zh-CN" altLang="en-US" sz="3300" dirty="0"/>
              <a:t>盒子模型中只能设置</a:t>
            </a:r>
            <a:r>
              <a:rPr lang="zh-CN" altLang="en-US" sz="3300" dirty="0">
                <a:solidFill>
                  <a:srgbClr val="FF0000"/>
                </a:solidFill>
              </a:rPr>
              <a:t>两类颜色</a:t>
            </a:r>
            <a:r>
              <a:rPr lang="zh-CN" altLang="en-US" sz="3300" dirty="0"/>
              <a:t>，即边框颜色和背景颜色</a:t>
            </a:r>
          </a:p>
          <a:p>
            <a:pPr eaLnBrk="1" hangingPunct="1"/>
            <a:r>
              <a:rPr lang="zh-CN" altLang="en-US" sz="3300" dirty="0"/>
              <a:t>盒子模型可设置</a:t>
            </a:r>
            <a:r>
              <a:rPr lang="zh-CN" altLang="en-US" sz="3300" dirty="0">
                <a:solidFill>
                  <a:srgbClr val="FF0000"/>
                </a:solidFill>
              </a:rPr>
              <a:t>三类距离</a:t>
            </a:r>
            <a:r>
              <a:rPr lang="zh-CN" altLang="en-US" sz="3300" dirty="0"/>
              <a:t>，即边界距</a:t>
            </a:r>
            <a:r>
              <a:rPr lang="en-US" altLang="zh-CN" sz="3300" dirty="0"/>
              <a:t>margin</a:t>
            </a:r>
            <a:r>
              <a:rPr lang="zh-CN" altLang="en-US" sz="3300" dirty="0"/>
              <a:t>，填充距</a:t>
            </a:r>
            <a:r>
              <a:rPr lang="en-US" altLang="zh-CN" sz="3300" dirty="0"/>
              <a:t>padding</a:t>
            </a:r>
            <a:r>
              <a:rPr lang="zh-CN" altLang="en-US" sz="3300" dirty="0"/>
              <a:t>和边框值</a:t>
            </a:r>
            <a:r>
              <a:rPr lang="en-US" altLang="zh-CN" sz="3300" dirty="0"/>
              <a:t>border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33121">
            <a:extLst>
              <a:ext uri="{FF2B5EF4-FFF2-40B4-BE49-F238E27FC236}">
                <a16:creationId xmlns:a16="http://schemas.microsoft.com/office/drawing/2014/main" id="{90FCBB45-C9AE-49CC-ACE8-724026F98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属性值的简写形式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33123" name="内容占位符 133122">
            <a:extLst>
              <a:ext uri="{FF2B5EF4-FFF2-40B4-BE49-F238E27FC236}">
                <a16:creationId xmlns:a16="http://schemas.microsoft.com/office/drawing/2014/main" id="{72C48144-96A9-4BA0-BA53-1C62E56F8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 dirty="0"/>
              <a:t>问题：</a:t>
            </a:r>
            <a:r>
              <a:rPr lang="en-US" altLang="zh-CN" sz="3300" dirty="0"/>
              <a:t>padding: 6px 10px 4px; </a:t>
            </a:r>
            <a:r>
              <a:rPr lang="zh-CN" altLang="en-US" sz="3300" dirty="0"/>
              <a:t>左填充是多少？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"/>
            </a:pPr>
            <a:r>
              <a:rPr lang="zh-CN" altLang="en-US" sz="3300" dirty="0"/>
              <a:t>答案：如果给出</a:t>
            </a:r>
            <a:r>
              <a:rPr lang="en-US" altLang="zh-CN" sz="3300" dirty="0"/>
              <a:t>2</a:t>
            </a:r>
            <a:r>
              <a:rPr lang="zh-CN" altLang="en-US" sz="3300" dirty="0"/>
              <a:t>个属性值，前者表示</a:t>
            </a:r>
            <a:r>
              <a:rPr lang="zh-CN" altLang="en-US" sz="3300" dirty="0">
                <a:solidFill>
                  <a:srgbClr val="FF0000"/>
                </a:solidFill>
              </a:rPr>
              <a:t>上下边框</a:t>
            </a:r>
            <a:r>
              <a:rPr lang="zh-CN" altLang="en-US" sz="3300" dirty="0"/>
              <a:t>的属性，后者表示</a:t>
            </a:r>
            <a:r>
              <a:rPr lang="zh-CN" altLang="en-US" sz="3300" dirty="0">
                <a:solidFill>
                  <a:srgbClr val="FF0000"/>
                </a:solidFill>
              </a:rPr>
              <a:t>左右边框</a:t>
            </a:r>
            <a:r>
              <a:rPr lang="zh-CN" altLang="en-US" sz="3300" dirty="0"/>
              <a:t>的属性；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"/>
            </a:pPr>
            <a:r>
              <a:rPr lang="zh-CN" altLang="en-US" sz="3300" dirty="0"/>
              <a:t>如果给出</a:t>
            </a:r>
            <a:r>
              <a:rPr lang="en-US" altLang="zh-CN" sz="3300" dirty="0"/>
              <a:t>3</a:t>
            </a:r>
            <a:r>
              <a:rPr lang="zh-CN" altLang="en-US" sz="3300" dirty="0"/>
              <a:t>个属性值，前者表示</a:t>
            </a:r>
            <a:r>
              <a:rPr lang="zh-CN" altLang="en-US" sz="3300" dirty="0">
                <a:solidFill>
                  <a:srgbClr val="FF0000"/>
                </a:solidFill>
              </a:rPr>
              <a:t>上边框</a:t>
            </a:r>
            <a:r>
              <a:rPr lang="zh-CN" altLang="en-US" sz="3300" dirty="0"/>
              <a:t>的属性，中间的数值表示</a:t>
            </a:r>
            <a:r>
              <a:rPr lang="zh-CN" altLang="en-US" sz="3300" dirty="0">
                <a:solidFill>
                  <a:srgbClr val="FF0000"/>
                </a:solidFill>
              </a:rPr>
              <a:t>左右边框</a:t>
            </a:r>
            <a:r>
              <a:rPr lang="zh-CN" altLang="en-US" sz="3300" dirty="0"/>
              <a:t>的属性，后者表示</a:t>
            </a:r>
            <a:r>
              <a:rPr lang="zh-CN" altLang="en-US" sz="3300" dirty="0">
                <a:solidFill>
                  <a:srgbClr val="FF0000"/>
                </a:solidFill>
              </a:rPr>
              <a:t>下边框</a:t>
            </a:r>
            <a:r>
              <a:rPr lang="zh-CN" altLang="en-US" sz="3300" dirty="0"/>
              <a:t>的属性；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"/>
            </a:pPr>
            <a:r>
              <a:rPr lang="zh-CN" altLang="en-US" sz="3300" dirty="0"/>
              <a:t>如果给出</a:t>
            </a:r>
            <a:r>
              <a:rPr lang="en-US" altLang="zh-CN" sz="3300" dirty="0"/>
              <a:t>4</a:t>
            </a:r>
            <a:r>
              <a:rPr lang="zh-CN" altLang="en-US" sz="3300" dirty="0"/>
              <a:t>个属性值，依次表示</a:t>
            </a:r>
            <a:r>
              <a:rPr lang="zh-CN" altLang="en-US" sz="3300" dirty="0">
                <a:solidFill>
                  <a:srgbClr val="FF0000"/>
                </a:solidFill>
              </a:rPr>
              <a:t>上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右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下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左</a:t>
            </a:r>
            <a:r>
              <a:rPr lang="zh-CN" altLang="en-US" sz="3300" dirty="0"/>
              <a:t>边框的属性，即顺时针排序。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标题 134145">
            <a:extLst>
              <a:ext uri="{FF2B5EF4-FFF2-40B4-BE49-F238E27FC236}">
                <a16:creationId xmlns:a16="http://schemas.microsoft.com/office/drawing/2014/main" id="{C31FC290-DF80-499F-8E49-826DB6E61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各种元素盒子属性的默认值</a:t>
            </a:r>
          </a:p>
        </p:txBody>
      </p:sp>
      <p:sp>
        <p:nvSpPr>
          <p:cNvPr id="134147" name="内容占位符 134146">
            <a:extLst>
              <a:ext uri="{FF2B5EF4-FFF2-40B4-BE49-F238E27FC236}">
                <a16:creationId xmlns:a16="http://schemas.microsoft.com/office/drawing/2014/main" id="{92446A1F-79F2-4444-A5AA-41D6E8A6B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/>
              <a:t>大部分</a:t>
            </a:r>
            <a:r>
              <a:rPr lang="en-US" altLang="zh-CN" sz="3300"/>
              <a:t>html</a:t>
            </a:r>
            <a:r>
              <a:rPr lang="zh-CN" altLang="en-US" sz="3300"/>
              <a:t>元素的盒子属性</a:t>
            </a:r>
            <a:r>
              <a:rPr lang="en-US" altLang="zh-CN" sz="3300"/>
              <a:t>(margin, padding)</a:t>
            </a:r>
            <a:r>
              <a:rPr lang="zh-CN" altLang="en-US" sz="3300"/>
              <a:t>默认值都为</a:t>
            </a:r>
            <a:r>
              <a:rPr lang="en-US" altLang="zh-CN" sz="3300"/>
              <a:t>0</a:t>
            </a:r>
            <a:r>
              <a:rPr lang="zh-CN" altLang="en-US" sz="330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300"/>
              <a:t>有少数</a:t>
            </a:r>
            <a:r>
              <a:rPr lang="en-US" altLang="zh-CN" sz="3300"/>
              <a:t>html</a:t>
            </a:r>
            <a:r>
              <a:rPr lang="zh-CN" altLang="en-US" sz="3300"/>
              <a:t>元素的</a:t>
            </a:r>
            <a:r>
              <a:rPr lang="en-US" altLang="zh-CN" sz="3300"/>
              <a:t>(margin, padding)</a:t>
            </a:r>
            <a:r>
              <a:rPr lang="zh-CN" altLang="en-US" sz="3300"/>
              <a:t>浏览器默认值不为</a:t>
            </a:r>
            <a:r>
              <a:rPr lang="en-US" altLang="zh-CN" sz="3300"/>
              <a:t>0</a:t>
            </a:r>
            <a:r>
              <a:rPr lang="zh-CN" altLang="en-US" sz="3300"/>
              <a:t>，例如：</a:t>
            </a:r>
            <a:r>
              <a:rPr lang="en-US" altLang="zh-CN" sz="3300"/>
              <a:t>body</a:t>
            </a:r>
            <a:r>
              <a:rPr lang="zh-CN" altLang="en-US" sz="3300"/>
              <a:t>，</a:t>
            </a:r>
            <a:r>
              <a:rPr lang="en-US" altLang="zh-CN" sz="3300"/>
              <a:t>p</a:t>
            </a:r>
            <a:r>
              <a:rPr lang="zh-CN" altLang="en-US" sz="3300"/>
              <a:t>，</a:t>
            </a:r>
            <a:r>
              <a:rPr lang="en-US" altLang="zh-CN" sz="3300"/>
              <a:t>ul</a:t>
            </a:r>
            <a:r>
              <a:rPr lang="zh-CN" altLang="en-US" sz="3300"/>
              <a:t>，</a:t>
            </a:r>
            <a:r>
              <a:rPr lang="en-US" altLang="zh-CN" sz="3300"/>
              <a:t>li</a:t>
            </a:r>
            <a:r>
              <a:rPr lang="zh-CN" altLang="en-US" sz="3300"/>
              <a:t>，</a:t>
            </a:r>
            <a:r>
              <a:rPr lang="en-US" altLang="zh-CN" sz="3300"/>
              <a:t>form</a:t>
            </a:r>
            <a:r>
              <a:rPr lang="zh-CN" altLang="en-US" sz="3300"/>
              <a:t>标记等，因此我们有时有必要先设置它们的这些属性为</a:t>
            </a:r>
            <a:r>
              <a:rPr lang="en-US" altLang="zh-CN" sz="3300"/>
              <a:t>0</a:t>
            </a:r>
            <a:r>
              <a:rPr lang="zh-CN" altLang="en-US" sz="330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300"/>
              <a:t>input</a:t>
            </a:r>
            <a:r>
              <a:rPr lang="zh-CN" altLang="en-US" sz="3300"/>
              <a:t>元素的边框属性默认不为</a:t>
            </a:r>
            <a:r>
              <a:rPr lang="en-US" altLang="zh-CN" sz="3300"/>
              <a:t>0</a:t>
            </a:r>
            <a:r>
              <a:rPr lang="zh-CN" altLang="en-US" sz="3300"/>
              <a:t>，可以设置它为</a:t>
            </a:r>
            <a:r>
              <a:rPr lang="en-US" altLang="zh-CN" sz="3300"/>
              <a:t>0</a:t>
            </a:r>
            <a:r>
              <a:rPr lang="zh-CN" altLang="en-US" sz="3300"/>
              <a:t>达到美化表单中输入框和按钮的目的。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>
            <a:extLst>
              <a:ext uri="{FF2B5EF4-FFF2-40B4-BE49-F238E27FC236}">
                <a16:creationId xmlns:a16="http://schemas.microsoft.com/office/drawing/2014/main" id="{E43562F9-5DE9-46E9-AE77-449D360D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5" y="2336800"/>
            <a:ext cx="8975725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单标记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noProof="1"/>
              <a:t>语法：</a:t>
            </a:r>
            <a:r>
              <a:rPr lang="en-US" altLang="zh-CN" noProof="1">
                <a:solidFill>
                  <a:schemeClr val="folHlink"/>
                </a:solidFill>
                <a:sym typeface="+mn-ea"/>
              </a:rPr>
              <a:t>&lt;</a:t>
            </a:r>
            <a:r>
              <a:rPr lang="zh-CN" altLang="en-US" noProof="1">
                <a:solidFill>
                  <a:schemeClr val="folHlink"/>
                </a:solidFill>
                <a:sym typeface="+mn-ea"/>
              </a:rPr>
              <a:t>标记 </a:t>
            </a:r>
            <a:r>
              <a:rPr lang="en-US" altLang="zh-CN" noProof="1">
                <a:solidFill>
                  <a:schemeClr val="folHlink"/>
                </a:solidFill>
                <a:sym typeface="+mn-ea"/>
              </a:rPr>
              <a:t>/&gt;</a:t>
            </a:r>
            <a:endParaRPr lang="en-US" altLang="zh-CN" noProof="1">
              <a:solidFill>
                <a:schemeClr val="folHlink"/>
              </a:solidFill>
            </a:endParaRPr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例：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&lt;link href=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style/basic.css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rel=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stylesheet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type=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text/css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/&gt;</a:t>
            </a: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  <a:sym typeface="+mn-ea"/>
              </a:rPr>
              <a:t>&lt;br /&gt;</a:t>
            </a:r>
            <a:endParaRPr lang="zh-CN" altLang="en-US" sz="2400" b="0" noProof="1">
              <a:solidFill>
                <a:srgbClr val="9966FF"/>
              </a:solidFill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&lt;img src=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images/logo.gif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alt=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彩虹科技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width=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200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height=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125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/&gt; </a:t>
            </a: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&lt;input name=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username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type=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text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id=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username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	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size=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10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/&gt;</a:t>
            </a:r>
            <a:endParaRPr lang="en-US" altLang="zh-CN" noProof="1"/>
          </a:p>
        </p:txBody>
      </p:sp>
      <p:sp>
        <p:nvSpPr>
          <p:cNvPr id="48132" name="文本框 2">
            <a:extLst>
              <a:ext uri="{FF2B5EF4-FFF2-40B4-BE49-F238E27FC236}">
                <a16:creationId xmlns:a16="http://schemas.microsoft.com/office/drawing/2014/main" id="{01A49779-1C1F-4FCF-9E5F-71D9175F5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46BA259C-3275-45BD-A25B-2B9FA814B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145DD0DB-1904-4F5B-876A-9799F169F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2325688"/>
            <a:ext cx="7707312" cy="3286125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、标记带属性的结构</a:t>
            </a:r>
            <a:endParaRPr lang="zh-CN" altLang="en-US" sz="2400" b="0" dirty="0"/>
          </a:p>
        </p:txBody>
      </p:sp>
      <p:sp>
        <p:nvSpPr>
          <p:cNvPr id="50179" name="矩形 33795">
            <a:extLst>
              <a:ext uri="{FF2B5EF4-FFF2-40B4-BE49-F238E27FC236}">
                <a16:creationId xmlns:a16="http://schemas.microsoft.com/office/drawing/2014/main" id="{A1F59410-001C-43CE-9F20-F9E4B42E3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文本框 2">
            <a:extLst>
              <a:ext uri="{FF2B5EF4-FFF2-40B4-BE49-F238E27FC236}">
                <a16:creationId xmlns:a16="http://schemas.microsoft.com/office/drawing/2014/main" id="{183DF9CD-EC37-4363-9DA5-C0752039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pic>
        <p:nvPicPr>
          <p:cNvPr id="50182" name="图片 34818">
            <a:extLst>
              <a:ext uri="{FF2B5EF4-FFF2-40B4-BE49-F238E27FC236}">
                <a16:creationId xmlns:a16="http://schemas.microsoft.com/office/drawing/2014/main" id="{129EE361-909A-4141-885A-8F573C22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2997200"/>
            <a:ext cx="6843712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27649">
            <a:extLst>
              <a:ext uri="{FF2B5EF4-FFF2-40B4-BE49-F238E27FC236}">
                <a16:creationId xmlns:a16="http://schemas.microsoft.com/office/drawing/2014/main" id="{05B54130-172D-4323-9EF3-F408BA448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5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  PKI</Template>
  <TotalTime>1466</TotalTime>
  <Words>6243</Words>
  <Application>Microsoft Office PowerPoint</Application>
  <PresentationFormat>全屏显示(4:3)</PresentationFormat>
  <Paragraphs>736</Paragraphs>
  <Slides>77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77</vt:i4>
      </vt:variant>
    </vt:vector>
  </HeadingPairs>
  <TitlesOfParts>
    <vt:vector size="90" baseType="lpstr">
      <vt:lpstr>黑体</vt:lpstr>
      <vt:lpstr>宋体</vt:lpstr>
      <vt:lpstr>Arial</vt:lpstr>
      <vt:lpstr>Calibri</vt:lpstr>
      <vt:lpstr>Tahoma</vt:lpstr>
      <vt:lpstr>Times New Roman</vt:lpstr>
      <vt:lpstr>Wingdings</vt:lpstr>
      <vt:lpstr>Wingdings 2</vt:lpstr>
      <vt:lpstr>1_213TGp_natural_light_v2</vt:lpstr>
      <vt:lpstr>2_213TGp_natural_light_v2</vt:lpstr>
      <vt:lpstr>3_213TGp_natural_light_v2</vt:lpstr>
      <vt:lpstr>4_213TGp_natural_light_v2</vt:lpstr>
      <vt:lpstr>5_213TGp_natural_light_v2</vt:lpstr>
      <vt:lpstr>第2章 HTML与CSS </vt:lpstr>
      <vt:lpstr>2.1 HTML概述</vt:lpstr>
      <vt:lpstr>2.1 HTML概述</vt:lpstr>
      <vt:lpstr>PowerPoint 演示文稿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2.3 表格标记</vt:lpstr>
      <vt:lpstr>2.3 表格标记</vt:lpstr>
      <vt:lpstr>2.3 表格标记</vt:lpstr>
      <vt:lpstr>2.3 表格标记</vt:lpstr>
      <vt:lpstr>2.3 表格标记</vt:lpstr>
      <vt:lpstr>2.3 表格标记</vt:lpstr>
      <vt:lpstr>2.3 表格标记</vt:lpstr>
      <vt:lpstr>2.3 表格标记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PowerPoint 演示文稿</vt:lpstr>
      <vt:lpstr>2.5 CSS基础 </vt:lpstr>
      <vt:lpstr>CSS样式规则的组成－选择器</vt:lpstr>
      <vt:lpstr>最常用的CSS属性 </vt:lpstr>
      <vt:lpstr>在HTML中引入CSS的方法 </vt:lpstr>
      <vt:lpstr>行内式</vt:lpstr>
      <vt:lpstr>行内式</vt:lpstr>
      <vt:lpstr>嵌入式</vt:lpstr>
      <vt:lpstr>链接式</vt:lpstr>
      <vt:lpstr>导入式</vt:lpstr>
      <vt:lpstr>链接式和导入式的比较</vt:lpstr>
      <vt:lpstr>CSS选择器的分类</vt:lpstr>
      <vt:lpstr>标记选择器</vt:lpstr>
      <vt:lpstr>类选择器</vt:lpstr>
      <vt:lpstr>id选择器</vt:lpstr>
      <vt:lpstr>ID选择器</vt:lpstr>
      <vt:lpstr>伪类选择器</vt:lpstr>
      <vt:lpstr>通过伪类选择器制作动态超链接</vt:lpstr>
      <vt:lpstr>CSS的盒子模型</vt:lpstr>
      <vt:lpstr>CSS的盒子模型</vt:lpstr>
      <vt:lpstr>PowerPoint 演示文稿</vt:lpstr>
      <vt:lpstr>边框border属性</vt:lpstr>
      <vt:lpstr>填充padding属性</vt:lpstr>
      <vt:lpstr>盒子模型的特性</vt:lpstr>
      <vt:lpstr>对盒子模型的思考</vt:lpstr>
      <vt:lpstr>属性值的简写形式 </vt:lpstr>
      <vt:lpstr>各种元素盒子属性的默认值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ASP动态网页设计与Ajax技术 </dc:title>
  <dc:creator>信息与网络管理中心办公室</dc:creator>
  <cp:lastModifiedBy>Administrator</cp:lastModifiedBy>
  <cp:revision>927</cp:revision>
  <dcterms:created xsi:type="dcterms:W3CDTF">2011-08-05T03:07:06Z</dcterms:created>
  <dcterms:modified xsi:type="dcterms:W3CDTF">2020-09-17T03:32:01Z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