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y Schubiger" initials="RS" lastIdx="2" clrIdx="0">
    <p:extLst>
      <p:ext uri="{19B8F6BF-5375-455C-9EA6-DF929625EA0E}">
        <p15:presenceInfo xmlns:p15="http://schemas.microsoft.com/office/powerpoint/2012/main" userId="Roy Schubi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EBFAFF"/>
    <a:srgbClr val="131116"/>
    <a:srgbClr val="131114"/>
    <a:srgbClr val="141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4BDF8-6297-4080-93BB-C806E2036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5AFECA-F0AC-4F54-A45E-F531FCCC0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FED5-8F31-4B59-A99E-A8435C14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22F-F412-4B69-B81D-3BD7D9243AA1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0F5556-6952-42D9-B4A2-2142690F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23458A-BAE7-4794-8CC6-9D9C05D1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4A9C-5737-4F1E-A9CB-144638FC665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1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CB38D-BC9E-46CD-82C2-EF01FCB8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DCB747-CDE2-4D25-B39D-F4E94020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BEEF9D-AC40-47FA-A156-CD982DEA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22F-F412-4B69-B81D-3BD7D9243AA1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35A0B-55CD-4699-82C8-BE095216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6FB7E8-27DF-4E8B-BE8D-C7E0BA85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4A9C-5737-4F1E-A9CB-144638FC665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0E2736-42FA-44B8-9BDD-1A6A456B6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53EA39-48DD-47EB-9B19-3BE97867A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22ED26-B53E-4D53-8BA3-63471ECB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22F-F412-4B69-B81D-3BD7D9243AA1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D21BD1-F863-4B8B-84B2-71678900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B404BC-DED9-44C3-8312-02466079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4A9C-5737-4F1E-A9CB-144638FC665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34BFD-6CF5-4115-B165-321A33F1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F802B-335E-48C2-8D34-18D4ACCE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07784-6089-4D21-8033-89928E23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22F-F412-4B69-B81D-3BD7D9243AA1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5F49C-C448-4257-9155-704CE5CF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998988-7ECB-4FD6-9D67-47D93E05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4A9C-5737-4F1E-A9CB-144638FC665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4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AC5CA-C1E5-4065-8FB9-3448570C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3288E4-4C90-4287-8CBD-76785F2F3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DBA65-26E9-45C4-85EF-ECEFA250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22F-F412-4B69-B81D-3BD7D9243AA1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F1CE64-79B9-48F8-B33C-DA238529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22769B-031E-4105-9B44-C2157B73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4A9C-5737-4F1E-A9CB-144638FC665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8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3146E-4F37-43CD-B97A-464B5267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99D305-F79E-4129-B86E-97C810628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C34880-DFC4-4821-BC28-C130C9FD9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87C427-645C-48EA-A43B-A438C13E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22F-F412-4B69-B81D-3BD7D9243AA1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6778CD-89C7-4119-B0B1-5F0F555F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262ACA-C816-46DA-BB13-B011A755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4A9C-5737-4F1E-A9CB-144638FC665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6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831F3-4758-4A46-9CBF-557620B7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3957CE-0E73-4774-89C4-861627F8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8D0744-19DB-4355-B8A7-3B91A8C90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245822-47DD-4DC7-8698-FE368B47A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F98BB3-6DC4-4242-B5B7-231FB697B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EE60A9-7F2C-4FDF-B863-0FD6A4F4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22F-F412-4B69-B81D-3BD7D9243AA1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82EDFF-6D0A-46AB-9B1D-E6004B74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5C2BA6-4653-48A5-B2E1-B49F845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4A9C-5737-4F1E-A9CB-144638FC665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5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E545D-B85B-48A7-B9BC-D8761E11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FC6097-248D-4C78-B36A-11760118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22F-F412-4B69-B81D-3BD7D9243AA1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C404C0-AC61-4948-9BD3-37C2AE78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EDC860-780D-4868-B7FA-82DC157E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4A9C-5737-4F1E-A9CB-144638FC665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2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562853-4A62-478F-AFAC-AD0501E3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22F-F412-4B69-B81D-3BD7D9243AA1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DC9D14-84E6-461E-A977-38583136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ED33C-E84F-4F08-BFF6-3C93EC24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4A9C-5737-4F1E-A9CB-144638FC665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A2D89-1B77-4FF8-BB28-FB469F37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EB6B6-D7F5-44A8-A801-BE7ACCE4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315464-FECA-4434-A3A1-1991F807D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4EE118-9D0F-4181-A2A4-C2E750B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22F-F412-4B69-B81D-3BD7D9243AA1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F9BA0E-F091-46E0-B7F3-75D3A9D5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205E3A-0F6F-405E-80BD-2E054DA7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4A9C-5737-4F1E-A9CB-144638FC665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1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A3769-7A9A-4232-B49C-C78D1D99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AC18C6-10F1-4B84-AB70-510D4691D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B8E931-2CD8-4528-8DA6-E4E1A48F2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F1BF47-1441-4502-B764-762FCD8D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22F-F412-4B69-B81D-3BD7D9243AA1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F90D21-8746-4192-895A-3015F759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B9F253-B43F-4F59-B626-EA609F0A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4A9C-5737-4F1E-A9CB-144638FC665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1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168950-5023-4D6C-8928-07A4EF90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1C204F-5D68-45F5-BE6B-0D475095E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D02FB-9E41-488E-9EF6-D024C9D95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122F-F412-4B69-B81D-3BD7D9243AA1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9AB5CA-CFD0-4C60-974E-C896D1E4A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A28389-F8DE-4C45-8FC6-0CC572EF5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C4A9C-5737-4F1E-A9CB-144638FC665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6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1F255B-4E8E-4252-9932-296FA2F3C783}"/>
              </a:ext>
            </a:extLst>
          </p:cNvPr>
          <p:cNvSpPr txBox="1"/>
          <p:nvPr/>
        </p:nvSpPr>
        <p:spPr>
          <a:xfrm>
            <a:off x="0" y="0"/>
            <a:ext cx="5069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7200" b="1" dirty="0">
                <a:latin typeface="HelveticaNeueLT Std Blk" panose="020B0904020202020204" pitchFamily="34" charset="0"/>
              </a:rPr>
              <a:t>bEquality</a:t>
            </a:r>
            <a:endParaRPr lang="en-US" sz="7200" b="1" dirty="0">
              <a:latin typeface="HelveticaNeueLT Std Blk" panose="020B09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A292BF-1AAA-4183-BCAE-A8CD7C9A11D3}"/>
              </a:ext>
            </a:extLst>
          </p:cNvPr>
          <p:cNvSpPr txBox="1"/>
          <p:nvPr/>
        </p:nvSpPr>
        <p:spPr>
          <a:xfrm>
            <a:off x="3644153" y="369331"/>
            <a:ext cx="722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 err="1">
                <a:latin typeface="HelveticaNeueLT Std UltLt" panose="020B0303020202020204" pitchFamily="34" charset="0"/>
              </a:rPr>
              <a:t>Trustful</a:t>
            </a:r>
            <a:r>
              <a:rPr lang="de-CH" sz="2400" dirty="0">
                <a:latin typeface="HelveticaNeueLT Std UltLt" panose="020B0303020202020204" pitchFamily="34" charset="0"/>
              </a:rPr>
              <a:t>, reliable and </a:t>
            </a:r>
            <a:r>
              <a:rPr lang="de-CH" sz="2400" dirty="0" err="1">
                <a:latin typeface="HelveticaNeueLT Std UltLt" panose="020B0303020202020204" pitchFamily="34" charset="0"/>
              </a:rPr>
              <a:t>efficient</a:t>
            </a:r>
            <a:r>
              <a:rPr lang="de-CH" sz="2400" dirty="0">
                <a:latin typeface="HelveticaNeueLT Std UltLt" panose="020B0303020202020204" pitchFamily="34" charset="0"/>
              </a:rPr>
              <a:t> </a:t>
            </a:r>
            <a:r>
              <a:rPr lang="de-CH" sz="2400" dirty="0" err="1">
                <a:latin typeface="HelveticaNeueLT Std UltLt" panose="020B0303020202020204" pitchFamily="34" charset="0"/>
              </a:rPr>
              <a:t>platform</a:t>
            </a:r>
            <a:r>
              <a:rPr lang="de-CH" sz="2400" dirty="0">
                <a:latin typeface="HelveticaNeueLT Std UltLt" panose="020B0303020202020204" pitchFamily="34" charset="0"/>
              </a:rPr>
              <a:t> </a:t>
            </a:r>
          </a:p>
          <a:p>
            <a:pPr algn="ctr"/>
            <a:r>
              <a:rPr lang="de-CH" sz="2400" dirty="0" err="1">
                <a:latin typeface="HelveticaNeueLT Std UltLt" panose="020B0303020202020204" pitchFamily="34" charset="0"/>
              </a:rPr>
              <a:t>to</a:t>
            </a:r>
            <a:r>
              <a:rPr lang="de-CH" sz="2400" dirty="0">
                <a:latin typeface="HelveticaNeueLT Std UltLt" panose="020B0303020202020204" pitchFamily="34" charset="0"/>
              </a:rPr>
              <a:t> </a:t>
            </a:r>
            <a:r>
              <a:rPr lang="de-CH" sz="2400" dirty="0" err="1">
                <a:latin typeface="HelveticaNeueLT Std UltLt" panose="020B0303020202020204" pitchFamily="34" charset="0"/>
              </a:rPr>
              <a:t>further</a:t>
            </a:r>
            <a:r>
              <a:rPr lang="de-CH" sz="2400" dirty="0">
                <a:latin typeface="HelveticaNeueLT Std UltLt" panose="020B0303020202020204" pitchFamily="34" charset="0"/>
              </a:rPr>
              <a:t> </a:t>
            </a:r>
            <a:r>
              <a:rPr lang="de-CH" sz="2400" dirty="0" err="1">
                <a:latin typeface="HelveticaNeueLT Std UltLt" panose="020B0303020202020204" pitchFamily="34" charset="0"/>
              </a:rPr>
              <a:t>enhance</a:t>
            </a:r>
            <a:r>
              <a:rPr lang="de-CH" sz="2400" dirty="0">
                <a:latin typeface="HelveticaNeueLT Std UltLt" panose="020B0303020202020204" pitchFamily="34" charset="0"/>
              </a:rPr>
              <a:t> gender-</a:t>
            </a:r>
            <a:r>
              <a:rPr lang="de-CH" sz="2400" dirty="0" err="1">
                <a:latin typeface="HelveticaNeueLT Std UltLt" panose="020B0303020202020204" pitchFamily="34" charset="0"/>
              </a:rPr>
              <a:t>equality</a:t>
            </a:r>
            <a:endParaRPr lang="de-CH" sz="2400" dirty="0">
              <a:latin typeface="HelveticaNeueLT Std UltLt" panose="020B0303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447E0F-99AB-4DC3-BBBD-B30B48B4531F}"/>
              </a:ext>
            </a:extLst>
          </p:cNvPr>
          <p:cNvSpPr txBox="1"/>
          <p:nvPr/>
        </p:nvSpPr>
        <p:spPr>
          <a:xfrm>
            <a:off x="345138" y="1384994"/>
            <a:ext cx="1136724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HelveticaNeueLT Std Med" panose="020B0604020202020204" pitchFamily="34" charset="0"/>
              </a:rPr>
              <a:t>Project: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latin typeface="HelveticaNeueLT Std Thin" panose="020B0403020202020204" pitchFamily="34" charset="0"/>
              </a:rPr>
              <a:t>Gender </a:t>
            </a:r>
            <a:r>
              <a:rPr lang="de-CH" dirty="0" err="1">
                <a:latin typeface="HelveticaNeueLT Std Thin" panose="020B0403020202020204" pitchFamily="34" charset="0"/>
              </a:rPr>
              <a:t>equality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challenge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by</a:t>
            </a:r>
            <a:r>
              <a:rPr lang="de-CH" dirty="0">
                <a:latin typeface="HelveticaNeueLT Std Thin" panose="020B0403020202020204" pitchFamily="34" charset="0"/>
              </a:rPr>
              <a:t> UBS</a:t>
            </a:r>
          </a:p>
          <a:p>
            <a:endParaRPr lang="de-CH" dirty="0"/>
          </a:p>
          <a:p>
            <a:r>
              <a:rPr lang="de-CH" sz="2000" dirty="0">
                <a:latin typeface="HelveticaNeueLT Std Med" panose="020B0604020202020204" pitchFamily="34" charset="0"/>
              </a:rPr>
              <a:t>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HelveticaNeueLT Std Thin" panose="020B0403020202020204" pitchFamily="34" charset="0"/>
              </a:rPr>
              <a:t>Our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solution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provides</a:t>
            </a:r>
            <a:r>
              <a:rPr lang="de-CH" dirty="0">
                <a:latin typeface="HelveticaNeueLT Std Thin" panose="020B0403020202020204" pitchFamily="34" charset="0"/>
              </a:rPr>
              <a:t> a reliable, transparent and </a:t>
            </a:r>
            <a:r>
              <a:rPr lang="de-CH" dirty="0" err="1">
                <a:latin typeface="HelveticaNeueLT Std Thin" panose="020B0403020202020204" pitchFamily="34" charset="0"/>
              </a:rPr>
              <a:t>automatic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way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of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creating</a:t>
            </a:r>
            <a:r>
              <a:rPr lang="de-CH" dirty="0">
                <a:latin typeface="HelveticaNeueLT Std Thin" panose="020B0403020202020204" pitchFamily="34" charset="0"/>
              </a:rPr>
              <a:t> a gender-</a:t>
            </a:r>
            <a:r>
              <a:rPr lang="de-CH" dirty="0" err="1">
                <a:latin typeface="HelveticaNeueLT Std Thin" panose="020B0403020202020204" pitchFamily="34" charset="0"/>
              </a:rPr>
              <a:t>equality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index</a:t>
            </a:r>
            <a:r>
              <a:rPr lang="de-CH" dirty="0">
                <a:latin typeface="HelveticaNeueLT Std Thin" panose="020B0403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HelveticaNeueLT Std Thin" panose="020B0403020202020204" pitchFamily="34" charset="0"/>
              </a:rPr>
              <a:t>Data </a:t>
            </a:r>
            <a:r>
              <a:rPr lang="de-CH" dirty="0" err="1">
                <a:latin typeface="HelveticaNeueLT Std Thin" panose="020B0403020202020204" pitchFamily="34" charset="0"/>
              </a:rPr>
              <a:t>capture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can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be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automated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with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our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system</a:t>
            </a:r>
            <a:endParaRPr lang="de-CH" dirty="0">
              <a:latin typeface="HelveticaNeueLT Std Thin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HelveticaNeueLT Std Thin" panose="020B0403020202020204" pitchFamily="34" charset="0"/>
              </a:rPr>
              <a:t>With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our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protocol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results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of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evaluation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can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be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displayed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easily</a:t>
            </a:r>
            <a:r>
              <a:rPr lang="de-CH" dirty="0">
                <a:latin typeface="HelveticaNeueLT Std Thin" panose="020B0403020202020204" pitchFamily="34" charset="0"/>
              </a:rPr>
              <a:t> and </a:t>
            </a:r>
            <a:r>
              <a:rPr lang="de-CH" dirty="0" err="1">
                <a:latin typeface="HelveticaNeueLT Std Thin" panose="020B0403020202020204" pitchFamily="34" charset="0"/>
              </a:rPr>
              <a:t>straightforward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to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public</a:t>
            </a:r>
            <a:endParaRPr lang="de-CH" dirty="0">
              <a:latin typeface="HelveticaNeueLT Std Thin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HelveticaNeueLT Std Thin" panose="020B0403020202020204" pitchFamily="34" charset="0"/>
              </a:rPr>
              <a:t>This </a:t>
            </a:r>
            <a:r>
              <a:rPr lang="de-CH" dirty="0" err="1">
                <a:latin typeface="HelveticaNeueLT Std Thin" panose="020B0403020202020204" pitchFamily="34" charset="0"/>
              </a:rPr>
              <a:t>index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is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useful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for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companies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to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further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improve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their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status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with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respect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to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gender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equality</a:t>
            </a:r>
            <a:r>
              <a:rPr lang="de-CH" dirty="0">
                <a:latin typeface="HelveticaNeueLT Std Thin" panose="020B0403020202020204" pitchFamily="34" charset="0"/>
              </a:rPr>
              <a:t>. </a:t>
            </a:r>
            <a:r>
              <a:rPr lang="de-CH" dirty="0" err="1">
                <a:latin typeface="HelveticaNeueLT Std Thin" panose="020B0403020202020204" pitchFamily="34" charset="0"/>
              </a:rPr>
              <a:t>It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is</a:t>
            </a:r>
            <a:r>
              <a:rPr lang="de-CH" dirty="0">
                <a:latin typeface="HelveticaNeueLT Std Thin" panose="020B0403020202020204" pitchFamily="34" charset="0"/>
              </a:rPr>
              <a:t> also </a:t>
            </a:r>
            <a:r>
              <a:rPr lang="de-CH" dirty="0" err="1">
                <a:latin typeface="HelveticaNeueLT Std Thin" panose="020B0403020202020204" pitchFamily="34" charset="0"/>
              </a:rPr>
              <a:t>used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by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people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to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make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investment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decisions</a:t>
            </a:r>
            <a:r>
              <a:rPr lang="de-CH" dirty="0">
                <a:latin typeface="HelveticaNeueLT Std Thin" panose="020B0403020202020204" pitchFamily="34" charset="0"/>
              </a:rPr>
              <a:t>.</a:t>
            </a:r>
          </a:p>
          <a:p>
            <a:endParaRPr lang="de-CH" dirty="0">
              <a:latin typeface="HelveticaNeueLT Std Thin" panose="020B0403020202020204" pitchFamily="34" charset="0"/>
            </a:endParaRPr>
          </a:p>
          <a:p>
            <a:r>
              <a:rPr lang="de-CH" sz="2000" dirty="0">
                <a:latin typeface="HelveticaNeueLT Std Med" panose="020B0604020202020204" pitchFamily="34" charset="0"/>
              </a:rPr>
              <a:t>Major </a:t>
            </a:r>
            <a:r>
              <a:rPr lang="de-CH" sz="2000" dirty="0" err="1">
                <a:latin typeface="HelveticaNeueLT Std Med" panose="020B0604020202020204" pitchFamily="34" charset="0"/>
              </a:rPr>
              <a:t>challenges</a:t>
            </a:r>
            <a:r>
              <a:rPr lang="de-CH" sz="2000" dirty="0">
                <a:latin typeface="HelveticaNeueLT Std Med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HelveticaNeueLT Std Thin" panose="020B0403020202020204" pitchFamily="34" charset="0"/>
              </a:rPr>
              <a:t>Finding</a:t>
            </a:r>
            <a:r>
              <a:rPr lang="de-CH" dirty="0">
                <a:latin typeface="HelveticaNeueLT Std Thin" panose="020B0403020202020204" pitchFamily="34" charset="0"/>
              </a:rPr>
              <a:t> a </a:t>
            </a:r>
            <a:r>
              <a:rPr lang="de-CH" dirty="0" err="1">
                <a:latin typeface="HelveticaNeueLT Std Thin" panose="020B0403020202020204" pitchFamily="34" charset="0"/>
              </a:rPr>
              <a:t>secure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way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of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implementing</a:t>
            </a:r>
            <a:r>
              <a:rPr lang="de-CH" dirty="0">
                <a:latin typeface="HelveticaNeueLT Std Thin" panose="020B0403020202020204" pitchFamily="34" charset="0"/>
              </a:rPr>
              <a:t> a </a:t>
            </a:r>
            <a:r>
              <a:rPr lang="de-CH" dirty="0" err="1">
                <a:latin typeface="HelveticaNeueLT Std Thin" panose="020B0403020202020204" pitchFamily="34" charset="0"/>
              </a:rPr>
              <a:t>system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equivalent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to</a:t>
            </a:r>
            <a:r>
              <a:rPr lang="de-CH" dirty="0">
                <a:latin typeface="HelveticaNeueLT Std Thin" panose="020B0403020202020204" pitchFamily="34" charset="0"/>
              </a:rPr>
              <a:t> E-</a:t>
            </a:r>
            <a:r>
              <a:rPr lang="de-CH" dirty="0" err="1">
                <a:latin typeface="HelveticaNeueLT Std Thin" panose="020B0403020202020204" pitchFamily="34" charset="0"/>
              </a:rPr>
              <a:t>voting</a:t>
            </a:r>
            <a:r>
              <a:rPr lang="de-CH" dirty="0">
                <a:latin typeface="HelveticaNeueLT Std Thin" panose="020B0403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HelveticaNeueLT Std Thin" panose="020B0403020202020204" pitchFamily="34" charset="0"/>
              </a:rPr>
              <a:t>Making </a:t>
            </a:r>
            <a:r>
              <a:rPr lang="de-CH" dirty="0" err="1">
                <a:latin typeface="HelveticaNeueLT Std Thin" panose="020B0403020202020204" pitchFamily="34" charset="0"/>
              </a:rPr>
              <a:t>cheating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for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companies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too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hard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to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be</a:t>
            </a:r>
            <a:r>
              <a:rPr lang="de-CH" dirty="0">
                <a:latin typeface="HelveticaNeueLT Std Thin" panose="020B0403020202020204" pitchFamily="34" charset="0"/>
              </a:rPr>
              <a:t> profitable.</a:t>
            </a:r>
          </a:p>
          <a:p>
            <a:endParaRPr lang="de-CH" dirty="0">
              <a:latin typeface="HelveticaNeueLT Std Thin" panose="020B0403020202020204" pitchFamily="34" charset="0"/>
            </a:endParaRPr>
          </a:p>
          <a:p>
            <a:r>
              <a:rPr lang="de-CH" sz="2000" dirty="0">
                <a:latin typeface="HelveticaNeueLT Std Med" panose="020B0604020202020204" pitchFamily="34" charset="0"/>
              </a:rPr>
              <a:t>Outlook: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HelveticaNeueLT Std Thin" panose="020B0403020202020204" pitchFamily="34" charset="0"/>
              </a:rPr>
              <a:t>Implementing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further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improvements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of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E-</a:t>
            </a:r>
            <a:r>
              <a:rPr lang="de-CH" dirty="0" err="1">
                <a:latin typeface="HelveticaNeueLT Std Thin" panose="020B0403020202020204" pitchFamily="34" charset="0"/>
              </a:rPr>
              <a:t>voting</a:t>
            </a:r>
            <a:r>
              <a:rPr lang="de-CH" dirty="0">
                <a:latin typeface="HelveticaNeueLT Std Thin" panose="020B0403020202020204" pitchFamily="34" charset="0"/>
              </a:rPr>
              <a:t>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HelveticaNeueLT Std Thin" panose="020B0403020202020204" pitchFamily="34" charset="0"/>
              </a:rPr>
              <a:t>making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whole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process</a:t>
            </a:r>
            <a:r>
              <a:rPr lang="de-CH" dirty="0">
                <a:latin typeface="HelveticaNeueLT Std Thin" panose="020B0403020202020204" pitchFamily="34" charset="0"/>
              </a:rPr>
              <a:t> fully </a:t>
            </a:r>
            <a:r>
              <a:rPr lang="de-CH" dirty="0" err="1">
                <a:latin typeface="HelveticaNeueLT Std Thin" panose="020B0403020202020204" pitchFamily="34" charset="0"/>
              </a:rPr>
              <a:t>automatic</a:t>
            </a:r>
            <a:r>
              <a:rPr lang="de-CH" dirty="0">
                <a:latin typeface="HelveticaNeueLT Std Thin" panose="020B04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64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48D73C0-8E0D-48C1-9688-1E6919DB38D8}"/>
              </a:ext>
            </a:extLst>
          </p:cNvPr>
          <p:cNvSpPr txBox="1"/>
          <p:nvPr/>
        </p:nvSpPr>
        <p:spPr>
          <a:xfrm>
            <a:off x="1593982" y="750598"/>
            <a:ext cx="17692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CH" sz="2800" dirty="0" err="1">
                <a:latin typeface="HelveticaNeueLT Std Thin" panose="020B0403020202020204" pitchFamily="34" charset="0"/>
              </a:rPr>
              <a:t>Employer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7CEED2C-3BCA-45C2-AD5F-2A4018F9661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478617" y="1273818"/>
            <a:ext cx="0" cy="33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9E9A95F-F839-45E6-B6B9-30B936963C0D}"/>
              </a:ext>
            </a:extLst>
          </p:cNvPr>
          <p:cNvSpPr txBox="1"/>
          <p:nvPr/>
        </p:nvSpPr>
        <p:spPr>
          <a:xfrm>
            <a:off x="1806424" y="1604958"/>
            <a:ext cx="13443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CH" sz="2800" dirty="0" err="1">
                <a:latin typeface="HelveticaNeueLT Std Thin" panose="020B0403020202020204" pitchFamily="34" charset="0"/>
              </a:rPr>
              <a:t>data</a:t>
            </a:r>
            <a:endParaRPr lang="de-CH" sz="2800" dirty="0">
              <a:latin typeface="HelveticaNeueLT Std Thin" panose="020B0403020202020204" pitchFamily="34" charset="0"/>
            </a:endParaRPr>
          </a:p>
          <a:p>
            <a:pPr algn="ctr"/>
            <a:r>
              <a:rPr lang="de-CH" sz="2800" dirty="0" err="1">
                <a:latin typeface="HelveticaNeueLT Std Thin" panose="020B0403020202020204" pitchFamily="34" charset="0"/>
              </a:rPr>
              <a:t>survey</a:t>
            </a:r>
            <a:endParaRPr lang="en-US" sz="2800" dirty="0">
              <a:latin typeface="HelveticaNeueLT Std Thin" panose="020B0403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BA94BE-2BB2-4C84-B267-CB9FC096B999}"/>
              </a:ext>
            </a:extLst>
          </p:cNvPr>
          <p:cNvSpPr txBox="1"/>
          <p:nvPr/>
        </p:nvSpPr>
        <p:spPr>
          <a:xfrm>
            <a:off x="820270" y="109751"/>
            <a:ext cx="1055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dirty="0">
                <a:latin typeface="HelveticaNeueLT Std Blk" panose="020B0904020202020204" pitchFamily="34" charset="0"/>
              </a:rPr>
              <a:t>Project </a:t>
            </a:r>
            <a:r>
              <a:rPr lang="de-CH" sz="3600" dirty="0" err="1">
                <a:latin typeface="HelveticaNeueLT Std Blk" panose="020B0904020202020204" pitchFamily="34" charset="0"/>
              </a:rPr>
              <a:t>Idea</a:t>
            </a:r>
            <a:endParaRPr lang="en-US" sz="3600" dirty="0">
              <a:latin typeface="HelveticaNeueLT Std Med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26A9E2-D68D-474B-9E09-314B0B1A876D}"/>
              </a:ext>
            </a:extLst>
          </p:cNvPr>
          <p:cNvSpPr txBox="1"/>
          <p:nvPr/>
        </p:nvSpPr>
        <p:spPr>
          <a:xfrm>
            <a:off x="206086" y="3040606"/>
            <a:ext cx="221886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CH" sz="2800" dirty="0" err="1">
                <a:latin typeface="HelveticaNeueLT Std Thin" panose="020B0403020202020204" pitchFamily="34" charset="0"/>
              </a:rPr>
              <a:t>employer</a:t>
            </a:r>
            <a:endParaRPr lang="de-CH" sz="2800" dirty="0">
              <a:latin typeface="HelveticaNeueLT Std Thin" panose="020B0403020202020204" pitchFamily="34" charset="0"/>
            </a:endParaRPr>
          </a:p>
          <a:p>
            <a:pPr algn="ctr"/>
            <a:r>
              <a:rPr lang="de-CH" sz="2800" dirty="0" err="1">
                <a:latin typeface="HelveticaNeueLT Std Thin" panose="020B0403020202020204" pitchFamily="34" charset="0"/>
              </a:rPr>
              <a:t>provided</a:t>
            </a:r>
            <a:r>
              <a:rPr lang="de-CH" sz="2800" dirty="0">
                <a:latin typeface="HelveticaNeueLT Std Thin" panose="020B0403020202020204" pitchFamily="34" charset="0"/>
              </a:rPr>
              <a:t> </a:t>
            </a:r>
            <a:r>
              <a:rPr lang="de-CH" sz="2800" dirty="0" err="1">
                <a:latin typeface="HelveticaNeueLT Std Thin" panose="020B0403020202020204" pitchFamily="34" charset="0"/>
              </a:rPr>
              <a:t>data</a:t>
            </a:r>
            <a:endParaRPr lang="en-US" sz="2800" dirty="0">
              <a:latin typeface="HelveticaNeueLT Std Thin" panose="020B0403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6CD2D5-366E-409D-B617-52330DF94BDA}"/>
              </a:ext>
            </a:extLst>
          </p:cNvPr>
          <p:cNvSpPr txBox="1"/>
          <p:nvPr/>
        </p:nvSpPr>
        <p:spPr>
          <a:xfrm>
            <a:off x="2533644" y="3040606"/>
            <a:ext cx="18118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CH" sz="2800" dirty="0" err="1">
                <a:latin typeface="HelveticaNeueLT Std Thin" panose="020B0403020202020204" pitchFamily="34" charset="0"/>
              </a:rPr>
              <a:t>employee</a:t>
            </a:r>
            <a:endParaRPr lang="de-CH" sz="2800" dirty="0">
              <a:latin typeface="HelveticaNeueLT Std Thin" panose="020B0403020202020204" pitchFamily="34" charset="0"/>
            </a:endParaRPr>
          </a:p>
          <a:p>
            <a:pPr algn="ctr"/>
            <a:r>
              <a:rPr lang="de-CH" sz="2800" dirty="0" err="1">
                <a:latin typeface="HelveticaNeueLT Std Thin" panose="020B0403020202020204" pitchFamily="34" charset="0"/>
              </a:rPr>
              <a:t>survey</a:t>
            </a:r>
            <a:endParaRPr lang="en-US" sz="2800" dirty="0">
              <a:latin typeface="HelveticaNeueLT Std Thin" panose="020B0403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2084D7-9B2D-435E-83B1-3ADCD489D143}"/>
              </a:ext>
            </a:extLst>
          </p:cNvPr>
          <p:cNvSpPr txBox="1"/>
          <p:nvPr/>
        </p:nvSpPr>
        <p:spPr>
          <a:xfrm>
            <a:off x="1467507" y="4630075"/>
            <a:ext cx="202222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CH" sz="2800" dirty="0">
                <a:latin typeface="HelveticaNeueLT Std Thin" panose="020B0403020202020204" pitchFamily="34" charset="0"/>
              </a:rPr>
              <a:t>Data </a:t>
            </a:r>
            <a:r>
              <a:rPr lang="de-CH" sz="2800" dirty="0" err="1">
                <a:latin typeface="HelveticaNeueLT Std Thin" panose="020B0403020202020204" pitchFamily="34" charset="0"/>
              </a:rPr>
              <a:t>verification</a:t>
            </a:r>
            <a:endParaRPr lang="en-US" sz="2800" dirty="0">
              <a:latin typeface="HelveticaNeueLT Std Thin" panose="020B0403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628F391-04D6-4048-B2F3-9FB19692A106}"/>
              </a:ext>
            </a:extLst>
          </p:cNvPr>
          <p:cNvSpPr txBox="1"/>
          <p:nvPr/>
        </p:nvSpPr>
        <p:spPr>
          <a:xfrm>
            <a:off x="1519452" y="6062809"/>
            <a:ext cx="19301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CH" sz="2800" dirty="0" err="1">
                <a:latin typeface="HelveticaNeueLT Std Thin" panose="020B0403020202020204" pitchFamily="34" charset="0"/>
              </a:rPr>
              <a:t>evaluation</a:t>
            </a:r>
            <a:endParaRPr lang="en-US" sz="2800" dirty="0">
              <a:latin typeface="HelveticaNeueLT Std Thin" panose="020B0403020202020204" pitchFamily="34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E722795-D789-45A3-983C-F7FBC156A8E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1315517" y="2559065"/>
            <a:ext cx="1163100" cy="48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A1AAA4B-19E2-4052-84A7-083827DCBFB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478617" y="2559065"/>
            <a:ext cx="960954" cy="48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1CBB1CA-D776-4CF8-8D50-96FDA5B859C7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315517" y="3994713"/>
            <a:ext cx="1163103" cy="63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757F1DF-E193-46BE-B874-A2BA6E306B5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478620" y="3994713"/>
            <a:ext cx="960951" cy="63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4BC5BDD-740F-41F6-83C2-FC7A2A858D5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478620" y="5584182"/>
            <a:ext cx="5888" cy="47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30CB736F-3241-42CE-AAE6-CE068C24734D}"/>
              </a:ext>
            </a:extLst>
          </p:cNvPr>
          <p:cNvSpPr txBox="1"/>
          <p:nvPr/>
        </p:nvSpPr>
        <p:spPr>
          <a:xfrm>
            <a:off x="8211621" y="3558018"/>
            <a:ext cx="4545336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296688B-6153-47F0-A45B-0BC1BEBBF490}"/>
              </a:ext>
            </a:extLst>
          </p:cNvPr>
          <p:cNvSpPr txBox="1"/>
          <p:nvPr/>
        </p:nvSpPr>
        <p:spPr>
          <a:xfrm>
            <a:off x="9409875" y="4680812"/>
            <a:ext cx="26896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00DAEA3F-2A06-4A78-8BA3-2532FD235678}"/>
              </a:ext>
            </a:extLst>
          </p:cNvPr>
          <p:cNvSpPr txBox="1"/>
          <p:nvPr/>
        </p:nvSpPr>
        <p:spPr>
          <a:xfrm>
            <a:off x="4581830" y="1161368"/>
            <a:ext cx="653975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>
                <a:latin typeface="HelveticaNeueLT Std Med" panose="020B0604020202020204" pitchFamily="34" charset="0"/>
              </a:rPr>
              <a:t>Disruption</a:t>
            </a:r>
            <a:r>
              <a:rPr lang="de-CH" sz="2000" dirty="0">
                <a:latin typeface="HelveticaNeueLT Std Med" panose="020B0604020202020204" pitchFamily="34" charset="0"/>
              </a:rPr>
              <a:t> potential:</a:t>
            </a:r>
          </a:p>
          <a:p>
            <a:r>
              <a:rPr lang="de-CH" dirty="0" err="1">
                <a:latin typeface="HelveticaNeueLT Std Thin" panose="020B0403020202020204" pitchFamily="34" charset="0"/>
              </a:rPr>
              <a:t>Process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of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data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gathering</a:t>
            </a:r>
            <a:r>
              <a:rPr lang="de-CH" dirty="0">
                <a:latin typeface="HelveticaNeueLT Std Thin" panose="020B0403020202020204" pitchFamily="34" charset="0"/>
              </a:rPr>
              <a:t>, </a:t>
            </a:r>
            <a:r>
              <a:rPr lang="de-CH" dirty="0" err="1">
                <a:latin typeface="HelveticaNeueLT Std Thin" panose="020B0403020202020204" pitchFamily="34" charset="0"/>
              </a:rPr>
              <a:t>data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validation</a:t>
            </a:r>
            <a:r>
              <a:rPr lang="de-CH" dirty="0">
                <a:latin typeface="HelveticaNeueLT Std Thin" panose="020B0403020202020204" pitchFamily="34" charset="0"/>
              </a:rPr>
              <a:t> and </a:t>
            </a:r>
            <a:r>
              <a:rPr lang="de-CH" dirty="0" err="1">
                <a:latin typeface="HelveticaNeueLT Std Thin" panose="020B0403020202020204" pitchFamily="34" charset="0"/>
              </a:rPr>
              <a:t>evaluation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is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being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automated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with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this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scheme</a:t>
            </a:r>
            <a:r>
              <a:rPr lang="de-CH" dirty="0">
                <a:latin typeface="HelveticaNeueLT Std Thin" panose="020B0403020202020204" pitchFamily="34" charset="0"/>
              </a:rPr>
              <a:t>.</a:t>
            </a:r>
          </a:p>
          <a:p>
            <a:endParaRPr lang="de-CH" dirty="0">
              <a:latin typeface="HelveticaNeueLT Std Thin" panose="020B0403020202020204" pitchFamily="34" charset="0"/>
            </a:endParaRPr>
          </a:p>
          <a:p>
            <a:r>
              <a:rPr lang="de-CH" sz="2000" dirty="0">
                <a:latin typeface="HelveticaNeueLT Std Med" panose="020B0604020202020204" pitchFamily="34" charset="0"/>
              </a:rPr>
              <a:t>E-</a:t>
            </a:r>
            <a:r>
              <a:rPr lang="de-CH" sz="2000" dirty="0" err="1">
                <a:latin typeface="HelveticaNeueLT Std Med" panose="020B0604020202020204" pitchFamily="34" charset="0"/>
              </a:rPr>
              <a:t>voting</a:t>
            </a:r>
            <a:r>
              <a:rPr lang="de-CH" sz="2000" dirty="0">
                <a:latin typeface="HelveticaNeueLT Std Med" panose="020B0604020202020204" pitchFamily="34" charset="0"/>
              </a:rPr>
              <a:t> – via </a:t>
            </a:r>
            <a:r>
              <a:rPr lang="de-CH" sz="2000" dirty="0" err="1">
                <a:latin typeface="HelveticaNeueLT Std Med" panose="020B0604020202020204" pitchFamily="34" charset="0"/>
              </a:rPr>
              <a:t>Blockchain</a:t>
            </a:r>
            <a:r>
              <a:rPr lang="de-CH" sz="2000" dirty="0">
                <a:latin typeface="HelveticaNeueLT Std Med" panose="020B0604020202020204" pitchFamily="34" charset="0"/>
              </a:rPr>
              <a:t>:</a:t>
            </a:r>
            <a:endParaRPr lang="de-CH" dirty="0">
              <a:latin typeface="HelveticaNeueLT Std Med" panose="020B0604020202020204" pitchFamily="34" charset="0"/>
            </a:endParaRPr>
          </a:p>
          <a:p>
            <a:r>
              <a:rPr lang="de-CH" dirty="0">
                <a:latin typeface="HelveticaNeueLT Std Thin" panose="020B0403020202020204" pitchFamily="34" charset="0"/>
              </a:rPr>
              <a:t>Anonymous E-</a:t>
            </a:r>
            <a:r>
              <a:rPr lang="de-CH" dirty="0" err="1">
                <a:latin typeface="HelveticaNeueLT Std Thin" panose="020B0403020202020204" pitchFamily="34" charset="0"/>
              </a:rPr>
              <a:t>voting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system</a:t>
            </a:r>
            <a:r>
              <a:rPr lang="de-CH" dirty="0">
                <a:latin typeface="HelveticaNeueLT Std Thin" panose="020B0403020202020204" pitchFamily="34" charset="0"/>
              </a:rPr>
              <a:t> via </a:t>
            </a:r>
            <a:r>
              <a:rPr lang="de-CH" dirty="0" err="1">
                <a:latin typeface="HelveticaNeueLT Std Thin" panose="020B0403020202020204" pitchFamily="34" charset="0"/>
              </a:rPr>
              <a:t>Blockchain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technology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allows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presentation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of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opinions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without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any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consequences</a:t>
            </a:r>
            <a:r>
              <a:rPr lang="de-CH" dirty="0">
                <a:latin typeface="HelveticaNeueLT Std Thin" panose="020B0403020202020204" pitchFamily="34" charset="0"/>
              </a:rPr>
              <a:t>.</a:t>
            </a:r>
          </a:p>
          <a:p>
            <a:r>
              <a:rPr lang="de-CH" dirty="0" err="1">
                <a:latin typeface="HelveticaNeueLT Std Thin" panose="020B0403020202020204" pitchFamily="34" charset="0"/>
              </a:rPr>
              <a:t>Our</a:t>
            </a:r>
            <a:r>
              <a:rPr lang="de-CH" dirty="0">
                <a:latin typeface="HelveticaNeueLT Std Thin" panose="020B0403020202020204" pitchFamily="34" charset="0"/>
              </a:rPr>
              <a:t> E-</a:t>
            </a:r>
            <a:r>
              <a:rPr lang="de-CH" dirty="0" err="1">
                <a:latin typeface="HelveticaNeueLT Std Thin" panose="020B0403020202020204" pitchFamily="34" charset="0"/>
              </a:rPr>
              <a:t>voting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system</a:t>
            </a:r>
            <a:r>
              <a:rPr lang="de-CH" dirty="0">
                <a:latin typeface="HelveticaNeueLT Std Thin" panose="020B0403020202020204" pitchFamily="34" charset="0"/>
              </a:rPr>
              <a:t> (</a:t>
            </a:r>
            <a:r>
              <a:rPr lang="de-CH" dirty="0" err="1">
                <a:latin typeface="HelveticaNeueLT Std Thin" panose="020B0403020202020204" pitchFamily="34" charset="0"/>
              </a:rPr>
              <a:t>employee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survey</a:t>
            </a:r>
            <a:r>
              <a:rPr lang="de-CH" dirty="0">
                <a:latin typeface="HelveticaNeueLT Std Thin" panose="020B0403020202020204" pitchFamily="34" charset="0"/>
              </a:rPr>
              <a:t>) </a:t>
            </a:r>
            <a:r>
              <a:rPr lang="de-CH" dirty="0" err="1">
                <a:latin typeface="HelveticaNeueLT Std Thin" panose="020B0403020202020204" pitchFamily="34" charset="0"/>
              </a:rPr>
              <a:t>acts</a:t>
            </a:r>
            <a:r>
              <a:rPr lang="de-CH" dirty="0">
                <a:latin typeface="HelveticaNeueLT Std Thin" panose="020B0403020202020204" pitchFamily="34" charset="0"/>
              </a:rPr>
              <a:t> like a </a:t>
            </a:r>
            <a:r>
              <a:rPr lang="de-CH" dirty="0" err="1">
                <a:latin typeface="HelveticaNeueLT Std Thin" panose="020B0403020202020204" pitchFamily="34" charset="0"/>
              </a:rPr>
              <a:t>third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party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watching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data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gathering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process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to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validate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employer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provided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data</a:t>
            </a:r>
            <a:r>
              <a:rPr lang="de-CH" dirty="0">
                <a:latin typeface="HelveticaNeueLT Std Thin" panose="020B0403020202020204" pitchFamily="34" charset="0"/>
              </a:rPr>
              <a:t>.</a:t>
            </a:r>
            <a:endParaRPr lang="en-US" dirty="0">
              <a:latin typeface="HelveticaNeueLT Std Thin" panose="020B0403020202020204" pitchFamily="34" charset="0"/>
            </a:endParaRPr>
          </a:p>
          <a:p>
            <a:endParaRPr lang="de-CH" dirty="0">
              <a:latin typeface="HelveticaNeueLT Std Thin" panose="020B0403020202020204" pitchFamily="34" charset="0"/>
            </a:endParaRPr>
          </a:p>
          <a:p>
            <a:r>
              <a:rPr lang="de-CH" sz="2000" dirty="0">
                <a:latin typeface="HelveticaNeueLT Std Med" panose="020B0604020202020204" pitchFamily="34" charset="0"/>
              </a:rPr>
              <a:t>Further </a:t>
            </a:r>
            <a:r>
              <a:rPr lang="de-CH" sz="2000" dirty="0" err="1">
                <a:latin typeface="HelveticaNeueLT Std Med" panose="020B0604020202020204" pitchFamily="34" charset="0"/>
              </a:rPr>
              <a:t>outlooks</a:t>
            </a:r>
            <a:r>
              <a:rPr lang="de-CH" sz="2000" dirty="0">
                <a:latin typeface="HelveticaNeueLT Std Med" panose="020B0604020202020204" pitchFamily="34" charset="0"/>
              </a:rPr>
              <a:t>:</a:t>
            </a:r>
            <a:endParaRPr lang="de-CH" dirty="0">
              <a:latin typeface="HelveticaNeueLT Std Med" panose="020B0604020202020204" pitchFamily="34" charset="0"/>
            </a:endParaRPr>
          </a:p>
          <a:p>
            <a:r>
              <a:rPr lang="de-CH" dirty="0">
                <a:latin typeface="HelveticaNeueLT Std Thin" panose="020B0403020202020204" pitchFamily="34" charset="0"/>
              </a:rPr>
              <a:t>These </a:t>
            </a:r>
            <a:r>
              <a:rPr lang="de-CH" dirty="0" err="1">
                <a:latin typeface="HelveticaNeueLT Std Thin" panose="020B0403020202020204" pitchFamily="34" charset="0"/>
              </a:rPr>
              <a:t>process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steps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can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be</a:t>
            </a:r>
            <a:r>
              <a:rPr lang="de-CH" dirty="0">
                <a:latin typeface="HelveticaNeueLT Std Thin" panose="020B0403020202020204" pitchFamily="34" charset="0"/>
              </a:rPr>
              <a:t> fully </a:t>
            </a:r>
            <a:r>
              <a:rPr lang="de-CH" dirty="0" err="1">
                <a:latin typeface="HelveticaNeueLT Std Thin" panose="020B0403020202020204" pitchFamily="34" charset="0"/>
              </a:rPr>
              <a:t>automated</a:t>
            </a:r>
            <a:r>
              <a:rPr lang="de-CH" dirty="0">
                <a:latin typeface="HelveticaNeueLT Std Thin" panose="020B0403020202020204" pitchFamily="34" charset="0"/>
              </a:rPr>
              <a:t> and </a:t>
            </a:r>
            <a:r>
              <a:rPr lang="de-CH" dirty="0" err="1">
                <a:latin typeface="HelveticaNeueLT Std Thin" panose="020B0403020202020204" pitchFamily="34" charset="0"/>
              </a:rPr>
              <a:t>therefore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does</a:t>
            </a:r>
            <a:r>
              <a:rPr lang="de-CH" dirty="0">
                <a:latin typeface="HelveticaNeueLT Std Thin" panose="020B0403020202020204" pitchFamily="34" charset="0"/>
              </a:rPr>
              <a:t> not </a:t>
            </a:r>
            <a:r>
              <a:rPr lang="de-CH" dirty="0" err="1">
                <a:latin typeface="HelveticaNeueLT Std Thin" panose="020B0403020202020204" pitchFamily="34" charset="0"/>
              </a:rPr>
              <a:t>has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to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involve</a:t>
            </a:r>
            <a:r>
              <a:rPr lang="de-CH" dirty="0">
                <a:latin typeface="HelveticaNeueLT Std Thin" panose="020B0403020202020204" pitchFamily="34" charset="0"/>
              </a:rPr>
              <a:t> a </a:t>
            </a:r>
            <a:r>
              <a:rPr lang="de-CH" dirty="0" err="1">
                <a:latin typeface="HelveticaNeueLT Std Thin" panose="020B0403020202020204" pitchFamily="34" charset="0"/>
              </a:rPr>
              <a:t>third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party</a:t>
            </a:r>
            <a:r>
              <a:rPr lang="de-CH" dirty="0">
                <a:latin typeface="HelveticaNeueLT Std Thin" panose="020B0403020202020204" pitchFamily="34" charset="0"/>
              </a:rPr>
              <a:t> in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index-</a:t>
            </a:r>
            <a:r>
              <a:rPr lang="de-CH" dirty="0" err="1">
                <a:latin typeface="HelveticaNeueLT Std Thin" panose="020B0403020202020204" pitchFamily="34" charset="0"/>
              </a:rPr>
              <a:t>creation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process</a:t>
            </a:r>
            <a:endParaRPr lang="en-US" dirty="0">
              <a:latin typeface="HelveticaNeueLT Std Thin" panose="020B0403020202020204" pitchFamily="34" charset="0"/>
            </a:endParaRPr>
          </a:p>
          <a:p>
            <a:endParaRPr lang="de-CH" dirty="0">
              <a:latin typeface="HelveticaNeueLT Std Thin" panose="020B0403020202020204" pitchFamily="34" charset="0"/>
            </a:endParaRPr>
          </a:p>
          <a:p>
            <a:r>
              <a:rPr lang="de-CH" sz="2000" dirty="0">
                <a:latin typeface="HelveticaNeueLT Std Med" panose="020B0604020202020204" pitchFamily="34" charset="0"/>
              </a:rPr>
              <a:t>E</a:t>
            </a:r>
            <a:r>
              <a:rPr lang="en-US" sz="2000" dirty="0">
                <a:latin typeface="HelveticaNeueLT Std Med" panose="020B0604020202020204" pitchFamily="34" charset="0"/>
              </a:rPr>
              <a:t>valuation step – data analysis:</a:t>
            </a:r>
            <a:endParaRPr lang="en-US" dirty="0">
              <a:latin typeface="HelveticaNeueLT Std Med" panose="020B0604020202020204" pitchFamily="34" charset="0"/>
            </a:endParaRPr>
          </a:p>
          <a:p>
            <a:r>
              <a:rPr lang="de-CH" dirty="0">
                <a:latin typeface="HelveticaNeueLT Std Thin" panose="020B0403020202020204" pitchFamily="34" charset="0"/>
              </a:rPr>
              <a:t>Can </a:t>
            </a:r>
            <a:r>
              <a:rPr lang="de-CH" dirty="0" err="1">
                <a:latin typeface="HelveticaNeueLT Std Thin" panose="020B0403020202020204" pitchFamily="34" charset="0"/>
              </a:rPr>
              <a:t>be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copied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from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existing</a:t>
            </a:r>
            <a:r>
              <a:rPr lang="de-CH" dirty="0">
                <a:latin typeface="HelveticaNeueLT Std Thin" panose="020B0403020202020204" pitchFamily="34" charset="0"/>
              </a:rPr>
              <a:t> gender-</a:t>
            </a:r>
            <a:r>
              <a:rPr lang="de-CH" dirty="0" err="1">
                <a:latin typeface="HelveticaNeueLT Std Thin" panose="020B0403020202020204" pitchFamily="34" charset="0"/>
              </a:rPr>
              <a:t>equality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indizes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04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FDFD586-881F-412C-B125-6D95FB3E7E3D}"/>
              </a:ext>
            </a:extLst>
          </p:cNvPr>
          <p:cNvSpPr txBox="1"/>
          <p:nvPr/>
        </p:nvSpPr>
        <p:spPr>
          <a:xfrm>
            <a:off x="820268" y="186736"/>
            <a:ext cx="1055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HelveticaNeueLT Std Blk" panose="020B0904020202020204" pitchFamily="34" charset="0"/>
              </a:rPr>
              <a:t>E-</a:t>
            </a:r>
            <a:r>
              <a:rPr lang="de-CH" sz="3200" dirty="0" err="1">
                <a:latin typeface="HelveticaNeueLT Std Blk" panose="020B0904020202020204" pitchFamily="34" charset="0"/>
              </a:rPr>
              <a:t>voting</a:t>
            </a:r>
            <a:r>
              <a:rPr lang="de-CH" sz="3200" dirty="0">
                <a:latin typeface="HelveticaNeueLT Std Blk" panose="020B0904020202020204" pitchFamily="34" charset="0"/>
              </a:rPr>
              <a:t> </a:t>
            </a:r>
            <a:r>
              <a:rPr lang="de-CH" sz="3200" dirty="0" err="1">
                <a:latin typeface="HelveticaNeueLT Std Blk" panose="020B0904020202020204" pitchFamily="34" charset="0"/>
              </a:rPr>
              <a:t>system</a:t>
            </a:r>
            <a:r>
              <a:rPr lang="de-CH" sz="3200" dirty="0">
                <a:latin typeface="HelveticaNeueLT Std Blk" panose="020B0904020202020204" pitchFamily="34" charset="0"/>
              </a:rPr>
              <a:t> </a:t>
            </a:r>
            <a:r>
              <a:rPr lang="de-CH" sz="3200" dirty="0" err="1">
                <a:latin typeface="HelveticaNeueLT Std Blk" panose="020B0904020202020204" pitchFamily="34" charset="0"/>
              </a:rPr>
              <a:t>protocol</a:t>
            </a:r>
            <a:endParaRPr lang="en-US" sz="4000" dirty="0">
              <a:latin typeface="HelveticaNeueLT Std Blk" panose="020B0904020202020204" pitchFamily="34" charset="0"/>
            </a:endParaRPr>
          </a:p>
        </p:txBody>
      </p:sp>
      <p:pic>
        <p:nvPicPr>
          <p:cNvPr id="7" name="Grafik 6" descr="Ein Bild, das Himmel enthält.&#10;&#10;Mit sehr hoher Zuverlässigkeit generierte Beschreibung">
            <a:extLst>
              <a:ext uri="{FF2B5EF4-FFF2-40B4-BE49-F238E27FC236}">
                <a16:creationId xmlns:a16="http://schemas.microsoft.com/office/drawing/2014/main" id="{7B34F41D-7E42-44A0-91AE-5B5036A9F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23" b="21319"/>
          <a:stretch/>
        </p:blipFill>
        <p:spPr>
          <a:xfrm>
            <a:off x="4539322" y="2650753"/>
            <a:ext cx="7489072" cy="195710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272FBAC-F98C-4A7E-9722-3579A4DDFE9E}"/>
              </a:ext>
            </a:extLst>
          </p:cNvPr>
          <p:cNvSpPr txBox="1"/>
          <p:nvPr/>
        </p:nvSpPr>
        <p:spPr>
          <a:xfrm>
            <a:off x="245705" y="734013"/>
            <a:ext cx="1088315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HelveticaNeueLT Std Thin" panose="020B0403020202020204" pitchFamily="34" charset="0"/>
              </a:rPr>
              <a:t>This </a:t>
            </a:r>
            <a:r>
              <a:rPr lang="de-CH" dirty="0" err="1">
                <a:latin typeface="HelveticaNeueLT Std Thin" panose="020B0403020202020204" pitchFamily="34" charset="0"/>
              </a:rPr>
              <a:t>protocol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provides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for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employee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to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tell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his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opinion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without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further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consequences</a:t>
            </a:r>
            <a:r>
              <a:rPr lang="de-CH" dirty="0">
                <a:latin typeface="HelveticaNeueLT Std Thin" panose="020B0403020202020204" pitchFamily="34" charset="0"/>
              </a:rPr>
              <a:t>.</a:t>
            </a:r>
          </a:p>
          <a:p>
            <a:r>
              <a:rPr lang="de-CH" dirty="0">
                <a:latin typeface="HelveticaNeueLT Std Thin" panose="020B0403020202020204" pitchFamily="34" charset="0"/>
              </a:rPr>
              <a:t>The E-</a:t>
            </a:r>
            <a:r>
              <a:rPr lang="de-CH" dirty="0" err="1">
                <a:latin typeface="HelveticaNeueLT Std Thin" panose="020B0403020202020204" pitchFamily="34" charset="0"/>
              </a:rPr>
              <a:t>voting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protocol</a:t>
            </a:r>
            <a:r>
              <a:rPr lang="de-CH" dirty="0">
                <a:latin typeface="HelveticaNeueLT Std Thin" panose="020B0403020202020204" pitchFamily="34" charset="0"/>
              </a:rPr>
              <a:t> just </a:t>
            </a:r>
            <a:r>
              <a:rPr lang="de-CH" dirty="0" err="1">
                <a:latin typeface="HelveticaNeueLT Std Thin" panose="020B0403020202020204" pitchFamily="34" charset="0"/>
              </a:rPr>
              <a:t>describes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upper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branch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of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graph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below</a:t>
            </a:r>
            <a:r>
              <a:rPr lang="de-CH" dirty="0">
                <a:latin typeface="HelveticaNeueLT Std Thin" panose="020B0403020202020204" pitchFamily="34" charset="0"/>
              </a:rPr>
              <a:t>.</a:t>
            </a:r>
          </a:p>
          <a:p>
            <a:endParaRPr lang="de-CH" dirty="0">
              <a:latin typeface="HelveticaNeueLT Std Thin" panose="020B0403020202020204" pitchFamily="34" charset="0"/>
            </a:endParaRPr>
          </a:p>
          <a:p>
            <a:r>
              <a:rPr lang="de-CH" sz="2000" dirty="0">
                <a:latin typeface="HelveticaNeueLT Std Med" panose="020B0604020202020204" pitchFamily="34" charset="0"/>
              </a:rPr>
              <a:t>Initiation: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HelveticaNeueLT Std Thin" panose="020B0403020202020204" pitchFamily="34" charset="0"/>
              </a:rPr>
              <a:t>Company </a:t>
            </a:r>
            <a:r>
              <a:rPr lang="de-CH" dirty="0" err="1">
                <a:latin typeface="HelveticaNeueLT Std Thin" panose="020B0403020202020204" pitchFamily="34" charset="0"/>
              </a:rPr>
              <a:t>employees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get</a:t>
            </a:r>
            <a:r>
              <a:rPr lang="de-CH" dirty="0">
                <a:latin typeface="HelveticaNeueLT Std Thin" panose="020B0403020202020204" pitchFamily="34" charset="0"/>
              </a:rPr>
              <a:t> a mail </a:t>
            </a:r>
            <a:r>
              <a:rPr lang="de-CH" dirty="0" err="1">
                <a:latin typeface="HelveticaNeueLT Std Thin" panose="020B0403020202020204" pitchFamily="34" charset="0"/>
              </a:rPr>
              <a:t>to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create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accounts</a:t>
            </a:r>
            <a:r>
              <a:rPr lang="de-CH" dirty="0">
                <a:latin typeface="HelveticaNeueLT Std Thin" panose="020B0403020202020204" pitchFamily="34" charset="0"/>
              </a:rPr>
              <a:t> on </a:t>
            </a:r>
            <a:r>
              <a:rPr lang="de-CH" dirty="0" err="1">
                <a:latin typeface="HelveticaNeueLT Std Thin" panose="020B0403020202020204" pitchFamily="34" charset="0"/>
              </a:rPr>
              <a:t>our</a:t>
            </a:r>
            <a:r>
              <a:rPr lang="de-CH" dirty="0">
                <a:latin typeface="HelveticaNeueLT Std Thin" panose="020B0403020202020204" pitchFamily="34" charset="0"/>
              </a:rPr>
              <a:t> interface, </a:t>
            </a:r>
            <a:r>
              <a:rPr lang="de-CH" dirty="0" err="1">
                <a:latin typeface="HelveticaNeueLT Std Thin" panose="020B0403020202020204" pitchFamily="34" charset="0"/>
              </a:rPr>
              <a:t>they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have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to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set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up</a:t>
            </a:r>
            <a:r>
              <a:rPr lang="de-CH" dirty="0">
                <a:latin typeface="HelveticaNeueLT Std Thin" panose="020B0403020202020204" pitchFamily="34" charset="0"/>
              </a:rPr>
              <a:t> an </a:t>
            </a:r>
            <a:r>
              <a:rPr lang="de-CH" dirty="0" err="1">
                <a:latin typeface="HelveticaNeueLT Std Thin" panose="020B0403020202020204" pitchFamily="34" charset="0"/>
              </a:rPr>
              <a:t>account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protected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with</a:t>
            </a:r>
            <a:r>
              <a:rPr lang="de-CH" dirty="0">
                <a:latin typeface="HelveticaNeueLT Std Thin" panose="020B0403020202020204" pitchFamily="34" charset="0"/>
              </a:rPr>
              <a:t> a </a:t>
            </a:r>
            <a:r>
              <a:rPr lang="de-CH" dirty="0" err="1">
                <a:latin typeface="HelveticaNeueLT Std Thin" panose="020B0403020202020204" pitchFamily="34" charset="0"/>
              </a:rPr>
              <a:t>password</a:t>
            </a:r>
            <a:r>
              <a:rPr lang="de-CH" dirty="0">
                <a:latin typeface="HelveticaNeueLT Std Thin" panose="020B0403020202020204" pitchFamily="34" charset="0"/>
              </a:rPr>
              <a:t>. This </a:t>
            </a:r>
            <a:r>
              <a:rPr lang="de-CH" dirty="0" err="1">
                <a:latin typeface="HelveticaNeueLT Std Thin" panose="020B0403020202020204" pitchFamily="34" charset="0"/>
              </a:rPr>
              <a:t>account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creation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automatically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generates</a:t>
            </a:r>
            <a:r>
              <a:rPr lang="de-CH" dirty="0">
                <a:latin typeface="HelveticaNeueLT Std Thin" panose="020B0403020202020204" pitchFamily="34" charset="0"/>
              </a:rPr>
              <a:t> a </a:t>
            </a:r>
            <a:r>
              <a:rPr lang="de-CH" dirty="0" err="1">
                <a:latin typeface="HelveticaNeueLT Std Thin" panose="020B0403020202020204" pitchFamily="34" charset="0"/>
              </a:rPr>
              <a:t>public</a:t>
            </a:r>
            <a:r>
              <a:rPr lang="de-CH" dirty="0">
                <a:latin typeface="HelveticaNeueLT Std Thin" panose="020B0403020202020204" pitchFamily="34" charset="0"/>
              </a:rPr>
              <a:t> and a private </a:t>
            </a:r>
            <a:r>
              <a:rPr lang="de-CH" dirty="0" err="1">
                <a:latin typeface="HelveticaNeueLT Std Thin" panose="020B0403020202020204" pitchFamily="34" charset="0"/>
              </a:rPr>
              <a:t>key</a:t>
            </a:r>
            <a:r>
              <a:rPr lang="de-CH" dirty="0">
                <a:latin typeface="HelveticaNeueLT Std Thin" panose="020B0403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HelveticaNeueLT Std Thin" panose="020B0403020202020204" pitchFamily="34" charset="0"/>
              </a:rPr>
              <a:t>All </a:t>
            </a:r>
            <a:r>
              <a:rPr lang="de-CH" dirty="0" err="1">
                <a:latin typeface="HelveticaNeueLT Std Thin" panose="020B0403020202020204" pitchFamily="34" charset="0"/>
              </a:rPr>
              <a:t>public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keys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get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collected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anonymously</a:t>
            </a:r>
            <a:endParaRPr lang="de-CH" dirty="0">
              <a:latin typeface="HelveticaNeueLT Std Thin" panose="020B0403020202020204" pitchFamily="34" charset="0"/>
            </a:endParaRPr>
          </a:p>
          <a:p>
            <a:r>
              <a:rPr lang="de-CH" sz="2000" dirty="0">
                <a:latin typeface="HelveticaNeueLT Std Med" panose="020B0604020202020204" pitchFamily="34" charset="0"/>
              </a:rPr>
              <a:t>Survey </a:t>
            </a:r>
            <a:r>
              <a:rPr lang="de-CH" sz="2000" dirty="0" err="1">
                <a:latin typeface="HelveticaNeueLT Std Med" panose="020B0604020202020204" pitchFamily="34" charset="0"/>
              </a:rPr>
              <a:t>setup</a:t>
            </a:r>
            <a:r>
              <a:rPr lang="de-CH" sz="2000" dirty="0">
                <a:latin typeface="HelveticaNeueLT Std Med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HelveticaNeueLT Std Thin" panose="020B0403020202020204" pitchFamily="34" charset="0"/>
              </a:rPr>
              <a:t>When</a:t>
            </a:r>
            <a:r>
              <a:rPr lang="de-CH" dirty="0">
                <a:latin typeface="HelveticaNeueLT Std Thin" panose="020B0403020202020204" pitchFamily="34" charset="0"/>
              </a:rPr>
              <a:t> all </a:t>
            </a:r>
            <a:r>
              <a:rPr lang="de-CH" dirty="0" err="1">
                <a:latin typeface="HelveticaNeueLT Std Thin" panose="020B0403020202020204" pitchFamily="34" charset="0"/>
              </a:rPr>
              <a:t>public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keys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are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collected</a:t>
            </a:r>
            <a:r>
              <a:rPr lang="de-CH" dirty="0">
                <a:latin typeface="HelveticaNeueLT Std Thin" panose="020B0403020202020204" pitchFamily="34" charset="0"/>
              </a:rPr>
              <a:t>, </a:t>
            </a:r>
            <a:br>
              <a:rPr lang="de-CH" dirty="0">
                <a:latin typeface="HelveticaNeueLT Std Thin" panose="020B0403020202020204" pitchFamily="34" charset="0"/>
              </a:rPr>
            </a:br>
            <a:r>
              <a:rPr lang="de-CH" dirty="0">
                <a:latin typeface="HelveticaNeueLT Std Thin" panose="020B0403020202020204" pitchFamily="34" charset="0"/>
              </a:rPr>
              <a:t>all </a:t>
            </a:r>
            <a:r>
              <a:rPr lang="de-CH" dirty="0" err="1">
                <a:latin typeface="HelveticaNeueLT Std Thin" panose="020B0403020202020204" pitchFamily="34" charset="0"/>
              </a:rPr>
              <a:t>accounts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get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set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up</a:t>
            </a:r>
            <a:r>
              <a:rPr lang="de-CH" dirty="0">
                <a:latin typeface="HelveticaNeueLT Std Thin" panose="020B0403020202020204" pitchFamily="34" charset="0"/>
              </a:rPr>
              <a:t> and </a:t>
            </a:r>
            <a:r>
              <a:rPr lang="de-CH" dirty="0" err="1">
                <a:latin typeface="HelveticaNeueLT Std Thin" panose="020B0403020202020204" pitchFamily="34" charset="0"/>
              </a:rPr>
              <a:t>put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money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br>
              <a:rPr lang="de-CH" dirty="0">
                <a:latin typeface="HelveticaNeueLT Std Thin" panose="020B0403020202020204" pitchFamily="34" charset="0"/>
              </a:rPr>
            </a:br>
            <a:r>
              <a:rPr lang="de-CH" dirty="0">
                <a:latin typeface="HelveticaNeueLT Std Thin" panose="020B0403020202020204" pitchFamily="34" charset="0"/>
              </a:rPr>
              <a:t>on </a:t>
            </a:r>
            <a:r>
              <a:rPr lang="de-CH" dirty="0" err="1">
                <a:latin typeface="HelveticaNeueLT Std Thin" panose="020B0403020202020204" pitchFamily="34" charset="0"/>
              </a:rPr>
              <a:t>them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to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pay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transaction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costs</a:t>
            </a:r>
            <a:endParaRPr lang="de-CH" dirty="0">
              <a:latin typeface="HelveticaNeueLT Std Thin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HelveticaNeueLT Std Thin" panose="020B0403020202020204" pitchFamily="34" charset="0"/>
              </a:rPr>
              <a:t>All </a:t>
            </a:r>
            <a:r>
              <a:rPr lang="de-CH" dirty="0" err="1">
                <a:latin typeface="HelveticaNeueLT Std Thin" panose="020B0403020202020204" pitchFamily="34" charset="0"/>
              </a:rPr>
              <a:t>employees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get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notified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that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br>
              <a:rPr lang="de-CH" dirty="0">
                <a:latin typeface="HelveticaNeueLT Std Thin" panose="020B0403020202020204" pitchFamily="34" charset="0"/>
              </a:rPr>
            </a:br>
            <a:r>
              <a:rPr lang="de-CH" dirty="0" err="1">
                <a:latin typeface="HelveticaNeueLT Std Thin" panose="020B0403020202020204" pitchFamily="34" charset="0"/>
              </a:rPr>
              <a:t>survey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has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been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set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up</a:t>
            </a:r>
            <a:endParaRPr lang="de-CH" dirty="0">
              <a:latin typeface="HelveticaNeueLT Std Thin" panose="020B0403020202020204" pitchFamily="34" charset="0"/>
            </a:endParaRPr>
          </a:p>
          <a:p>
            <a:r>
              <a:rPr lang="de-CH" sz="2000" dirty="0">
                <a:latin typeface="HelveticaNeueLT Std Med" panose="020B0604020202020204" pitchFamily="34" charset="0"/>
              </a:rPr>
              <a:t>Survey </a:t>
            </a:r>
            <a:r>
              <a:rPr lang="de-CH" sz="2000" dirty="0" err="1">
                <a:latin typeface="HelveticaNeueLT Std Med" panose="020B0604020202020204" pitchFamily="34" charset="0"/>
              </a:rPr>
              <a:t>completion</a:t>
            </a:r>
            <a:r>
              <a:rPr lang="de-CH" sz="2000" dirty="0">
                <a:latin typeface="HelveticaNeueLT Std Med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HelveticaNeueLT Std Thin" panose="020B0403020202020204" pitchFamily="34" charset="0"/>
              </a:rPr>
              <a:t>Employees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fill</a:t>
            </a:r>
            <a:r>
              <a:rPr lang="de-CH" dirty="0">
                <a:latin typeface="HelveticaNeueLT Std Thin" panose="020B0403020202020204" pitchFamily="34" charset="0"/>
              </a:rPr>
              <a:t> out </a:t>
            </a:r>
            <a:r>
              <a:rPr lang="de-CH" dirty="0" err="1">
                <a:latin typeface="HelveticaNeueLT Std Thin" panose="020B0403020202020204" pitchFamily="34" charset="0"/>
              </a:rPr>
              <a:t>their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survey</a:t>
            </a:r>
            <a:endParaRPr lang="de-CH" dirty="0">
              <a:latin typeface="HelveticaNeueLT Std Thin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HelveticaNeueLT Std Thin" panose="020B0403020202020204" pitchFamily="34" charset="0"/>
              </a:rPr>
              <a:t>Their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response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gets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transmitted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anonymously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to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our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system</a:t>
            </a:r>
            <a:r>
              <a:rPr lang="de-CH" dirty="0">
                <a:latin typeface="HelveticaNeueLT Std Thin" panose="020B0403020202020204" pitchFamily="34" charset="0"/>
              </a:rPr>
              <a:t> via IPFS</a:t>
            </a:r>
          </a:p>
          <a:p>
            <a:r>
              <a:rPr lang="de-CH" sz="2000" dirty="0">
                <a:latin typeface="HelveticaNeueLT Std Med" panose="020B0604020202020204" pitchFamily="34" charset="0"/>
              </a:rPr>
              <a:t>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HelveticaNeueLT Std Thin" panose="020B0403020202020204" pitchFamily="34" charset="0"/>
              </a:rPr>
              <a:t>After </a:t>
            </a:r>
            <a:r>
              <a:rPr lang="de-CH" dirty="0" err="1">
                <a:latin typeface="HelveticaNeueLT Std Thin" panose="020B0403020202020204" pitchFamily="34" charset="0"/>
              </a:rPr>
              <a:t>we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have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got</a:t>
            </a:r>
            <a:r>
              <a:rPr lang="de-CH" dirty="0">
                <a:latin typeface="HelveticaNeueLT Std Thin" panose="020B0403020202020204" pitchFamily="34" charset="0"/>
              </a:rPr>
              <a:t> all </a:t>
            </a:r>
            <a:r>
              <a:rPr lang="de-CH" dirty="0" err="1">
                <a:latin typeface="HelveticaNeueLT Std Thin" panose="020B0403020202020204" pitchFamily="34" charset="0"/>
              </a:rPr>
              <a:t>results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from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employees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we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can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evaluate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results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of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surveys</a:t>
            </a:r>
            <a:r>
              <a:rPr lang="de-CH" dirty="0">
                <a:latin typeface="HelveticaNeueLT Std Thin" panose="020B0403020202020204" pitchFamily="34" charset="0"/>
              </a:rPr>
              <a:t> and </a:t>
            </a:r>
            <a:r>
              <a:rPr lang="de-CH" dirty="0" err="1">
                <a:latin typeface="HelveticaNeueLT Std Thin" panose="020B0403020202020204" pitchFamily="34" charset="0"/>
              </a:rPr>
              <a:t>finally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verify</a:t>
            </a:r>
            <a:br>
              <a:rPr lang="de-CH" dirty="0">
                <a:latin typeface="HelveticaNeueLT Std Thin" panose="020B0403020202020204" pitchFamily="34" charset="0"/>
              </a:rPr>
            </a:b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data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that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is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provided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by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company</a:t>
            </a:r>
            <a:endParaRPr lang="de-CH" dirty="0"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7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A7A05B-6D15-48B0-9481-08EB2EC3B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09" y="3639640"/>
            <a:ext cx="8108576" cy="280583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8E42FA1-7A94-4E28-B1B6-CF94604A9E2B}"/>
              </a:ext>
            </a:extLst>
          </p:cNvPr>
          <p:cNvSpPr txBox="1"/>
          <p:nvPr/>
        </p:nvSpPr>
        <p:spPr>
          <a:xfrm>
            <a:off x="820268" y="181094"/>
            <a:ext cx="10551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dirty="0">
                <a:latin typeface="HelveticaNeueLT Std Blk" panose="020B0904020202020204" pitchFamily="34" charset="0"/>
              </a:rPr>
              <a:t>Gender </a:t>
            </a:r>
            <a:r>
              <a:rPr lang="de-CH" sz="3600" dirty="0" err="1">
                <a:latin typeface="HelveticaNeueLT Std Blk" panose="020B0904020202020204" pitchFamily="34" charset="0"/>
              </a:rPr>
              <a:t>equality</a:t>
            </a:r>
            <a:r>
              <a:rPr lang="de-CH" sz="3600" dirty="0">
                <a:latin typeface="HelveticaNeueLT Std Blk" panose="020B0904020202020204" pitchFamily="34" charset="0"/>
              </a:rPr>
              <a:t> </a:t>
            </a:r>
            <a:r>
              <a:rPr lang="de-CH" sz="3600" dirty="0" err="1">
                <a:latin typeface="HelveticaNeueLT Std Blk" panose="020B0904020202020204" pitchFamily="34" charset="0"/>
              </a:rPr>
              <a:t>challenge</a:t>
            </a:r>
            <a:r>
              <a:rPr lang="de-CH" sz="3600" dirty="0">
                <a:latin typeface="HelveticaNeueLT Std Blk" panose="020B0904020202020204" pitchFamily="34" charset="0"/>
              </a:rPr>
              <a:t> </a:t>
            </a:r>
            <a:r>
              <a:rPr lang="de-CH" sz="3600" dirty="0" err="1">
                <a:latin typeface="HelveticaNeueLT Std Med" panose="020B0604020202020204" pitchFamily="34" charset="0"/>
              </a:rPr>
              <a:t>by</a:t>
            </a:r>
            <a:r>
              <a:rPr lang="de-CH" sz="3600" dirty="0">
                <a:latin typeface="HelveticaNeueLT Std Med" panose="020B0604020202020204" pitchFamily="34" charset="0"/>
              </a:rPr>
              <a:t> UBS</a:t>
            </a:r>
          </a:p>
          <a:p>
            <a:pPr algn="ctr"/>
            <a:r>
              <a:rPr lang="de-CH" sz="2400" dirty="0" err="1">
                <a:solidFill>
                  <a:prstClr val="black"/>
                </a:solidFill>
                <a:latin typeface="HelveticaNeueLT Std Thin" panose="020B0403020202020204" pitchFamily="34" charset="0"/>
              </a:rPr>
              <a:t>evaluation</a:t>
            </a:r>
            <a:endParaRPr lang="en-US" sz="3600" dirty="0">
              <a:latin typeface="HelveticaNeueLT Std Med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972D2A9-F0F1-4B38-9D86-77C158EC763B}"/>
              </a:ext>
            </a:extLst>
          </p:cNvPr>
          <p:cNvSpPr txBox="1"/>
          <p:nvPr/>
        </p:nvSpPr>
        <p:spPr>
          <a:xfrm>
            <a:off x="179292" y="1281954"/>
            <a:ext cx="111924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HelveticaNeueLT Std Med" panose="020B0604020202020204" pitchFamily="34" charset="0"/>
              </a:rPr>
              <a:t>Evaluation </a:t>
            </a:r>
            <a:r>
              <a:rPr lang="de-CH" sz="2000" dirty="0" err="1">
                <a:latin typeface="HelveticaNeueLT Std Med" panose="020B0604020202020204" pitchFamily="34" charset="0"/>
              </a:rPr>
              <a:t>of</a:t>
            </a:r>
            <a:r>
              <a:rPr lang="de-CH" sz="2000" dirty="0">
                <a:latin typeface="HelveticaNeueLT Std Med" panose="020B0604020202020204" pitchFamily="34" charset="0"/>
              </a:rPr>
              <a:t> </a:t>
            </a:r>
            <a:r>
              <a:rPr lang="de-CH" sz="2000" dirty="0" err="1">
                <a:latin typeface="HelveticaNeueLT Std Med" panose="020B0604020202020204" pitchFamily="34" charset="0"/>
              </a:rPr>
              <a:t>results</a:t>
            </a:r>
            <a:r>
              <a:rPr lang="de-CH" sz="2000" dirty="0">
                <a:latin typeface="HelveticaNeueLT Std Med" panose="020B0604020202020204" pitchFamily="34" charset="0"/>
              </a:rPr>
              <a:t>: </a:t>
            </a:r>
            <a:r>
              <a:rPr lang="de-CH" dirty="0">
                <a:latin typeface="HelveticaNeueLT Std Thin" panose="020B0403020202020204" pitchFamily="34" charset="0"/>
              </a:rPr>
              <a:t>The </a:t>
            </a:r>
            <a:r>
              <a:rPr lang="de-CH" dirty="0" err="1">
                <a:latin typeface="HelveticaNeueLT Std Thin" panose="020B0403020202020204" pitchFamily="34" charset="0"/>
              </a:rPr>
              <a:t>evaluation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of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obtained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data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can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be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done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equivalently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to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evaluation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of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already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existing</a:t>
            </a:r>
            <a:r>
              <a:rPr lang="de-CH" dirty="0">
                <a:latin typeface="HelveticaNeueLT Std Thin" panose="020B0403020202020204" pitchFamily="34" charset="0"/>
              </a:rPr>
              <a:t> gender-</a:t>
            </a:r>
            <a:r>
              <a:rPr lang="de-CH" dirty="0" err="1">
                <a:latin typeface="HelveticaNeueLT Std Thin" panose="020B0403020202020204" pitchFamily="34" charset="0"/>
              </a:rPr>
              <a:t>equality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indizes</a:t>
            </a:r>
            <a:r>
              <a:rPr lang="de-CH" dirty="0">
                <a:latin typeface="HelveticaNeueLT Std Thin" panose="020B0403020202020204" pitchFamily="34" charset="0"/>
              </a:rPr>
              <a:t>.</a:t>
            </a:r>
          </a:p>
          <a:p>
            <a:endParaRPr lang="de-CH" dirty="0">
              <a:latin typeface="HelveticaNeueLT Std Thin" panose="020B0403020202020204" pitchFamily="34" charset="0"/>
            </a:endParaRPr>
          </a:p>
          <a:p>
            <a:r>
              <a:rPr lang="de-CH" sz="2000" dirty="0">
                <a:latin typeface="HelveticaNeueLT Std Med" panose="020B0604020202020204" pitchFamily="34" charset="0"/>
              </a:rPr>
              <a:t>Advantage </a:t>
            </a:r>
            <a:r>
              <a:rPr lang="de-CH" sz="2000" dirty="0" err="1">
                <a:latin typeface="HelveticaNeueLT Std Med" panose="020B0604020202020204" pitchFamily="34" charset="0"/>
              </a:rPr>
              <a:t>over</a:t>
            </a:r>
            <a:r>
              <a:rPr lang="de-CH" sz="2000" dirty="0">
                <a:latin typeface="HelveticaNeueLT Std Med" panose="020B0604020202020204" pitchFamily="34" charset="0"/>
              </a:rPr>
              <a:t> </a:t>
            </a:r>
            <a:r>
              <a:rPr lang="de-CH" sz="2000" dirty="0" err="1">
                <a:latin typeface="HelveticaNeueLT Std Med" panose="020B0604020202020204" pitchFamily="34" charset="0"/>
              </a:rPr>
              <a:t>existing</a:t>
            </a:r>
            <a:r>
              <a:rPr lang="de-CH" sz="2000" dirty="0">
                <a:latin typeface="HelveticaNeueLT Std Med" panose="020B0604020202020204" pitchFamily="34" charset="0"/>
              </a:rPr>
              <a:t> </a:t>
            </a:r>
            <a:r>
              <a:rPr lang="de-CH" sz="2000" dirty="0" err="1">
                <a:latin typeface="HelveticaNeueLT Std Med" panose="020B0604020202020204" pitchFamily="34" charset="0"/>
              </a:rPr>
              <a:t>indizes</a:t>
            </a:r>
            <a:r>
              <a:rPr lang="de-CH" sz="2000" dirty="0">
                <a:latin typeface="HelveticaNeueLT Std Med" panose="020B0604020202020204" pitchFamily="34" charset="0"/>
              </a:rPr>
              <a:t>: </a:t>
            </a:r>
            <a:r>
              <a:rPr lang="de-CH" dirty="0" err="1">
                <a:latin typeface="HelveticaNeueLT Std Thin" panose="020B0403020202020204" pitchFamily="34" charset="0"/>
              </a:rPr>
              <a:t>Instead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of</a:t>
            </a:r>
            <a:r>
              <a:rPr lang="de-CH" dirty="0">
                <a:latin typeface="HelveticaNeueLT Std Thin" panose="020B0403020202020204" pitchFamily="34" charset="0"/>
              </a:rPr>
              <a:t> just </a:t>
            </a:r>
            <a:r>
              <a:rPr lang="de-CH" dirty="0" err="1">
                <a:latin typeface="HelveticaNeueLT Std Thin" panose="020B0403020202020204" pitchFamily="34" charset="0"/>
              </a:rPr>
              <a:t>providing</a:t>
            </a:r>
            <a:r>
              <a:rPr lang="de-CH" dirty="0">
                <a:latin typeface="HelveticaNeueLT Std Thin" panose="020B0403020202020204" pitchFamily="34" charset="0"/>
              </a:rPr>
              <a:t> a </a:t>
            </a:r>
            <a:r>
              <a:rPr lang="de-CH" dirty="0" err="1">
                <a:latin typeface="HelveticaNeueLT Std Thin" panose="020B0403020202020204" pitchFamily="34" charset="0"/>
              </a:rPr>
              <a:t>one</a:t>
            </a:r>
            <a:r>
              <a:rPr lang="de-CH" dirty="0">
                <a:latin typeface="HelveticaNeueLT Std Thin" panose="020B0403020202020204" pitchFamily="34" charset="0"/>
              </a:rPr>
              <a:t>-dimensional </a:t>
            </a:r>
            <a:r>
              <a:rPr lang="de-CH" dirty="0" err="1">
                <a:latin typeface="HelveticaNeueLT Std Thin" panose="020B0403020202020204" pitchFamily="34" charset="0"/>
              </a:rPr>
              <a:t>index</a:t>
            </a:r>
            <a:r>
              <a:rPr lang="de-CH" dirty="0">
                <a:latin typeface="HelveticaNeueLT Std Thin" panose="020B0403020202020204" pitchFamily="34" charset="0"/>
              </a:rPr>
              <a:t>, </a:t>
            </a:r>
            <a:r>
              <a:rPr lang="de-CH" dirty="0" err="1">
                <a:latin typeface="HelveticaNeueLT Std Thin" panose="020B0403020202020204" pitchFamily="34" charset="0"/>
              </a:rPr>
              <a:t>as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done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by</a:t>
            </a:r>
            <a:r>
              <a:rPr lang="de-CH" dirty="0">
                <a:latin typeface="HelveticaNeueLT Std Thin" panose="020B0403020202020204" pitchFamily="34" charset="0"/>
              </a:rPr>
              <a:t> multiple </a:t>
            </a:r>
            <a:r>
              <a:rPr lang="de-CH" dirty="0" err="1">
                <a:latin typeface="HelveticaNeueLT Std Thin" panose="020B0403020202020204" pitchFamily="34" charset="0"/>
              </a:rPr>
              <a:t>existing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indizes</a:t>
            </a:r>
            <a:r>
              <a:rPr lang="de-CH" dirty="0">
                <a:latin typeface="HelveticaNeueLT Std Thin" panose="020B0403020202020204" pitchFamily="34" charset="0"/>
              </a:rPr>
              <a:t>, </a:t>
            </a:r>
            <a:r>
              <a:rPr lang="de-CH" dirty="0" err="1">
                <a:latin typeface="HelveticaNeueLT Std Thin" panose="020B0403020202020204" pitchFamily="34" charset="0"/>
              </a:rPr>
              <a:t>we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provide</a:t>
            </a:r>
            <a:r>
              <a:rPr lang="de-CH" dirty="0">
                <a:latin typeface="HelveticaNeueLT Std Thin" panose="020B0403020202020204" pitchFamily="34" charset="0"/>
              </a:rPr>
              <a:t> a multidimensional </a:t>
            </a:r>
            <a:r>
              <a:rPr lang="de-CH" dirty="0" err="1">
                <a:latin typeface="HelveticaNeueLT Std Thin" panose="020B0403020202020204" pitchFamily="34" charset="0"/>
              </a:rPr>
              <a:t>evaluation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of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results</a:t>
            </a:r>
            <a:r>
              <a:rPr lang="de-CH" dirty="0">
                <a:latin typeface="HelveticaNeueLT Std Thin" panose="020B0403020202020204" pitchFamily="34" charset="0"/>
              </a:rPr>
              <a:t>.</a:t>
            </a:r>
          </a:p>
          <a:p>
            <a:r>
              <a:rPr lang="de-CH" dirty="0">
                <a:latin typeface="HelveticaNeueLT Std Thin" panose="020B0403020202020204" pitchFamily="34" charset="0"/>
              </a:rPr>
              <a:t>This </a:t>
            </a:r>
            <a:r>
              <a:rPr lang="de-CH" dirty="0" err="1">
                <a:latin typeface="HelveticaNeueLT Std Thin" panose="020B0403020202020204" pitchFamily="34" charset="0"/>
              </a:rPr>
              <a:t>allows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proposition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of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precise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further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improvement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of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company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states</a:t>
            </a:r>
            <a:r>
              <a:rPr lang="de-CH" dirty="0">
                <a:latin typeface="HelveticaNeueLT Std Thin" panose="020B0403020202020204" pitchFamily="34" charset="0"/>
              </a:rPr>
              <a:t> and a transparent </a:t>
            </a:r>
            <a:r>
              <a:rPr lang="de-CH" dirty="0" err="1">
                <a:latin typeface="HelveticaNeueLT Std Thin" panose="020B0403020202020204" pitchFamily="34" charset="0"/>
              </a:rPr>
              <a:t>evaluation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of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data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for</a:t>
            </a:r>
            <a:r>
              <a:rPr lang="de-CH" dirty="0">
                <a:latin typeface="HelveticaNeueLT Std Thin" panose="020B0403020202020204" pitchFamily="34" charset="0"/>
              </a:rPr>
              <a:t> </a:t>
            </a:r>
            <a:r>
              <a:rPr lang="de-CH" dirty="0" err="1">
                <a:latin typeface="HelveticaNeueLT Std Thin" panose="020B0403020202020204" pitchFamily="34" charset="0"/>
              </a:rPr>
              <a:t>the</a:t>
            </a:r>
            <a:r>
              <a:rPr lang="de-CH" dirty="0">
                <a:latin typeface="HelveticaNeueLT Std Thin" panose="020B0403020202020204" pitchFamily="34" charset="0"/>
              </a:rPr>
              <a:t> private </a:t>
            </a:r>
            <a:r>
              <a:rPr lang="de-CH" dirty="0" err="1">
                <a:latin typeface="HelveticaNeueLT Std Thin" panose="020B0403020202020204" pitchFamily="34" charset="0"/>
              </a:rPr>
              <a:t>investor</a:t>
            </a:r>
            <a:r>
              <a:rPr lang="de-CH" dirty="0">
                <a:latin typeface="HelveticaNeueLT Std Thin" panose="020B04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46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iller-Presentation-BIOTS">
      <a:majorFont>
        <a:latin typeface="Helvetica"/>
        <a:ea typeface=""/>
        <a:cs typeface=""/>
      </a:majorFont>
      <a:minorFont>
        <a:latin typeface="Helveti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407</Words>
  <Application>Microsoft Office PowerPoint</Application>
  <PresentationFormat>Breitbild</PresentationFormat>
  <Paragraphs>62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Helvetica</vt:lpstr>
      <vt:lpstr>HelveticaNeueLT Std Blk</vt:lpstr>
      <vt:lpstr>HelveticaNeueLT Std Med</vt:lpstr>
      <vt:lpstr>HelveticaNeueLT Std Thin</vt:lpstr>
      <vt:lpstr>HelveticaNeueLT Std UltLt</vt:lpstr>
      <vt:lpstr>Helvetiva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Roy Schubiger</dc:creator>
  <cp:lastModifiedBy>Roy Schubiger</cp:lastModifiedBy>
  <cp:revision>195</cp:revision>
  <dcterms:created xsi:type="dcterms:W3CDTF">2018-02-14T13:55:18Z</dcterms:created>
  <dcterms:modified xsi:type="dcterms:W3CDTF">2018-02-15T15:40:33Z</dcterms:modified>
</cp:coreProperties>
</file>