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exend Light"/>
      <p:regular r:id="rId18"/>
      <p:bold r:id="rId19"/>
    </p:embeddedFont>
    <p:embeddedFont>
      <p:font typeface="Lexen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regular.fntdata"/><Relationship Id="rId21" Type="http://schemas.openxmlformats.org/officeDocument/2006/relationships/font" Target="fonts/Lexen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exendLight-bold.fntdata"/><Relationship Id="rId18" Type="http://schemas.openxmlformats.org/officeDocument/2006/relationships/font" Target="fonts/Lexen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4ebd391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4ebd391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34ebd391f2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34ebd391f2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34ebd391f2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34ebd391f2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34ebd391f26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34ebd391f26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34ebd391f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34ebd391f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34ebd391f2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34ebd391f2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34df6d249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34df6d249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34d77c1cf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34d77c1cf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34ebd391f2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34ebd391f2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34d77c1cf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34d77c1cf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34df6d249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34df6d249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doi.org/10.1787/c00cad36-en" TargetMode="External"/><Relationship Id="rId4" Type="http://schemas.openxmlformats.org/officeDocument/2006/relationships/hyperlink" Target="https://www.oecd.org/en/data/datasets/pisa-2022-database.html#data" TargetMode="External"/><Relationship Id="rId5" Type="http://schemas.openxmlformats.org/officeDocument/2006/relationships/hyperlink" Target="https://www.oecd.org/en/data/datasets/pisa-2022-database.html#data" TargetMode="External"/><Relationship Id="rId6" Type="http://schemas.openxmlformats.org/officeDocument/2006/relationships/hyperlink" Target="https://www.kaggle.com/datasets/theworldbank/world-bank-intl-education" TargetMode="External"/><Relationship Id="rId7" Type="http://schemas.openxmlformats.org/officeDocument/2006/relationships/hyperlink" Target="https://www.kaggle.com/datasets/theworldbank/world-bank-intl-edu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DATE: 4/14/2025</a:t>
            </a:r>
            <a:endParaRPr/>
          </a:p>
        </p:txBody>
      </p:sp>
      <p:sp>
        <p:nvSpPr>
          <p:cNvPr id="1911" name="Google Shape;1911;p45"/>
          <p:cNvSpPr txBox="1"/>
          <p:nvPr>
            <p:ph idx="2" type="subTitle"/>
          </p:nvPr>
        </p:nvSpPr>
        <p:spPr>
          <a:xfrm>
            <a:off x="5767125" y="425525"/>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Jacob Rasmussen, Sage Steelman</a:t>
            </a:r>
            <a:endParaRPr/>
          </a:p>
        </p:txBody>
      </p:sp>
      <p:sp>
        <p:nvSpPr>
          <p:cNvPr id="1912" name="Google Shape;1912;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300">
                <a:solidFill>
                  <a:srgbClr val="000000"/>
                </a:solidFill>
                <a:highlight>
                  <a:srgbClr val="F5F5F5"/>
                </a:highlight>
                <a:latin typeface="Arial"/>
                <a:ea typeface="Arial"/>
                <a:cs typeface="Arial"/>
                <a:sym typeface="Arial"/>
              </a:rPr>
              <a:t>How Government Spending Effects Student Test Scores</a:t>
            </a:r>
            <a:endParaRPr>
              <a:solidFill>
                <a:srgbClr val="000000"/>
              </a:solidFill>
            </a:endParaRPr>
          </a:p>
        </p:txBody>
      </p:sp>
      <p:grpSp>
        <p:nvGrpSpPr>
          <p:cNvPr id="1913" name="Google Shape;1913;p45"/>
          <p:cNvGrpSpPr/>
          <p:nvPr/>
        </p:nvGrpSpPr>
        <p:grpSpPr>
          <a:xfrm>
            <a:off x="1966534" y="2571650"/>
            <a:ext cx="5210945" cy="2242155"/>
            <a:chOff x="2267909" y="2831175"/>
            <a:chExt cx="4608193" cy="1982804"/>
          </a:xfrm>
        </p:grpSpPr>
        <p:grpSp>
          <p:nvGrpSpPr>
            <p:cNvPr id="1914" name="Google Shape;1914;p45"/>
            <p:cNvGrpSpPr/>
            <p:nvPr/>
          </p:nvGrpSpPr>
          <p:grpSpPr>
            <a:xfrm>
              <a:off x="2267909" y="3080044"/>
              <a:ext cx="4608193" cy="1733935"/>
              <a:chOff x="5485193" y="340487"/>
              <a:chExt cx="3462464" cy="1302829"/>
            </a:xfrm>
          </p:grpSpPr>
          <p:sp>
            <p:nvSpPr>
              <p:cNvPr id="1915" name="Google Shape;1915;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6" name="Google Shape;1916;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1" name="Google Shape;1941;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54"/>
          <p:cNvSpPr txBox="1"/>
          <p:nvPr>
            <p:ph type="title"/>
          </p:nvPr>
        </p:nvSpPr>
        <p:spPr>
          <a:xfrm>
            <a:off x="208725" y="344175"/>
            <a:ext cx="53409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2003" name="Google Shape;2003;p54"/>
          <p:cNvSpPr txBox="1"/>
          <p:nvPr/>
        </p:nvSpPr>
        <p:spPr>
          <a:xfrm>
            <a:off x="512075" y="1511325"/>
            <a:ext cx="6899700" cy="28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After running the Python test we were able to see the positive relationships between the spending as a percentage of gdp and the spending per student with the PISA scores. Once we ran those tests, we then ran a test in R to find if the </a:t>
            </a:r>
            <a:r>
              <a:rPr lang="en">
                <a:solidFill>
                  <a:schemeClr val="dk1"/>
                </a:solidFill>
                <a:latin typeface="Lexend Light"/>
                <a:ea typeface="Lexend Light"/>
                <a:cs typeface="Lexend Light"/>
                <a:sym typeface="Lexend Light"/>
              </a:rPr>
              <a:t>positive</a:t>
            </a:r>
            <a:r>
              <a:rPr lang="en">
                <a:solidFill>
                  <a:schemeClr val="dk1"/>
                </a:solidFill>
                <a:latin typeface="Lexend Light"/>
                <a:ea typeface="Lexend Light"/>
                <a:cs typeface="Lexend Light"/>
                <a:sym typeface="Lexend Light"/>
              </a:rPr>
              <a:t> relationships were significant at a 95% significance level which we were able to do as both were </a:t>
            </a:r>
            <a:r>
              <a:rPr lang="en">
                <a:solidFill>
                  <a:schemeClr val="dk1"/>
                </a:solidFill>
                <a:latin typeface="Lexend Light"/>
                <a:ea typeface="Lexend Light"/>
                <a:cs typeface="Lexend Light"/>
                <a:sym typeface="Lexend Light"/>
              </a:rPr>
              <a:t>significant.</a:t>
            </a:r>
            <a:r>
              <a:rPr lang="en">
                <a:solidFill>
                  <a:schemeClr val="dk1"/>
                </a:solidFill>
                <a:latin typeface="Lexend Light"/>
                <a:ea typeface="Lexend Light"/>
                <a:cs typeface="Lexend Light"/>
                <a:sym typeface="Lexend Light"/>
              </a:rPr>
              <a:t> This means that the more spending a country did on education, the higher their PISA scores were. Thus, we rejected our null </a:t>
            </a:r>
            <a:r>
              <a:rPr lang="en">
                <a:solidFill>
                  <a:schemeClr val="dk1"/>
                </a:solidFill>
                <a:latin typeface="Lexend Light"/>
                <a:ea typeface="Lexend Light"/>
                <a:cs typeface="Lexend Light"/>
                <a:sym typeface="Lexend Light"/>
              </a:rPr>
              <a:t>hypothesis that there is no relationship between the spending and the PISA scores. </a:t>
            </a:r>
            <a:endParaRPr>
              <a:solidFill>
                <a:schemeClr val="dk1"/>
              </a:solidFill>
              <a:latin typeface="Lexend Light"/>
              <a:ea typeface="Lexend Light"/>
              <a:cs typeface="Lexend Light"/>
              <a:sym typeface="Lexen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55"/>
          <p:cNvSpPr txBox="1"/>
          <p:nvPr>
            <p:ph type="title"/>
          </p:nvPr>
        </p:nvSpPr>
        <p:spPr>
          <a:xfrm>
            <a:off x="208725" y="344175"/>
            <a:ext cx="53409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Works Cited</a:t>
            </a:r>
            <a:endParaRPr/>
          </a:p>
        </p:txBody>
      </p:sp>
      <p:sp>
        <p:nvSpPr>
          <p:cNvPr id="2009" name="Google Shape;2009;p55"/>
          <p:cNvSpPr txBox="1"/>
          <p:nvPr/>
        </p:nvSpPr>
        <p:spPr>
          <a:xfrm>
            <a:off x="2135100" y="1545825"/>
            <a:ext cx="4873800" cy="2916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i="1" lang="en" sz="1100">
                <a:solidFill>
                  <a:schemeClr val="dk1"/>
                </a:solidFill>
                <a:latin typeface="Times New Roman"/>
                <a:ea typeface="Times New Roman"/>
                <a:cs typeface="Times New Roman"/>
                <a:sym typeface="Times New Roman"/>
              </a:rPr>
              <a:t>OECD (2024), Education at a Glance 2024: OECD Indicators, OECD Publishing, Paris, </a:t>
            </a:r>
            <a:r>
              <a:rPr i="1" lang="en" sz="1100" u="sng">
                <a:solidFill>
                  <a:schemeClr val="hlink"/>
                </a:solidFill>
                <a:latin typeface="Times New Roman"/>
                <a:ea typeface="Times New Roman"/>
                <a:cs typeface="Times New Roman"/>
                <a:sym typeface="Times New Roman"/>
                <a:hlinkClick r:id="rId3"/>
              </a:rPr>
              <a:t>https://doi.org/10.1787/c00cad36-en</a:t>
            </a:r>
            <a:r>
              <a:rPr i="1" lang="en" sz="1100">
                <a:solidFill>
                  <a:schemeClr val="dk1"/>
                </a:solidFill>
                <a:latin typeface="Times New Roman"/>
                <a:ea typeface="Times New Roman"/>
                <a:cs typeface="Times New Roman"/>
                <a:sym typeface="Times New Roman"/>
              </a:rPr>
              <a:t>.</a:t>
            </a:r>
            <a:endParaRPr i="1" sz="11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i="1" lang="en" sz="1100">
                <a:solidFill>
                  <a:schemeClr val="dk1"/>
                </a:solidFill>
                <a:latin typeface="Times New Roman"/>
                <a:ea typeface="Times New Roman"/>
                <a:cs typeface="Times New Roman"/>
                <a:sym typeface="Times New Roman"/>
              </a:rPr>
              <a:t>PISA 2022 Database</a:t>
            </a:r>
            <a:r>
              <a:rPr lang="en" sz="1100">
                <a:solidFill>
                  <a:schemeClr val="dk1"/>
                </a:solidFill>
                <a:latin typeface="Times New Roman"/>
                <a:ea typeface="Times New Roman"/>
                <a:cs typeface="Times New Roman"/>
                <a:sym typeface="Times New Roman"/>
              </a:rPr>
              <a:t>. (2024). OECD.</a:t>
            </a:r>
            <a:r>
              <a:rPr lang="en" sz="11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 sz="1100" u="sng">
                <a:solidFill>
                  <a:schemeClr val="hlink"/>
                </a:solidFill>
                <a:latin typeface="Times New Roman"/>
                <a:ea typeface="Times New Roman"/>
                <a:cs typeface="Times New Roman"/>
                <a:sym typeface="Times New Roman"/>
                <a:hlinkClick r:id="rId5"/>
              </a:rPr>
              <a:t>https://www.oecd.org/en/data/datasets/pisa-2022-database.html#data</a:t>
            </a:r>
            <a:endParaRPr sz="1100" u="sng">
              <a:solidFill>
                <a:schemeClr val="hlink"/>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World Bank: Education Data. (2019, March 20). Kaggle.</a:t>
            </a:r>
            <a:r>
              <a:rPr lang="en" sz="11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 sz="1100" u="sng">
                <a:solidFill>
                  <a:schemeClr val="hlink"/>
                </a:solidFill>
                <a:latin typeface="Times New Roman"/>
                <a:ea typeface="Times New Roman"/>
                <a:cs typeface="Times New Roman"/>
                <a:sym typeface="Times New Roman"/>
                <a:hlinkClick r:id="rId7"/>
              </a:rPr>
              <a:t>https://www.kaggle.com/datasets/theworldbank/world-bank-intl-education</a:t>
            </a:r>
            <a:endParaRPr sz="1100" u="sng">
              <a:solidFill>
                <a:schemeClr val="hlink"/>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Government expenditure on education, total (% of GDP). World Bank Open Data. (n.d.). </a:t>
            </a:r>
            <a:r>
              <a:rPr lang="en" sz="1100" u="sng">
                <a:solidFill>
                  <a:schemeClr val="hlink"/>
                </a:solidFill>
                <a:latin typeface="Times New Roman"/>
                <a:ea typeface="Times New Roman"/>
                <a:cs typeface="Times New Roman"/>
                <a:sym typeface="Times New Roman"/>
              </a:rPr>
              <a:t>https://data.worldbank.org/indicator/SE.XPD.TOTL.GD.ZS </a:t>
            </a:r>
            <a:endParaRPr sz="1100" u="sng">
              <a:solidFill>
                <a:schemeClr val="hlink"/>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lang="en" sz="1100">
                <a:solidFill>
                  <a:schemeClr val="dk1"/>
                </a:solidFill>
                <a:latin typeface="Times New Roman"/>
                <a:ea typeface="Times New Roman"/>
                <a:cs typeface="Times New Roman"/>
                <a:sym typeface="Times New Roman"/>
              </a:rPr>
              <a:t>PISA scores by country 2025. Data Pandas. (n.d.). </a:t>
            </a:r>
            <a:r>
              <a:rPr lang="en" sz="1100" u="sng">
                <a:solidFill>
                  <a:schemeClr val="hlink"/>
                </a:solidFill>
                <a:latin typeface="Times New Roman"/>
                <a:ea typeface="Times New Roman"/>
                <a:cs typeface="Times New Roman"/>
                <a:sym typeface="Times New Roman"/>
              </a:rPr>
              <a:t>https://www.datapandas.org/ranking/pisa-scores-by-country </a:t>
            </a:r>
            <a:endParaRPr sz="1100" u="sng">
              <a:solidFill>
                <a:schemeClr val="hlink"/>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6"/>
          <p:cNvSpPr txBox="1"/>
          <p:nvPr>
            <p:ph idx="2" type="subTitle"/>
          </p:nvPr>
        </p:nvSpPr>
        <p:spPr>
          <a:xfrm>
            <a:off x="4572000" y="1587000"/>
            <a:ext cx="4391400" cy="3442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highlight>
                  <a:srgbClr val="F5F5F5"/>
                </a:highlight>
              </a:rPr>
              <a:t>President Trump's executive order to dismantle the Department of Education has prompted a lot of uncertainty  regarding the welfare of public-school students. As President Trump attempts to cut federal spending across the board, the question arises as to whether a decrease in federal spending on education will adversely affect student test scores. </a:t>
            </a:r>
            <a:endParaRPr sz="1500"/>
          </a:p>
        </p:txBody>
      </p:sp>
      <p:sp>
        <p:nvSpPr>
          <p:cNvPr id="1949" name="Google Shape;1949;p46"/>
          <p:cNvSpPr txBox="1"/>
          <p:nvPr>
            <p:ph type="title"/>
          </p:nvPr>
        </p:nvSpPr>
        <p:spPr>
          <a:xfrm>
            <a:off x="208725" y="344175"/>
            <a:ext cx="53409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Context</a:t>
            </a:r>
            <a:endParaRPr/>
          </a:p>
        </p:txBody>
      </p:sp>
      <p:pic>
        <p:nvPicPr>
          <p:cNvPr id="1950" name="Google Shape;1950;p46" title="Screenshot 2025-04-14 115451.png"/>
          <p:cNvPicPr preferRelativeResize="0"/>
          <p:nvPr/>
        </p:nvPicPr>
        <p:blipFill>
          <a:blip r:embed="rId3">
            <a:alphaModFix/>
          </a:blip>
          <a:stretch>
            <a:fillRect/>
          </a:stretch>
        </p:blipFill>
        <p:spPr>
          <a:xfrm>
            <a:off x="152400" y="1512375"/>
            <a:ext cx="4267200" cy="2810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47"/>
          <p:cNvSpPr txBox="1"/>
          <p:nvPr>
            <p:ph idx="2" type="subTitle"/>
          </p:nvPr>
        </p:nvSpPr>
        <p:spPr>
          <a:xfrm>
            <a:off x="208725" y="1626075"/>
            <a:ext cx="4426500" cy="3252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highlight>
                  <a:srgbClr val="F5F5F5"/>
                </a:highlight>
              </a:rPr>
              <a:t>The basis of our hypothesis is simple. The null hypothesis is that there is no relationship between the amount of money a gov</a:t>
            </a:r>
            <a:r>
              <a:rPr lang="en" sz="1900">
                <a:highlight>
                  <a:srgbClr val="F5F5F5"/>
                </a:highlight>
              </a:rPr>
              <a:t>ernment spends per student</a:t>
            </a:r>
            <a:r>
              <a:rPr lang="en" sz="1900">
                <a:highlight>
                  <a:srgbClr val="F5F5F5"/>
                </a:highlight>
              </a:rPr>
              <a:t>, and PISA test scores. The alternative is that there is some kind relationship. We anticipate it will be positive, but we will let it be a double-sided hypothesis test on the off-chance there is a negative relationship.</a:t>
            </a:r>
            <a:endParaRPr sz="700"/>
          </a:p>
        </p:txBody>
      </p:sp>
      <p:sp>
        <p:nvSpPr>
          <p:cNvPr id="1956" name="Google Shape;1956;p47"/>
          <p:cNvSpPr txBox="1"/>
          <p:nvPr>
            <p:ph type="title"/>
          </p:nvPr>
        </p:nvSpPr>
        <p:spPr>
          <a:xfrm>
            <a:off x="208725" y="344175"/>
            <a:ext cx="53409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Hypothesis</a:t>
            </a:r>
            <a:endParaRPr/>
          </a:p>
        </p:txBody>
      </p:sp>
      <p:pic>
        <p:nvPicPr>
          <p:cNvPr descr="{&quot;mathml&quot;:&quot;&lt;math style=\&quot;font-family:stix;font-size:16px;\&quot; xmlns=\&quot;http://www.w3.org/1998/Math/MathML\&quot;&gt;&lt;mstyle mathsize=\&quot;16px\&quot;&gt;&lt;msub&gt;&lt;mi&gt;H&lt;/mi&gt;&lt;mn&gt;0&lt;/mn&gt;&lt;/msub&gt;&lt;mo&gt;:&lt;/mo&gt;&lt;mo&gt;&amp;#xA0;&lt;/mo&gt;&lt;mi&gt;&amp;#x3B2;&lt;/mi&gt;&lt;mo&gt;=&lt;/mo&gt;&lt;mn&gt;0&lt;/mn&gt;&lt;mspace linebreak=\&quot;newline\&quot;/&gt;&lt;msub&gt;&lt;mi&gt;H&lt;/mi&gt;&lt;mi&gt;a&lt;/mi&gt;&lt;/msub&gt;&lt;mo&gt;:&lt;/mo&gt;&lt;mo&gt;&amp;#xA0;&lt;/mo&gt;&lt;mi&gt;&amp;#x3B2;&lt;/mi&gt;&lt;mo&gt;&amp;#x2260;&lt;/mo&gt;&lt;mn&gt;0&lt;/mn&gt;&lt;/mstyle&gt;&lt;/math&gt;&quot;,&quot;truncated&quot;:false}" id="1957" name="Google Shape;1957;p47" title="H subscript 0 colon space beta equals 0&#10;H subscript a colon space beta not equal to 0"/>
          <p:cNvPicPr preferRelativeResize="0"/>
          <p:nvPr/>
        </p:nvPicPr>
        <p:blipFill>
          <a:blip r:embed="rId3">
            <a:alphaModFix/>
          </a:blip>
          <a:stretch>
            <a:fillRect/>
          </a:stretch>
        </p:blipFill>
        <p:spPr>
          <a:xfrm>
            <a:off x="5549624" y="2103029"/>
            <a:ext cx="2427300" cy="188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48"/>
          <p:cNvSpPr txBox="1"/>
          <p:nvPr>
            <p:ph idx="2" type="subTitle"/>
          </p:nvPr>
        </p:nvSpPr>
        <p:spPr>
          <a:xfrm>
            <a:off x="394050" y="1522350"/>
            <a:ext cx="8355900" cy="20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To test our hypothesis, we will regress</a:t>
            </a:r>
            <a:r>
              <a:rPr lang="en" sz="1700"/>
              <a:t> government spending per person and spending on education as a percentage of GDP on each countries average PISA scores. We will test whether the coefficients of the equation are significant at 95% significance levels.</a:t>
            </a:r>
            <a:endParaRPr sz="1700"/>
          </a:p>
        </p:txBody>
      </p:sp>
      <p:sp>
        <p:nvSpPr>
          <p:cNvPr id="1963" name="Google Shape;1963;p48"/>
          <p:cNvSpPr txBox="1"/>
          <p:nvPr>
            <p:ph type="title"/>
          </p:nvPr>
        </p:nvSpPr>
        <p:spPr>
          <a:xfrm>
            <a:off x="208725" y="344175"/>
            <a:ext cx="53409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49"/>
          <p:cNvSpPr txBox="1"/>
          <p:nvPr>
            <p:ph idx="2" type="subTitle"/>
          </p:nvPr>
        </p:nvSpPr>
        <p:spPr>
          <a:xfrm>
            <a:off x="311700" y="1173825"/>
            <a:ext cx="4401900" cy="3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first </a:t>
            </a:r>
            <a:r>
              <a:rPr lang="en" sz="1500"/>
              <a:t>factor we tested was spending as a percentage of GDP. The intuition behind this being that a country who diverts a larger percentage of their resources towards education will generally have a better education system. However, this factor does not take into account how strong a economy is. So, a country might spend a large percentage of their GDP on education, but if their GDP is low to begin with, they might still be spending very little on education. With that being said there is a positive trend when doing a linear regression. We will need to determine whether it is significant still.</a:t>
            </a:r>
            <a:endParaRPr sz="1500"/>
          </a:p>
        </p:txBody>
      </p:sp>
      <p:sp>
        <p:nvSpPr>
          <p:cNvPr id="1969" name="Google Shape;1969;p49"/>
          <p:cNvSpPr txBox="1"/>
          <p:nvPr>
            <p:ph type="title"/>
          </p:nvPr>
        </p:nvSpPr>
        <p:spPr>
          <a:xfrm>
            <a:off x="208725" y="344175"/>
            <a:ext cx="7773300" cy="627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200"/>
              <a:t>Spending as a Percentage of GDP</a:t>
            </a:r>
            <a:endParaRPr sz="3200"/>
          </a:p>
        </p:txBody>
      </p:sp>
      <p:pic>
        <p:nvPicPr>
          <p:cNvPr id="1970" name="Google Shape;1970;p49" title="percentage of gdp regression.png"/>
          <p:cNvPicPr preferRelativeResize="0"/>
          <p:nvPr/>
        </p:nvPicPr>
        <p:blipFill>
          <a:blip r:embed="rId3">
            <a:alphaModFix/>
          </a:blip>
          <a:stretch>
            <a:fillRect/>
          </a:stretch>
        </p:blipFill>
        <p:spPr>
          <a:xfrm>
            <a:off x="5197400" y="1247775"/>
            <a:ext cx="37052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50"/>
          <p:cNvSpPr txBox="1"/>
          <p:nvPr>
            <p:ph type="title"/>
          </p:nvPr>
        </p:nvSpPr>
        <p:spPr>
          <a:xfrm>
            <a:off x="165725" y="283975"/>
            <a:ext cx="5340900" cy="71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800"/>
              <a:t>Spending Per Person</a:t>
            </a:r>
            <a:endParaRPr sz="3800"/>
          </a:p>
        </p:txBody>
      </p:sp>
      <p:pic>
        <p:nvPicPr>
          <p:cNvPr id="1976" name="Google Shape;1976;p50" title="spending per person regression.png"/>
          <p:cNvPicPr preferRelativeResize="0"/>
          <p:nvPr/>
        </p:nvPicPr>
        <p:blipFill>
          <a:blip r:embed="rId3">
            <a:alphaModFix/>
          </a:blip>
          <a:stretch>
            <a:fillRect/>
          </a:stretch>
        </p:blipFill>
        <p:spPr>
          <a:xfrm>
            <a:off x="4878750" y="1491125"/>
            <a:ext cx="3705225" cy="2647950"/>
          </a:xfrm>
          <a:prstGeom prst="rect">
            <a:avLst/>
          </a:prstGeom>
          <a:noFill/>
          <a:ln>
            <a:noFill/>
          </a:ln>
        </p:spPr>
      </p:pic>
      <p:sp>
        <p:nvSpPr>
          <p:cNvPr id="1977" name="Google Shape;1977;p50"/>
          <p:cNvSpPr txBox="1"/>
          <p:nvPr/>
        </p:nvSpPr>
        <p:spPr>
          <a:xfrm>
            <a:off x="208475" y="1044750"/>
            <a:ext cx="4119300" cy="3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Regressions</a:t>
            </a:r>
            <a:r>
              <a:rPr lang="en">
                <a:solidFill>
                  <a:schemeClr val="dk1"/>
                </a:solidFill>
                <a:latin typeface="Lexend Light"/>
                <a:ea typeface="Lexend Light"/>
                <a:cs typeface="Lexend Light"/>
                <a:sym typeface="Lexend Light"/>
              </a:rPr>
              <a:t> on Spending per person against PISA score reveal a similarly positive correlation. Just based off the eye test, it appears as though this regression fits the data better.  With few major outliers, countries who spent more money per student achieved higher test scores. This model does not suffer from the same shortcomings as the previous model. Spending Per Person does not rely on the strength of the countries economy. It is a more objective measure.</a:t>
            </a:r>
            <a:endParaRPr>
              <a:solidFill>
                <a:schemeClr val="dk1"/>
              </a:solidFill>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51"/>
          <p:cNvSpPr txBox="1"/>
          <p:nvPr>
            <p:ph type="title"/>
          </p:nvPr>
        </p:nvSpPr>
        <p:spPr>
          <a:xfrm>
            <a:off x="191525" y="275350"/>
            <a:ext cx="5003700" cy="905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5200"/>
              <a:t>Script</a:t>
            </a:r>
            <a:endParaRPr sz="5200"/>
          </a:p>
        </p:txBody>
      </p:sp>
      <p:pic>
        <p:nvPicPr>
          <p:cNvPr id="1983" name="Google Shape;1983;p51" title="Screenshot 2025-04-18 154626.png"/>
          <p:cNvPicPr preferRelativeResize="0"/>
          <p:nvPr/>
        </p:nvPicPr>
        <p:blipFill>
          <a:blip r:embed="rId3">
            <a:alphaModFix/>
          </a:blip>
          <a:stretch>
            <a:fillRect/>
          </a:stretch>
        </p:blipFill>
        <p:spPr>
          <a:xfrm>
            <a:off x="191525" y="1228525"/>
            <a:ext cx="7727549" cy="347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52"/>
          <p:cNvSpPr txBox="1"/>
          <p:nvPr>
            <p:ph type="title"/>
          </p:nvPr>
        </p:nvSpPr>
        <p:spPr>
          <a:xfrm>
            <a:off x="51600" y="344175"/>
            <a:ext cx="5823000" cy="89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5100"/>
              <a:t>Test in R</a:t>
            </a:r>
            <a:endParaRPr sz="5100"/>
          </a:p>
        </p:txBody>
      </p:sp>
      <p:pic>
        <p:nvPicPr>
          <p:cNvPr id="1989" name="Google Shape;1989;p52"/>
          <p:cNvPicPr preferRelativeResize="0"/>
          <p:nvPr/>
        </p:nvPicPr>
        <p:blipFill>
          <a:blip r:embed="rId3">
            <a:alphaModFix/>
          </a:blip>
          <a:stretch>
            <a:fillRect/>
          </a:stretch>
        </p:blipFill>
        <p:spPr>
          <a:xfrm>
            <a:off x="3208450" y="1280950"/>
            <a:ext cx="5754275" cy="2745775"/>
          </a:xfrm>
          <a:prstGeom prst="rect">
            <a:avLst/>
          </a:prstGeom>
          <a:noFill/>
          <a:ln>
            <a:noFill/>
          </a:ln>
        </p:spPr>
      </p:pic>
      <p:sp>
        <p:nvSpPr>
          <p:cNvPr id="1990" name="Google Shape;1990;p52"/>
          <p:cNvSpPr txBox="1"/>
          <p:nvPr/>
        </p:nvSpPr>
        <p:spPr>
          <a:xfrm>
            <a:off x="183525" y="1624625"/>
            <a:ext cx="2787000" cy="22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After running the test in R, we found that both the percentage as a gdp and the spending per student on </a:t>
            </a:r>
            <a:r>
              <a:rPr lang="en">
                <a:solidFill>
                  <a:schemeClr val="dk1"/>
                </a:solidFill>
                <a:latin typeface="Lexend Light"/>
                <a:ea typeface="Lexend Light"/>
                <a:cs typeface="Lexend Light"/>
                <a:sym typeface="Lexend Light"/>
              </a:rPr>
              <a:t>average are significant predictors at a 95% significance level. </a:t>
            </a:r>
            <a:endParaRPr>
              <a:solidFill>
                <a:schemeClr val="dk1"/>
              </a:solidFill>
              <a:latin typeface="Lexend Light"/>
              <a:ea typeface="Lexend Light"/>
              <a:cs typeface="Lexend Light"/>
              <a:sym typeface="Lexe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5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1996" name="Google Shape;1996;p53"/>
          <p:cNvSpPr txBox="1"/>
          <p:nvPr>
            <p:ph type="title"/>
          </p:nvPr>
        </p:nvSpPr>
        <p:spPr>
          <a:xfrm>
            <a:off x="208725" y="344175"/>
            <a:ext cx="53409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Script </a:t>
            </a:r>
            <a:endParaRPr/>
          </a:p>
          <a:p>
            <a:pPr indent="0" lvl="0" marL="0" rtl="0" algn="l">
              <a:spcBef>
                <a:spcPts val="0"/>
              </a:spcBef>
              <a:spcAft>
                <a:spcPts val="0"/>
              </a:spcAft>
              <a:buNone/>
            </a:pPr>
            <a:r>
              <a:rPr lang="en"/>
              <a:t>R</a:t>
            </a:r>
            <a:endParaRPr/>
          </a:p>
        </p:txBody>
      </p:sp>
      <p:pic>
        <p:nvPicPr>
          <p:cNvPr id="1997" name="Google Shape;1997;p53"/>
          <p:cNvPicPr preferRelativeResize="0"/>
          <p:nvPr/>
        </p:nvPicPr>
        <p:blipFill>
          <a:blip r:embed="rId3">
            <a:alphaModFix/>
          </a:blip>
          <a:stretch>
            <a:fillRect/>
          </a:stretch>
        </p:blipFill>
        <p:spPr>
          <a:xfrm>
            <a:off x="2698650" y="627650"/>
            <a:ext cx="6331051" cy="4068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