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3" r:id="rId7"/>
    <p:sldId id="261" r:id="rId8"/>
    <p:sldId id="264" r:id="rId9"/>
    <p:sldId id="265" r:id="rId10"/>
    <p:sldId id="266" r:id="rId11"/>
    <p:sldId id="262"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f4c3410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f4c341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4f4c34101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4f4c34101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f4c34101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4f4c34101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4f4c34101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4f4c34101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f4c34101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f4c34101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4f4c34101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4f4c34101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Analysis on Movie data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tx1"/>
                </a:solidFill>
              </a:rPr>
              <a:t>By Noah Jackson and Sydney Spacek</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8A9C-E0EF-FBC1-3801-518338F60FA1}"/>
              </a:ext>
            </a:extLst>
          </p:cNvPr>
          <p:cNvSpPr>
            <a:spLocks noGrp="1"/>
          </p:cNvSpPr>
          <p:nvPr>
            <p:ph type="title"/>
          </p:nvPr>
        </p:nvSpPr>
        <p:spPr/>
        <p:txBody>
          <a:bodyPr>
            <a:normAutofit fontScale="90000"/>
          </a:bodyPr>
          <a:lstStyle/>
          <a:p>
            <a:r>
              <a:rPr lang="en-US" dirty="0"/>
              <a:t>Results – One Way ANOVA for Decades</a:t>
            </a:r>
          </a:p>
        </p:txBody>
      </p:sp>
      <p:sp>
        <p:nvSpPr>
          <p:cNvPr id="3" name="Text Placeholder 2">
            <a:extLst>
              <a:ext uri="{FF2B5EF4-FFF2-40B4-BE49-F238E27FC236}">
                <a16:creationId xmlns:a16="http://schemas.microsoft.com/office/drawing/2014/main" id="{B67A2D6A-CD48-E28D-4498-A541AFBCEA1D}"/>
              </a:ext>
            </a:extLst>
          </p:cNvPr>
          <p:cNvSpPr>
            <a:spLocks noGrp="1"/>
          </p:cNvSpPr>
          <p:nvPr>
            <p:ph type="body" idx="1"/>
          </p:nvPr>
        </p:nvSpPr>
        <p:spPr>
          <a:xfrm>
            <a:off x="311700" y="1152475"/>
            <a:ext cx="3484736" cy="3416400"/>
          </a:xfrm>
        </p:spPr>
        <p:txBody>
          <a:bodyPr>
            <a:normAutofit fontScale="92500" lnSpcReduction="10000"/>
          </a:bodyPr>
          <a:lstStyle/>
          <a:p>
            <a:r>
              <a:rPr lang="en-US" dirty="0">
                <a:solidFill>
                  <a:schemeClr val="tx1"/>
                </a:solidFill>
              </a:rPr>
              <a:t>We now could do a One-Way ANOVA to see if decade made a difference on runtime</a:t>
            </a:r>
          </a:p>
          <a:p>
            <a:r>
              <a:rPr lang="en-US" dirty="0">
                <a:solidFill>
                  <a:schemeClr val="tx1"/>
                </a:solidFill>
              </a:rPr>
              <a:t>Null – Decade doesn’t make a difference on runtime of movies</a:t>
            </a:r>
          </a:p>
          <a:p>
            <a:r>
              <a:rPr lang="en-US" dirty="0">
                <a:solidFill>
                  <a:schemeClr val="tx1"/>
                </a:solidFill>
              </a:rPr>
              <a:t>We found our p-value to be 0.001 and is less than sig level, so we reject the null in favor of decade making a difference on runtime.</a:t>
            </a:r>
          </a:p>
          <a:p>
            <a:endParaRPr lang="en-US" dirty="0">
              <a:solidFill>
                <a:schemeClr val="tx1"/>
              </a:solidFill>
            </a:endParaRPr>
          </a:p>
        </p:txBody>
      </p:sp>
      <p:pic>
        <p:nvPicPr>
          <p:cNvPr id="5" name="Picture 4">
            <a:extLst>
              <a:ext uri="{FF2B5EF4-FFF2-40B4-BE49-F238E27FC236}">
                <a16:creationId xmlns:a16="http://schemas.microsoft.com/office/drawing/2014/main" id="{AB61363E-55EC-630E-32E1-74C09A7DE4FF}"/>
              </a:ext>
            </a:extLst>
          </p:cNvPr>
          <p:cNvPicPr>
            <a:picLocks noChangeAspect="1"/>
          </p:cNvPicPr>
          <p:nvPr/>
        </p:nvPicPr>
        <p:blipFill>
          <a:blip r:embed="rId2"/>
          <a:stretch>
            <a:fillRect/>
          </a:stretch>
        </p:blipFill>
        <p:spPr>
          <a:xfrm>
            <a:off x="4572000" y="2219276"/>
            <a:ext cx="4001056" cy="704948"/>
          </a:xfrm>
          <a:prstGeom prst="rect">
            <a:avLst/>
          </a:prstGeom>
        </p:spPr>
      </p:pic>
    </p:spTree>
    <p:extLst>
      <p:ext uri="{BB962C8B-B14F-4D97-AF65-F5344CB8AC3E}">
        <p14:creationId xmlns:p14="http://schemas.microsoft.com/office/powerpoint/2010/main" val="102781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a:t>
            </a: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dirty="0">
                <a:solidFill>
                  <a:schemeClr val="tx1"/>
                </a:solidFill>
              </a:rPr>
              <a:t>Due to our results being over a 0.05 p-value for our first two tests, we </a:t>
            </a:r>
            <a:r>
              <a:rPr lang="en" b="1" dirty="0">
                <a:solidFill>
                  <a:schemeClr val="tx1"/>
                </a:solidFill>
              </a:rPr>
              <a:t>cannot</a:t>
            </a:r>
            <a:r>
              <a:rPr lang="en" dirty="0">
                <a:solidFill>
                  <a:schemeClr val="tx1"/>
                </a:solidFill>
              </a:rPr>
              <a:t> conclude (at the 5% significance level) that:</a:t>
            </a:r>
          </a:p>
          <a:p>
            <a:pPr marL="342900" lvl="0" algn="l" rtl="0">
              <a:spcBef>
                <a:spcPts val="0"/>
              </a:spcBef>
              <a:spcAft>
                <a:spcPts val="1200"/>
              </a:spcAft>
              <a:buAutoNum type="arabicParenBoth"/>
            </a:pPr>
            <a:r>
              <a:rPr lang="en" dirty="0">
                <a:solidFill>
                  <a:schemeClr val="tx1"/>
                </a:solidFill>
              </a:rPr>
              <a:t>Drama and Comedies have a different mean runtime </a:t>
            </a:r>
          </a:p>
          <a:p>
            <a:pPr marL="342900" lvl="0" algn="l" rtl="0">
              <a:spcBef>
                <a:spcPts val="0"/>
              </a:spcBef>
              <a:spcAft>
                <a:spcPts val="1200"/>
              </a:spcAft>
              <a:buAutoNum type="arabicParenBoth"/>
            </a:pPr>
            <a:r>
              <a:rPr lang="en" dirty="0">
                <a:solidFill>
                  <a:schemeClr val="tx1"/>
                </a:solidFill>
              </a:rPr>
              <a:t>Genre has an effect on movie runtime</a:t>
            </a:r>
          </a:p>
          <a:p>
            <a:pPr marL="0" lvl="0" indent="0" algn="l" rtl="0">
              <a:spcBef>
                <a:spcPts val="0"/>
              </a:spcBef>
              <a:spcAft>
                <a:spcPts val="1200"/>
              </a:spcAft>
              <a:buNone/>
            </a:pPr>
            <a:r>
              <a:rPr lang="en" dirty="0">
                <a:solidFill>
                  <a:schemeClr val="tx1"/>
                </a:solidFill>
              </a:rPr>
              <a:t>However, we can conclude that:</a:t>
            </a:r>
          </a:p>
          <a:p>
            <a:pPr marL="285750" indent="-285750">
              <a:spcAft>
                <a:spcPts val="1200"/>
              </a:spcAft>
            </a:pPr>
            <a:r>
              <a:rPr lang="en" dirty="0">
                <a:solidFill>
                  <a:schemeClr val="tx1"/>
                </a:solidFill>
              </a:rPr>
              <a:t>The decade does have an effect on how long the runtime of a movie is </a:t>
            </a:r>
          </a:p>
          <a:p>
            <a:pPr marL="0" indent="0">
              <a:spcAft>
                <a:spcPts val="1200"/>
              </a:spcAft>
              <a:buNone/>
            </a:pPr>
            <a:r>
              <a:rPr lang="en" dirty="0">
                <a:solidFill>
                  <a:schemeClr val="tx1"/>
                </a:solidFill>
              </a:rPr>
              <a:t>These results can help us better understand about the entertainment industry and the world around us, by </a:t>
            </a:r>
            <a:r>
              <a:rPr lang="en" b="1" dirty="0">
                <a:solidFill>
                  <a:schemeClr val="tx1"/>
                </a:solidFill>
              </a:rPr>
              <a:t>informing us how we spend our time according to our interests</a:t>
            </a:r>
            <a:r>
              <a:rPr lang="en" dirty="0">
                <a:solidFill>
                  <a:schemeClr val="tx1"/>
                </a:solidFill>
              </a:rPr>
              <a:t>.</a:t>
            </a:r>
            <a:endParaRPr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86CC-B3D3-8589-2744-60D42E1BEA23}"/>
              </a:ext>
            </a:extLst>
          </p:cNvPr>
          <p:cNvSpPr>
            <a:spLocks noGrp="1"/>
          </p:cNvSpPr>
          <p:nvPr>
            <p:ph type="title"/>
          </p:nvPr>
        </p:nvSpPr>
        <p:spPr>
          <a:xfrm>
            <a:off x="311700" y="2285400"/>
            <a:ext cx="8520600" cy="572700"/>
          </a:xfrm>
        </p:spPr>
        <p:txBody>
          <a:bodyPr>
            <a:normAutofit fontScale="90000"/>
          </a:bodyPr>
          <a:lstStyle/>
          <a:p>
            <a:pPr algn="ctr"/>
            <a:r>
              <a:rPr lang="en-US" dirty="0"/>
              <a:t>Q&amp;A?</a:t>
            </a:r>
          </a:p>
        </p:txBody>
      </p:sp>
    </p:spTree>
    <p:extLst>
      <p:ext uri="{BB962C8B-B14F-4D97-AF65-F5344CB8AC3E}">
        <p14:creationId xmlns:p14="http://schemas.microsoft.com/office/powerpoint/2010/main" val="428674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Motivation</a:t>
            </a:r>
            <a:endParaRPr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tx1"/>
                </a:solidFill>
              </a:rPr>
              <a:t>For our project we wanted to use the methods we learned in class to better understand the world around us – and what better place to start then the entertainment industry. </a:t>
            </a:r>
            <a:r>
              <a:rPr lang="en" b="1" dirty="0">
                <a:solidFill>
                  <a:schemeClr val="tx1"/>
                </a:solidFill>
              </a:rPr>
              <a:t>With this goal in mind we asked ourselves: </a:t>
            </a:r>
          </a:p>
          <a:p>
            <a:pPr marL="0" lvl="0" indent="0" algn="ctr" rtl="0">
              <a:spcBef>
                <a:spcPts val="0"/>
              </a:spcBef>
              <a:spcAft>
                <a:spcPts val="1200"/>
              </a:spcAft>
              <a:buNone/>
            </a:pPr>
            <a:endParaRPr lang="en" b="1" dirty="0">
              <a:solidFill>
                <a:schemeClr val="tx1"/>
              </a:solidFill>
            </a:endParaRPr>
          </a:p>
          <a:p>
            <a:pPr marL="0" lvl="0" indent="0" algn="ctr" rtl="0">
              <a:spcBef>
                <a:spcPts val="0"/>
              </a:spcBef>
              <a:spcAft>
                <a:spcPts val="1200"/>
              </a:spcAft>
              <a:buNone/>
            </a:pPr>
            <a:r>
              <a:rPr lang="en" b="1" dirty="0">
                <a:solidFill>
                  <a:schemeClr val="tx1"/>
                </a:solidFill>
              </a:rPr>
              <a:t>Do different genres of movies effect movie run time?</a:t>
            </a:r>
            <a:endParaRPr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Description</a:t>
            </a:r>
            <a:endParaRPr dirty="0"/>
          </a:p>
        </p:txBody>
      </p:sp>
      <p:sp>
        <p:nvSpPr>
          <p:cNvPr id="67" name="Google Shape;67;p15"/>
          <p:cNvSpPr txBox="1">
            <a:spLocks noGrp="1"/>
          </p:cNvSpPr>
          <p:nvPr>
            <p:ph type="body" idx="1"/>
          </p:nvPr>
        </p:nvSpPr>
        <p:spPr>
          <a:xfrm>
            <a:off x="311700" y="1105897"/>
            <a:ext cx="4830005" cy="3462978"/>
          </a:xfrm>
          <a:prstGeom prst="rect">
            <a:avLst/>
          </a:prstGeom>
        </p:spPr>
        <p:txBody>
          <a:bodyPr spcFirstLastPara="1" wrap="square" lIns="91425" tIns="91425" rIns="91425" bIns="91425" anchor="t" anchorCtr="0">
            <a:normAutofit fontScale="70000" lnSpcReduction="20000"/>
          </a:bodyPr>
          <a:lstStyle/>
          <a:p>
            <a:pPr marL="285750" indent="-285750">
              <a:lnSpc>
                <a:spcPct val="150000"/>
              </a:lnSpc>
              <a:buClr>
                <a:schemeClr val="dk1"/>
              </a:buClr>
              <a:buSzPts val="1100"/>
            </a:pPr>
            <a:r>
              <a:rPr lang="en" dirty="0">
                <a:solidFill>
                  <a:schemeClr val="dk1"/>
                </a:solidFill>
                <a:highlight>
                  <a:srgbClr val="FFFFFF"/>
                </a:highlight>
              </a:rPr>
              <a:t>The dataset our group decided to use as the focus of this project is the Movies Dataset (1980-2020):</a:t>
            </a:r>
          </a:p>
          <a:p>
            <a:pPr marL="285750" lvl="0" indent="-285750" rtl="0">
              <a:lnSpc>
                <a:spcPct val="150000"/>
              </a:lnSpc>
              <a:spcBef>
                <a:spcPts val="0"/>
              </a:spcBef>
              <a:spcAft>
                <a:spcPts val="0"/>
              </a:spcAft>
              <a:buClr>
                <a:schemeClr val="dk1"/>
              </a:buClr>
              <a:buSzPts val="1100"/>
              <a:buFont typeface="Arial" panose="020B0604020202020204" pitchFamily="34" charset="0"/>
              <a:buChar char="•"/>
            </a:pPr>
            <a:r>
              <a:rPr lang="en" dirty="0">
                <a:solidFill>
                  <a:schemeClr val="dk1"/>
                </a:solidFill>
                <a:highlight>
                  <a:srgbClr val="FFFFFF"/>
                </a:highlight>
              </a:rPr>
              <a:t>This dataset comes from the Kaggle website (which offers a multitude of different types of datasets), </a:t>
            </a:r>
          </a:p>
          <a:p>
            <a:pPr marL="285750" lvl="0" indent="-285750" rtl="0">
              <a:lnSpc>
                <a:spcPct val="150000"/>
              </a:lnSpc>
              <a:spcBef>
                <a:spcPts val="0"/>
              </a:spcBef>
              <a:spcAft>
                <a:spcPts val="0"/>
              </a:spcAft>
              <a:buClr>
                <a:schemeClr val="dk1"/>
              </a:buClr>
              <a:buSzPts val="1100"/>
              <a:buFont typeface="Arial" panose="020B0604020202020204" pitchFamily="34" charset="0"/>
              <a:buChar char="•"/>
            </a:pPr>
            <a:r>
              <a:rPr lang="en" dirty="0">
                <a:solidFill>
                  <a:schemeClr val="dk1"/>
                </a:solidFill>
                <a:highlight>
                  <a:srgbClr val="FFFFFF"/>
                </a:highlight>
              </a:rPr>
              <a:t>Provides information on the titles, directors, genres, release dates, durations and ratings of different movies from 1980 to 2020. </a:t>
            </a:r>
          </a:p>
          <a:p>
            <a:pPr marL="285750" lvl="0" indent="-285750" rtl="0">
              <a:lnSpc>
                <a:spcPct val="150000"/>
              </a:lnSpc>
              <a:spcBef>
                <a:spcPts val="0"/>
              </a:spcBef>
              <a:spcAft>
                <a:spcPts val="0"/>
              </a:spcAft>
              <a:buClr>
                <a:schemeClr val="dk1"/>
              </a:buClr>
              <a:buSzPts val="1100"/>
              <a:buFont typeface="Arial" panose="020B0604020202020204" pitchFamily="34" charset="0"/>
              <a:buChar char="•"/>
            </a:pPr>
            <a:r>
              <a:rPr lang="en" dirty="0">
                <a:solidFill>
                  <a:schemeClr val="dk1"/>
                </a:solidFill>
                <a:highlight>
                  <a:srgbClr val="FFFFFF"/>
                </a:highlight>
              </a:rPr>
              <a:t>Because of the size of our dataset (30,000+ movies) and because it is constructed from information spanning multiple decades, </a:t>
            </a:r>
            <a:r>
              <a:rPr lang="en" b="1" dirty="0">
                <a:solidFill>
                  <a:schemeClr val="dk1"/>
                </a:solidFill>
                <a:highlight>
                  <a:srgbClr val="FFFFFF"/>
                </a:highlight>
              </a:rPr>
              <a:t>we feel relatively confident in this dataset's lack of bias so that we can assume a random, independent sample is taken from the population. </a:t>
            </a:r>
            <a:endParaRPr b="1" dirty="0"/>
          </a:p>
        </p:txBody>
      </p:sp>
      <p:pic>
        <p:nvPicPr>
          <p:cNvPr id="1026" name="Picture 2">
            <a:extLst>
              <a:ext uri="{FF2B5EF4-FFF2-40B4-BE49-F238E27FC236}">
                <a16:creationId xmlns:a16="http://schemas.microsoft.com/office/drawing/2014/main" id="{7AE652F8-04F0-ECAC-A1C4-8C7ECC8D7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5912" y="2133097"/>
            <a:ext cx="3890639" cy="9944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Goal of Study</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200" dirty="0">
                <a:solidFill>
                  <a:schemeClr val="dk1"/>
                </a:solidFill>
                <a:highlight>
                  <a:srgbClr val="FFFFFF"/>
                </a:highlight>
              </a:rPr>
              <a:t> </a:t>
            </a:r>
            <a:r>
              <a:rPr lang="en" i="1" dirty="0">
                <a:solidFill>
                  <a:schemeClr val="dk1"/>
                </a:solidFill>
                <a:highlight>
                  <a:srgbClr val="FFFFFF"/>
                </a:highlight>
              </a:rPr>
              <a:t>We will use certain methods we learned in class to explore possible connections and/or differences between different movie genres and their runtime. </a:t>
            </a:r>
            <a:r>
              <a:rPr lang="en-US" i="1" dirty="0">
                <a:solidFill>
                  <a:schemeClr val="dk1"/>
                </a:solidFill>
                <a:highlight>
                  <a:srgbClr val="FFFFFF"/>
                </a:highlight>
              </a:rPr>
              <a:t>W</a:t>
            </a:r>
            <a:r>
              <a:rPr lang="en" i="1" dirty="0">
                <a:solidFill>
                  <a:schemeClr val="dk1"/>
                </a:solidFill>
                <a:highlight>
                  <a:srgbClr val="FFFFFF"/>
                </a:highlight>
              </a:rPr>
              <a:t>e will then go into seeing if the decade the movie was released makes a difference on runtime. We believe that this analysis could provide interesting conclusions about the entertainment industry.</a:t>
            </a:r>
            <a:endParaRPr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Methods</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tx1"/>
                </a:solidFill>
              </a:rPr>
              <a:t>The methods we utilized to analyze our data set </a:t>
            </a:r>
            <a:r>
              <a:rPr lang="en" dirty="0">
                <a:solidFill>
                  <a:schemeClr val="tx1"/>
                </a:solidFill>
                <a:highlight>
                  <a:srgbClr val="FFFFFF"/>
                </a:highlight>
              </a:rPr>
              <a:t>include Welch’s two sample t-test and a one-way ANOVA test (5% significance level). </a:t>
            </a:r>
            <a:r>
              <a:rPr lang="en" dirty="0">
                <a:solidFill>
                  <a:schemeClr val="tx1"/>
                </a:solidFill>
              </a:rPr>
              <a:t>We decided to use these methods because they best fitted our goals in analyzing differences in movie runtime from genre to genre. Doing this gave us the results in the following slides. </a:t>
            </a:r>
            <a:endParaRPr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304E-2E68-80C2-BBED-EC3257AD8DA1}"/>
              </a:ext>
            </a:extLst>
          </p:cNvPr>
          <p:cNvSpPr>
            <a:spLocks noGrp="1"/>
          </p:cNvSpPr>
          <p:nvPr>
            <p:ph type="title"/>
          </p:nvPr>
        </p:nvSpPr>
        <p:spPr/>
        <p:txBody>
          <a:bodyPr>
            <a:normAutofit fontScale="90000"/>
          </a:bodyPr>
          <a:lstStyle/>
          <a:p>
            <a:r>
              <a:rPr lang="en-US" dirty="0"/>
              <a:t>Results – Welch’s Two Sample T-test</a:t>
            </a:r>
          </a:p>
        </p:txBody>
      </p:sp>
      <p:sp>
        <p:nvSpPr>
          <p:cNvPr id="3" name="Text Placeholder 2">
            <a:extLst>
              <a:ext uri="{FF2B5EF4-FFF2-40B4-BE49-F238E27FC236}">
                <a16:creationId xmlns:a16="http://schemas.microsoft.com/office/drawing/2014/main" id="{72363FA5-6300-EF13-6FBD-67469D594BBC}"/>
              </a:ext>
            </a:extLst>
          </p:cNvPr>
          <p:cNvSpPr>
            <a:spLocks noGrp="1"/>
          </p:cNvSpPr>
          <p:nvPr>
            <p:ph type="body" idx="1"/>
          </p:nvPr>
        </p:nvSpPr>
        <p:spPr>
          <a:xfrm>
            <a:off x="421293" y="1292607"/>
            <a:ext cx="4088469" cy="3103920"/>
          </a:xfrm>
        </p:spPr>
        <p:txBody>
          <a:bodyPr>
            <a:normAutofit fontScale="92500" lnSpcReduction="20000"/>
          </a:bodyPr>
          <a:lstStyle/>
          <a:p>
            <a:r>
              <a:rPr lang="en-US" dirty="0">
                <a:solidFill>
                  <a:schemeClr val="tx1"/>
                </a:solidFill>
              </a:rPr>
              <a:t>Null Hypothesis is that there is no difference in the mean duration in runtime between Dramas and Comedies</a:t>
            </a:r>
          </a:p>
          <a:p>
            <a:r>
              <a:rPr lang="en-US" dirty="0">
                <a:solidFill>
                  <a:schemeClr val="tx1"/>
                </a:solidFill>
              </a:rPr>
              <a:t>Our </a:t>
            </a:r>
            <a:r>
              <a:rPr lang="en-US" dirty="0" err="1">
                <a:solidFill>
                  <a:schemeClr val="tx1"/>
                </a:solidFill>
              </a:rPr>
              <a:t>d.o.f.</a:t>
            </a:r>
            <a:r>
              <a:rPr lang="en-US" dirty="0">
                <a:solidFill>
                  <a:schemeClr val="tx1"/>
                </a:solidFill>
              </a:rPr>
              <a:t> for this test was close to 6000</a:t>
            </a:r>
          </a:p>
          <a:p>
            <a:r>
              <a:rPr lang="en-US" dirty="0">
                <a:solidFill>
                  <a:schemeClr val="tx1"/>
                </a:solidFill>
              </a:rPr>
              <a:t>We found a t-value of 1.7744 and a p-value of 0.07604.</a:t>
            </a:r>
          </a:p>
          <a:p>
            <a:r>
              <a:rPr lang="en-US" dirty="0">
                <a:solidFill>
                  <a:schemeClr val="tx1"/>
                </a:solidFill>
              </a:rPr>
              <a:t>Since p-value = 0.07604 &gt; 0.05 = sig level, we fail to reject the null (but did come close to rejecting)</a:t>
            </a:r>
          </a:p>
        </p:txBody>
      </p:sp>
      <p:pic>
        <p:nvPicPr>
          <p:cNvPr id="4" name="Picture 3">
            <a:extLst>
              <a:ext uri="{FF2B5EF4-FFF2-40B4-BE49-F238E27FC236}">
                <a16:creationId xmlns:a16="http://schemas.microsoft.com/office/drawing/2014/main" id="{42CB86FC-9505-6006-0538-E3158C5CA61E}"/>
              </a:ext>
            </a:extLst>
          </p:cNvPr>
          <p:cNvPicPr>
            <a:picLocks noChangeAspect="1"/>
          </p:cNvPicPr>
          <p:nvPr/>
        </p:nvPicPr>
        <p:blipFill>
          <a:blip r:embed="rId2"/>
          <a:stretch>
            <a:fillRect/>
          </a:stretch>
        </p:blipFill>
        <p:spPr>
          <a:xfrm>
            <a:off x="4827318" y="1685020"/>
            <a:ext cx="4259958" cy="1773459"/>
          </a:xfrm>
          <a:prstGeom prst="rect">
            <a:avLst/>
          </a:prstGeom>
        </p:spPr>
      </p:pic>
    </p:spTree>
    <p:extLst>
      <p:ext uri="{BB962C8B-B14F-4D97-AF65-F5344CB8AC3E}">
        <p14:creationId xmlns:p14="http://schemas.microsoft.com/office/powerpoint/2010/main" val="304178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 One-Way ANOVA</a:t>
            </a:r>
            <a:endParaRPr dirty="0"/>
          </a:p>
        </p:txBody>
      </p:sp>
      <p:sp>
        <p:nvSpPr>
          <p:cNvPr id="85" name="Google Shape;85;p18"/>
          <p:cNvSpPr txBox="1">
            <a:spLocks noGrp="1"/>
          </p:cNvSpPr>
          <p:nvPr>
            <p:ph type="body" idx="1"/>
          </p:nvPr>
        </p:nvSpPr>
        <p:spPr>
          <a:xfrm>
            <a:off x="373161" y="1017725"/>
            <a:ext cx="8306458" cy="2288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solidFill>
                  <a:schemeClr val="tx1"/>
                </a:solidFill>
              </a:rPr>
              <a:t>Drama and Comedy movies are only 2 genres and a Welch’s t-test can’t analyze anything about runtime and genres in general. With this in mind, we look to a one-way ANOVA test.</a:t>
            </a:r>
            <a:endParaRPr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871D-6D15-24A4-EDA2-1141C3CB3016}"/>
              </a:ext>
            </a:extLst>
          </p:cNvPr>
          <p:cNvSpPr>
            <a:spLocks noGrp="1"/>
          </p:cNvSpPr>
          <p:nvPr>
            <p:ph type="title"/>
          </p:nvPr>
        </p:nvSpPr>
        <p:spPr/>
        <p:txBody>
          <a:bodyPr>
            <a:normAutofit fontScale="90000"/>
          </a:bodyPr>
          <a:lstStyle/>
          <a:p>
            <a:r>
              <a:rPr lang="en" dirty="0"/>
              <a:t>Results – One-Way ANOVA</a:t>
            </a:r>
            <a:endParaRPr lang="en-US" dirty="0"/>
          </a:p>
        </p:txBody>
      </p:sp>
      <p:sp>
        <p:nvSpPr>
          <p:cNvPr id="3" name="Text Placeholder 2">
            <a:extLst>
              <a:ext uri="{FF2B5EF4-FFF2-40B4-BE49-F238E27FC236}">
                <a16:creationId xmlns:a16="http://schemas.microsoft.com/office/drawing/2014/main" id="{454A53B4-8622-C985-35FE-7424D1340561}"/>
              </a:ext>
            </a:extLst>
          </p:cNvPr>
          <p:cNvSpPr>
            <a:spLocks noGrp="1"/>
          </p:cNvSpPr>
          <p:nvPr>
            <p:ph type="body" idx="1"/>
          </p:nvPr>
        </p:nvSpPr>
        <p:spPr>
          <a:xfrm>
            <a:off x="254251" y="1017725"/>
            <a:ext cx="4317749" cy="3381591"/>
          </a:xfrm>
        </p:spPr>
        <p:txBody>
          <a:bodyPr/>
          <a:lstStyle/>
          <a:p>
            <a:r>
              <a:rPr lang="en-US" dirty="0">
                <a:solidFill>
                  <a:schemeClr val="tx1"/>
                </a:solidFill>
              </a:rPr>
              <a:t>Null Hypothesis – genre has no effect on runtime of movies</a:t>
            </a:r>
          </a:p>
          <a:p>
            <a:r>
              <a:rPr lang="en-US" dirty="0">
                <a:solidFill>
                  <a:schemeClr val="tx1"/>
                </a:solidFill>
              </a:rPr>
              <a:t>Our F-statistic we found was 1.809, and our p-value is 0.0613</a:t>
            </a:r>
          </a:p>
          <a:p>
            <a:r>
              <a:rPr lang="en-US" dirty="0">
                <a:solidFill>
                  <a:schemeClr val="tx1"/>
                </a:solidFill>
              </a:rPr>
              <a:t>Since p-value = 0.0613 &gt; 0.05 = sig level, we fail to reject the null.</a:t>
            </a:r>
          </a:p>
        </p:txBody>
      </p:sp>
      <p:pic>
        <p:nvPicPr>
          <p:cNvPr id="2050" name="Picture 2">
            <a:extLst>
              <a:ext uri="{FF2B5EF4-FFF2-40B4-BE49-F238E27FC236}">
                <a16:creationId xmlns:a16="http://schemas.microsoft.com/office/drawing/2014/main" id="{FB17646D-8CC0-1284-92B7-E16517C6F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691" y="2072958"/>
            <a:ext cx="4344377" cy="919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7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802E-F6BD-4742-1C7D-689408C90A90}"/>
              </a:ext>
            </a:extLst>
          </p:cNvPr>
          <p:cNvSpPr>
            <a:spLocks noGrp="1"/>
          </p:cNvSpPr>
          <p:nvPr>
            <p:ph type="title"/>
          </p:nvPr>
        </p:nvSpPr>
        <p:spPr/>
        <p:txBody>
          <a:bodyPr>
            <a:normAutofit fontScale="90000"/>
          </a:bodyPr>
          <a:lstStyle/>
          <a:p>
            <a:r>
              <a:rPr lang="en-US" dirty="0"/>
              <a:t>Results – One Way ANOVA for Decades</a:t>
            </a:r>
          </a:p>
        </p:txBody>
      </p:sp>
      <p:sp>
        <p:nvSpPr>
          <p:cNvPr id="3" name="Text Placeholder 2">
            <a:extLst>
              <a:ext uri="{FF2B5EF4-FFF2-40B4-BE49-F238E27FC236}">
                <a16:creationId xmlns:a16="http://schemas.microsoft.com/office/drawing/2014/main" id="{1272EB19-E879-E316-9BA7-E74C619314DB}"/>
              </a:ext>
            </a:extLst>
          </p:cNvPr>
          <p:cNvSpPr>
            <a:spLocks noGrp="1"/>
          </p:cNvSpPr>
          <p:nvPr>
            <p:ph type="body" idx="1"/>
          </p:nvPr>
        </p:nvSpPr>
        <p:spPr/>
        <p:txBody>
          <a:bodyPr/>
          <a:lstStyle/>
          <a:p>
            <a:r>
              <a:rPr lang="en-US" dirty="0">
                <a:solidFill>
                  <a:schemeClr val="tx1"/>
                </a:solidFill>
              </a:rPr>
              <a:t>We wanted to further explore this dataset by investigating if the decade the movie was made in had an effect on runtime</a:t>
            </a:r>
          </a:p>
          <a:p>
            <a:r>
              <a:rPr lang="en-US" dirty="0">
                <a:solidFill>
                  <a:schemeClr val="tx1"/>
                </a:solidFill>
              </a:rPr>
              <a:t>To do this test, we had to add 2 other column for each entry which told us the decade in which the movie was released and the year it was released. The head of the </a:t>
            </a:r>
            <a:r>
              <a:rPr lang="en-US" dirty="0" err="1">
                <a:solidFill>
                  <a:schemeClr val="tx1"/>
                </a:solidFill>
              </a:rPr>
              <a:t>dataframe</a:t>
            </a:r>
            <a:r>
              <a:rPr lang="en-US" dirty="0">
                <a:solidFill>
                  <a:schemeClr val="tx1"/>
                </a:solidFill>
              </a:rPr>
              <a:t> now has 2 added column:</a:t>
            </a:r>
          </a:p>
          <a:p>
            <a:endParaRPr lang="en-US" dirty="0">
              <a:solidFill>
                <a:schemeClr val="tx1"/>
              </a:solidFill>
            </a:endParaRPr>
          </a:p>
        </p:txBody>
      </p:sp>
      <p:pic>
        <p:nvPicPr>
          <p:cNvPr id="4" name="Picture 3">
            <a:extLst>
              <a:ext uri="{FF2B5EF4-FFF2-40B4-BE49-F238E27FC236}">
                <a16:creationId xmlns:a16="http://schemas.microsoft.com/office/drawing/2014/main" id="{3D5AFBDD-9600-C8AB-ECC0-9A2A8F56E3F6}"/>
              </a:ext>
            </a:extLst>
          </p:cNvPr>
          <p:cNvPicPr>
            <a:picLocks noChangeAspect="1"/>
          </p:cNvPicPr>
          <p:nvPr/>
        </p:nvPicPr>
        <p:blipFill>
          <a:blip r:embed="rId2"/>
          <a:stretch>
            <a:fillRect/>
          </a:stretch>
        </p:blipFill>
        <p:spPr>
          <a:xfrm>
            <a:off x="1058023" y="2860675"/>
            <a:ext cx="7027954" cy="1362792"/>
          </a:xfrm>
          <a:prstGeom prst="rect">
            <a:avLst/>
          </a:prstGeom>
        </p:spPr>
      </p:pic>
    </p:spTree>
    <p:extLst>
      <p:ext uri="{BB962C8B-B14F-4D97-AF65-F5344CB8AC3E}">
        <p14:creationId xmlns:p14="http://schemas.microsoft.com/office/powerpoint/2010/main" val="28894327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691</Words>
  <Application>Microsoft Office PowerPoint</Application>
  <PresentationFormat>On-screen Show (16:9)</PresentationFormat>
  <Paragraphs>41</Paragraphs>
  <Slides>12</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Analysis on Movie data</vt:lpstr>
      <vt:lpstr>Motivation</vt:lpstr>
      <vt:lpstr>Data Description</vt:lpstr>
      <vt:lpstr>Goal of Study</vt:lpstr>
      <vt:lpstr>Methods</vt:lpstr>
      <vt:lpstr>Results – Welch’s Two Sample T-test</vt:lpstr>
      <vt:lpstr>Results – One-Way ANOVA</vt:lpstr>
      <vt:lpstr>Results – One-Way ANOVA</vt:lpstr>
      <vt:lpstr>Results – One Way ANOVA for Decades</vt:lpstr>
      <vt:lpstr>Results – One Way ANOVA for Decades</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Noah Jackson</dc:creator>
  <cp:lastModifiedBy>Noah Jackson</cp:lastModifiedBy>
  <cp:revision>2</cp:revision>
  <dcterms:modified xsi:type="dcterms:W3CDTF">2025-04-22T03:53:47Z</dcterms:modified>
</cp:coreProperties>
</file>