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9" r:id="rId4"/>
    <p:sldId id="263" r:id="rId5"/>
    <p:sldId id="270" r:id="rId6"/>
    <p:sldId id="257" r:id="rId7"/>
    <p:sldId id="267" r:id="rId8"/>
    <p:sldId id="268" r:id="rId9"/>
    <p:sldId id="264" r:id="rId10"/>
    <p:sldId id="266" r:id="rId11"/>
    <p:sldId id="271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5C4AF-6E07-2DE4-82B4-C6B3EC417AA4}" v="11" dt="2025-04-23T23:31:41.278"/>
    <p1510:client id="{0752B6F7-0020-1441-13BC-C1F0466BA5B3}" v="115" dt="2025-04-24T05:40:49.885"/>
    <p1510:client id="{0CD6DCC3-2CCC-8526-BCB5-A927AE837F3E}" v="21" dt="2025-04-22T22:49:23.566"/>
    <p1510:client id="{2EE5BA49-BDAE-11FD-0B70-AA3EB7A032EE}" v="6" dt="2025-04-22T22:50:00.144"/>
    <p1510:client id="{318A450F-12A5-FBB8-E244-8A1A87AD8A08}" v="132" dt="2025-04-22T22:53:56.828"/>
    <p1510:client id="{37499FB2-156E-9FF1-0B1E-255B81B91331}" v="15" dt="2025-04-23T20:36:06.882"/>
    <p1510:client id="{404F80E1-582F-D522-6208-9CBB819C1FD4}" v="1975" dt="2025-04-23T21:20:40.285"/>
    <p1510:client id="{41CFD4CA-E346-F733-48B0-8713E329EF54}" v="13" dt="2025-04-23T20:54:40.200"/>
    <p1510:client id="{6C4AE766-22D6-F379-3415-1B41264E5FEF}" v="313" dt="2025-04-22T22:47:09.225"/>
    <p1510:client id="{949DDAB5-9946-545E-5933-070B5A7517CE}" v="1143" dt="2025-04-23T20:34:52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3T19:05:14.3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16330 9520 9151 0 0,'9'0'12384'0'0,"10"0"-10208"0"0,12 4-1504 0 0,12 2-352 0 0,12-1 32 0 0,5-1-128 0 0,-3-1-192 0 0,-3 4-32 0 0,-3-1 0 0 0,4 0 192 0 0,0 2 64 0 0,4-3-192 0 0,0-4-32 0 0,-2-1 64 0 0,-5-1-64 0 0,-4 0 0 0 0,-2-1-32 0 0,5-3 32 0 0,1-1 64 0 0,-3 0 0 0 0,-2 2 0 0 0,4 1-32 0 0,2 1-64 0 0,0-3 0 0 0,4 3 32 0 0,1 2-32 0 0,-2 1 0 0 0,-1-3 0 0 0,-6-3 0 0 0,-2 1 0 0 0,-2 1 0 0 0,1 0 0 0 0,5 1 0 0 0,2 10 0 0 0,5 3 32 0 0,1-5-32 0 0,3 1 0 0 0,0 0 32 0 0,1-2-64 0 0,0-6 32 0 0,-8-2 0 0 0,-4-2 0 0 0,-3 6 0 0 0,0 1 0 0 0,-5 1 0 0 0,-1 0 0 0 0,1 0 0 0 0,1-6-32 0 0,-2-1 64 0 0,0 3-32 0 0,2 2-32 0 0,5-3 0 0 0,3-1 64 0 0,-2 0-32 0 0,-3 0 0 0 0,5 1 0 0 0,1 4 32 0 0,1 3 192 0 0,-5 0-672 0 0,-11-1 448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3T19:05:14.0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22214 9993 12031 0 0,'9'4'15584'0'0,"6"2"-15168"0"0,10-1-256 0 0,9 0 96 0 0,7-7-160 0 0,1-1-64 0 0,1-2 32 0 0,3 1 32 0 0,5 1 0 0 0,8 1-32 0 0,1 1 32 0 0,0 0-64 0 0,-3 1 64 0 0,-6 0-64 0 0,-3 0-32 0 0,-2 1 0 0 0,0-1 32 0 0,-4 0-32 0 0,0 0 0 0 0,1 0 0 0 0,2 0 0 0 0,1 0 0 0 0,2 0 0 0 0,-3 0 0 0 0,-1 0 0 0 0,0 0-32 0 0,2 0 64 0 0,-3 0-32 0 0,-1 0 0 0 0,6-4-32 0 0,3-2 32 0 0,6 1 0 0 0,1 0 0 0 0,-1-2-32 0 0,-1 0 32 0 0,2 4 32 0 0,0 0-64 0 0,-1 0 32 0 0,-3 0 0 0 0,-5 1 32 0 0,-3 5-32 0 0,-1 2-32 0 0,1 0 32 0 0,0-1 32 0 0,-3-1-64 0 0,0-1 32 0 0,1-1 0 0 0,5-4-32 0 0,4-3 32 0 0,4 1-64 0 0,2 0 0 0 0,-1 2 32 0 0,-1 1 0 0 0,-8 1 32 0 0,-2 0 0 0 0,-1 1 0 0 0,-4 0 0 0 0,-1 0 0 0 0,1 1 0 0 0,2-1 0 0 0,-2 0 0 0 0,-9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240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4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7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846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3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9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9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1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3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759B-41B0-9C46-B729-34093C9D0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4528"/>
            <a:ext cx="6890273" cy="4041648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2008-2009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Zero-Coupon Bond Yields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F788A-E773-C6F5-79FF-E8472B694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5482815" cy="1691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Joseph Boynton and Erin Cammock</a:t>
            </a:r>
          </a:p>
        </p:txBody>
      </p:sp>
    </p:spTree>
    <p:extLst>
      <p:ext uri="{BB962C8B-B14F-4D97-AF65-F5344CB8AC3E}">
        <p14:creationId xmlns:p14="http://schemas.microsoft.com/office/powerpoint/2010/main" val="203732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4E50A-C91D-BF41-49D9-FFD1F5DA8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8D60-5F93-9D6E-10D1-731E36DF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19" y="186466"/>
            <a:ext cx="9692640" cy="1325562"/>
          </a:xfrm>
        </p:spPr>
        <p:txBody>
          <a:bodyPr/>
          <a:lstStyle/>
          <a:p>
            <a:r>
              <a:rPr lang="en-US"/>
              <a:t>F-Test for Variance</a:t>
            </a:r>
          </a:p>
        </p:txBody>
      </p:sp>
      <p:pic>
        <p:nvPicPr>
          <p:cNvPr id="6" name="Content Placeholder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3AFC8724-B38D-FE4C-4DB3-D92F5C7DD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637" y="3037488"/>
            <a:ext cx="7920818" cy="332065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199DCD5-83C6-42CA-0539-C4BA59C67F56}"/>
                  </a:ext>
                </a:extLst>
              </p14:cNvPr>
              <p14:cNvContentPartPr/>
              <p14:nvPr/>
            </p14:nvContentPartPr>
            <p14:xfrm>
              <a:off x="7889885" y="4321064"/>
              <a:ext cx="1043171" cy="25368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199DCD5-83C6-42CA-0539-C4BA59C67F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5909" y="4215364"/>
                <a:ext cx="1150763" cy="236416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A number and equal sign&#10;&#10;AI-generated content may be incorrect.">
            <a:extLst>
              <a:ext uri="{FF2B5EF4-FFF2-40B4-BE49-F238E27FC236}">
                <a16:creationId xmlns:a16="http://schemas.microsoft.com/office/drawing/2014/main" id="{0DED7C2E-0B0E-27C3-7F3F-108D0AB05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858" y="1796966"/>
            <a:ext cx="3659105" cy="8497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7003EB-8B84-6F3C-E6B1-196A33AC3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6158" y="1768140"/>
            <a:ext cx="3853114" cy="87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6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0087-DC66-0098-9C77-0E9C4346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Findings/Research</a:t>
            </a:r>
          </a:p>
        </p:txBody>
      </p:sp>
      <p:pic>
        <p:nvPicPr>
          <p:cNvPr id="4" name="Content Placeholder 3" descr="A graph showing a graph of a stock market&#10;&#10;AI-generated content may be incorrect.">
            <a:extLst>
              <a:ext uri="{FF2B5EF4-FFF2-40B4-BE49-F238E27FC236}">
                <a16:creationId xmlns:a16="http://schemas.microsoft.com/office/drawing/2014/main" id="{9A055637-5EAD-DE8D-56B1-DED95AE35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4697" y="1642827"/>
            <a:ext cx="6908576" cy="519755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8BEBCE-DACE-7CBB-4C58-B38B16524EEA}"/>
              </a:ext>
            </a:extLst>
          </p:cNvPr>
          <p:cNvSpPr txBox="1"/>
          <p:nvPr/>
        </p:nvSpPr>
        <p:spPr>
          <a:xfrm>
            <a:off x="1230923" y="1861038"/>
            <a:ext cx="3194538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The Fed and FOMC made interest rate cuts to avoid a recession and stock market crash in 2008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With the recession ending in June of 2009, the yield for the US zero-coupon recovered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The zero-coupon bond being sensitive to the real interest rate, any changes cause a significant change in yield. 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2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766A-3B4D-6A1D-7BB3-5089A943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830" y="205339"/>
            <a:ext cx="9692640" cy="1325562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81E4E-BA26-0296-1492-25E16EA75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14" y="1965157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2800"/>
              <a:t>Zero-coupon bond yield rates were lower in 2009 than in 2008.</a:t>
            </a:r>
          </a:p>
          <a:p>
            <a:pPr marL="342900" indent="-342900">
              <a:buAutoNum type="arabicPeriod"/>
            </a:pPr>
            <a:endParaRPr lang="en-US" sz="280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US" sz="280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US" sz="280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n-US" sz="2800">
                <a:solidFill>
                  <a:srgbClr val="000000"/>
                </a:solidFill>
              </a:rPr>
              <a:t>Volatility changed between 2008 and 2009 </a:t>
            </a:r>
          </a:p>
          <a:p>
            <a:pPr marL="342900" indent="-342900">
              <a:buAutoNum type="arabicPeriod"/>
            </a:pPr>
            <a:endParaRPr 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spc="1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buAutoNum type="arabicPeriod"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1EFD9-9BBA-07B0-8187-3E790C643B52}"/>
              </a:ext>
            </a:extLst>
          </p:cNvPr>
          <p:cNvSpPr txBox="1"/>
          <p:nvPr/>
        </p:nvSpPr>
        <p:spPr>
          <a:xfrm>
            <a:off x="1804737" y="3064043"/>
            <a:ext cx="834189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This is most likely due to a shift in people's tolerance for risk. Investors became scared riskier investments might default. As demand for bonds grew due to this fear, yields fell as a result.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D81A8-7E12-E703-C0B2-A844A4C3B433}"/>
              </a:ext>
            </a:extLst>
          </p:cNvPr>
          <p:cNvSpPr txBox="1"/>
          <p:nvPr/>
        </p:nvSpPr>
        <p:spPr>
          <a:xfrm>
            <a:off x="1804737" y="5526505"/>
            <a:ext cx="81654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This signals a change in uncertainty during this period</a:t>
            </a:r>
          </a:p>
        </p:txBody>
      </p:sp>
    </p:spTree>
    <p:extLst>
      <p:ext uri="{BB962C8B-B14F-4D97-AF65-F5344CB8AC3E}">
        <p14:creationId xmlns:p14="http://schemas.microsoft.com/office/powerpoint/2010/main" val="332911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83C5-4D44-52CC-CEDA-2DC4A4DE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70DD-B0AC-25FC-49AD-7881976F9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66306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Analyzing statistics and reading models is a key skills to have in the actuary science field</a:t>
            </a:r>
          </a:p>
          <a:p>
            <a:r>
              <a:rPr lang="en-US" sz="2400"/>
              <a:t>Topics like zero-coupon bonds and spot rates are both on the </a:t>
            </a:r>
            <a:r>
              <a:rPr lang="en-US" sz="2400">
                <a:ea typeface="+mn-lt"/>
                <a:cs typeface="+mn-lt"/>
              </a:rPr>
              <a:t>exams FM (Financial Mathematics) and IFM (Investment and Financial Markets). </a:t>
            </a:r>
          </a:p>
          <a:p>
            <a:r>
              <a:rPr lang="en-US" sz="2400">
                <a:ea typeface="+mn-lt"/>
                <a:cs typeface="+mn-lt"/>
              </a:rPr>
              <a:t>Strong relationship between economic events and the insurance industry</a:t>
            </a:r>
          </a:p>
          <a:p>
            <a:r>
              <a:rPr lang="en-US" sz="2400">
                <a:ea typeface="+mn-lt"/>
                <a:cs typeface="+mn-lt"/>
              </a:rPr>
              <a:t>2008 Financial Crisis: safer bonds = lower yields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671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AA92-037A-77A2-8D27-B4A7BB09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2B86-91B9-3E9B-D43C-BBB05FD2A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78" y="2350169"/>
            <a:ext cx="10183528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itchFamily="34" charset="0"/>
              <a:buChar char="ü"/>
            </a:pPr>
            <a:r>
              <a:rPr lang="en-US" sz="2800" dirty="0"/>
              <a:t>Verify if ZCB yield rates decreased after 2008.</a:t>
            </a:r>
          </a:p>
          <a:p>
            <a:pPr marL="342900" indent="-342900">
              <a:buFont typeface="Wingdings" pitchFamily="34" charset="0"/>
              <a:buChar char="ü"/>
            </a:pPr>
            <a:endParaRPr lang="en-US" sz="2800" spc="10">
              <a:solidFill>
                <a:srgbClr val="000000"/>
              </a:solidFill>
            </a:endParaRPr>
          </a:p>
          <a:p>
            <a:pPr marL="342900" indent="-342900">
              <a:buFont typeface="Wingdings" pitchFamily="34" charset="0"/>
              <a:buChar char="ü"/>
            </a:pPr>
            <a:endParaRPr lang="en-US" sz="2400"/>
          </a:p>
          <a:p>
            <a:pPr marL="342900" indent="-342900">
              <a:buFont typeface="Wingdings" pitchFamily="34" charset="0"/>
              <a:buChar char="ü"/>
            </a:pPr>
            <a:r>
              <a:rPr lang="en-US" sz="2800" dirty="0"/>
              <a:t>Test if volatility of ZCBs fluctuated from 2008 to 2009.</a:t>
            </a:r>
          </a:p>
          <a:p>
            <a:pPr marL="342900" indent="-342900">
              <a:buFont typeface="Wingdings" pitchFamily="34" charset="0"/>
              <a:buChar char="ü"/>
            </a:pPr>
            <a:endParaRPr lang="en-US" sz="2400"/>
          </a:p>
          <a:p>
            <a:pPr>
              <a:buFont typeface="Wingdings" pitchFamily="34" charset="0"/>
              <a:buChar char="ü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9E8B6-7FF5-B1F1-EED9-229031296944}"/>
              </a:ext>
            </a:extLst>
          </p:cNvPr>
          <p:cNvSpPr txBox="1"/>
          <p:nvPr/>
        </p:nvSpPr>
        <p:spPr>
          <a:xfrm>
            <a:off x="3505200" y="3080085"/>
            <a:ext cx="83418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Welch's Two-Sample T-Test – One-sided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ED2BD2-4255-179E-104B-12AD48B60BBD}"/>
              </a:ext>
            </a:extLst>
          </p:cNvPr>
          <p:cNvSpPr txBox="1"/>
          <p:nvPr/>
        </p:nvSpPr>
        <p:spPr>
          <a:xfrm>
            <a:off x="3505199" y="4876799"/>
            <a:ext cx="83418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F-Test for Variance</a:t>
            </a:r>
          </a:p>
        </p:txBody>
      </p:sp>
      <p:pic>
        <p:nvPicPr>
          <p:cNvPr id="7" name="Graphic 6" descr="Arrow Right outline">
            <a:extLst>
              <a:ext uri="{FF2B5EF4-FFF2-40B4-BE49-F238E27FC236}">
                <a16:creationId xmlns:a16="http://schemas.microsoft.com/office/drawing/2014/main" id="{E96A000A-C227-A8A1-9072-4D124812A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3600" y="2859505"/>
            <a:ext cx="914400" cy="914400"/>
          </a:xfrm>
          <a:prstGeom prst="rect">
            <a:avLst/>
          </a:prstGeom>
        </p:spPr>
      </p:pic>
      <p:pic>
        <p:nvPicPr>
          <p:cNvPr id="8" name="Graphic 7" descr="Arrow Right outline">
            <a:extLst>
              <a:ext uri="{FF2B5EF4-FFF2-40B4-BE49-F238E27FC236}">
                <a16:creationId xmlns:a16="http://schemas.microsoft.com/office/drawing/2014/main" id="{848E2926-9916-353F-D196-4D6542D3E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3599" y="46562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EB10-D9AC-8454-7B24-1C784803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37" y="126778"/>
            <a:ext cx="5120640" cy="132556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Package ‘</a:t>
            </a:r>
            <a:r>
              <a:rPr lang="en-US" err="1">
                <a:ea typeface="+mj-lt"/>
                <a:cs typeface="+mj-lt"/>
              </a:rPr>
              <a:t>qrmdata</a:t>
            </a:r>
            <a:r>
              <a:rPr lang="en-US">
                <a:ea typeface="+mj-lt"/>
                <a:cs typeface="+mj-lt"/>
              </a:rPr>
              <a:t>’</a:t>
            </a:r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9BE36D-9F29-15DD-E76C-94FA5CE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66" y="1786194"/>
            <a:ext cx="4921037" cy="49945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ea typeface="+mn-lt"/>
                <a:cs typeface="+mn-lt"/>
              </a:rPr>
              <a:t>Data Sets for Quantitative Risk Management Practice</a:t>
            </a:r>
            <a:endParaRPr lang="en-US" sz="2400"/>
          </a:p>
          <a:p>
            <a:r>
              <a:rPr lang="en-US" sz="2400"/>
              <a:t>Collected in March 2024</a:t>
            </a:r>
          </a:p>
          <a:p>
            <a:r>
              <a:rPr lang="en-US" sz="2400"/>
              <a:t>Contains data on...</a:t>
            </a:r>
          </a:p>
          <a:p>
            <a:pPr lvl="1">
              <a:buFont typeface="Calibri" pitchFamily="34" charset="0"/>
              <a:buChar char="-"/>
            </a:pPr>
            <a:r>
              <a:rPr lang="en-US" sz="2400" spc="10">
                <a:solidFill>
                  <a:srgbClr val="000000"/>
                </a:solidFill>
              </a:rPr>
              <a:t>Stocks</a:t>
            </a:r>
          </a:p>
          <a:p>
            <a:pPr lvl="1">
              <a:buFont typeface="Calibri" pitchFamily="34" charset="0"/>
              <a:buChar char="-"/>
            </a:pPr>
            <a:r>
              <a:rPr lang="en-US" sz="2400" spc="10">
                <a:solidFill>
                  <a:srgbClr val="000000"/>
                </a:solidFill>
              </a:rPr>
              <a:t>Foreign exchange rates</a:t>
            </a:r>
          </a:p>
          <a:p>
            <a:pPr lvl="1">
              <a:buFont typeface="Calibri" pitchFamily="34" charset="0"/>
              <a:buChar char="-"/>
            </a:pPr>
            <a:r>
              <a:rPr lang="en-US" sz="2400" spc="10">
                <a:solidFill>
                  <a:srgbClr val="000000"/>
                </a:solidFill>
              </a:rPr>
              <a:t>Cryptocurrency</a:t>
            </a:r>
          </a:p>
          <a:p>
            <a:pPr lvl="1">
              <a:buFont typeface="Calibri" pitchFamily="34" charset="0"/>
              <a:buChar char="-"/>
            </a:pPr>
            <a:r>
              <a:rPr lang="en-US" sz="2400" spc="10">
                <a:solidFill>
                  <a:srgbClr val="000000"/>
                </a:solidFill>
              </a:rPr>
              <a:t>Interest rates</a:t>
            </a:r>
          </a:p>
          <a:p>
            <a:pPr lvl="1">
              <a:buFont typeface="Calibri" pitchFamily="34" charset="0"/>
              <a:buChar char="-"/>
            </a:pPr>
            <a:r>
              <a:rPr lang="en-US" sz="2400" spc="10">
                <a:solidFill>
                  <a:srgbClr val="000000"/>
                </a:solidFill>
              </a:rPr>
              <a:t>Commodities (Oil &amp; Gold)</a:t>
            </a:r>
          </a:p>
          <a:p>
            <a:pPr lvl="1">
              <a:buFont typeface="Calibri" pitchFamily="34" charset="0"/>
              <a:buChar char="-"/>
            </a:pPr>
            <a:r>
              <a:rPr lang="en-US" sz="2400" spc="10">
                <a:solidFill>
                  <a:srgbClr val="000000"/>
                </a:solidFill>
              </a:rPr>
              <a:t>Losses from insurance claims</a:t>
            </a:r>
          </a:p>
          <a:p>
            <a:pPr lvl="1">
              <a:buFont typeface="Calibri" pitchFamily="34" charset="0"/>
              <a:buChar char="-"/>
            </a:pPr>
            <a:endParaRPr lang="en-US" spc="10">
              <a:solidFill>
                <a:srgbClr val="000000"/>
              </a:solidFill>
            </a:endParaRPr>
          </a:p>
          <a:p>
            <a:pPr lvl="1">
              <a:buFont typeface="Calibri" pitchFamily="34" charset="0"/>
              <a:buChar char="-"/>
            </a:pPr>
            <a:endParaRPr lang="en-US" spc="10">
              <a:solidFill>
                <a:srgbClr val="000000"/>
              </a:solidFill>
            </a:endParaRPr>
          </a:p>
          <a:p>
            <a:pPr lvl="1">
              <a:buFont typeface="Calibri" pitchFamily="34" charset="0"/>
              <a:buChar char="-"/>
            </a:pPr>
            <a:endParaRPr lang="en-US" spc="10">
              <a:solidFill>
                <a:srgbClr val="000000"/>
              </a:solidFill>
            </a:endParaRPr>
          </a:p>
          <a:p>
            <a:pPr lvl="1">
              <a:buFont typeface="Calibri" pitchFamily="34" charset="0"/>
              <a:buChar char="-"/>
            </a:pPr>
            <a:endParaRPr lang="en-US" spc="10">
              <a:solidFill>
                <a:srgbClr val="000000"/>
              </a:solidFill>
            </a:endParaRPr>
          </a:p>
          <a:p>
            <a:pPr lvl="1">
              <a:buFont typeface="Calibri" pitchFamily="18" charset="2"/>
              <a:buChar char="-"/>
            </a:pPr>
            <a:endParaRPr lang="en-US" spc="10">
              <a:solidFill>
                <a:srgbClr val="000000"/>
              </a:solidFill>
            </a:endParaRPr>
          </a:p>
        </p:txBody>
      </p:sp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173F9E54-B8C2-C7F2-15C6-B6F107A76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362" y="585537"/>
            <a:ext cx="2924175" cy="5638800"/>
          </a:xfrm>
          <a:prstGeom prst="rect">
            <a:avLst/>
          </a:prstGeom>
        </p:spPr>
      </p:pic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E11B0AF-F257-3012-A960-3049B37A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117" y="622527"/>
            <a:ext cx="11715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2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E7A9D-B4DF-22F4-A4A9-5AF02065F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9ABC-5826-5679-F4A9-FF2B9821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28" y="473454"/>
            <a:ext cx="5120640" cy="1325562"/>
          </a:xfrm>
        </p:spPr>
        <p:txBody>
          <a:bodyPr/>
          <a:lstStyle/>
          <a:p>
            <a:r>
              <a:rPr lang="en-US"/>
              <a:t>ZCB_USD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8949C9-67A8-30C3-BE4D-AA6C188E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245" y="2257457"/>
            <a:ext cx="9830859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Zero-coupon bond yield curves in USD.</a:t>
            </a:r>
            <a:endParaRPr lang="en-US" sz="2400" spc="1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225,270 total data points from 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1985-11-25 to 2015-12-29.</a:t>
            </a:r>
            <a:endParaRPr lang="en-US" sz="2400" spc="1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400">
                <a:solidFill>
                  <a:srgbClr val="000000"/>
                </a:solidFill>
              </a:rPr>
              <a:t>Contains the spot rates given the date and maturity of a bond.</a:t>
            </a:r>
            <a:endParaRPr lang="en-US" sz="2400" spc="1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Collected by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Marius Hofert – a statistician and professor from The University of Hong Kong (Department of Statistics and Actuarial Science)</a:t>
            </a:r>
            <a:endParaRPr lang="en-US" sz="2400"/>
          </a:p>
          <a:p>
            <a:r>
              <a:rPr lang="en-US" sz="2400">
                <a:solidFill>
                  <a:srgbClr val="000000"/>
                </a:solidFill>
              </a:rPr>
              <a:t>Originally obtained from Nasdaq (2016)</a:t>
            </a:r>
            <a:endParaRPr lang="en-US" sz="2400" spc="10">
              <a:solidFill>
                <a:srgbClr val="000000"/>
              </a:solidFill>
            </a:endParaRPr>
          </a:p>
          <a:p>
            <a:pPr lvl="1">
              <a:buFont typeface="Calibri" pitchFamily="34" charset="0"/>
              <a:buChar char="-"/>
            </a:pPr>
            <a:endParaRPr lang="en-US" spc="10">
              <a:solidFill>
                <a:srgbClr val="000000"/>
              </a:solidFill>
            </a:endParaRPr>
          </a:p>
          <a:p>
            <a:pPr lvl="1">
              <a:buFont typeface="Calibri" pitchFamily="34" charset="0"/>
              <a:buChar char="-"/>
            </a:pPr>
            <a:endParaRPr lang="en-US" spc="10">
              <a:solidFill>
                <a:srgbClr val="000000"/>
              </a:solidFill>
            </a:endParaRPr>
          </a:p>
          <a:p>
            <a:pPr lvl="1">
              <a:buFont typeface="Calibri" pitchFamily="18" charset="2"/>
              <a:buChar char="-"/>
            </a:pPr>
            <a:endParaRPr lang="en-US" spc="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1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FBB176-B6C1-4B5A-AADA-F930947E0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2040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18CDC34-0F26-409D-B10F-578D4DCC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31058-C303-C2EC-7C63-42C9104C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318" y="5445369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/>
              <a:t>Dataset</a:t>
            </a:r>
          </a:p>
        </p:txBody>
      </p:sp>
      <p:pic>
        <p:nvPicPr>
          <p:cNvPr id="3" name="Picture 2" descr="A graph showing the growth of the stock market&#10;&#10;AI-generated content may be incorrect.">
            <a:extLst>
              <a:ext uri="{FF2B5EF4-FFF2-40B4-BE49-F238E27FC236}">
                <a16:creationId xmlns:a16="http://schemas.microsoft.com/office/drawing/2014/main" id="{DC17017F-83F9-8713-CB0B-E3A37203A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771" y="0"/>
            <a:ext cx="6282599" cy="49564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6B18D4-D827-092D-80E6-A44756A7D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" y="0"/>
            <a:ext cx="5868752" cy="4952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5F4D89-CC35-89A7-18AE-6177FC6D0AB9}"/>
              </a:ext>
            </a:extLst>
          </p:cNvPr>
          <p:cNvSpPr txBox="1"/>
          <p:nvPr/>
        </p:nvSpPr>
        <p:spPr>
          <a:xfrm>
            <a:off x="5890845" y="5114192"/>
            <a:ext cx="53779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2008, relatively stable yield till Dec 2008, and had a major downturn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A08F2-A351-1906-AC4F-251165914F04}"/>
              </a:ext>
            </a:extLst>
          </p:cNvPr>
          <p:cNvSpPr txBox="1"/>
          <p:nvPr/>
        </p:nvSpPr>
        <p:spPr>
          <a:xfrm>
            <a:off x="454269" y="5114193"/>
            <a:ext cx="50995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2009, recovered back to 2008 standing in June 2009, then stayed stable</a:t>
            </a:r>
          </a:p>
        </p:txBody>
      </p:sp>
    </p:spTree>
    <p:extLst>
      <p:ext uri="{BB962C8B-B14F-4D97-AF65-F5344CB8AC3E}">
        <p14:creationId xmlns:p14="http://schemas.microsoft.com/office/powerpoint/2010/main" val="419424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60BA08-2CD2-3F5F-BE00-C64CF1380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1" t="-455" r="-135" b="12500"/>
          <a:stretch/>
        </p:blipFill>
        <p:spPr>
          <a:xfrm>
            <a:off x="-1901" y="-854"/>
            <a:ext cx="13169500" cy="6885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564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2143D-49BC-82C9-D823-94FB8D45D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omputer code with blue text&#10;&#10;AI-generated content may be incorrect.">
            <a:extLst>
              <a:ext uri="{FF2B5EF4-FFF2-40B4-BE49-F238E27FC236}">
                <a16:creationId xmlns:a16="http://schemas.microsoft.com/office/drawing/2014/main" id="{B38B6581-D765-2D8F-95C2-2ED1D75C7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420" y="1711808"/>
            <a:ext cx="10570887" cy="3169604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05861FF-FF95-5F73-F176-1CE6559E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49" y="433349"/>
            <a:ext cx="5144703" cy="876384"/>
          </a:xfrm>
        </p:spPr>
        <p:txBody>
          <a:bodyPr/>
          <a:lstStyle/>
          <a:p>
            <a:r>
              <a:rPr lang="en-US"/>
              <a:t>R Code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ABAD8B9F-E05A-8A5B-F484-0A9405ABB3F5}"/>
              </a:ext>
            </a:extLst>
          </p:cNvPr>
          <p:cNvSpPr txBox="1"/>
          <p:nvPr/>
        </p:nvSpPr>
        <p:spPr>
          <a:xfrm>
            <a:off x="2023772" y="5310090"/>
            <a:ext cx="7410989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Narrows size of each sample from 7,530 and 7,500 to 251 and 250 respectively</a:t>
            </a:r>
          </a:p>
        </p:txBody>
      </p:sp>
    </p:spTree>
    <p:extLst>
      <p:ext uri="{BB962C8B-B14F-4D97-AF65-F5344CB8AC3E}">
        <p14:creationId xmlns:p14="http://schemas.microsoft.com/office/powerpoint/2010/main" val="415114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C9C8B-E380-9001-5402-16376265C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246BB415-3804-AB05-3151-E1757699D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191" y="3332334"/>
            <a:ext cx="10379351" cy="27854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C2F8-F60D-FC1E-7AF3-3D7B2DCA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19" y="186466"/>
            <a:ext cx="9692640" cy="1325562"/>
          </a:xfrm>
        </p:spPr>
        <p:txBody>
          <a:bodyPr/>
          <a:lstStyle/>
          <a:p>
            <a:r>
              <a:rPr lang="en-US"/>
              <a:t>Welch's Two-Sample T-Test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ABCC74-3E31-117C-7037-99EEF2F47D90}"/>
                  </a:ext>
                </a:extLst>
              </p14:cNvPr>
              <p14:cNvContentPartPr/>
              <p14:nvPr/>
            </p14:nvContentPartPr>
            <p14:xfrm>
              <a:off x="4590447" y="4584720"/>
              <a:ext cx="1078379" cy="1997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ABCC74-3E31-117C-7037-99EEF2F47D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6474" y="4477695"/>
                <a:ext cx="1185965" cy="233671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black numbers and a white background&#10;&#10;AI-generated content may be incorrect.">
            <a:extLst>
              <a:ext uri="{FF2B5EF4-FFF2-40B4-BE49-F238E27FC236}">
                <a16:creationId xmlns:a16="http://schemas.microsoft.com/office/drawing/2014/main" id="{850B5807-C813-46A9-0A6E-93CE0689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851" y="1988719"/>
            <a:ext cx="3584910" cy="706856"/>
          </a:xfrm>
          <a:prstGeom prst="rect">
            <a:avLst/>
          </a:prstGeom>
        </p:spPr>
      </p:pic>
      <p:pic>
        <p:nvPicPr>
          <p:cNvPr id="7" name="Picture 6" descr="A number and a symbol&#10;&#10;AI-generated content may be incorrect.">
            <a:extLst>
              <a:ext uri="{FF2B5EF4-FFF2-40B4-BE49-F238E27FC236}">
                <a16:creationId xmlns:a16="http://schemas.microsoft.com/office/drawing/2014/main" id="{80B431D4-CC9F-FEB2-036C-F5D956EDF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1594" y="1915527"/>
            <a:ext cx="3773906" cy="85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192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View</vt:lpstr>
      <vt:lpstr>2008-2009 Zero-Coupon Bond Yields </vt:lpstr>
      <vt:lpstr>Motivation</vt:lpstr>
      <vt:lpstr>Goals</vt:lpstr>
      <vt:lpstr>Package ‘qrmdata’</vt:lpstr>
      <vt:lpstr>ZCB_USD</vt:lpstr>
      <vt:lpstr>Dataset</vt:lpstr>
      <vt:lpstr>PowerPoint Presentation</vt:lpstr>
      <vt:lpstr>R Code</vt:lpstr>
      <vt:lpstr>Welch's Two-Sample T-Test</vt:lpstr>
      <vt:lpstr>F-Test for Variance</vt:lpstr>
      <vt:lpstr>Findings/Research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Boynton, Joseph</dc:creator>
  <cp:revision>33</cp:revision>
  <dcterms:created xsi:type="dcterms:W3CDTF">2025-04-10T17:45:13Z</dcterms:created>
  <dcterms:modified xsi:type="dcterms:W3CDTF">2025-04-24T07:58:14Z</dcterms:modified>
</cp:coreProperties>
</file>