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59" r:id="rId6"/>
    <p:sldId id="260" r:id="rId7"/>
    <p:sldId id="263" r:id="rId8"/>
    <p:sldId id="265" r:id="rId9"/>
    <p:sldId id="266" r:id="rId10"/>
    <p:sldId id="262" r:id="rId11"/>
    <p:sldId id="264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11889B-DD50-E147-A7E8-B8B046D6FC0C}" v="485" dt="2025-04-24T15:41:38.252"/>
    <p1510:client id="{CEEBE967-E7FE-6E7A-9908-100230A01626}" v="2274" dt="2025-04-24T15:44:55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86"/>
    <p:restoredTop sz="94660"/>
  </p:normalViewPr>
  <p:slideViewPr>
    <p:cSldViewPr snapToGrid="0">
      <p:cViewPr varScale="1">
        <p:scale>
          <a:sx n="123" d="100"/>
          <a:sy n="123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A642D-374A-174D-9601-B68FEF44B4CA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AE2D3-CE5E-8C4D-BC88-9E34996B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3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AE2D3-CE5E-8C4D-BC88-9E34996B7F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2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2CEB-96CB-74A2-6A10-D9EAEF06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54DE7-D87E-1026-2023-EBF03A7EE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4940C-E1D8-8387-F4A6-E4DC36DB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6A52-7605-DD4C-ABEB-3BB645859D83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0A483-B828-120B-7791-169494F2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9EEE5-83E4-845D-3D73-2FFF48B2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A54B-6370-134A-A43C-0215F081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4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2BDC-AF34-7CE5-C12C-118F45B6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9348-30C1-DF5D-2065-A2B511344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CF6A7-5A5C-CD11-D6FE-A42A9235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6A52-7605-DD4C-ABEB-3BB645859D83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0C7A-6205-A7AC-FCD0-B0EA9546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8BFCD-18EE-78D2-6274-86515941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A54B-6370-134A-A43C-0215F081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B06D7-4BB7-F1B0-C686-83BC358F9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5AE5E-127B-4511-8641-2472071F8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42DA1-CBD3-73A0-ED5F-145F4DFC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6A52-7605-DD4C-ABEB-3BB645859D83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66C8E-2E7E-E88C-8B2A-A4D12EA5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9F208-402D-2799-6DA1-2F40003E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A54B-6370-134A-A43C-0215F081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1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9012-7C64-3A7D-BFE3-5E30CDEC8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C2B87-AB83-E621-B7FA-60624E1FB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F8918-1F01-C70C-ECF6-E54BD64A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6A52-7605-DD4C-ABEB-3BB645859D83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B007-5E2A-3E7D-FAE8-8B9A02BE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E6FF4-136A-FFE6-8855-4C2A351D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A54B-6370-134A-A43C-0215F081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3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A9B4-8195-F0B7-315B-958D2674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86E92-F252-0EF9-9C7D-04E81AE2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80D7-4384-E694-0796-973A5001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6A52-7605-DD4C-ABEB-3BB645859D83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18E5B-2D45-CE07-84B7-18425C8C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5ED16-1735-9845-2742-50572BAA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A54B-6370-134A-A43C-0215F081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7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249E-810F-04F8-A5A8-2A68EACB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70E39-1EA6-14E3-1B5F-2CDB77810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1EBC4-7047-A78F-B5EC-3A2A68D77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48A76-F382-898E-AFD6-1286D0F3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6A52-7605-DD4C-ABEB-3BB645859D83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6BA7C-CDD0-0707-43BD-3AF14108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5DC9-1A52-365F-B4DB-1D7F0800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A54B-6370-134A-A43C-0215F081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3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1B41-4167-80B1-29DF-008DA5A2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183D7-80F3-99F3-578E-F1E0B1143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EC95A-FF05-EC44-C016-5C2449968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CB605-4B73-41BD-7941-6A744AFEC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9060D-ECDD-E629-E225-343D8A7DF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EE065-FC78-FDE3-5ADF-6824D6D4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6A52-7605-DD4C-ABEB-3BB645859D83}" type="datetimeFigureOut">
              <a:rPr lang="en-US" smtClean="0"/>
              <a:t>4/22/25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F3659-5E6B-6485-18D4-4737CE1D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F69FB-8AE5-CB0B-8700-83F033DE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A54B-6370-134A-A43C-0215F081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5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D53B-7BB9-7018-3BD1-5C65C8D7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F2607-005B-6AF9-D01B-C60AEC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6A52-7605-DD4C-ABEB-3BB645859D83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14C29-0E7F-F456-BEC6-6F5D49C8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CD7C6-65B4-C081-B182-3C1FE172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A54B-6370-134A-A43C-0215F081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4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AC595-83D7-E80E-91E9-C89E9BCA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6A52-7605-DD4C-ABEB-3BB645859D83}" type="datetimeFigureOut">
              <a:rPr lang="en-US" smtClean="0"/>
              <a:t>4/22/25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FA971-8206-85A5-BD31-BCBB51D8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AA103-FFEF-2E32-4915-DB04B0DC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A54B-6370-134A-A43C-0215F081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1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4019-B84C-BC54-61EE-1CB3ADE44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B4A84-F92C-280E-7923-6510C9BF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1982D-F1FF-79F0-DA5E-2140213A9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26A25-4ED6-2815-2B66-056C9E91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6A52-7605-DD4C-ABEB-3BB645859D83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CF88B-9F80-E5BC-9D80-762DE857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04BE4-3FEF-FF08-FB1F-203B5693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A54B-6370-134A-A43C-0215F081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0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2655-602F-2C74-D741-96067C5D5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A7C4B-C5D3-A156-FDF6-FCBF8BBE3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B1171-1EB8-95DA-6D87-4CBA2FCD5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4F44F-4502-5B30-5B07-9609DC9E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6A52-7605-DD4C-ABEB-3BB645859D83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1B718-2CA0-5798-958A-7603025C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8C049-7987-4E5C-9B4B-4BE4C5B5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A54B-6370-134A-A43C-0215F081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5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3742E-5D52-1559-E0EF-8B6B3739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224FF-8D1A-B3B2-547C-B897AF60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70308-948A-6EBB-674C-A6A5108E3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046A52-7605-DD4C-ABEB-3BB645859D83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92957-6667-47B7-DF88-D4B0D2E27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8C62-01FD-52BE-665C-7C449776F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3AA54B-6370-134A-A43C-0215F081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378C8-AA31-0DA5-7B92-4256386E0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377" y="345493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Forest fire analysis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73FCE-101A-504B-904A-5D715996A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i="1" dirty="0">
                <a:solidFill>
                  <a:srgbClr val="FFFFFF"/>
                </a:solidFill>
              </a:rPr>
              <a:t>Roya Campos</a:t>
            </a:r>
          </a:p>
          <a:p>
            <a:pPr algn="l"/>
            <a:r>
              <a:rPr lang="en-US" i="1" dirty="0">
                <a:solidFill>
                  <a:srgbClr val="FFFFFF"/>
                </a:solidFill>
              </a:rPr>
              <a:t>Paul Ola</a:t>
            </a:r>
          </a:p>
        </p:txBody>
      </p:sp>
      <p:pic>
        <p:nvPicPr>
          <p:cNvPr id="2050" name="Picture 2" descr="Wildfires 2024 | Portugal Wildfire Deaths Rise To Seven After Firefighters  Trapped In Blaze | N18G">
            <a:extLst>
              <a:ext uri="{FF2B5EF4-FFF2-40B4-BE49-F238E27FC236}">
                <a16:creationId xmlns:a16="http://schemas.microsoft.com/office/drawing/2014/main" id="{326E61C9-5A2A-E39B-EE38-DCEB1C4D9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6098" y="1041009"/>
            <a:ext cx="6852531" cy="385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Rectangle 2062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29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30759-B411-9BCB-1C61-3DBBCC26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849" y="489392"/>
            <a:ext cx="6613702" cy="947853"/>
          </a:xfrm>
        </p:spPr>
        <p:txBody>
          <a:bodyPr anchor="b">
            <a:normAutofit fontScale="90000"/>
          </a:bodyPr>
          <a:lstStyle/>
          <a:p>
            <a:r>
              <a:rPr lang="en-US" sz="3400" dirty="0"/>
              <a:t>Identification of Temporal Patterns in Forest Fire Occurrences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9CE5F-3570-7A9A-3952-97FB96A75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533" y="2214523"/>
            <a:ext cx="5814239" cy="3461155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Summarizes the number of fires per month</a:t>
            </a:r>
          </a:p>
          <a:p>
            <a:r>
              <a:rPr lang="en-US" sz="2000" dirty="0"/>
              <a:t>Determines if certain months experience higher fire activity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Importance of such analysis</a:t>
            </a:r>
          </a:p>
          <a:p>
            <a:r>
              <a:rPr lang="en-US" sz="2000" dirty="0"/>
              <a:t>Resource allocation and</a:t>
            </a:r>
          </a:p>
          <a:p>
            <a:r>
              <a:rPr lang="en-US" sz="2000" dirty="0"/>
              <a:t>Preventive measures.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concentration of the most fires in </a:t>
            </a:r>
            <a:r>
              <a:rPr lang="en-US" sz="2000" dirty="0">
                <a:solidFill>
                  <a:srgbClr val="FF0000"/>
                </a:solidFill>
              </a:rPr>
              <a:t>August and September </a:t>
            </a:r>
            <a:r>
              <a:rPr lang="en-US" sz="2000" dirty="0"/>
              <a:t>shows how Portugal’s Mediterranean‐type hot, dry late‐summer climate creates the ideal conditions for wildfire ignition and rapid spread during these months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9BA5E-82B8-EA09-1FA0-E1B72364C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635" y="1214513"/>
            <a:ext cx="4442000" cy="799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77E1DE-FD36-CFE3-1442-947490A30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773" y="2501564"/>
            <a:ext cx="5237788" cy="377120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5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19C64-6B96-DB6D-3762-CDB24077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8" y="274314"/>
            <a:ext cx="8804775" cy="703391"/>
          </a:xfrm>
        </p:spPr>
        <p:txBody>
          <a:bodyPr anchor="b">
            <a:normAutofit/>
          </a:bodyPr>
          <a:lstStyle/>
          <a:p>
            <a:r>
              <a:rPr lang="en-US" sz="4000" dirty="0"/>
              <a:t>Correlation Heatmap of Weather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B2DF-0756-53E7-2F20-1BEA251E8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8" y="1252018"/>
            <a:ext cx="6551725" cy="4321445"/>
          </a:xfrm>
        </p:spPr>
        <p:txBody>
          <a:bodyPr>
            <a:normAutofit/>
          </a:bodyPr>
          <a:lstStyle/>
          <a:p>
            <a:r>
              <a:rPr lang="en-US" sz="1600" dirty="0"/>
              <a:t>Instantly Highlights Strong Relationships</a:t>
            </a:r>
          </a:p>
          <a:p>
            <a:pPr lvl="1"/>
            <a:r>
              <a:rPr lang="en-US" sz="1600" dirty="0"/>
              <a:t>Positive vs. Negative Correlation</a:t>
            </a:r>
          </a:p>
          <a:p>
            <a:pPr lvl="1"/>
            <a:r>
              <a:rPr lang="en-US" sz="1600" dirty="0"/>
              <a:t>Strength of Association</a:t>
            </a:r>
          </a:p>
          <a:p>
            <a:pPr marL="457200" lvl="1" indent="0">
              <a:buNone/>
            </a:pPr>
            <a:br>
              <a:rPr lang="en-US" sz="2000" dirty="0"/>
            </a:br>
            <a:r>
              <a:rPr lang="en-US" sz="1600" i="1" dirty="0"/>
              <a:t>“Which fuel‐moisture indices co‐vary most?” or “Does wind speed correlate more with fire spread index (ISI) than rain does?</a:t>
            </a:r>
          </a:p>
          <a:p>
            <a:pPr marL="457200" lvl="1" indent="0">
              <a:buNone/>
            </a:pPr>
            <a:endParaRPr lang="en-US" sz="1600" i="1" dirty="0"/>
          </a:p>
          <a:p>
            <a:pPr lvl="1"/>
            <a:r>
              <a:rPr lang="en-US" sz="1400" dirty="0"/>
              <a:t>Temp correlates positively with FFMC/DMC/DC/ISI (r ≈ 0.3–0.6), reflecting that hotter days tend to dry out fine and deep fuels and speed spread.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Temp vs. RH shows a strong negative correlation (r ≈ –0.6), typical of hot, dry conditions.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RH correlates negatively with FFMC, DMC, DC, ISI (r ≈ –0.2 to –0.4), reinforcing that moister air suppresses fine-fuel dryness and spread potential.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BB606-3B5B-2956-9D4D-3D0DC709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124" y="832651"/>
            <a:ext cx="5153059" cy="47408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FF3800-3D89-838D-306D-1E4145159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0" y="5549902"/>
            <a:ext cx="7061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0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55F7C-9700-2590-1600-F707C422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86" y="319671"/>
            <a:ext cx="5334197" cy="598448"/>
          </a:xfrm>
        </p:spPr>
        <p:txBody>
          <a:bodyPr anchor="ctr">
            <a:normAutofit fontScale="90000"/>
          </a:bodyPr>
          <a:lstStyle/>
          <a:p>
            <a:r>
              <a:rPr lang="en-US" sz="40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36C8-0556-088D-C62C-0F60095BF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386" y="1074236"/>
            <a:ext cx="7627434" cy="562764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1600" dirty="0"/>
              <a:t>More preventive measures and resource allocations should be done especially in the months of August and September where there is a high forest fire count.</a:t>
            </a:r>
          </a:p>
          <a:p>
            <a:endParaRPr lang="en-US" sz="1600" dirty="0"/>
          </a:p>
          <a:p>
            <a:r>
              <a:rPr lang="en-US" sz="1600" dirty="0"/>
              <a:t>None of the factors in the dataset were shown to have a significant effect on burn area with the methods used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/>
              <a:t>Surprising, because the factors should have an effect on burn area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600" dirty="0"/>
          </a:p>
          <a:p>
            <a:r>
              <a:rPr lang="en-US" sz="1600" dirty="0"/>
              <a:t>Zero‐inflation &amp; skewness: Nearly half the records (247 of 517) have area = 0 (fires &lt; 100 m² logged as zero), creating a heavy zero-inflation that reduces the statistical power to distinguish mean differences across months.</a:t>
            </a:r>
          </a:p>
          <a:p>
            <a:endParaRPr lang="en-US" sz="1600" dirty="0"/>
          </a:p>
          <a:p>
            <a:r>
              <a:rPr lang="en-US" sz="1600" dirty="0"/>
              <a:t>Unequal &amp; small sample sizes per month: Fire counts vary widely (e.g. far fewer events in winter months), leading to unbalanced groups and low sensitivity in ANOVA.</a:t>
            </a:r>
          </a:p>
          <a:p>
            <a:endParaRPr lang="en-US" sz="1600" dirty="0"/>
          </a:p>
          <a:p>
            <a:r>
              <a:rPr lang="en-US" sz="1600" dirty="0"/>
              <a:t>Advanced methods should be used for data collection as early-2000s area data were often manually logged or derived from coarse satellite/ground maps, introducing imprecision</a:t>
            </a:r>
          </a:p>
          <a:p>
            <a:endParaRPr lang="en-US" sz="1600" dirty="0"/>
          </a:p>
          <a:p>
            <a:r>
              <a:rPr lang="en-US" sz="1600" dirty="0"/>
              <a:t>The dataset is difficult to work with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/>
              <a:t>Maybe it is not large enough (need data from </a:t>
            </a:r>
            <a:r>
              <a:rPr lang="en-US" sz="1600"/>
              <a:t>more</a:t>
            </a:r>
            <a:r>
              <a:rPr lang="en-US" sz="1600" dirty="0"/>
              <a:t> years) </a:t>
            </a:r>
          </a:p>
        </p:txBody>
      </p:sp>
      <p:pic>
        <p:nvPicPr>
          <p:cNvPr id="5" name="Picture 4" descr="Fire and smoke">
            <a:extLst>
              <a:ext uri="{FF2B5EF4-FFF2-40B4-BE49-F238E27FC236}">
                <a16:creationId xmlns:a16="http://schemas.microsoft.com/office/drawing/2014/main" id="{37E599DF-6D9C-E4CA-9B02-F563A39466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81" r="21582" b="-1"/>
          <a:stretch/>
        </p:blipFill>
        <p:spPr>
          <a:xfrm>
            <a:off x="8084633" y="-10886"/>
            <a:ext cx="4107367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782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D64C8-F4A8-C383-F57C-0683BCB2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A6BE-7D14-EBDC-A4BC-A4CEFED5D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US" sz="2000"/>
              <a:t>UCI Machine Learning Repository. (2016). Uci.edu. https://archive.ics.uci.edu/dataset/162/forest+fires</a:t>
            </a:r>
          </a:p>
          <a:p>
            <a:endParaRPr lang="en-US" sz="2000"/>
          </a:p>
          <a:p>
            <a:r>
              <a:rPr lang="en-US" sz="2000"/>
              <a:t>‌Vasco Cotovio. (2024, October 8). How the source of your tissues and toilet paper is fueling wildfires thousands of miles away. CNN. https://www.cnn.com/2024/10/08/climate/portugal-fires-eucalyptus-paper/index.html</a:t>
            </a:r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2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CCC4BA0-1298-4DBD-86F1-B51D8C9D3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1D8A3-3FD9-9595-30B8-BF1A388E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10" y="502021"/>
            <a:ext cx="6130514" cy="758067"/>
          </a:xfrm>
        </p:spPr>
        <p:txBody>
          <a:bodyPr anchor="b">
            <a:normAutofit fontScale="90000"/>
          </a:bodyPr>
          <a:lstStyle/>
          <a:p>
            <a:br>
              <a:rPr lang="en-US" sz="4000" dirty="0"/>
            </a:br>
            <a:r>
              <a:rPr lang="en-US" sz="4000" dirty="0"/>
              <a:t>Forest Fires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18DFB-A82A-C66B-6ABC-027158239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931" y="1438507"/>
            <a:ext cx="6366889" cy="4879932"/>
          </a:xfrm>
        </p:spPr>
        <p:txBody>
          <a:bodyPr anchor="t">
            <a:normAutofit fontScale="85000" lnSpcReduction="10000"/>
          </a:bodyPr>
          <a:lstStyle/>
          <a:p>
            <a:r>
              <a:rPr lang="en-US" sz="2000" dirty="0"/>
              <a:t>Portugal experienced substantial wildfire activity: nationally, burned area peaked at ~425 726 ha in 2003, nearly quadruple the ~159 605 ha of 2000</a:t>
            </a:r>
          </a:p>
          <a:p>
            <a:endParaRPr lang="en-US" sz="2000" dirty="0"/>
          </a:p>
          <a:p>
            <a:r>
              <a:rPr lang="en-US" sz="2000" dirty="0"/>
              <a:t>Wildfires in this region are driven by drought in summer months, where low humidity and elevated temperatures dry fine fuels (litter, shrubs), increasing susceptibility to ignition and spread.</a:t>
            </a:r>
          </a:p>
          <a:p>
            <a:endParaRPr lang="en-US" sz="2000" dirty="0"/>
          </a:p>
          <a:p>
            <a:r>
              <a:rPr lang="en-US" sz="2000" dirty="0"/>
              <a:t>Source: UCI Machine Learning Repository, 2016 </a:t>
            </a:r>
          </a:p>
          <a:p>
            <a:endParaRPr lang="en-US" sz="2000" dirty="0"/>
          </a:p>
          <a:p>
            <a:r>
              <a:rPr lang="en-US" sz="2000" dirty="0"/>
              <a:t>Location of forest fire: </a:t>
            </a:r>
            <a:r>
              <a:rPr lang="en-US" sz="2000" dirty="0" err="1"/>
              <a:t>Montesinho</a:t>
            </a:r>
            <a:r>
              <a:rPr lang="en-US" sz="2000" dirty="0"/>
              <a:t> Natural Park, Bragança district, Northeast Portugal </a:t>
            </a:r>
          </a:p>
          <a:p>
            <a:endParaRPr lang="en-US" sz="2000" dirty="0"/>
          </a:p>
          <a:p>
            <a:r>
              <a:rPr lang="en-US" sz="2000" dirty="0"/>
              <a:t>Time period of data collection: January 2000 – December 2003 </a:t>
            </a:r>
          </a:p>
          <a:p>
            <a:endParaRPr lang="en-US" sz="2000" dirty="0"/>
          </a:p>
          <a:p>
            <a:r>
              <a:rPr lang="en-US" sz="2000" dirty="0"/>
              <a:t>Observations: 517 fire events recorded</a:t>
            </a:r>
          </a:p>
          <a:p>
            <a:endParaRPr lang="en-US" sz="2000" dirty="0"/>
          </a:p>
        </p:txBody>
      </p:sp>
      <p:pic>
        <p:nvPicPr>
          <p:cNvPr id="1026" name="Picture 2" descr="How the source of your tissues is fueling wildfires thousands of miles away  | CNN">
            <a:extLst>
              <a:ext uri="{FF2B5EF4-FFF2-40B4-BE49-F238E27FC236}">
                <a16:creationId xmlns:a16="http://schemas.microsoft.com/office/drawing/2014/main" id="{D94D8F4E-749F-06B8-F06C-326A9A40C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9" r="25113" b="2"/>
          <a:stretch/>
        </p:blipFill>
        <p:spPr bwMode="auto">
          <a:xfrm>
            <a:off x="6656821" y="878115"/>
            <a:ext cx="5101770" cy="5101770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792B5-9650-2397-AF15-D52E21AB49F6}"/>
              </a:ext>
            </a:extLst>
          </p:cNvPr>
          <p:cNvSpPr txBox="1"/>
          <p:nvPr/>
        </p:nvSpPr>
        <p:spPr>
          <a:xfrm>
            <a:off x="8115299" y="5979885"/>
            <a:ext cx="33043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 err="1"/>
              <a:t>Montesinho</a:t>
            </a:r>
            <a:r>
              <a:rPr lang="en-US" sz="1600" i="1" dirty="0"/>
              <a:t> Natural Park, Portugal </a:t>
            </a:r>
          </a:p>
        </p:txBody>
      </p:sp>
    </p:spTree>
    <p:extLst>
      <p:ext uri="{BB962C8B-B14F-4D97-AF65-F5344CB8AC3E}">
        <p14:creationId xmlns:p14="http://schemas.microsoft.com/office/powerpoint/2010/main" val="244372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21BD7-E4BD-F662-AC40-CE3B8477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Variables in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1478-FA45-5E01-9138-F10F9DA6E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b="1"/>
              <a:t>Month</a:t>
            </a:r>
            <a:r>
              <a:rPr lang="en-US" sz="1400"/>
              <a:t> – month of the year</a:t>
            </a:r>
          </a:p>
          <a:p>
            <a:r>
              <a:rPr lang="en-US" sz="1400" b="1"/>
              <a:t>Day</a:t>
            </a:r>
            <a:r>
              <a:rPr lang="en-US" sz="1400"/>
              <a:t> – day of the month</a:t>
            </a:r>
          </a:p>
          <a:p>
            <a:r>
              <a:rPr lang="en-US" sz="1400" b="1"/>
              <a:t>FFMC (Fine fuel moisture code)</a:t>
            </a:r>
            <a:r>
              <a:rPr lang="en-US" sz="1400"/>
              <a:t> - Moisture content of fine fuels (grass, leaves, small twigs).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High value – fine fuels are dry and more likely to catch fire</a:t>
            </a:r>
          </a:p>
          <a:p>
            <a:r>
              <a:rPr lang="en-US" sz="1400" b="1"/>
              <a:t>DMC (Duff moisture code)</a:t>
            </a:r>
            <a:r>
              <a:rPr lang="en-US" sz="1400"/>
              <a:t> – moisture content of the duff (layer of decomposed organic material in the forest floor).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High value – duff layer is dry and more likely of fire spreading into duff layer</a:t>
            </a:r>
          </a:p>
          <a:p>
            <a:r>
              <a:rPr lang="en-US" sz="1400" b="1"/>
              <a:t>DC (Drought code)</a:t>
            </a:r>
            <a:r>
              <a:rPr lang="en-US" sz="1400"/>
              <a:t> – moisture content of deeper soil and forest layers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High value – deep soil and forest floor layers are drier and more likely to sustain fires</a:t>
            </a:r>
          </a:p>
          <a:p>
            <a:r>
              <a:rPr lang="en-US" sz="1400" b="1"/>
              <a:t>ISI (Initial spread index)</a:t>
            </a:r>
            <a:r>
              <a:rPr lang="en-US" sz="1400"/>
              <a:t> – likelihood of initial spread of a fire, based on FFMC and wind speed.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High value – fire more likely to spread fast once it starts</a:t>
            </a:r>
          </a:p>
          <a:p>
            <a:r>
              <a:rPr lang="en-US" sz="1400" b="1"/>
              <a:t>Temp</a:t>
            </a:r>
            <a:r>
              <a:rPr lang="en-US" sz="1400"/>
              <a:t> - ambient temperature of the environment</a:t>
            </a:r>
          </a:p>
          <a:p>
            <a:r>
              <a:rPr lang="en-US" sz="1400" b="1"/>
              <a:t>RH</a:t>
            </a:r>
            <a:r>
              <a:rPr lang="en-US" sz="1400"/>
              <a:t> – relative humidity</a:t>
            </a:r>
          </a:p>
          <a:p>
            <a:r>
              <a:rPr lang="en-US" sz="1400" b="1"/>
              <a:t>Wind</a:t>
            </a:r>
            <a:r>
              <a:rPr lang="en-US" sz="1400"/>
              <a:t> – wind speed</a:t>
            </a:r>
          </a:p>
          <a:p>
            <a:r>
              <a:rPr lang="en-US" sz="1400" b="1"/>
              <a:t>Rain</a:t>
            </a:r>
            <a:r>
              <a:rPr lang="en-US" sz="1400"/>
              <a:t> – outside rain</a:t>
            </a:r>
          </a:p>
          <a:p>
            <a:r>
              <a:rPr lang="en-US" sz="1400" b="1"/>
              <a:t>Area</a:t>
            </a:r>
            <a:r>
              <a:rPr lang="en-US" sz="1400"/>
              <a:t> – the burned area of the forest </a:t>
            </a:r>
          </a:p>
        </p:txBody>
      </p:sp>
    </p:spTree>
    <p:extLst>
      <p:ext uri="{BB962C8B-B14F-4D97-AF65-F5344CB8AC3E}">
        <p14:creationId xmlns:p14="http://schemas.microsoft.com/office/powerpoint/2010/main" val="143229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FD61F-B498-29F1-99DC-BAB76B80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89" y="187212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 dirty="0">
                <a:latin typeface="+mj-lt"/>
                <a:ea typeface="+mj-ea"/>
                <a:cs typeface="+mj-cs"/>
              </a:rPr>
              <a:t>Split data into high temperature days and low temperature days and assess if there is a difference in burned area between the two groups</a:t>
            </a:r>
          </a:p>
        </p:txBody>
      </p:sp>
      <p:pic>
        <p:nvPicPr>
          <p:cNvPr id="4" name="Content Placeholder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DABF0C88-3DFD-CC48-654C-DB0D8EA14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118" y="2689622"/>
            <a:ext cx="8311487" cy="23019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86AA067-B481-A6F4-3D67-FF47458A8254}"/>
              </a:ext>
            </a:extLst>
          </p:cNvPr>
          <p:cNvSpPr txBox="1">
            <a:spLocks/>
          </p:cNvSpPr>
          <p:nvPr/>
        </p:nvSpPr>
        <p:spPr>
          <a:xfrm>
            <a:off x="590958" y="5364383"/>
            <a:ext cx="8332826" cy="111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p-value of 0.09615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No significant difference </a:t>
            </a:r>
            <a:r>
              <a:rPr lang="en-US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 burned area between high temperature days and low temperature 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D6291-FE13-1BFF-3E74-5C6022166FAE}"/>
              </a:ext>
            </a:extLst>
          </p:cNvPr>
          <p:cNvSpPr txBox="1"/>
          <p:nvPr/>
        </p:nvSpPr>
        <p:spPr>
          <a:xfrm>
            <a:off x="1134689" y="2033844"/>
            <a:ext cx="610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H0​:</a:t>
            </a:r>
            <a:r>
              <a:rPr lang="el-GR" dirty="0"/>
              <a:t>μ</a:t>
            </a:r>
            <a:r>
              <a:rPr lang="en-US" dirty="0"/>
              <a:t>low-temp​ = </a:t>
            </a:r>
            <a:r>
              <a:rPr lang="el-GR" dirty="0"/>
              <a:t>μ</a:t>
            </a:r>
            <a:r>
              <a:rPr lang="en-US" dirty="0"/>
              <a:t>high-temp​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36D00B-E314-B07C-C6D0-4A08020E2058}"/>
              </a:ext>
            </a:extLst>
          </p:cNvPr>
          <p:cNvSpPr txBox="1"/>
          <p:nvPr/>
        </p:nvSpPr>
        <p:spPr>
          <a:xfrm>
            <a:off x="1134689" y="1577299"/>
            <a:ext cx="610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H1​:</a:t>
            </a:r>
            <a:r>
              <a:rPr lang="el-GR" dirty="0"/>
              <a:t>μ</a:t>
            </a:r>
            <a:r>
              <a:rPr lang="en-US" dirty="0"/>
              <a:t>low-temp​ = </a:t>
            </a:r>
            <a:r>
              <a:rPr lang="el-GR" dirty="0"/>
              <a:t>μ</a:t>
            </a:r>
            <a:r>
              <a:rPr lang="en-US" dirty="0"/>
              <a:t>high-temp​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3936314-8747-18BA-FB08-623626CF5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870" y="1616431"/>
            <a:ext cx="64516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8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3FB3-EF44-348E-CED7-910095B7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" y="-635"/>
            <a:ext cx="1217168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One-way ANOVA to test if mean burned area differs across any of the months</a:t>
            </a:r>
          </a:p>
        </p:txBody>
      </p:sp>
      <p:pic>
        <p:nvPicPr>
          <p:cNvPr id="4" name="Picture 3" descr="A number of numbers on a white background&#10;&#10;AI-generated content may be incorrect.">
            <a:extLst>
              <a:ext uri="{FF2B5EF4-FFF2-40B4-BE49-F238E27FC236}">
                <a16:creationId xmlns:a16="http://schemas.microsoft.com/office/drawing/2014/main" id="{86A47514-47F0-F6EF-B3AF-A1B54282B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01" y="3429000"/>
            <a:ext cx="7824857" cy="103228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8FEE2A7-8CB9-5C82-2A07-8FAB3EE185A8}"/>
              </a:ext>
            </a:extLst>
          </p:cNvPr>
          <p:cNvSpPr txBox="1">
            <a:spLocks/>
          </p:cNvSpPr>
          <p:nvPr/>
        </p:nvSpPr>
        <p:spPr>
          <a:xfrm>
            <a:off x="419658" y="4967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P-value is 0.993</a:t>
            </a:r>
          </a:p>
          <a:p>
            <a:r>
              <a:rPr lang="en-US" sz="3200" dirty="0">
                <a:solidFill>
                  <a:srgbClr val="C00000"/>
                </a:solidFill>
              </a:rPr>
              <a:t>No significant difference</a:t>
            </a:r>
            <a:r>
              <a:rPr lang="en-US" sz="3200" dirty="0"/>
              <a:t> in burned area across all the months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EBCAF-0E99-FD13-A440-03DA9291016D}"/>
              </a:ext>
            </a:extLst>
          </p:cNvPr>
          <p:cNvSpPr txBox="1"/>
          <p:nvPr/>
        </p:nvSpPr>
        <p:spPr>
          <a:xfrm>
            <a:off x="419658" y="1448023"/>
            <a:ext cx="6099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H₀:</a:t>
            </a:r>
            <a:r>
              <a:rPr lang="en-US" dirty="0"/>
              <a:t> All monthly mean burned‐area values are equal.</a:t>
            </a:r>
            <a:br>
              <a:rPr lang="en-US" dirty="0"/>
            </a:br>
            <a:r>
              <a:rPr lang="en-US" b="1" dirty="0"/>
              <a:t>H₁:</a:t>
            </a:r>
            <a:r>
              <a:rPr lang="en-US" dirty="0"/>
              <a:t> At least one month’s mean differs.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FD311B-050D-D9EB-2065-0111997B9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16" y="2293193"/>
            <a:ext cx="3048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49890-B159-E4AD-6DF0-702A94938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Multi-factor one-way ANOVA to test the influence of different factors on burned area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CC4E1F-A8A1-6F1B-0802-D5F956685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694533"/>
            <a:ext cx="7225748" cy="3468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A8CD02-D241-02DA-052E-1AC84957ABE7}"/>
              </a:ext>
            </a:extLst>
          </p:cNvPr>
          <p:cNvSpPr txBox="1"/>
          <p:nvPr/>
        </p:nvSpPr>
        <p:spPr>
          <a:xfrm>
            <a:off x="4241442" y="5549068"/>
            <a:ext cx="6552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>
                <a:latin typeface="+mj-lt"/>
                <a:ea typeface="+mj-ea"/>
                <a:cs typeface="+mj-cs"/>
              </a:rPr>
              <a:t>Probably can't do this b</a:t>
            </a:r>
            <a:r>
              <a:rPr lang="en-US" dirty="0">
                <a:latin typeface="+mj-lt"/>
                <a:ea typeface="+mj-ea"/>
                <a:cs typeface="+mj-cs"/>
              </a:rPr>
              <a:t>ecause</a:t>
            </a:r>
            <a:r>
              <a:rPr lang="en-US" sz="1800" kern="1200" dirty="0">
                <a:latin typeface="+mj-lt"/>
                <a:ea typeface="+mj-ea"/>
                <a:cs typeface="+mj-cs"/>
              </a:rPr>
              <a:t> factors aren't categorical. Look into 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3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6DB99-2617-0F3D-2B3F-E29CD5CD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37" y="297248"/>
            <a:ext cx="8685734" cy="13865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Simple linear regression of burn area against temperature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0F7634-7179-2587-C647-641752EA14F2}"/>
              </a:ext>
            </a:extLst>
          </p:cNvPr>
          <p:cNvSpPr txBox="1">
            <a:spLocks/>
          </p:cNvSpPr>
          <p:nvPr/>
        </p:nvSpPr>
        <p:spPr>
          <a:xfrm>
            <a:off x="823442" y="4541263"/>
            <a:ext cx="4662957" cy="1395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data does not show a linear trend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92079-E8C6-2DE2-029C-FC8324C70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357" y="1177623"/>
            <a:ext cx="6516027" cy="40611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1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3304-B222-4FA0-B21B-3063BE8A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69" y="25821"/>
            <a:ext cx="10515600" cy="596694"/>
          </a:xfrm>
        </p:spPr>
        <p:txBody>
          <a:bodyPr/>
          <a:lstStyle/>
          <a:p>
            <a:r>
              <a:rPr lang="en-US" sz="3600" dirty="0"/>
              <a:t>Log-transform the data since it is nonlinear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94396-0C61-8319-9320-8BCEC73BED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987" r="-135" b="1299"/>
          <a:stretch/>
        </p:blipFill>
        <p:spPr>
          <a:xfrm>
            <a:off x="1613728" y="600213"/>
            <a:ext cx="8898298" cy="47736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75A50D6-9724-01D0-780E-CB8D9C25505C}"/>
              </a:ext>
            </a:extLst>
          </p:cNvPr>
          <p:cNvSpPr txBox="1">
            <a:spLocks/>
          </p:cNvSpPr>
          <p:nvPr/>
        </p:nvSpPr>
        <p:spPr>
          <a:xfrm>
            <a:off x="127422" y="5948228"/>
            <a:ext cx="10515600" cy="596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It is still not linear but we tried to run the 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19576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AE403-E6B9-A46E-AF46-448FA409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7276083" cy="1031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linear regression model: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2C26155-7A61-258D-D2E4-E992FA86E779}"/>
              </a:ext>
            </a:extLst>
          </p:cNvPr>
          <p:cNvSpPr txBox="1">
            <a:spLocks/>
          </p:cNvSpPr>
          <p:nvPr/>
        </p:nvSpPr>
        <p:spPr>
          <a:xfrm>
            <a:off x="193861" y="2511610"/>
            <a:ext cx="4518816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The R</a:t>
            </a:r>
            <a:r>
              <a:rPr lang="en-US" sz="2000" baseline="30000" dirty="0">
                <a:latin typeface="+mn-lt"/>
                <a:ea typeface="+mn-ea"/>
                <a:cs typeface="+mn-cs"/>
              </a:rPr>
              <a:t>2 </a:t>
            </a:r>
            <a:r>
              <a:rPr lang="en-US" sz="2000" dirty="0">
                <a:latin typeface="+mn-lt"/>
                <a:ea typeface="+mn-ea"/>
                <a:cs typeface="+mn-cs"/>
              </a:rPr>
              <a:t>seems not to be a good model and there is still no significant effect on burn area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B8C21-B2EA-25E1-2D33-E571BFF5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309" y="1692762"/>
            <a:ext cx="7048017" cy="38780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4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2679</TotalTime>
  <Words>950</Words>
  <Application>Microsoft Macintosh PowerPoint</Application>
  <PresentationFormat>Widescreen</PresentationFormat>
  <Paragraphs>88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Courier New</vt:lpstr>
      <vt:lpstr>Office Theme</vt:lpstr>
      <vt:lpstr>Forest fire analysis</vt:lpstr>
      <vt:lpstr> Forest Fires Dataset</vt:lpstr>
      <vt:lpstr>Variables in dataset</vt:lpstr>
      <vt:lpstr>Split data into high temperature days and low temperature days and assess if there is a difference in burned area between the two groups</vt:lpstr>
      <vt:lpstr>One-way ANOVA to test if mean burned area differs across any of the months</vt:lpstr>
      <vt:lpstr>Multi-factor one-way ANOVA to test the influence of different factors on burned area</vt:lpstr>
      <vt:lpstr>Simple linear regression of burn area against temperature</vt:lpstr>
      <vt:lpstr>Log-transform the data since it is nonlinear</vt:lpstr>
      <vt:lpstr>The linear regression model:</vt:lpstr>
      <vt:lpstr>Identification of Temporal Patterns in Forest Fire Occurrences</vt:lpstr>
      <vt:lpstr>Correlation Heatmap of Weather Indices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Ola, Paul Ayodeji</dc:creator>
  <cp:lastModifiedBy>Ola, Paul Ayodeji</cp:lastModifiedBy>
  <cp:revision>2</cp:revision>
  <dcterms:created xsi:type="dcterms:W3CDTF">2025-04-21T13:49:35Z</dcterms:created>
  <dcterms:modified xsi:type="dcterms:W3CDTF">2025-04-24T15:47:48Z</dcterms:modified>
</cp:coreProperties>
</file>