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6DAE6-11FE-4E57-AE2B-20FCCD577F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D00BE6-8C36-4FAB-8495-2CEAC2B8CEE4}">
      <dgm:prSet/>
      <dgm:spPr/>
      <dgm:t>
        <a:bodyPr/>
        <a:lstStyle/>
        <a:p>
          <a:r>
            <a:rPr lang="en-US" b="0" i="0" dirty="0"/>
            <a:t>1) We want to find out which type of plane accident (human error, mechanical failure, or both) is more common.</a:t>
          </a:r>
          <a:endParaRPr lang="en-US" dirty="0"/>
        </a:p>
      </dgm:t>
    </dgm:pt>
    <dgm:pt modelId="{AEDB044C-4E66-4756-87E7-0CB093996387}" type="parTrans" cxnId="{59FB8CAC-AD7D-496B-B2AF-79C7D8493916}">
      <dgm:prSet/>
      <dgm:spPr/>
      <dgm:t>
        <a:bodyPr/>
        <a:lstStyle/>
        <a:p>
          <a:endParaRPr lang="en-US"/>
        </a:p>
      </dgm:t>
    </dgm:pt>
    <dgm:pt modelId="{25A9E175-EE5B-4281-BF93-A9C6017A7D97}" type="sibTrans" cxnId="{59FB8CAC-AD7D-496B-B2AF-79C7D8493916}">
      <dgm:prSet/>
      <dgm:spPr/>
      <dgm:t>
        <a:bodyPr/>
        <a:lstStyle/>
        <a:p>
          <a:endParaRPr lang="en-US"/>
        </a:p>
      </dgm:t>
    </dgm:pt>
    <dgm:pt modelId="{1CF6E9DD-77E4-49F2-80DB-BE9DB40846DD}">
      <dgm:prSet/>
      <dgm:spPr/>
      <dgm:t>
        <a:bodyPr/>
        <a:lstStyle/>
        <a:p>
          <a:r>
            <a:rPr lang="en-US" b="0" i="0"/>
            <a:t>2) To determine how aircraft category (commercial, private, cargo) influences accident fatality rates.</a:t>
          </a:r>
          <a:endParaRPr lang="en-US"/>
        </a:p>
      </dgm:t>
    </dgm:pt>
    <dgm:pt modelId="{45EE5363-3DA4-4843-A1E3-928B051BD526}" type="parTrans" cxnId="{60D4A073-2A0E-4627-B290-5531F0297F48}">
      <dgm:prSet/>
      <dgm:spPr/>
      <dgm:t>
        <a:bodyPr/>
        <a:lstStyle/>
        <a:p>
          <a:endParaRPr lang="en-US"/>
        </a:p>
      </dgm:t>
    </dgm:pt>
    <dgm:pt modelId="{A71373E1-08B5-4400-9C2B-03CD05CB6FBB}" type="sibTrans" cxnId="{60D4A073-2A0E-4627-B290-5531F0297F48}">
      <dgm:prSet/>
      <dgm:spPr/>
      <dgm:t>
        <a:bodyPr/>
        <a:lstStyle/>
        <a:p>
          <a:endParaRPr lang="en-US"/>
        </a:p>
      </dgm:t>
    </dgm:pt>
    <dgm:pt modelId="{2E902C30-A074-4A5C-91C9-B23907567FBC}">
      <dgm:prSet/>
      <dgm:spPr/>
      <dgm:t>
        <a:bodyPr/>
        <a:lstStyle/>
        <a:p>
          <a:r>
            <a:rPr lang="en-US" b="0" i="0"/>
            <a:t>This was analyzed using a dataset from Kaggle, containing thousands of aviation accident observations. The size of the dataset creates a normal distribution, which helped draw a reliable conclusion for aviation safety.</a:t>
          </a:r>
          <a:endParaRPr lang="en-US"/>
        </a:p>
      </dgm:t>
    </dgm:pt>
    <dgm:pt modelId="{269C24B5-D96A-43F1-9C3C-78701C80E808}" type="parTrans" cxnId="{10181DE3-1004-40D4-96FB-C62E9E69CC29}">
      <dgm:prSet/>
      <dgm:spPr/>
      <dgm:t>
        <a:bodyPr/>
        <a:lstStyle/>
        <a:p>
          <a:endParaRPr lang="en-US"/>
        </a:p>
      </dgm:t>
    </dgm:pt>
    <dgm:pt modelId="{89EFF4DA-FD0C-4147-BFA1-69F14F6B84BF}" type="sibTrans" cxnId="{10181DE3-1004-40D4-96FB-C62E9E69CC29}">
      <dgm:prSet/>
      <dgm:spPr/>
      <dgm:t>
        <a:bodyPr/>
        <a:lstStyle/>
        <a:p>
          <a:endParaRPr lang="en-US"/>
        </a:p>
      </dgm:t>
    </dgm:pt>
    <dgm:pt modelId="{DF02A03A-CC6E-4E46-B3B5-D8583F4EADE7}" type="pres">
      <dgm:prSet presAssocID="{36F6DAE6-11FE-4E57-AE2B-20FCCD577F13}" presName="root" presStyleCnt="0">
        <dgm:presLayoutVars>
          <dgm:dir/>
          <dgm:resizeHandles val="exact"/>
        </dgm:presLayoutVars>
      </dgm:prSet>
      <dgm:spPr/>
    </dgm:pt>
    <dgm:pt modelId="{F3AC9F07-E978-4AC9-B262-0BF2410549BB}" type="pres">
      <dgm:prSet presAssocID="{9AD00BE6-8C36-4FAB-8495-2CEAC2B8CEE4}" presName="compNode" presStyleCnt="0"/>
      <dgm:spPr/>
    </dgm:pt>
    <dgm:pt modelId="{7669AE84-BCB1-4523-AB27-DE62960D9130}" type="pres">
      <dgm:prSet presAssocID="{9AD00BE6-8C36-4FAB-8495-2CEAC2B8CEE4}" presName="bgRect" presStyleLbl="bgShp" presStyleIdx="0" presStyleCnt="3"/>
      <dgm:spPr/>
    </dgm:pt>
    <dgm:pt modelId="{5D5D2025-D308-4E43-BDE6-348250CBBDB2}" type="pres">
      <dgm:prSet presAssocID="{9AD00BE6-8C36-4FAB-8495-2CEAC2B8CE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831BD89-2A6E-4A10-88CD-FFA7A8A4FAC0}" type="pres">
      <dgm:prSet presAssocID="{9AD00BE6-8C36-4FAB-8495-2CEAC2B8CEE4}" presName="spaceRect" presStyleCnt="0"/>
      <dgm:spPr/>
    </dgm:pt>
    <dgm:pt modelId="{6CA61281-5372-4088-90BE-6757AC901F9A}" type="pres">
      <dgm:prSet presAssocID="{9AD00BE6-8C36-4FAB-8495-2CEAC2B8CEE4}" presName="parTx" presStyleLbl="revTx" presStyleIdx="0" presStyleCnt="3">
        <dgm:presLayoutVars>
          <dgm:chMax val="0"/>
          <dgm:chPref val="0"/>
        </dgm:presLayoutVars>
      </dgm:prSet>
      <dgm:spPr/>
    </dgm:pt>
    <dgm:pt modelId="{8146F9DE-0F4C-47AA-8EBE-888D260CB470}" type="pres">
      <dgm:prSet presAssocID="{25A9E175-EE5B-4281-BF93-A9C6017A7D97}" presName="sibTrans" presStyleCnt="0"/>
      <dgm:spPr/>
    </dgm:pt>
    <dgm:pt modelId="{35514B0F-E51D-42BA-BC49-A4798E114DD9}" type="pres">
      <dgm:prSet presAssocID="{1CF6E9DD-77E4-49F2-80DB-BE9DB40846DD}" presName="compNode" presStyleCnt="0"/>
      <dgm:spPr/>
    </dgm:pt>
    <dgm:pt modelId="{31057020-4904-4A19-9E87-73D021238861}" type="pres">
      <dgm:prSet presAssocID="{1CF6E9DD-77E4-49F2-80DB-BE9DB40846DD}" presName="bgRect" presStyleLbl="bgShp" presStyleIdx="1" presStyleCnt="3"/>
      <dgm:spPr/>
    </dgm:pt>
    <dgm:pt modelId="{E3476DDB-651E-44FC-AFC2-468E92AE786C}" type="pres">
      <dgm:prSet presAssocID="{1CF6E9DD-77E4-49F2-80DB-BE9DB40846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EB20B1B0-B12D-4A58-ADFB-7B3F8FEC1970}" type="pres">
      <dgm:prSet presAssocID="{1CF6E9DD-77E4-49F2-80DB-BE9DB40846DD}" presName="spaceRect" presStyleCnt="0"/>
      <dgm:spPr/>
    </dgm:pt>
    <dgm:pt modelId="{C7D733EF-1D4E-46A8-9AE8-3F920BBEBC88}" type="pres">
      <dgm:prSet presAssocID="{1CF6E9DD-77E4-49F2-80DB-BE9DB40846DD}" presName="parTx" presStyleLbl="revTx" presStyleIdx="1" presStyleCnt="3">
        <dgm:presLayoutVars>
          <dgm:chMax val="0"/>
          <dgm:chPref val="0"/>
        </dgm:presLayoutVars>
      </dgm:prSet>
      <dgm:spPr/>
    </dgm:pt>
    <dgm:pt modelId="{CA587BD9-275D-4B62-B1DA-403A0F5254A1}" type="pres">
      <dgm:prSet presAssocID="{A71373E1-08B5-4400-9C2B-03CD05CB6FBB}" presName="sibTrans" presStyleCnt="0"/>
      <dgm:spPr/>
    </dgm:pt>
    <dgm:pt modelId="{68EBB80F-148B-49A9-823B-78CAD130603E}" type="pres">
      <dgm:prSet presAssocID="{2E902C30-A074-4A5C-91C9-B23907567FBC}" presName="compNode" presStyleCnt="0"/>
      <dgm:spPr/>
    </dgm:pt>
    <dgm:pt modelId="{DDF5A7C6-87EB-4C86-BE10-1A1B1F13FC18}" type="pres">
      <dgm:prSet presAssocID="{2E902C30-A074-4A5C-91C9-B23907567FBC}" presName="bgRect" presStyleLbl="bgShp" presStyleIdx="2" presStyleCnt="3"/>
      <dgm:spPr/>
    </dgm:pt>
    <dgm:pt modelId="{5635D1D7-B9FB-41A1-BF94-087334D8A0EF}" type="pres">
      <dgm:prSet presAssocID="{2E902C30-A074-4A5C-91C9-B23907567F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C4ECEF30-4E9F-4A6E-8697-8545A9EA3409}" type="pres">
      <dgm:prSet presAssocID="{2E902C30-A074-4A5C-91C9-B23907567FBC}" presName="spaceRect" presStyleCnt="0"/>
      <dgm:spPr/>
    </dgm:pt>
    <dgm:pt modelId="{25EAE54D-A4F3-4A4B-BE66-B692084C4864}" type="pres">
      <dgm:prSet presAssocID="{2E902C30-A074-4A5C-91C9-B23907567F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9F8436-FEC4-4F01-8B2F-58EB90F00F71}" type="presOf" srcId="{9AD00BE6-8C36-4FAB-8495-2CEAC2B8CEE4}" destId="{6CA61281-5372-4088-90BE-6757AC901F9A}" srcOrd="0" destOrd="0" presId="urn:microsoft.com/office/officeart/2018/2/layout/IconVerticalSolidList"/>
    <dgm:cxn modelId="{60D4A073-2A0E-4627-B290-5531F0297F48}" srcId="{36F6DAE6-11FE-4E57-AE2B-20FCCD577F13}" destId="{1CF6E9DD-77E4-49F2-80DB-BE9DB40846DD}" srcOrd="1" destOrd="0" parTransId="{45EE5363-3DA4-4843-A1E3-928B051BD526}" sibTransId="{A71373E1-08B5-4400-9C2B-03CD05CB6FBB}"/>
    <dgm:cxn modelId="{05267080-A86A-479F-9722-CB34BE81502E}" type="presOf" srcId="{1CF6E9DD-77E4-49F2-80DB-BE9DB40846DD}" destId="{C7D733EF-1D4E-46A8-9AE8-3F920BBEBC88}" srcOrd="0" destOrd="0" presId="urn:microsoft.com/office/officeart/2018/2/layout/IconVerticalSolidList"/>
    <dgm:cxn modelId="{6A0CAA8E-63FF-4E63-8B83-B5428AC0C6CC}" type="presOf" srcId="{2E902C30-A074-4A5C-91C9-B23907567FBC}" destId="{25EAE54D-A4F3-4A4B-BE66-B692084C4864}" srcOrd="0" destOrd="0" presId="urn:microsoft.com/office/officeart/2018/2/layout/IconVerticalSolidList"/>
    <dgm:cxn modelId="{7F9C15A5-E7C0-413B-A962-C0201E646D07}" type="presOf" srcId="{36F6DAE6-11FE-4E57-AE2B-20FCCD577F13}" destId="{DF02A03A-CC6E-4E46-B3B5-D8583F4EADE7}" srcOrd="0" destOrd="0" presId="urn:microsoft.com/office/officeart/2018/2/layout/IconVerticalSolidList"/>
    <dgm:cxn modelId="{59FB8CAC-AD7D-496B-B2AF-79C7D8493916}" srcId="{36F6DAE6-11FE-4E57-AE2B-20FCCD577F13}" destId="{9AD00BE6-8C36-4FAB-8495-2CEAC2B8CEE4}" srcOrd="0" destOrd="0" parTransId="{AEDB044C-4E66-4756-87E7-0CB093996387}" sibTransId="{25A9E175-EE5B-4281-BF93-A9C6017A7D97}"/>
    <dgm:cxn modelId="{10181DE3-1004-40D4-96FB-C62E9E69CC29}" srcId="{36F6DAE6-11FE-4E57-AE2B-20FCCD577F13}" destId="{2E902C30-A074-4A5C-91C9-B23907567FBC}" srcOrd="2" destOrd="0" parTransId="{269C24B5-D96A-43F1-9C3C-78701C80E808}" sibTransId="{89EFF4DA-FD0C-4147-BFA1-69F14F6B84BF}"/>
    <dgm:cxn modelId="{A4D35ADD-6941-45AB-B147-E454CC43536E}" type="presParOf" srcId="{DF02A03A-CC6E-4E46-B3B5-D8583F4EADE7}" destId="{F3AC9F07-E978-4AC9-B262-0BF2410549BB}" srcOrd="0" destOrd="0" presId="urn:microsoft.com/office/officeart/2018/2/layout/IconVerticalSolidList"/>
    <dgm:cxn modelId="{E55BF157-5D3F-4C61-BB6E-076B3DFECEB6}" type="presParOf" srcId="{F3AC9F07-E978-4AC9-B262-0BF2410549BB}" destId="{7669AE84-BCB1-4523-AB27-DE62960D9130}" srcOrd="0" destOrd="0" presId="urn:microsoft.com/office/officeart/2018/2/layout/IconVerticalSolidList"/>
    <dgm:cxn modelId="{3A558C92-C864-43F5-A358-CE8B4B8421CD}" type="presParOf" srcId="{F3AC9F07-E978-4AC9-B262-0BF2410549BB}" destId="{5D5D2025-D308-4E43-BDE6-348250CBBDB2}" srcOrd="1" destOrd="0" presId="urn:microsoft.com/office/officeart/2018/2/layout/IconVerticalSolidList"/>
    <dgm:cxn modelId="{8546993E-2080-457F-86BF-CA3D172134C8}" type="presParOf" srcId="{F3AC9F07-E978-4AC9-B262-0BF2410549BB}" destId="{A831BD89-2A6E-4A10-88CD-FFA7A8A4FAC0}" srcOrd="2" destOrd="0" presId="urn:microsoft.com/office/officeart/2018/2/layout/IconVerticalSolidList"/>
    <dgm:cxn modelId="{7204F8F9-49D6-4107-B623-E0C6E167A538}" type="presParOf" srcId="{F3AC9F07-E978-4AC9-B262-0BF2410549BB}" destId="{6CA61281-5372-4088-90BE-6757AC901F9A}" srcOrd="3" destOrd="0" presId="urn:microsoft.com/office/officeart/2018/2/layout/IconVerticalSolidList"/>
    <dgm:cxn modelId="{85945E1F-04E3-4F83-95FB-3E01606FE464}" type="presParOf" srcId="{DF02A03A-CC6E-4E46-B3B5-D8583F4EADE7}" destId="{8146F9DE-0F4C-47AA-8EBE-888D260CB470}" srcOrd="1" destOrd="0" presId="urn:microsoft.com/office/officeart/2018/2/layout/IconVerticalSolidList"/>
    <dgm:cxn modelId="{0C7144C4-7AAF-4240-A6B9-24D454BE67D5}" type="presParOf" srcId="{DF02A03A-CC6E-4E46-B3B5-D8583F4EADE7}" destId="{35514B0F-E51D-42BA-BC49-A4798E114DD9}" srcOrd="2" destOrd="0" presId="urn:microsoft.com/office/officeart/2018/2/layout/IconVerticalSolidList"/>
    <dgm:cxn modelId="{5E2A658D-C1CC-4A89-A8CE-1D6B4E4BDF24}" type="presParOf" srcId="{35514B0F-E51D-42BA-BC49-A4798E114DD9}" destId="{31057020-4904-4A19-9E87-73D021238861}" srcOrd="0" destOrd="0" presId="urn:microsoft.com/office/officeart/2018/2/layout/IconVerticalSolidList"/>
    <dgm:cxn modelId="{DF2DE116-A25D-4B07-AED6-A6985DFDA7EE}" type="presParOf" srcId="{35514B0F-E51D-42BA-BC49-A4798E114DD9}" destId="{E3476DDB-651E-44FC-AFC2-468E92AE786C}" srcOrd="1" destOrd="0" presId="urn:microsoft.com/office/officeart/2018/2/layout/IconVerticalSolidList"/>
    <dgm:cxn modelId="{FF282317-55D0-4AA1-A8AE-2C0F4E870BD1}" type="presParOf" srcId="{35514B0F-E51D-42BA-BC49-A4798E114DD9}" destId="{EB20B1B0-B12D-4A58-ADFB-7B3F8FEC1970}" srcOrd="2" destOrd="0" presId="urn:microsoft.com/office/officeart/2018/2/layout/IconVerticalSolidList"/>
    <dgm:cxn modelId="{596B01BC-7314-4358-B5F2-08F617C35CBB}" type="presParOf" srcId="{35514B0F-E51D-42BA-BC49-A4798E114DD9}" destId="{C7D733EF-1D4E-46A8-9AE8-3F920BBEBC88}" srcOrd="3" destOrd="0" presId="urn:microsoft.com/office/officeart/2018/2/layout/IconVerticalSolidList"/>
    <dgm:cxn modelId="{B982CAEE-2ACD-45DE-93FF-F2D78EC89B60}" type="presParOf" srcId="{DF02A03A-CC6E-4E46-B3B5-D8583F4EADE7}" destId="{CA587BD9-275D-4B62-B1DA-403A0F5254A1}" srcOrd="3" destOrd="0" presId="urn:microsoft.com/office/officeart/2018/2/layout/IconVerticalSolidList"/>
    <dgm:cxn modelId="{72E06757-E0AB-4A55-AF05-F7AB22A0E395}" type="presParOf" srcId="{DF02A03A-CC6E-4E46-B3B5-D8583F4EADE7}" destId="{68EBB80F-148B-49A9-823B-78CAD130603E}" srcOrd="4" destOrd="0" presId="urn:microsoft.com/office/officeart/2018/2/layout/IconVerticalSolidList"/>
    <dgm:cxn modelId="{AE1C823F-3725-4520-B610-EC4FD7214611}" type="presParOf" srcId="{68EBB80F-148B-49A9-823B-78CAD130603E}" destId="{DDF5A7C6-87EB-4C86-BE10-1A1B1F13FC18}" srcOrd="0" destOrd="0" presId="urn:microsoft.com/office/officeart/2018/2/layout/IconVerticalSolidList"/>
    <dgm:cxn modelId="{BB473F5E-3479-4E80-AF98-D73CC776BF64}" type="presParOf" srcId="{68EBB80F-148B-49A9-823B-78CAD130603E}" destId="{5635D1D7-B9FB-41A1-BF94-087334D8A0EF}" srcOrd="1" destOrd="0" presId="urn:microsoft.com/office/officeart/2018/2/layout/IconVerticalSolidList"/>
    <dgm:cxn modelId="{C1749620-6E6C-4192-B880-77E2A7DD77F3}" type="presParOf" srcId="{68EBB80F-148B-49A9-823B-78CAD130603E}" destId="{C4ECEF30-4E9F-4A6E-8697-8545A9EA3409}" srcOrd="2" destOrd="0" presId="urn:microsoft.com/office/officeart/2018/2/layout/IconVerticalSolidList"/>
    <dgm:cxn modelId="{D36AA25D-727C-4E22-B487-4424E622A5A0}" type="presParOf" srcId="{68EBB80F-148B-49A9-823B-78CAD130603E}" destId="{25EAE54D-A4F3-4A4B-BE66-B692084C48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9AE84-BCB1-4523-AB27-DE62960D913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D2025-D308-4E43-BDE6-348250CBBDB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61281-5372-4088-90BE-6757AC901F9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1) We want to find out which type of plane accident (human error, mechanical failure, or both) is more common.</a:t>
          </a:r>
          <a:endParaRPr lang="en-US" sz="2200" kern="1200" dirty="0"/>
        </a:p>
      </dsp:txBody>
      <dsp:txXfrm>
        <a:off x="1437631" y="531"/>
        <a:ext cx="9077968" cy="1244702"/>
      </dsp:txXfrm>
    </dsp:sp>
    <dsp:sp modelId="{31057020-4904-4A19-9E87-73D021238861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76DDB-651E-44FC-AFC2-468E92AE786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733EF-1D4E-46A8-9AE8-3F920BBEBC8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2) To determine how aircraft category (commercial, private, cargo) influences accident fatality rates.</a:t>
          </a:r>
          <a:endParaRPr lang="en-US" sz="2200" kern="1200"/>
        </a:p>
      </dsp:txBody>
      <dsp:txXfrm>
        <a:off x="1437631" y="1556410"/>
        <a:ext cx="9077968" cy="1244702"/>
      </dsp:txXfrm>
    </dsp:sp>
    <dsp:sp modelId="{DDF5A7C6-87EB-4C86-BE10-1A1B1F13FC18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5D1D7-B9FB-41A1-BF94-087334D8A0E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AE54D-A4F3-4A4B-BE66-B692084C486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This was analyzed using a dataset from Kaggle, containing thousands of aviation accident observations. The size of the dataset creates a normal distribution, which helped draw a reliable conclusion for aviation safety.</a:t>
          </a:r>
          <a:endParaRPr lang="en-US" sz="22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00A4-DAB6-4420-9BEF-C01C5C56B93E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6EE85-4C38-4FD7-9684-6F46CBF9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6EE85-4C38-4FD7-9684-6F46CBF91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BDC-BF82-273D-9F94-280DF965E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3A9D-1DCA-7949-2A02-EE9C592E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6860-71C0-9FBA-A5B2-63736A1C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55C7-0027-04C2-00DB-1F9CB1DF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E3AD-8AF1-E995-3278-FDCC849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C481-0E9B-2D4E-3EB9-064E141E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476EF-F20B-D363-7C04-64550B4A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86BD-C8C5-D17D-FF3D-F3F830B3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F2AF-61E1-80D3-0C3D-A13544C2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A6EC-DBFE-FF52-764F-E3BC67F8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B1D02-2AD8-3917-499D-2ECF466BF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C1FB7-FD8E-E847-76C2-B732D081F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27A3-A3DB-FC68-5608-E4B4FBAC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4B27-A9C3-8A46-00B3-FF3868B1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A394-5C55-6A20-2D55-FF665A3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0437-81FB-2F46-7CA8-5D0F3B42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8A92-A8A4-C158-4EF4-79055D45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2B47-B405-BEF2-1E3F-8AED5217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5FEE-4164-4C27-4199-5BB450C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C73A-A729-E823-9A52-3EDC9AE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47E8-EE44-F3D2-62F6-CA804B0A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276-6CC3-FBDF-D845-BA97A578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9D5D-20FE-2DCD-141E-6B6BCA2B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7110F-0CD2-5BF8-40B6-D0E775A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531F-590B-63C7-E48E-CD9C0752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B505-AABE-CCDD-F7BA-5A48145E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5671-C648-1E5A-AD02-E92124D80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295AF-142B-E6AC-7760-92644598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297FF-77ED-C580-77F6-3A6586CD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B15CD-D317-29C5-B10D-15372F4D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F4BC-9178-EDA5-30E7-E7BAAE44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3E7B-E8B4-1D2E-204E-644D10AD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4AF4-8C70-F8C7-A14B-BBB37EDF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A9C1-39B8-CBD4-1857-A473903A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7B56C-BBE5-3BD0-DD5C-0C9A356F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5B3A0-FB0B-6652-C01F-BF2B9C2B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BEA8E-2ED2-9074-A0F5-4093792A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A9309-C6F5-B9EB-EC30-95BCBC30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4F3F-682A-DD88-79CA-447F1994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4885-9CB1-16A9-4280-90A309A2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404C-1D72-2F8D-363E-0E48EF96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5F57A-125A-1159-C3F5-3B50DDE5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7ADF9-9969-D896-E4DE-3399FA8F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32FDE-84AB-BFD9-DC11-984F4703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4B16-C0B0-31C8-3448-A7E94825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DCC5B-6130-772E-B207-34782E1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5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F94A-1B4E-F592-F125-8A918960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9DF5-5282-4616-CABF-B98C9D80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20F1-B41C-26F6-9DFA-ED9E281C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FFF69-C0C8-E353-1139-B23742FF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E958-49FC-3A57-BDE5-DF07CA45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D85E-819A-1541-AAEB-58B97337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D109-349E-FECA-35C1-D725AF9B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313BA-6CC1-A31F-6694-5316C9F6A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DACC3-C44F-D084-906D-5C5D0941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55C9-A9F9-100E-9FD6-1826FE35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8F189-A7CA-5EE3-797B-E3DDDD73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4BA5D-9D0E-93F6-DBA4-8DE31D1B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9EAB6-A09E-A960-7845-DBCB1927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71B62-AF8F-CDEA-4830-594AADEF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D1EA-724A-617A-111F-504E4C1EF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4A5C8-CB8A-4A65-A32D-1A54180A2C4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F2C1-66F6-2448-5CBA-664055B0E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89FE-EBA8-2D79-008D-611FD092F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835A3-6832-4A9A-B8CF-0B86EB32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308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type of plane is least bad for the planet? | Grist">
            <a:extLst>
              <a:ext uri="{FF2B5EF4-FFF2-40B4-BE49-F238E27FC236}">
                <a16:creationId xmlns:a16="http://schemas.microsoft.com/office/drawing/2014/main" id="{CEDBB702-02A5-8019-488B-F3C3E000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F3A3E-A517-562D-5D5A-69B1528C5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Aviation Safety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73DD-3849-BA40-07F1-DD2A441F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 Pascal Berlage and Elias Kouevidjin</a:t>
            </a:r>
          </a:p>
        </p:txBody>
      </p:sp>
      <p:sp>
        <p:nvSpPr>
          <p:cNvPr id="308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AE200-DD6C-7C55-051B-A1E5DDB7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320D60A-1432-7465-9F3D-BC0DC363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01850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01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9507-85AD-5B2A-8205-2C8E63A5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Hypothesis 				   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EC32-F324-F354-BB96-BBA6A42D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1830" cy="4351338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36F7D2-A8A1-B211-162F-EA290881C932}"/>
              </a:ext>
            </a:extLst>
          </p:cNvPr>
          <p:cNvSpPr txBox="1">
            <a:spLocks/>
          </p:cNvSpPr>
          <p:nvPr/>
        </p:nvSpPr>
        <p:spPr>
          <a:xfrm>
            <a:off x="562154" y="1825625"/>
            <a:ext cx="5441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Aft>
                <a:spcPts val="1200"/>
              </a:spcAft>
              <a:buNone/>
            </a:pP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Cause (Human, Mechanical, Combined):</a:t>
            </a:r>
          </a:p>
          <a:p>
            <a:pPr rtl="0">
              <a:spcAft>
                <a:spcPts val="12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H₀: µ_Human = µ_Mechanical = µ_Combined</a:t>
            </a:r>
          </a:p>
          <a:p>
            <a:pPr rtl="0">
              <a:spcAft>
                <a:spcPts val="12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H₁: At least one pair of means differs.</a:t>
            </a:r>
            <a:endParaRPr lang="en-US" sz="2000" b="0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Aircraft Type (Commercial, Private, Cargo):</a:t>
            </a:r>
          </a:p>
          <a:p>
            <a:pPr rtl="0">
              <a:spcAft>
                <a:spcPts val="12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H₀: µ_Commercial = µ_Private = µ_Cargo</a:t>
            </a:r>
          </a:p>
          <a:p>
            <a:pPr rtl="0">
              <a:spcAft>
                <a:spcPts val="12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H₁: At least one pair of means differs.</a:t>
            </a:r>
            <a:br>
              <a:rPr lang="en-US" sz="2000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BED38-0A3E-D134-6BB4-D3CFB5CB696E}"/>
              </a:ext>
            </a:extLst>
          </p:cNvPr>
          <p:cNvSpPr txBox="1">
            <a:spLocks/>
          </p:cNvSpPr>
          <p:nvPr/>
        </p:nvSpPr>
        <p:spPr>
          <a:xfrm>
            <a:off x="6346166" y="1825625"/>
            <a:ext cx="5441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Aft>
                <a:spcPts val="1200"/>
              </a:spcAft>
              <a:buNone/>
            </a:pPr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Way ANOVA – Comparing Mean Fatalities with:</a:t>
            </a:r>
          </a:p>
          <a:p>
            <a:pPr rtl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b="0" dirty="0">
                <a:effectLst/>
              </a:rPr>
              <a:t>Cause categories (Human, Mechanical, Combined).</a:t>
            </a:r>
          </a:p>
          <a:p>
            <a:pPr rtl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b="0" dirty="0">
                <a:effectLst/>
              </a:rPr>
              <a:t>Aircraft categories (Commercial, Private, Cargo).</a:t>
            </a:r>
          </a:p>
          <a:p>
            <a:pPr rtl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b="0" dirty="0">
                <a:effectLst/>
              </a:rPr>
              <a:t>Tukey’s HSD: Identify specific group differences post-ANOVA.</a:t>
            </a:r>
          </a:p>
          <a:p>
            <a:pPr rtl="0">
              <a:spcAft>
                <a:spcPts val="1200"/>
              </a:spcAft>
              <a:buNone/>
            </a:pPr>
            <a:br>
              <a:rPr lang="en-US" sz="1200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8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98B5-848A-ECDB-AFFD-B946A035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Fatality Differences by Human/Mechanical Cause: ANOVA (R Code)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black text with numbers&#10;&#10;AI-generated content may be incorrect.">
            <a:extLst>
              <a:ext uri="{FF2B5EF4-FFF2-40B4-BE49-F238E27FC236}">
                <a16:creationId xmlns:a16="http://schemas.microsoft.com/office/drawing/2014/main" id="{D8B15422-C9FB-D0A1-0648-B2CE8FEA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139" y="2979451"/>
            <a:ext cx="5151443" cy="199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A986A6AB-3E23-1FAF-5F8B-8C8761AEB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321" y="3922680"/>
            <a:ext cx="5149258" cy="10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6490-A27A-D018-EDB7-153A85B4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Fatality Differences by Aircraft Type: ANOVA (R Code)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 black and white text with numbers&#10;&#10;AI-generated content may be incorrect.">
            <a:extLst>
              <a:ext uri="{FF2B5EF4-FFF2-40B4-BE49-F238E27FC236}">
                <a16:creationId xmlns:a16="http://schemas.microsoft.com/office/drawing/2014/main" id="{C741F491-E7CB-E32B-34E5-4E9A90F0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139" y="2811253"/>
            <a:ext cx="5151443" cy="215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close-up of a cat&#10;&#10;AI-generated content may be incorrect.">
            <a:extLst>
              <a:ext uri="{FF2B5EF4-FFF2-40B4-BE49-F238E27FC236}">
                <a16:creationId xmlns:a16="http://schemas.microsoft.com/office/drawing/2014/main" id="{CF1E09B4-870E-29D9-6427-503883F4C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321" y="3982416"/>
            <a:ext cx="5149258" cy="9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7C23-A089-14E9-5E9B-7B683B1E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9250-6E78-573B-2F7C-015DC6BF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10000"/>
          </a:bodyPr>
          <a:lstStyle/>
          <a:p>
            <a:pPr marL="457200">
              <a:spcAft>
                <a:spcPts val="1200"/>
              </a:spcAft>
              <a:buNone/>
            </a:pPr>
            <a:r>
              <a:rPr lang="en-US" sz="2000" b="0" dirty="0">
                <a:effectLst/>
              </a:rPr>
              <a:t>ANOVA F(2,3857)=52.1, p&lt;0.001 shows mean fatalities differ by cause.</a:t>
            </a:r>
          </a:p>
          <a:p>
            <a:pPr marL="457200" rtl="0">
              <a:spcAft>
                <a:spcPts val="120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ANOVA F(2,5197)=45.3, p&lt;0.001 confirms differences among types.</a:t>
            </a:r>
            <a:endParaRPr lang="en-US" sz="2000" dirty="0">
              <a:latin typeface="Arial" panose="020B0604020202020204" pitchFamily="34" charset="0"/>
            </a:endParaRPr>
          </a:p>
          <a:p>
            <a:pPr marL="457200" rtl="0"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Both ANOVAs rejected the null hypotheses, confirming significant differences in mean fatalities:</a:t>
            </a:r>
          </a:p>
          <a:p>
            <a:pPr marL="457200" rtl="0">
              <a:spcAft>
                <a:spcPts val="1200"/>
              </a:spcAft>
              <a:buNone/>
            </a:pP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marL="457200" rtl="0"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By Cause: Human (7.1) &gt; Mechanical (5.5) &gt; Combined (4.8).</a:t>
            </a:r>
            <a:endParaRPr lang="en-US" sz="2000" b="0" dirty="0">
              <a:effectLst/>
            </a:endParaRPr>
          </a:p>
          <a:p>
            <a:pPr marL="457200" rtl="0"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By Aircraft Type: Cargo (9.2) &gt; Commercial (6.2) &gt; Private (3.1).</a:t>
            </a:r>
            <a:endParaRPr lang="en-US" sz="2000" b="0" dirty="0">
              <a:effectLst/>
            </a:endParaRPr>
          </a:p>
          <a:p>
            <a:pPr marL="457200" rtl="0"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Post-hoc Tukey HSD tests confirmed all pairwise differences were statistically significant.</a:t>
            </a:r>
            <a:endParaRPr lang="en-US" sz="2000" b="0" dirty="0">
              <a:effectLst/>
            </a:endParaRPr>
          </a:p>
          <a:p>
            <a:pPr>
              <a:buNone/>
            </a:pPr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474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A1F25-0413-997D-87D3-73287EB4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pic>
        <p:nvPicPr>
          <p:cNvPr id="5" name="Picture 4" descr="Back view of an airplane">
            <a:extLst>
              <a:ext uri="{FF2B5EF4-FFF2-40B4-BE49-F238E27FC236}">
                <a16:creationId xmlns:a16="http://schemas.microsoft.com/office/drawing/2014/main" id="{007E9215-9C11-4447-908E-90D38D2C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08" r="332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98A1-06DF-0E5A-0039-C8737547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4" y="2706623"/>
            <a:ext cx="7412966" cy="3883957"/>
          </a:xfrm>
        </p:spPr>
        <p:txBody>
          <a:bodyPr>
            <a:normAutofit fontScale="62500" lnSpcReduction="20000"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sz="2900" b="0" i="0" u="none" strike="noStrike" dirty="0">
                <a:effectLst/>
                <a:latin typeface="Arial" panose="020B0604020202020204" pitchFamily="34" charset="0"/>
              </a:rPr>
              <a:t>Human Error = Deadliest Cause</a:t>
            </a:r>
            <a:endParaRPr lang="en-US" sz="2900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2900" b="0" i="0" u="none" strike="noStrike" dirty="0">
                <a:effectLst/>
                <a:latin typeface="Arial" panose="020B0604020202020204" pitchFamily="34" charset="0"/>
              </a:rPr>
              <a:t>• 29% higher fatalities than mechanical failures (7.1 vs. 5.5 deaths/accident)</a:t>
            </a:r>
            <a:endParaRPr lang="en-US" sz="2900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2900" b="0" i="0" u="none" strike="noStrike" dirty="0">
                <a:effectLst/>
                <a:latin typeface="Arial" panose="020B0604020202020204" pitchFamily="34" charset="0"/>
              </a:rPr>
              <a:t>• Implication: More pilot training could save more lives than mechanical upgrade</a:t>
            </a:r>
            <a:endParaRPr lang="en-US" sz="2900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2900" b="0" i="0" u="none" strike="noStrike" dirty="0">
                <a:effectLst/>
                <a:latin typeface="Arial" panose="020B0604020202020204" pitchFamily="34" charset="0"/>
              </a:rPr>
              <a:t>Cargo Aircraft = Highest-Risk</a:t>
            </a:r>
            <a:endParaRPr lang="en-US" sz="2900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2900" b="0" i="0" u="none" strike="noStrike" dirty="0">
                <a:effectLst/>
                <a:latin typeface="Arial" panose="020B0604020202020204" pitchFamily="34" charset="0"/>
              </a:rPr>
              <a:t>• 48% deadlier than commercial flights (9.2 vs. 6.2 deaths/accident)</a:t>
            </a:r>
            <a:endParaRPr lang="en-US" sz="2900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2900" b="0" i="0" u="none" strike="noStrike" dirty="0">
                <a:effectLst/>
                <a:latin typeface="Arial" panose="020B0604020202020204" pitchFamily="34" charset="0"/>
              </a:rPr>
              <a:t>• Implication: Focus on cargo maintenance &amp; hazardous material protocols</a:t>
            </a:r>
            <a:endParaRPr lang="en-US" sz="2900" b="0" dirty="0">
              <a:effectLst/>
            </a:endParaRPr>
          </a:p>
          <a:p>
            <a:pPr>
              <a:buNone/>
            </a:pP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671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397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Aviation Safety Trends</vt:lpstr>
      <vt:lpstr>Context</vt:lpstr>
      <vt:lpstr>      Hypothesis         Methods</vt:lpstr>
      <vt:lpstr>Fatality Differences by Human/Mechanical Cause: ANOVA (R Code)</vt:lpstr>
      <vt:lpstr>Fatality Differences by Aircraft Type: ANOVA (R Code)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Yellow Jabong</dc:creator>
  <cp:lastModifiedBy>Yellow Jabong</cp:lastModifiedBy>
  <cp:revision>16</cp:revision>
  <dcterms:created xsi:type="dcterms:W3CDTF">2025-04-24T01:32:43Z</dcterms:created>
  <dcterms:modified xsi:type="dcterms:W3CDTF">2025-04-24T02:11:27Z</dcterms:modified>
</cp:coreProperties>
</file>