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9e8ed28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f9e8ed28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f9e8ed28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f9e8ed28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fa62f00d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fa62f00d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9e8ed28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9e8ed28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f9e8ed28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f9e8ed28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9e8ed2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9e8ed2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f9e8ed2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f9e8ed2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f8cc945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f8cc945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f9e8ed28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f9e8ed28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f9e8ed28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f9e8ed28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11767f4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11767f4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urance.ca.gov/0400-news/0200-studies-reports/0250-homeowners-study/" TargetMode="External"/><Relationship Id="rId7" Type="http://schemas.openxmlformats.org/officeDocument/2006/relationships/hyperlink" Target="https://gemini.google.com/ap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hapiro%E2%80%93Wilk_test" TargetMode="External"/><Relationship Id="rId5" Type="http://schemas.openxmlformats.org/officeDocument/2006/relationships/hyperlink" Target="https://en.wikipedia.org/wiki/Spearman%27s_rank_correlation_coefficient" TargetMode="External"/><Relationship Id="rId4" Type="http://schemas.openxmlformats.org/officeDocument/2006/relationships/hyperlink" Target="https://en.wikipedia.org/wiki/California_FAIR_Pl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6850" y="1"/>
            <a:ext cx="9817698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-56375" y="368725"/>
            <a:ext cx="5061075" cy="4556175"/>
            <a:chOff x="-56375" y="368725"/>
            <a:chExt cx="5061075" cy="4556175"/>
          </a:xfrm>
        </p:grpSpPr>
        <p:sp>
          <p:nvSpPr>
            <p:cNvPr id="56" name="Google Shape;56;p13"/>
            <p:cNvSpPr/>
            <p:nvPr/>
          </p:nvSpPr>
          <p:spPr>
            <a:xfrm>
              <a:off x="-56375" y="368725"/>
              <a:ext cx="3992700" cy="3969300"/>
            </a:xfrm>
            <a:prstGeom prst="rect">
              <a:avLst/>
            </a:prstGeom>
            <a:solidFill>
              <a:srgbClr val="141414"/>
            </a:solidFill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012000" y="955600"/>
              <a:ext cx="3992700" cy="3969300"/>
            </a:xfrm>
            <a:prstGeom prst="rect">
              <a:avLst/>
            </a:prstGeom>
            <a:solidFill>
              <a:srgbClr val="141414"/>
            </a:solidFill>
            <a:ln w="9525" cap="flat" cmpd="sng">
              <a:solidFill>
                <a:srgbClr val="14141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21101" y="636575"/>
            <a:ext cx="506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9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Wildfire Impact on Homeowner Insurance</a:t>
            </a:r>
            <a:endParaRPr sz="39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75236" y="2689175"/>
            <a:ext cx="435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Study in California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75248" y="3481775"/>
            <a:ext cx="4352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 523 Project Group 4</a:t>
            </a: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Shireen Bano Anees Ahmed, Yiran Guo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3: Linear Regression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1"/>
          </p:nvPr>
        </p:nvSpPr>
        <p:spPr>
          <a:xfrm>
            <a:off x="254523" y="850275"/>
            <a:ext cx="86022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We used </a:t>
            </a:r>
            <a:r>
              <a:rPr lang="en" sz="1400" i="1">
                <a:solidFill>
                  <a:srgbClr val="1A1C1E"/>
                </a:solidFill>
                <a:highlight>
                  <a:schemeClr val="lt1"/>
                </a:highlight>
              </a:rPr>
              <a:t>scikit-learn 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to perform </a:t>
            </a: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Linear Regression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analysis on the </a:t>
            </a: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normalized, trimmed of top and bottom data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(x = Average CAT losses 2020, y = Average Earned Premium 2021)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Trimming resulting a reduction of data points from 2118 to 645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Results: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Intercept: -381.92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Mean Squared Error on the test set: 1488.80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We evaluated the model with on known features (normalized when applicable) from 2021: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Trained Model Coefficients  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Avg_Premium: 1.1097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Avg_CAT_Loss: 0.0006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Avg_Claims: 74.7985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Avg_Fire_Risk: 682.9125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ZIP Code: 0.0040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Conclusions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254523" y="850275"/>
            <a:ext cx="86022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MSE on Test Set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: 1488.80 On average, your model's predictions are off by the square root of this value, i.e., about $38.6 (since RMSE = √MSE = √1488.8 ≈ 38.6).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Avg Premium 2020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(1.1097) ➤ For each 1-unit increase in the average premium in 2020, the predicted average premium in 2021 increases by about $1.11. Makes sense — past premium is a strong predictor of future premium.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Avg CAT Loss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(0.0006) ➤ For each additional $1 in CAT losses per exposure, the premium increases by 0.06 cents. Impact is small, but positive — expected, since CAT losses signal risk.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Avg Claims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(74.7985) ➤ For each additional claim per exposure, the premium increases by about $74.80. That's substantial — more claims → more risk → higher premiums.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highlight>
                  <a:srgbClr val="FFFFFF"/>
                </a:highlight>
              </a:rPr>
              <a:t>Avg Fire Risk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(682.9125) ➤ For each 1-unit increase in fire risk score per exposure, premium increases by $682.91. Huge influence — likely a strong underwriting factor. Fire risk score in [0,4]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b="1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54523" y="850275"/>
            <a:ext cx="86022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California State Department of Insurance Residential Property Insurance Report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https://www.insurance.ca.gov/0400-news/0200-studies-reports/0250-homeowners-study/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Wikipedia, California FAIR Plan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https://en.wikipedia.org/wiki/California_FAIR_Plan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Wikipedia, Spearman’s Rank Correlation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https://en.wikipedia.org/wiki/Spearman%27s_rank_correlation_coefficient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</a:rPr>
              <a:t>Wikipedia, Shapiro-Wilk test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6"/>
              </a:rPr>
              <a:t>https://en.wikipedia.org/wiki/Shapiro%E2%80%93Wilk_test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Google Gemini AI, for plotting assistance and clean up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hlinkClick r:id="rId7"/>
              </a:rPr>
              <a:t>https://gemini.google.com/app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Python packages used: </a:t>
            </a:r>
            <a:r>
              <a:rPr lang="en" sz="1400" i="1">
                <a:solidFill>
                  <a:schemeClr val="dk1"/>
                </a:solidFill>
                <a:highlight>
                  <a:srgbClr val="FFFFFF"/>
                </a:highlight>
              </a:rPr>
              <a:t>python, pandas, numpy, scipy.stats, scikit-learn, matplotlib, seaborn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 b="1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7689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Background and motivation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19299" y="1009900"/>
            <a:ext cx="8637300" cy="31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800"/>
              <a:buChar char="●"/>
            </a:pPr>
            <a:r>
              <a:rPr lang="en" sz="1800" b="1">
                <a:solidFill>
                  <a:srgbClr val="1A1C1E"/>
                </a:solidFill>
                <a:highlight>
                  <a:srgbClr val="FFFFFF"/>
                </a:highlight>
              </a:rPr>
              <a:t>Context:</a:t>
            </a:r>
            <a:r>
              <a:rPr lang="en" sz="1800">
                <a:solidFill>
                  <a:srgbClr val="1A1C1E"/>
                </a:solidFill>
                <a:highlight>
                  <a:srgbClr val="FFFFFF"/>
                </a:highlight>
              </a:rPr>
              <a:t> Increasing frequency and severity of wildfires in California.</a:t>
            </a:r>
            <a:endParaRPr sz="18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800"/>
              <a:buChar char="●"/>
            </a:pPr>
            <a:r>
              <a:rPr lang="en" sz="1800" b="1">
                <a:solidFill>
                  <a:srgbClr val="1A1C1E"/>
                </a:solidFill>
                <a:highlight>
                  <a:srgbClr val="FFFFFF"/>
                </a:highlight>
              </a:rPr>
              <a:t>Impact on Insurance Market:</a:t>
            </a:r>
            <a:endParaRPr sz="18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800"/>
              <a:buChar char="○"/>
            </a:pPr>
            <a:r>
              <a:rPr lang="en" sz="1800">
                <a:solidFill>
                  <a:srgbClr val="1A1C1E"/>
                </a:solidFill>
                <a:highlight>
                  <a:srgbClr val="FFFFFF"/>
                </a:highlight>
              </a:rPr>
              <a:t>Rising homeowner insurance premiums.</a:t>
            </a:r>
            <a:endParaRPr sz="18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800"/>
              <a:buChar char="○"/>
            </a:pPr>
            <a:r>
              <a:rPr lang="en" sz="1800">
                <a:solidFill>
                  <a:srgbClr val="1A1C1E"/>
                </a:solidFill>
                <a:highlight>
                  <a:srgbClr val="FFFFFF"/>
                </a:highlight>
              </a:rPr>
              <a:t>Challenges with insurance availability in high-risk areas.</a:t>
            </a:r>
            <a:endParaRPr sz="18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800"/>
              <a:buChar char="●"/>
            </a:pPr>
            <a:r>
              <a:rPr lang="en" sz="1800" b="1">
                <a:solidFill>
                  <a:srgbClr val="1A1C1E"/>
                </a:solidFill>
                <a:highlight>
                  <a:srgbClr val="FFFFFF"/>
                </a:highlight>
              </a:rPr>
              <a:t>Study Goal:</a:t>
            </a:r>
            <a:r>
              <a:rPr lang="en" sz="1800">
                <a:solidFill>
                  <a:srgbClr val="1A1C1E"/>
                </a:solidFill>
                <a:highlight>
                  <a:srgbClr val="FFFFFF"/>
                </a:highlight>
              </a:rPr>
              <a:t> Understand the relationship between wildfire risk/losses and homeowner insurance premiums at a granular geographic level (ZIP Code).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7689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Data Overview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"/>
          </p:nvPr>
        </p:nvSpPr>
        <p:spPr>
          <a:xfrm>
            <a:off x="254523" y="850275"/>
            <a:ext cx="86022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Source: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Data from California Department of Insurance Residential Property Insurance Report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Scope: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Aggregate data by ZIP Code for Homeowner (HO) policies in 2020 and 2021.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Key Variables Used:</a:t>
            </a: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ZIP Code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Earned Premium (Total Premium for the year)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Earned Exposure (Measure of insurance coverage duration)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Total CAT Losses (Sum of Catastrophe Fire/Smoke losses for Cov A &amp; C)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Data Characteristics &amp; Potential Challenges:</a:t>
            </a: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Aggregate data by ZIP Code (Geographic Granularity).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Limited to 2 years (2020, 2021).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Presence of outliers (very high losses/premiums for some ZIPs).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Data distributions may not be normal (impacts assumption for Pearson correlation).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Potential biases (e.g., premium affected by other major factors, differences in policy types within same type of insurance)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1: Normality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254523" y="850275"/>
            <a:ext cx="86022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To find the potential linear relationship between raw 2020 Total CAT Losses and raw 2021 Earned Premium by ZIP Code, we first need to confirm normality. 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We performed Shapiro-Wilk test, where the test statistics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323" y="1857375"/>
            <a:ext cx="1170525" cy="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54525" y="2705100"/>
            <a:ext cx="4611900" cy="20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>
                <a:solidFill>
                  <a:srgbClr val="1A1C1E"/>
                </a:solidFill>
                <a:highlight>
                  <a:schemeClr val="lt1"/>
                </a:highlight>
              </a:rPr>
              <a:t>Null hypothesis: data are normally distributed</a:t>
            </a:r>
            <a:endParaRPr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b="1">
                <a:solidFill>
                  <a:srgbClr val="1A1C1E"/>
                </a:solidFill>
                <a:highlight>
                  <a:schemeClr val="lt1"/>
                </a:highlight>
              </a:rPr>
              <a:t>P-values</a:t>
            </a:r>
            <a:r>
              <a:rPr lang="en">
                <a:solidFill>
                  <a:srgbClr val="1A1C1E"/>
                </a:solidFill>
                <a:highlight>
                  <a:schemeClr val="lt1"/>
                </a:highlight>
              </a:rPr>
              <a:t> for both 2020 losses and 2021 Premiums </a:t>
            </a:r>
            <a:r>
              <a:rPr lang="en" b="1">
                <a:solidFill>
                  <a:srgbClr val="1A1C1E"/>
                </a:solidFill>
                <a:highlight>
                  <a:schemeClr val="lt1"/>
                </a:highlight>
              </a:rPr>
              <a:t>are ~0</a:t>
            </a:r>
            <a:endParaRPr b="1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>
                <a:solidFill>
                  <a:srgbClr val="1A1C1E"/>
                </a:solidFill>
                <a:highlight>
                  <a:schemeClr val="lt1"/>
                </a:highlight>
              </a:rPr>
              <a:t>Neither sample sets are normally distributed</a:t>
            </a:r>
            <a:endParaRPr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>
                <a:solidFill>
                  <a:srgbClr val="1A1C1E"/>
                </a:solidFill>
                <a:highlight>
                  <a:schemeClr val="lt1"/>
                </a:highlight>
              </a:rPr>
              <a:t>Next, we need to find the relationship between this two with a correlation test. With the lack of normality, we decided to use Spearman’s Rank Correlation Test </a:t>
            </a:r>
            <a:endParaRPr>
              <a:solidFill>
                <a:srgbClr val="1A1C1E"/>
              </a:solidFill>
              <a:highlight>
                <a:schemeClr val="lt1"/>
              </a:highlight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7800" y="1243025"/>
            <a:ext cx="3394650" cy="1756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823" y="3199731"/>
            <a:ext cx="3394605" cy="175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1: Spearman Correlation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>
            <a:off x="180875" y="850275"/>
            <a:ext cx="77220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Spearman’s Rank Correlation</a:t>
            </a: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Measures monotonic relationship between 2 ranked variables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○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ZIP-Code-wise premium and CAT losses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Used when data is ordinal or non-normal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ρ=1: Perfect increasing monotonic relationship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ρ=-1: Perfect decreasing monotonic relationship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Null Hypothesis (H₀): There is no monotonic relationship between Total CAT losses and Earned Premium (ρₛ = 0)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Alternative Hypothesis (H₁): There is a monotonic relationship between Total CAT losses and Earned Premium (ρₛ ≠ 0)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Result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: ρₛ: 0.4809, P-value: ~0, reject null hypothesis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Conclusion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: There is a statistically significant monotonic relationship between the variables.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525" y="1407550"/>
            <a:ext cx="1798500" cy="7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1: Spearman Correlation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subTitle" idx="1"/>
          </p:nvPr>
        </p:nvSpPr>
        <p:spPr>
          <a:xfrm>
            <a:off x="254525" y="850275"/>
            <a:ext cx="40908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However 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some of the ZIP codes may be expectedly heavily impacted by wildfire, resulting in high CAT losses (outliers)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Other ZIP Codes may have no CAT losses claim, resulting in 0 CAT losses but non-zero collected premium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We considered four cases to trim the data: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Raw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, data as received (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ρₛ=0.4809, p=0)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Trim out data </a:t>
            </a: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beyond 99th percentile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outliers (top) 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(ρₛ=0.4765, p=0)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Trim out </a:t>
            </a: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zero-losses data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point (bottom) 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(ρₛ=0.0565, p=0.1459,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no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Trim out </a:t>
            </a:r>
            <a:r>
              <a:rPr lang="en" sz="1400" b="1">
                <a:solidFill>
                  <a:srgbClr val="1A1C1E"/>
                </a:solidFill>
                <a:highlight>
                  <a:srgbClr val="FFFFFF"/>
                </a:highlight>
              </a:rPr>
              <a:t>both top and bottom</a:t>
            </a:r>
            <a:r>
              <a:rPr lang="en" sz="1400">
                <a:solidFill>
                  <a:srgbClr val="1A1C1E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(ρₛ=0.0899, p=0.0338,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likely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4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14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l="17660" t="7509" r="22815" b="2017"/>
          <a:stretch/>
        </p:blipFill>
        <p:spPr>
          <a:xfrm>
            <a:off x="4294350" y="1054175"/>
            <a:ext cx="2314949" cy="186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4">
            <a:alphaModFix/>
          </a:blip>
          <a:srcRect l="14981" t="7638" r="21590"/>
          <a:stretch/>
        </p:blipFill>
        <p:spPr>
          <a:xfrm>
            <a:off x="6609300" y="1092225"/>
            <a:ext cx="2424451" cy="17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l="15723" t="7341" r="20848" b="2251"/>
          <a:stretch/>
        </p:blipFill>
        <p:spPr>
          <a:xfrm>
            <a:off x="4239600" y="3269625"/>
            <a:ext cx="2424451" cy="17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227464" y="650175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Raw</a:t>
            </a:r>
            <a:endParaRPr dirty="0"/>
          </a:p>
        </p:txBody>
      </p:sp>
      <p:sp>
        <p:nvSpPr>
          <p:cNvPr id="106" name="Google Shape;106;p18"/>
          <p:cNvSpPr txBox="1"/>
          <p:nvPr/>
        </p:nvSpPr>
        <p:spPr>
          <a:xfrm>
            <a:off x="7536651" y="697500"/>
            <a:ext cx="107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top</a:t>
            </a:r>
            <a:endParaRPr dirty="0"/>
          </a:p>
        </p:txBody>
      </p:sp>
      <p:sp>
        <p:nvSpPr>
          <p:cNvPr id="107" name="Google Shape;107;p18"/>
          <p:cNvSpPr txBox="1"/>
          <p:nvPr/>
        </p:nvSpPr>
        <p:spPr>
          <a:xfrm>
            <a:off x="4963764" y="2812455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bottom</a:t>
            </a:r>
            <a:endParaRPr dirty="0"/>
          </a:p>
        </p:txBody>
      </p:sp>
      <p:sp>
        <p:nvSpPr>
          <p:cNvPr id="108" name="Google Shape;108;p18"/>
          <p:cNvSpPr txBox="1"/>
          <p:nvPr/>
        </p:nvSpPr>
        <p:spPr>
          <a:xfrm>
            <a:off x="7464157" y="2807875"/>
            <a:ext cx="159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both</a:t>
            </a:r>
            <a:endParaRPr dirty="0"/>
          </a:p>
        </p:txBody>
      </p:sp>
      <p:pic>
        <p:nvPicPr>
          <p:cNvPr id="109" name="Google Shape;109;p18"/>
          <p:cNvPicPr preferRelativeResize="0"/>
          <p:nvPr/>
        </p:nvPicPr>
        <p:blipFill rotWithShape="1">
          <a:blip r:embed="rId6">
            <a:alphaModFix/>
          </a:blip>
          <a:srcRect l="6629" t="7950" r="16019" b="2620"/>
          <a:stretch/>
        </p:blipFill>
        <p:spPr>
          <a:xfrm>
            <a:off x="6664050" y="3269625"/>
            <a:ext cx="2399107" cy="17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2: Normalized Data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210050" y="850275"/>
            <a:ext cx="89340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Observation: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ZIP Codes are of different size (# of insured dwellings) and premium also depends on ZIP-Code-related factors such as property/land values. We consider further looking into the data by </a:t>
            </a: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normalizing both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premium and CAT losses </a:t>
            </a: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with number of exposures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(dwellings insured)</a:t>
            </a:r>
            <a:endParaRPr sz="16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Goal: 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Quantify the linear relationship between </a:t>
            </a:r>
            <a:r>
              <a:rPr lang="en" sz="1600" i="1">
                <a:solidFill>
                  <a:srgbClr val="1A1C1E"/>
                </a:solidFill>
                <a:highlight>
                  <a:srgbClr val="FFFFFF"/>
                </a:highlight>
              </a:rPr>
              <a:t>normalized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2020 Avg CAT Losses (per exposure) and </a:t>
            </a:r>
            <a:r>
              <a:rPr lang="en" sz="1600" i="1">
                <a:solidFill>
                  <a:srgbClr val="1A1C1E"/>
                </a:solidFill>
                <a:highlight>
                  <a:srgbClr val="FFFFFF"/>
                </a:highlight>
              </a:rPr>
              <a:t>normalized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2021 Avg Premium (per exposure) by ZIP Code.</a:t>
            </a:r>
            <a:endParaRPr sz="16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We can easily identify some</a:t>
            </a:r>
            <a:b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</a:b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outliers from the histograms</a:t>
            </a:r>
            <a:endParaRPr sz="1600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Shapiro-Wilk</a:t>
            </a: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 test further </a:t>
            </a:r>
            <a:b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</a:b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confirms normalized data sets</a:t>
            </a:r>
            <a:b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</a:br>
            <a: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  <a:t>are still likely </a:t>
            </a: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non-normal</a:t>
            </a:r>
            <a:br>
              <a:rPr lang="en" sz="1600">
                <a:solidFill>
                  <a:srgbClr val="1A1C1E"/>
                </a:solidFill>
                <a:highlight>
                  <a:srgbClr val="FFFFFF"/>
                </a:highlight>
              </a:rPr>
            </a:br>
            <a:r>
              <a:rPr lang="en" sz="1600" b="1">
                <a:solidFill>
                  <a:srgbClr val="1A1C1E"/>
                </a:solidFill>
                <a:highlight>
                  <a:srgbClr val="FFFFFF"/>
                </a:highlight>
              </a:rPr>
              <a:t>(p-value for both 0)</a:t>
            </a:r>
            <a:endParaRPr sz="1600" b="1">
              <a:solidFill>
                <a:srgbClr val="1A1C1E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6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9799" y="2826550"/>
            <a:ext cx="5558625" cy="11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800" y="3997250"/>
            <a:ext cx="5558636" cy="11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2: Normalized Data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54525" y="850275"/>
            <a:ext cx="38700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We also considered four cases to trim the data: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Raw normalized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, data as received (ρₛ=0.0086, p=0.6925,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no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Normalized, Trim out data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beyond 99th percentile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outliers (top) (ρₛ=-0.0104, p=0.6328,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no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Normalized, Trim out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zero-losses data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point (bottom) (ρₛ=0.2105, p=0,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there is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rgbClr val="1A1C1E"/>
              </a:buClr>
              <a:buSzPts val="1400"/>
              <a:buChar char="●"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Normalized, Trim out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both top and bottom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(ρₛ=0.1609, p=0,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there is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)</a:t>
            </a:r>
            <a:endParaRPr sz="1600" b="1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l="14637" t="7094" r="22944" b="2177"/>
          <a:stretch/>
        </p:blipFill>
        <p:spPr>
          <a:xfrm>
            <a:off x="4175375" y="1162450"/>
            <a:ext cx="2464125" cy="18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4775899" y="637155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Raw, normalized</a:t>
            </a:r>
            <a:endParaRPr dirty="0"/>
          </a:p>
        </p:txBody>
      </p:sp>
      <p:sp>
        <p:nvSpPr>
          <p:cNvPr id="128" name="Google Shape;128;p20"/>
          <p:cNvSpPr txBox="1"/>
          <p:nvPr/>
        </p:nvSpPr>
        <p:spPr>
          <a:xfrm>
            <a:off x="7100869" y="650175"/>
            <a:ext cx="21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top, normalized</a:t>
            </a:r>
            <a:endParaRPr dirty="0"/>
          </a:p>
        </p:txBody>
      </p:sp>
      <p:sp>
        <p:nvSpPr>
          <p:cNvPr id="129" name="Google Shape;129;p20"/>
          <p:cNvSpPr txBox="1"/>
          <p:nvPr/>
        </p:nvSpPr>
        <p:spPr>
          <a:xfrm>
            <a:off x="4534000" y="2812455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bottom, normalized</a:t>
            </a:r>
            <a:endParaRPr dirty="0"/>
          </a:p>
        </p:txBody>
      </p:sp>
      <p:sp>
        <p:nvSpPr>
          <p:cNvPr id="130" name="Google Shape;130;p20"/>
          <p:cNvSpPr txBox="1"/>
          <p:nvPr/>
        </p:nvSpPr>
        <p:spPr>
          <a:xfrm>
            <a:off x="7048975" y="2838671"/>
            <a:ext cx="23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both, normalized</a:t>
            </a:r>
            <a:endParaRPr dirty="0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l="14902" t="8013" r="22640" b="2147"/>
          <a:stretch/>
        </p:blipFill>
        <p:spPr>
          <a:xfrm>
            <a:off x="6639500" y="1171838"/>
            <a:ext cx="2464125" cy="17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5">
            <a:alphaModFix/>
          </a:blip>
          <a:srcRect l="13925" t="7348" r="22663" b="2374"/>
          <a:stretch/>
        </p:blipFill>
        <p:spPr>
          <a:xfrm>
            <a:off x="4214900" y="3337750"/>
            <a:ext cx="2424599" cy="178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 rotWithShape="1">
          <a:blip r:embed="rId6">
            <a:alphaModFix/>
          </a:blip>
          <a:srcRect l="10076" t="7818" r="19900" b="1904"/>
          <a:stretch/>
        </p:blipFill>
        <p:spPr>
          <a:xfrm>
            <a:off x="6662300" y="3337750"/>
            <a:ext cx="2418525" cy="17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ctrTitle"/>
          </p:nvPr>
        </p:nvSpPr>
        <p:spPr>
          <a:xfrm>
            <a:off x="98450" y="105675"/>
            <a:ext cx="9045600" cy="7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>
                <a:latin typeface="Times New Roman"/>
                <a:ea typeface="Times New Roman"/>
                <a:cs typeface="Times New Roman"/>
                <a:sym typeface="Times New Roman"/>
              </a:rPr>
              <a:t>Analysis Phase 2: Normalized Data</a:t>
            </a:r>
            <a:endParaRPr sz="39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1"/>
          </p:nvPr>
        </p:nvSpPr>
        <p:spPr>
          <a:xfrm>
            <a:off x="254525" y="850275"/>
            <a:ext cx="3870000" cy="39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Overall, both trimming zero-losses ZIP Codes (ρₛ=0.2105, p=0) and trimming both zero-losses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and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99th percentile (ρₛ=0.1609, p=0) methods results in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strong evidence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for </a:t>
            </a:r>
            <a:r>
              <a:rPr lang="en" sz="1400" b="1" i="1">
                <a:solidFill>
                  <a:srgbClr val="1A1C1E"/>
                </a:solidFill>
                <a:highlight>
                  <a:schemeClr val="lt1"/>
                </a:highlight>
              </a:rPr>
              <a:t>monotonic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 relationship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between average (normalized) CAT losses and average premium in the following year</a:t>
            </a:r>
            <a:endParaRPr sz="1400">
              <a:solidFill>
                <a:srgbClr val="1A1C1E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We proceeded with an informed strategy to perform linear regression with data </a:t>
            </a:r>
            <a:r>
              <a:rPr lang="en" sz="1400" b="1">
                <a:solidFill>
                  <a:srgbClr val="1A1C1E"/>
                </a:solidFill>
                <a:highlight>
                  <a:schemeClr val="lt1"/>
                </a:highlight>
              </a:rPr>
              <a:t>trimmed of both top and bottom</a:t>
            </a:r>
            <a:r>
              <a:rPr lang="en" sz="1400">
                <a:solidFill>
                  <a:srgbClr val="1A1C1E"/>
                </a:solidFill>
                <a:highlight>
                  <a:schemeClr val="lt1"/>
                </a:highlight>
              </a:rPr>
              <a:t> </a:t>
            </a:r>
            <a:endParaRPr sz="1600">
              <a:solidFill>
                <a:srgbClr val="1A1C1E"/>
              </a:solidFill>
              <a:highlight>
                <a:srgbClr val="FFFFFF"/>
              </a:highlight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l="14637" t="7094" r="22944" b="2177"/>
          <a:stretch/>
        </p:blipFill>
        <p:spPr>
          <a:xfrm>
            <a:off x="4175375" y="1162450"/>
            <a:ext cx="2464125" cy="18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798700" y="703777"/>
            <a:ext cx="18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Raw, normalized</a:t>
            </a:r>
            <a:endParaRPr dirty="0"/>
          </a:p>
        </p:txBody>
      </p:sp>
      <p:sp>
        <p:nvSpPr>
          <p:cNvPr id="143" name="Google Shape;143;p21"/>
          <p:cNvSpPr txBox="1"/>
          <p:nvPr/>
        </p:nvSpPr>
        <p:spPr>
          <a:xfrm>
            <a:off x="7070038" y="659563"/>
            <a:ext cx="211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top, normalized</a:t>
            </a:r>
            <a:endParaRPr dirty="0"/>
          </a:p>
        </p:txBody>
      </p:sp>
      <p:sp>
        <p:nvSpPr>
          <p:cNvPr id="144" name="Google Shape;144;p21"/>
          <p:cNvSpPr txBox="1"/>
          <p:nvPr/>
        </p:nvSpPr>
        <p:spPr>
          <a:xfrm>
            <a:off x="4503800" y="2834823"/>
            <a:ext cx="252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bottom, normalized</a:t>
            </a:r>
            <a:endParaRPr dirty="0"/>
          </a:p>
        </p:txBody>
      </p:sp>
      <p:sp>
        <p:nvSpPr>
          <p:cNvPr id="145" name="Google Shape;145;p21"/>
          <p:cNvSpPr txBox="1"/>
          <p:nvPr/>
        </p:nvSpPr>
        <p:spPr>
          <a:xfrm>
            <a:off x="7018775" y="2820604"/>
            <a:ext cx="23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" dirty="0">
                <a:solidFill>
                  <a:srgbClr val="1A1C1E"/>
                </a:solidFill>
                <a:highlight>
                  <a:schemeClr val="lt1"/>
                </a:highlight>
              </a:rPr>
              <a:t>Trim both, normalized</a:t>
            </a:r>
            <a:endParaRPr dirty="0"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4">
            <a:alphaModFix/>
          </a:blip>
          <a:srcRect l="14902" t="8013" r="22640" b="2147"/>
          <a:stretch/>
        </p:blipFill>
        <p:spPr>
          <a:xfrm>
            <a:off x="6639500" y="1171838"/>
            <a:ext cx="2464125" cy="179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5">
            <a:alphaModFix/>
          </a:blip>
          <a:srcRect l="13925" t="7348" r="22663" b="2374"/>
          <a:stretch/>
        </p:blipFill>
        <p:spPr>
          <a:xfrm>
            <a:off x="4214900" y="3337750"/>
            <a:ext cx="2424599" cy="1783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 rotWithShape="1">
          <a:blip r:embed="rId6">
            <a:alphaModFix/>
          </a:blip>
          <a:srcRect l="10076" t="7818" r="19900" b="1904"/>
          <a:stretch/>
        </p:blipFill>
        <p:spPr>
          <a:xfrm>
            <a:off x="6662300" y="3337750"/>
            <a:ext cx="2418525" cy="17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1357</Words>
  <Application>Microsoft Office PowerPoint</Application>
  <PresentationFormat>On-screen Show (16:9)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Simple Light</vt:lpstr>
      <vt:lpstr>Wildfire Impact on Homeowner Insurance</vt:lpstr>
      <vt:lpstr>Background and motivation</vt:lpstr>
      <vt:lpstr>Data Overview</vt:lpstr>
      <vt:lpstr>Analysis Phase 1: Normality</vt:lpstr>
      <vt:lpstr>Analysis Phase 1: Spearman Correlation</vt:lpstr>
      <vt:lpstr>Analysis Phase 1: Spearman Correlation</vt:lpstr>
      <vt:lpstr>Analysis Phase 2: Normalized Data</vt:lpstr>
      <vt:lpstr>Analysis Phase 2: Normalized Data</vt:lpstr>
      <vt:lpstr>Analysis Phase 2: Normalized Data</vt:lpstr>
      <vt:lpstr>Analysis Phase 3: Linear Regression</vt:lpstr>
      <vt:lpstr>Conclusions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Yiran Guo</cp:lastModifiedBy>
  <cp:revision>3</cp:revision>
  <dcterms:modified xsi:type="dcterms:W3CDTF">2025-04-24T17:22:46Z</dcterms:modified>
</cp:coreProperties>
</file>