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6" r:id="rId1"/>
  </p:sldMasterIdLst>
  <p:notesMasterIdLst>
    <p:notesMasterId r:id="rId15"/>
  </p:notesMasterIdLst>
  <p:sldIdLst>
    <p:sldId id="256" r:id="rId2"/>
    <p:sldId id="267" r:id="rId3"/>
    <p:sldId id="259" r:id="rId4"/>
    <p:sldId id="270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21D"/>
    <a:srgbClr val="1D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9049E-3D54-45B5-BF3B-BFF758B9E782}" type="datetimeFigureOut">
              <a:rPr lang="es-ES" smtClean="0"/>
              <a:t>02/04/2020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151E3-A55B-4DA6-AD7B-2FB3D81119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7257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7597-A808-470D-9C3B-8986C1B1D83E}" type="datetime1">
              <a:rPr lang="es-ES" smtClean="0"/>
              <a:t>02/04/2020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67A7F-3E90-4DEE-ABA2-4349680425A4}" type="datetime1">
              <a:rPr lang="es-ES" smtClean="0"/>
              <a:t>02/04/2020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AC87-166E-4700-A6EE-A9D673E17862}" type="datetime1">
              <a:rPr lang="es-ES" smtClean="0"/>
              <a:t>02/04/2020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107D-9A2E-420A-9771-9531B6747518}" type="datetime1">
              <a:rPr lang="es-ES" smtClean="0"/>
              <a:t>02/04/2020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98AD-BA56-4601-ADD0-168D7FDC0833}" type="datetime1">
              <a:rPr lang="es-ES" smtClean="0"/>
              <a:t>02/04/2020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294-565C-4953-9CC7-4A067F6F52DD}" type="datetime1">
              <a:rPr lang="es-ES" smtClean="0"/>
              <a:t>02/04/2020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E0006-9A45-4051-8AFD-33BE22C7389B}" type="datetime1">
              <a:rPr lang="es-ES" smtClean="0"/>
              <a:t>02/04/2020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6132-50E9-4552-8249-BEC9739D039C}" type="datetime1">
              <a:rPr lang="es-ES" smtClean="0"/>
              <a:t>02/04/2020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EF1E-522D-43E1-B5E9-4276689B6883}" type="datetime1">
              <a:rPr lang="es-ES" smtClean="0"/>
              <a:t>02/04/2020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B562-F548-40A7-A326-95AA78E482DD}" type="datetime1">
              <a:rPr lang="es-ES" smtClean="0"/>
              <a:t>02/04/2020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0348CF9-83E1-4670-9F47-3DC6624BF3FF}" type="datetime1">
              <a:rPr lang="es-ES" smtClean="0"/>
              <a:t>02/04/2020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95C58D6-414F-4212-92B8-03D002C09538}" type="datetime1">
              <a:rPr lang="es-ES" smtClean="0"/>
              <a:t>02/04/2020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Víctor M. GUADAÑO                             HALE Aeroecodesign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85F82-8958-4C51-8F99-452A0FE4E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565107"/>
            <a:ext cx="8991600" cy="1645920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s-ES" dirty="0"/>
              <a:t>HALE </a:t>
            </a:r>
            <a:r>
              <a:rPr lang="es-ES" dirty="0" err="1"/>
              <a:t>Aeroecodesign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4071C9-E2B5-47FA-A729-6E36D1679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332129"/>
            <a:ext cx="6801612" cy="1239894"/>
          </a:xfrm>
        </p:spPr>
        <p:txBody>
          <a:bodyPr>
            <a:normAutofit/>
          </a:bodyPr>
          <a:lstStyle/>
          <a:p>
            <a:r>
              <a:rPr lang="es-ES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S2 – </a:t>
            </a:r>
            <a:r>
              <a:rPr lang="es-ES" sz="28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Progress</a:t>
            </a:r>
            <a:r>
              <a:rPr lang="es-ES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s-ES" sz="28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Repot</a:t>
            </a:r>
            <a:endParaRPr lang="es-ES" sz="28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397D28F-A3C3-4CC8-BA88-921593D671F2}"/>
              </a:ext>
            </a:extLst>
          </p:cNvPr>
          <p:cNvSpPr txBox="1">
            <a:spLocks/>
          </p:cNvSpPr>
          <p:nvPr/>
        </p:nvSpPr>
        <p:spPr>
          <a:xfrm>
            <a:off x="2695194" y="4634945"/>
            <a:ext cx="6801612" cy="123989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Víctor Manuel GUADAÑO MARTÍN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BB556C07-E495-4166-91D9-07CFABDCB1E7}"/>
              </a:ext>
            </a:extLst>
          </p:cNvPr>
          <p:cNvSpPr txBox="1">
            <a:spLocks/>
          </p:cNvSpPr>
          <p:nvPr/>
        </p:nvSpPr>
        <p:spPr>
          <a:xfrm>
            <a:off x="2695194" y="5241639"/>
            <a:ext cx="6801612" cy="123989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Tutors</a:t>
            </a:r>
            <a:r>
              <a:rPr lang="es-E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: J. </a:t>
            </a:r>
            <a:r>
              <a:rPr lang="es-E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Morlier</a:t>
            </a:r>
            <a:r>
              <a:rPr lang="es-E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&amp; E. </a:t>
            </a:r>
            <a:r>
              <a:rPr lang="es-E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Duriez</a:t>
            </a:r>
            <a:endParaRPr lang="es-E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C0733F8B-9A21-4DB8-A4FF-FAA41ECDF3FA}"/>
              </a:ext>
            </a:extLst>
          </p:cNvPr>
          <p:cNvSpPr txBox="1">
            <a:spLocks/>
          </p:cNvSpPr>
          <p:nvPr/>
        </p:nvSpPr>
        <p:spPr>
          <a:xfrm>
            <a:off x="2695194" y="997382"/>
            <a:ext cx="6801612" cy="123989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Master </a:t>
            </a:r>
            <a:r>
              <a:rPr lang="es-E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of</a:t>
            </a:r>
            <a:r>
              <a:rPr lang="es-E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Aerospace</a:t>
            </a:r>
            <a:r>
              <a:rPr lang="es-E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Engineering</a:t>
            </a:r>
            <a:r>
              <a:rPr lang="es-E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- </a:t>
            </a:r>
            <a:r>
              <a:rPr lang="es-E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Research</a:t>
            </a:r>
            <a:r>
              <a:rPr lang="es-E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Project</a:t>
            </a:r>
            <a:endParaRPr lang="es-ES" sz="2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463908C-271C-4D3C-A663-C04DFBC73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96" y="5486400"/>
            <a:ext cx="1810491" cy="109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08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806E1B8-67E6-460A-BD5A-B099705F7D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1359" y="1853053"/>
                <a:ext cx="7729728" cy="405457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Clr>
                    <a:schemeClr val="accent2">
                      <a:lumMod val="50000"/>
                    </a:schemeClr>
                  </a:buClr>
                </a:pPr>
                <a:r>
                  <a:rPr lang="en-US" dirty="0">
                    <a:latin typeface="Bahnschrift" panose="020B0502040204020203" pitchFamily="34" charset="0"/>
                  </a:rPr>
                  <a:t>Currently   </a:t>
                </a:r>
                <a:r>
                  <a:rPr lang="es-ES" dirty="0">
                    <a:latin typeface="Bahnschrift" panose="020B0502040204020203" pitchFamily="34" charset="0"/>
                  </a:rPr>
                  <a:t>➤   S</a:t>
                </a:r>
                <a:r>
                  <a:rPr lang="en-US" dirty="0" err="1">
                    <a:latin typeface="Bahnschrift" panose="020B0502040204020203" pitchFamily="34" charset="0"/>
                  </a:rPr>
                  <a:t>kins</a:t>
                </a:r>
                <a:r>
                  <a:rPr lang="en-US" dirty="0">
                    <a:latin typeface="Bahnschrift" panose="020B0502040204020203" pitchFamily="34" charset="0"/>
                  </a:rPr>
                  <a:t> as rectangular flat plates under axial complexion </a:t>
                </a:r>
              </a:p>
              <a:p>
                <a:pPr>
                  <a:lnSpc>
                    <a:spcPct val="200000"/>
                  </a:lnSpc>
                  <a:buClr>
                    <a:schemeClr val="accent2">
                      <a:lumMod val="50000"/>
                    </a:schemeClr>
                  </a:buClr>
                </a:pPr>
                <a:r>
                  <a:rPr lang="en-US" dirty="0">
                    <a:latin typeface="Bahnschrift" panose="020B0502040204020203" pitchFamily="34" charset="0"/>
                  </a:rPr>
                  <a:t>Consider curved plates </a:t>
                </a:r>
              </a:p>
              <a:p>
                <a:pPr>
                  <a:lnSpc>
                    <a:spcPct val="150000"/>
                  </a:lnSpc>
                  <a:buClr>
                    <a:schemeClr val="accent2">
                      <a:lumMod val="50000"/>
                    </a:schemeClr>
                  </a:buClr>
                </a:pPr>
                <a:r>
                  <a:rPr lang="en-US" dirty="0">
                    <a:latin typeface="Bahnschrift" panose="020B0502040204020203" pitchFamily="34" charset="0"/>
                  </a:rPr>
                  <a:t>Under combined axial compression and shear</a:t>
                </a:r>
              </a:p>
              <a:p>
                <a:pPr>
                  <a:lnSpc>
                    <a:spcPct val="150000"/>
                  </a:lnSpc>
                  <a:buClr>
                    <a:schemeClr val="accent2">
                      <a:lumMod val="50000"/>
                    </a:schemeClr>
                  </a:buClr>
                </a:pPr>
                <a:r>
                  <a:rPr lang="en-US" dirty="0">
                    <a:latin typeface="Bahnschrift" panose="020B0502040204020203" pitchFamily="34" charset="0"/>
                  </a:rPr>
                  <a:t>Parabolic interaction:</a:t>
                </a:r>
              </a:p>
              <a:p>
                <a:pPr marL="0" indent="0">
                  <a:buClr>
                    <a:schemeClr val="accent2">
                      <a:lumMod val="50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>
                  <a:latin typeface="Bahnschrift" panose="020B0502040204020203" pitchFamily="34" charset="0"/>
                </a:endParaRPr>
              </a:p>
              <a:p>
                <a:pPr marL="0" indent="0">
                  <a:buClr>
                    <a:schemeClr val="accent2">
                      <a:lumMod val="50000"/>
                    </a:schemeClr>
                  </a:buClr>
                  <a:buNone/>
                </a:pPr>
                <a:r>
                  <a:rPr lang="en-US" dirty="0">
                    <a:latin typeface="Bahnschrift" panose="020B0502040204020203" pitchFamily="34" charset="0"/>
                  </a:rPr>
                  <a:t>	</a:t>
                </a:r>
                <a:r>
                  <a:rPr lang="en-US" sz="1600" dirty="0">
                    <a:latin typeface="Bahnschrift" panose="020B0502040204020203" pitchFamily="34" charset="0"/>
                  </a:rPr>
                  <a:t>where </a:t>
                </a:r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R</a:t>
                </a:r>
                <a:r>
                  <a:rPr lang="en-US" sz="1600" baseline="-25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</a:t>
                </a:r>
                <a:r>
                  <a:rPr lang="en-US" sz="1600" dirty="0">
                    <a:latin typeface="Bahnschrift" panose="020B0502040204020203" pitchFamily="34" charset="0"/>
                  </a:rPr>
                  <a:t> and </a:t>
                </a:r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R</a:t>
                </a:r>
                <a:r>
                  <a:rPr lang="en-US" sz="1600" baseline="-25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</a:t>
                </a:r>
                <a:r>
                  <a:rPr lang="en-US" sz="1600" baseline="-25000" dirty="0">
                    <a:latin typeface="Bahnschrift" panose="020B0502040204020203" pitchFamily="34" charset="0"/>
                  </a:rPr>
                  <a:t> </a:t>
                </a:r>
                <a:r>
                  <a:rPr lang="en-US" sz="1600" dirty="0">
                    <a:latin typeface="Bahnschrift" panose="020B0502040204020203" pitchFamily="34" charset="0"/>
                  </a:rPr>
                  <a:t>are the stress ratios for shear and compression </a:t>
                </a:r>
                <a:endParaRPr lang="en-US" dirty="0">
                  <a:latin typeface="Bahnschrift" panose="020B0502040204020203" pitchFamily="34" charset="0"/>
                </a:endParaRPr>
              </a:p>
              <a:p>
                <a:pPr>
                  <a:lnSpc>
                    <a:spcPct val="200000"/>
                  </a:lnSpc>
                  <a:buClr>
                    <a:schemeClr val="accent2">
                      <a:lumMod val="50000"/>
                    </a:schemeClr>
                  </a:buClr>
                </a:pPr>
                <a:r>
                  <a:rPr lang="en-GB" dirty="0">
                    <a:latin typeface="Bahnschrift" panose="020B0502040204020203" pitchFamily="34" charset="0"/>
                  </a:rPr>
                  <a:t>Use of empirical data [3]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806E1B8-67E6-460A-BD5A-B099705F7D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1359" y="1853053"/>
                <a:ext cx="7729728" cy="4054570"/>
              </a:xfrm>
              <a:blipFill>
                <a:blip r:embed="rId2"/>
                <a:stretch>
                  <a:fillRect l="-473" r="-23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>
            <a:extLst>
              <a:ext uri="{FF2B5EF4-FFF2-40B4-BE49-F238E27FC236}">
                <a16:creationId xmlns:a16="http://schemas.microsoft.com/office/drawing/2014/main" id="{0903DB02-AF08-4CA1-B3E5-981A4C0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n-US" sz="2000" dirty="0"/>
              <a:t>Task 5: Introduce a more complex buckling model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4B83C08-8045-4FCE-A1F0-1703B55E353C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E3EF9-EB29-49A5-A495-BD611316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605B638-D39E-4FE8-9DF8-5C42FEFCB8B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3ECDF44-434E-410A-B754-FB0BD51310CF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sz="1600" dirty="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69A1BA84-9C6A-4E24-ABEB-F8E6BF58948B}"/>
              </a:ext>
            </a:extLst>
          </p:cNvPr>
          <p:cNvSpPr txBox="1">
            <a:spLocks/>
          </p:cNvSpPr>
          <p:nvPr/>
        </p:nvSpPr>
        <p:spPr>
          <a:xfrm>
            <a:off x="937657" y="5799813"/>
            <a:ext cx="8272603" cy="1082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G. Gerard and H. Becker, “Handbook of structural stability. part 3. buckling of curved plates and shells.,” tech. rep., NATIONAL AERONAUTICS AND SPACE ADMIN-ISTRATION WASHINGTON DC, 1957.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65A88B63-454C-4C7A-A5E8-7E4A64B89768}"/>
              </a:ext>
            </a:extLst>
          </p:cNvPr>
          <p:cNvSpPr txBox="1">
            <a:spLocks/>
          </p:cNvSpPr>
          <p:nvPr/>
        </p:nvSpPr>
        <p:spPr>
          <a:xfrm>
            <a:off x="595712" y="5799813"/>
            <a:ext cx="606248" cy="1082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[3]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4D4DDC-E5A5-4767-B055-DB47430E315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7359" y="1810003"/>
            <a:ext cx="3536016" cy="3105103"/>
          </a:xfrm>
          <a:prstGeom prst="rect">
            <a:avLst/>
          </a:prstGeom>
        </p:spPr>
      </p:pic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0A6F8903-2219-4FE2-950F-82E82211A4E0}"/>
              </a:ext>
            </a:extLst>
          </p:cNvPr>
          <p:cNvSpPr txBox="1">
            <a:spLocks/>
          </p:cNvSpPr>
          <p:nvPr/>
        </p:nvSpPr>
        <p:spPr>
          <a:xfrm>
            <a:off x="8375373" y="4825882"/>
            <a:ext cx="3816627" cy="910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US" sz="1400" dirty="0">
                <a:latin typeface="Bahnschrift" panose="020B0502040204020203" pitchFamily="34" charset="0"/>
              </a:rPr>
              <a:t>Fig. 4: Comparison of test data with parabolic interaction curves for curved plates under combined shear and axial compression [3]</a:t>
            </a:r>
            <a:endParaRPr lang="en-GB" sz="1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495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3DB02-AF08-4CA1-B3E5-981A4C0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n-US" sz="2000" dirty="0"/>
              <a:t>Task 6: Add engines as point masses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06E1B8-67E6-460A-BD5A-B099705F7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935418"/>
            <a:ext cx="7729728" cy="405457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US" dirty="0">
                <a:latin typeface="Bahnschrift" panose="020B0502040204020203" pitchFamily="34" charset="0"/>
              </a:rPr>
              <a:t>Currently   </a:t>
            </a:r>
            <a:r>
              <a:rPr lang="es-ES" dirty="0">
                <a:latin typeface="Bahnschrift" panose="020B0502040204020203" pitchFamily="34" charset="0"/>
              </a:rPr>
              <a:t>➤   </a:t>
            </a:r>
            <a:r>
              <a:rPr lang="es-ES" dirty="0" err="1">
                <a:latin typeface="Bahnschrift" panose="020B0502040204020203" pitchFamily="34" charset="0"/>
              </a:rPr>
              <a:t>Propulsion</a:t>
            </a:r>
            <a:r>
              <a:rPr lang="es-ES" dirty="0">
                <a:latin typeface="Bahnschrift" panose="020B0502040204020203" pitchFamily="34" charset="0"/>
              </a:rPr>
              <a:t> </a:t>
            </a:r>
            <a:r>
              <a:rPr lang="es-ES" dirty="0" err="1">
                <a:latin typeface="Bahnschrift" panose="020B0502040204020203" pitchFamily="34" charset="0"/>
              </a:rPr>
              <a:t>mass</a:t>
            </a:r>
            <a:r>
              <a:rPr lang="es-ES" dirty="0">
                <a:latin typeface="Bahnschrift" panose="020B0502040204020203" pitchFamily="34" charset="0"/>
              </a:rPr>
              <a:t> in </a:t>
            </a:r>
            <a:r>
              <a:rPr lang="es-ES" dirty="0" err="1">
                <a:latin typeface="Bahnschrift" panose="020B0502040204020203" pitchFamily="34" charset="0"/>
              </a:rPr>
              <a:t>the</a:t>
            </a:r>
            <a:r>
              <a:rPr lang="es-ES" dirty="0">
                <a:latin typeface="Bahnschrift" panose="020B0502040204020203" pitchFamily="34" charset="0"/>
              </a:rPr>
              <a:t> </a:t>
            </a:r>
            <a:r>
              <a:rPr lang="es-ES" dirty="0" err="1">
                <a:latin typeface="Bahnschrift" panose="020B0502040204020203" pitchFamily="34" charset="0"/>
              </a:rPr>
              <a:t>plane</a:t>
            </a:r>
            <a:r>
              <a:rPr lang="es-ES" dirty="0">
                <a:latin typeface="Bahnschrift" panose="020B0502040204020203" pitchFamily="34" charset="0"/>
              </a:rPr>
              <a:t> </a:t>
            </a:r>
            <a:r>
              <a:rPr lang="es-ES" dirty="0" err="1">
                <a:latin typeface="Bahnschrift" panose="020B0502040204020203" pitchFamily="34" charset="0"/>
              </a:rPr>
              <a:t>of</a:t>
            </a:r>
            <a:r>
              <a:rPr lang="es-ES" dirty="0">
                <a:latin typeface="Bahnschrift" panose="020B0502040204020203" pitchFamily="34" charset="0"/>
              </a:rPr>
              <a:t> </a:t>
            </a:r>
            <a:r>
              <a:rPr lang="es-ES" dirty="0" err="1">
                <a:latin typeface="Bahnschrift" panose="020B0502040204020203" pitchFamily="34" charset="0"/>
              </a:rPr>
              <a:t>symmetry</a:t>
            </a:r>
            <a:endParaRPr lang="en-US" dirty="0">
              <a:latin typeface="Bahnschrift" panose="020B0502040204020203" pitchFamily="34" charset="0"/>
            </a:endParaRP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Already implemented in </a:t>
            </a:r>
            <a:r>
              <a:rPr lang="en-GB" dirty="0" err="1">
                <a:latin typeface="Bahnschrift" panose="020B0502040204020203" pitchFamily="34" charset="0"/>
              </a:rPr>
              <a:t>OpenAeroStruct</a:t>
            </a:r>
            <a:endParaRPr lang="en-GB" dirty="0">
              <a:latin typeface="Bahnschrift" panose="020B0502040204020203" pitchFamily="34" charset="0"/>
            </a:endParaRP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US" dirty="0">
                <a:latin typeface="Bahnschrift" panose="020B0502040204020203" pitchFamily="34" charset="0"/>
              </a:rPr>
              <a:t>Two symmetrical engines   </a:t>
            </a:r>
            <a:r>
              <a:rPr lang="es-ES" dirty="0">
                <a:latin typeface="Bahnschrift" panose="020B0502040204020203" pitchFamily="34" charset="0"/>
              </a:rPr>
              <a:t>➤   </a:t>
            </a:r>
            <a:r>
              <a:rPr lang="es-ES" dirty="0" err="1">
                <a:latin typeface="Bahnschrift" panose="020B0502040204020203" pitchFamily="34" charset="0"/>
              </a:rPr>
              <a:t>Two</a:t>
            </a:r>
            <a:r>
              <a:rPr lang="es-ES" dirty="0">
                <a:latin typeface="Bahnschrift" panose="020B0502040204020203" pitchFamily="34" charset="0"/>
              </a:rPr>
              <a:t> </a:t>
            </a:r>
            <a:r>
              <a:rPr lang="es-ES" dirty="0" err="1">
                <a:latin typeface="Bahnschrift" panose="020B0502040204020203" pitchFamily="34" charset="0"/>
              </a:rPr>
              <a:t>symmetrical</a:t>
            </a:r>
            <a:r>
              <a:rPr lang="es-ES" dirty="0">
                <a:latin typeface="Bahnschrift" panose="020B0502040204020203" pitchFamily="34" charset="0"/>
              </a:rPr>
              <a:t> </a:t>
            </a:r>
            <a:r>
              <a:rPr lang="es-ES" dirty="0" err="1">
                <a:latin typeface="Bahnschrift" panose="020B0502040204020203" pitchFamily="34" charset="0"/>
              </a:rPr>
              <a:t>point</a:t>
            </a:r>
            <a:r>
              <a:rPr lang="es-ES" dirty="0">
                <a:latin typeface="Bahnschrift" panose="020B0502040204020203" pitchFamily="34" charset="0"/>
              </a:rPr>
              <a:t> </a:t>
            </a:r>
            <a:r>
              <a:rPr lang="es-ES" dirty="0" err="1">
                <a:latin typeface="Bahnschrift" panose="020B0502040204020203" pitchFamily="34" charset="0"/>
              </a:rPr>
              <a:t>masses</a:t>
            </a:r>
            <a:endParaRPr lang="es-ES" dirty="0">
              <a:latin typeface="Bahnschrift" panose="020B0502040204020203" pitchFamily="34" charset="0"/>
            </a:endParaRP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New design variable   </a:t>
            </a:r>
            <a:r>
              <a:rPr lang="es-ES" dirty="0">
                <a:latin typeface="Bahnschrift" panose="020B0502040204020203" pitchFamily="34" charset="0"/>
              </a:rPr>
              <a:t>➤   </a:t>
            </a:r>
            <a:r>
              <a:rPr lang="en-US" dirty="0">
                <a:latin typeface="Bahnschrift" panose="020B0502040204020203" pitchFamily="34" charset="0"/>
              </a:rPr>
              <a:t> Distance from the plane of symmetry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US" dirty="0">
                <a:latin typeface="Bahnschrift" panose="020B0502040204020203" pitchFamily="34" charset="0"/>
              </a:rPr>
              <a:t>Reduce the bending moment on the wing due to lift</a:t>
            </a:r>
            <a:endParaRPr lang="en-GB" dirty="0">
              <a:latin typeface="Bahnschrift" panose="020B0502040204020203" pitchFamily="34" charset="0"/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4B83C08-8045-4FCE-A1F0-1703B55E353C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E3EF9-EB29-49A5-A495-BD611316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605B638-D39E-4FE8-9DF8-5C42FEFCB8B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3ECDF44-434E-410A-B754-FB0BD51310CF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sz="1600" dirty="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0853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3DB02-AF08-4CA1-B3E5-981A4C0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n-US" sz="2000" dirty="0"/>
              <a:t>Task 7: Model a two dimensional discrete gust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806E1B8-67E6-460A-BD5A-B099705F7D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1359" y="1842654"/>
                <a:ext cx="6635940" cy="405457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  <a:buClr>
                    <a:schemeClr val="accent2">
                      <a:lumMod val="50000"/>
                    </a:schemeClr>
                  </a:buClr>
                </a:pPr>
                <a:r>
                  <a:rPr lang="en-US" dirty="0">
                    <a:latin typeface="Bahnschrift" panose="020B0502040204020203" pitchFamily="34" charset="0"/>
                  </a:rPr>
                  <a:t>Currently   </a:t>
                </a:r>
                <a:r>
                  <a:rPr lang="es-ES" dirty="0">
                    <a:latin typeface="Bahnschrift" panose="020B0502040204020203" pitchFamily="34" charset="0"/>
                  </a:rPr>
                  <a:t>➤   </a:t>
                </a:r>
                <a:r>
                  <a:rPr lang="es-ES" dirty="0" err="1">
                    <a:latin typeface="Bahnschrift" panose="020B0502040204020203" pitchFamily="34" charset="0"/>
                  </a:rPr>
                  <a:t>One-dimmensional</a:t>
                </a:r>
                <a:r>
                  <a:rPr lang="es-ES" dirty="0">
                    <a:latin typeface="Bahnschrift" panose="020B0502040204020203" pitchFamily="34" charset="0"/>
                  </a:rPr>
                  <a:t> </a:t>
                </a:r>
                <a:r>
                  <a:rPr lang="es-ES" dirty="0" err="1">
                    <a:latin typeface="Bahnschrift" panose="020B0502040204020203" pitchFamily="34" charset="0"/>
                  </a:rPr>
                  <a:t>shear</a:t>
                </a:r>
                <a:r>
                  <a:rPr lang="es-ES" dirty="0">
                    <a:latin typeface="Bahnschrift" panose="020B0502040204020203" pitchFamily="34" charset="0"/>
                  </a:rPr>
                  <a:t> </a:t>
                </a:r>
                <a:r>
                  <a:rPr lang="es-ES" dirty="0" err="1">
                    <a:latin typeface="Bahnschrift" panose="020B0502040204020203" pitchFamily="34" charset="0"/>
                  </a:rPr>
                  <a:t>gust</a:t>
                </a:r>
                <a:endParaRPr lang="en-US" dirty="0">
                  <a:latin typeface="Bahnschrift" panose="020B0502040204020203" pitchFamily="34" charset="0"/>
                </a:endParaRPr>
              </a:p>
              <a:p>
                <a:pPr>
                  <a:lnSpc>
                    <a:spcPct val="200000"/>
                  </a:lnSpc>
                  <a:buClr>
                    <a:schemeClr val="accent2">
                      <a:lumMod val="50000"/>
                    </a:schemeClr>
                  </a:buClr>
                </a:pPr>
                <a:r>
                  <a:rPr lang="en-GB" dirty="0">
                    <a:latin typeface="Bahnschrift" panose="020B0502040204020203" pitchFamily="34" charset="0"/>
                  </a:rPr>
                  <a:t>Implement a 1-cosine gust profile [2]:</a:t>
                </a:r>
              </a:p>
              <a:p>
                <a:pPr marL="0" indent="0">
                  <a:buClr>
                    <a:schemeClr val="accent2">
                      <a:lumMod val="50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</m:sub>
                          </m:sSub>
                        </m:num>
                        <m:den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l-GR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s-E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s-ES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sSub>
                                    <m:sSubPr>
                                      <m:ctrlPr>
                                        <a:rPr lang="es-E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6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s-ES" sz="1600" b="0" i="1" smtClean="0">
                                          <a:latin typeface="Cambria Math" panose="02040503050406030204" pitchFamily="18" charset="0"/>
                                        </a:rPr>
                                        <m:t>𝑠𝑝𝑎𝑛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GB" dirty="0">
                  <a:latin typeface="Bahnschrift" panose="020B0502040204020203" pitchFamily="34" charset="0"/>
                </a:endParaRPr>
              </a:p>
              <a:p>
                <a:pPr marL="0" indent="0">
                  <a:buClr>
                    <a:schemeClr val="accent2">
                      <a:lumMod val="50000"/>
                    </a:schemeClr>
                  </a:buClr>
                  <a:buNone/>
                </a:pPr>
                <a:r>
                  <a:rPr lang="en-GB" sz="1600" dirty="0">
                    <a:latin typeface="Bahnschrift" panose="020B0502040204020203" pitchFamily="34" charset="0"/>
                  </a:rPr>
                  <a:t>	where </a:t>
                </a:r>
                <a:r>
                  <a:rPr lang="en-GB" sz="1600" i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en-GB" sz="1600" i="1" baseline="-250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g</a:t>
                </a:r>
                <a:r>
                  <a:rPr lang="en-GB" sz="1600" dirty="0">
                    <a:latin typeface="Bahnschrift" panose="020B0502040204020203" pitchFamily="34" charset="0"/>
                  </a:rPr>
                  <a:t> is the gust velocity, </a:t>
                </a:r>
                <a:r>
                  <a:rPr lang="en-GB" sz="1600" i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U</a:t>
                </a:r>
                <a:r>
                  <a:rPr lang="en-GB" sz="1600" i="1" baseline="-250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de</a:t>
                </a:r>
                <a:r>
                  <a:rPr lang="en-GB" sz="1600" dirty="0">
                    <a:latin typeface="Bahnschrift" panose="020B0502040204020203" pitchFamily="34" charset="0"/>
                  </a:rPr>
                  <a:t> is the derived equivalent 	gust velocity, </a:t>
                </a:r>
                <a:r>
                  <a:rPr lang="en-GB" sz="1600" i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L</a:t>
                </a:r>
                <a:r>
                  <a:rPr lang="en-GB" sz="1600" i="1" baseline="-250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span</a:t>
                </a:r>
                <a:r>
                  <a:rPr lang="en-GB" sz="1600" dirty="0">
                    <a:latin typeface="Bahnschrift" panose="020B0502040204020203" pitchFamily="34" charset="0"/>
                  </a:rPr>
                  <a:t> is the aircraft span, </a:t>
                </a:r>
                <a:r>
                  <a:rPr lang="en-GB" sz="16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a</a:t>
                </a:r>
                <a:r>
                  <a:rPr lang="en-GB" sz="1600" dirty="0">
                    <a:latin typeface="Bahnschrift" panose="020B0502040204020203" pitchFamily="34" charset="0"/>
                  </a:rPr>
                  <a:t> is a factor and </a:t>
                </a:r>
                <a:r>
                  <a:rPr lang="en-GB" sz="16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y</a:t>
                </a:r>
                <a:r>
                  <a:rPr lang="en-GB" sz="1600" dirty="0">
                    <a:latin typeface="Bahnschrift" panose="020B0502040204020203" pitchFamily="34" charset="0"/>
                  </a:rPr>
                  <a:t> is 	the spanwise coordinate </a:t>
                </a:r>
              </a:p>
              <a:p>
                <a:pPr>
                  <a:lnSpc>
                    <a:spcPct val="200000"/>
                  </a:lnSpc>
                  <a:buClr>
                    <a:schemeClr val="accent2">
                      <a:lumMod val="50000"/>
                    </a:schemeClr>
                  </a:buClr>
                </a:pPr>
                <a:r>
                  <a:rPr lang="en-US" dirty="0">
                    <a:latin typeface="Bahnschrift" panose="020B0502040204020203" pitchFamily="34" charset="0"/>
                  </a:rPr>
                  <a:t>Increase bending moment   </a:t>
                </a:r>
                <a:r>
                  <a:rPr lang="es-ES" dirty="0">
                    <a:latin typeface="Bahnschrift" panose="020B0502040204020203" pitchFamily="34" charset="0"/>
                  </a:rPr>
                  <a:t>➤</a:t>
                </a:r>
                <a:r>
                  <a:rPr lang="en-US" dirty="0">
                    <a:latin typeface="Bahnschrift" panose="020B0502040204020203" pitchFamily="34" charset="0"/>
                  </a:rPr>
                  <a:t>   Penalize large aspect ratios</a:t>
                </a:r>
                <a:endParaRPr lang="en-GB" dirty="0">
                  <a:latin typeface="Bahnschrift" panose="020B0502040204020203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806E1B8-67E6-460A-BD5A-B099705F7D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1359" y="1842654"/>
                <a:ext cx="6635940" cy="4054570"/>
              </a:xfrm>
              <a:blipFill>
                <a:blip r:embed="rId2"/>
                <a:stretch>
                  <a:fillRect l="-55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ubtítulo 2">
            <a:extLst>
              <a:ext uri="{FF2B5EF4-FFF2-40B4-BE49-F238E27FC236}">
                <a16:creationId xmlns:a16="http://schemas.microsoft.com/office/drawing/2014/main" id="{14B83C08-8045-4FCE-A1F0-1703B55E353C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E3EF9-EB29-49A5-A495-BD611316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605B638-D39E-4FE8-9DF8-5C42FEFCB8B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3ECDF44-434E-410A-B754-FB0BD51310CF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sz="1600" dirty="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DC60C4F-E330-4319-8950-21F02E4F3FE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3165" y="1788430"/>
            <a:ext cx="4956313" cy="3336226"/>
          </a:xfrm>
          <a:prstGeom prst="rect">
            <a:avLst/>
          </a:prstGeom>
        </p:spPr>
      </p:pic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7601593A-3CA5-418B-B538-59CE8D360A8A}"/>
              </a:ext>
            </a:extLst>
          </p:cNvPr>
          <p:cNvSpPr txBox="1">
            <a:spLocks/>
          </p:cNvSpPr>
          <p:nvPr/>
        </p:nvSpPr>
        <p:spPr>
          <a:xfrm>
            <a:off x="937657" y="5799813"/>
            <a:ext cx="8272603" cy="1082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Y. Yang, Y. Chao, and W.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Zhigang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, “Aeroelastic dynamic response of elastic aircraft with consideration of two-dimensional discrete gust excitation,” Chinese Journal of Aeronautics, 2019.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58E509C9-A0B9-44D4-8205-0D16A4F65C95}"/>
              </a:ext>
            </a:extLst>
          </p:cNvPr>
          <p:cNvSpPr txBox="1">
            <a:spLocks/>
          </p:cNvSpPr>
          <p:nvPr/>
        </p:nvSpPr>
        <p:spPr>
          <a:xfrm>
            <a:off x="595712" y="5799813"/>
            <a:ext cx="606248" cy="1082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[4]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8C4DBD4D-3985-492D-996B-25304FAC3446}"/>
              </a:ext>
            </a:extLst>
          </p:cNvPr>
          <p:cNvSpPr txBox="1">
            <a:spLocks/>
          </p:cNvSpPr>
          <p:nvPr/>
        </p:nvSpPr>
        <p:spPr>
          <a:xfrm>
            <a:off x="7103165" y="5100201"/>
            <a:ext cx="4956313" cy="499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2">
                  <a:lumMod val="50000"/>
                </a:schemeClr>
              </a:buClr>
              <a:buNone/>
            </a:pPr>
            <a:r>
              <a:rPr lang="en-US" sz="1400" dirty="0">
                <a:latin typeface="Bahnschrift" panose="020B0502040204020203" pitchFamily="34" charset="0"/>
              </a:rPr>
              <a:t>Fig. 5: Spanwise distribution of 1-cosine gusts</a:t>
            </a:r>
            <a:endParaRPr lang="en-GB" sz="1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71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024BD-E637-49A5-BF60-BF6C8FC0E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300065"/>
            <a:ext cx="8991600" cy="1645920"/>
          </a:xfrm>
        </p:spPr>
        <p:txBody>
          <a:bodyPr/>
          <a:lstStyle/>
          <a:p>
            <a:r>
              <a:rPr lang="es-ES" dirty="0" err="1"/>
              <a:t>THANks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attention</a:t>
            </a:r>
            <a:r>
              <a:rPr lang="es-ES" dirty="0"/>
              <a:t>!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B3FDF34-0963-4AFB-AC46-159E67882E87}"/>
              </a:ext>
            </a:extLst>
          </p:cNvPr>
          <p:cNvSpPr txBox="1">
            <a:spLocks/>
          </p:cNvSpPr>
          <p:nvPr/>
        </p:nvSpPr>
        <p:spPr bwMode="blackWhite">
          <a:xfrm>
            <a:off x="1600200" y="3954979"/>
            <a:ext cx="8991600" cy="164592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ANY QUESTION?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FECB111-382D-4F59-9372-546B061BE6BF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3210273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7219647-521D-4324-BB07-B575592E85FF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0" name="Subtítulo 2">
            <a:extLst>
              <a:ext uri="{FF2B5EF4-FFF2-40B4-BE49-F238E27FC236}">
                <a16:creationId xmlns:a16="http://schemas.microsoft.com/office/drawing/2014/main" id="{85AF8E8C-B9E7-4F4C-B780-C439EEA27852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HALE AEROECODESIGN</a:t>
            </a:r>
          </a:p>
        </p:txBody>
      </p:sp>
    </p:spTree>
    <p:extLst>
      <p:ext uri="{BB962C8B-B14F-4D97-AF65-F5344CB8AC3E}">
        <p14:creationId xmlns:p14="http://schemas.microsoft.com/office/powerpoint/2010/main" val="285810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3DB02-AF08-4CA1-B3E5-981A4C0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/>
              <a:t>OUTLINE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06E1B8-67E6-460A-BD5A-B099705F7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34203"/>
            <a:ext cx="7729728" cy="278235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s-ES" sz="2400" dirty="0">
                <a:latin typeface="Bahnschrift" panose="020B0502040204020203" pitchFamily="34" charset="0"/>
              </a:rPr>
              <a:t>STATE OF THE ART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s-ES" sz="2400" dirty="0">
                <a:latin typeface="Bahnschrift" panose="020B0502040204020203" pitchFamily="34" charset="0"/>
              </a:rPr>
              <a:t>GOAL OF THE PROJECT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s-ES" sz="2400" dirty="0">
                <a:latin typeface="Bahnschrift" panose="020B0502040204020203" pitchFamily="34" charset="0"/>
              </a:rPr>
              <a:t>MILESTONES OF THE PROJECT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endParaRPr lang="en-GB" sz="2400" dirty="0">
              <a:latin typeface="Bahnschrift" panose="020B0502040204020203" pitchFamily="34" charset="0"/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4B83C08-8045-4FCE-A1F0-1703B55E353C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E3EF9-EB29-49A5-A495-BD611316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605B638-D39E-4FE8-9DF8-5C42FEFCB8B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3ECDF44-434E-410A-B754-FB0BD51310CF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sz="1600" dirty="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939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3DB02-AF08-4CA1-B3E5-981A4C0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/>
              <a:t>STATE OF THE ART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06E1B8-67E6-460A-BD5A-B099705F7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979" y="1816151"/>
            <a:ext cx="7729728" cy="405457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s-ES" dirty="0">
                <a:latin typeface="Bahnschrift" panose="020B0502040204020203" pitchFamily="34" charset="0"/>
              </a:rPr>
              <a:t>HALE   ➤   High-</a:t>
            </a:r>
            <a:r>
              <a:rPr lang="es-ES" dirty="0" err="1">
                <a:latin typeface="Bahnschrift" panose="020B0502040204020203" pitchFamily="34" charset="0"/>
              </a:rPr>
              <a:t>Altitude</a:t>
            </a:r>
            <a:r>
              <a:rPr lang="es-ES" dirty="0">
                <a:latin typeface="Bahnschrift" panose="020B0502040204020203" pitchFamily="34" charset="0"/>
              </a:rPr>
              <a:t> Long </a:t>
            </a:r>
            <a:r>
              <a:rPr lang="es-ES" dirty="0" err="1">
                <a:latin typeface="Bahnschrift" panose="020B0502040204020203" pitchFamily="34" charset="0"/>
              </a:rPr>
              <a:t>Endurance</a:t>
            </a:r>
            <a:r>
              <a:rPr lang="es-ES" dirty="0">
                <a:latin typeface="Bahnschrift" panose="020B0502040204020203" pitchFamily="34" charset="0"/>
              </a:rPr>
              <a:t> </a:t>
            </a:r>
            <a:r>
              <a:rPr lang="es-ES" dirty="0" err="1">
                <a:latin typeface="Bahnschrift" panose="020B0502040204020203" pitchFamily="34" charset="0"/>
              </a:rPr>
              <a:t>Drone</a:t>
            </a:r>
            <a:endParaRPr lang="es-ES" dirty="0">
              <a:latin typeface="Bahnschrift" panose="020B0502040204020203" pitchFamily="34" charset="0"/>
            </a:endParaRP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s-ES" dirty="0" err="1">
                <a:latin typeface="Bahnschrift" panose="020B0502040204020203" pitchFamily="34" charset="0"/>
              </a:rPr>
              <a:t>Atmospheric</a:t>
            </a:r>
            <a:r>
              <a:rPr lang="es-ES" dirty="0">
                <a:latin typeface="Bahnschrift" panose="020B0502040204020203" pitchFamily="34" charset="0"/>
              </a:rPr>
              <a:t> </a:t>
            </a:r>
            <a:r>
              <a:rPr lang="es-ES" dirty="0" err="1">
                <a:latin typeface="Bahnschrift" panose="020B0502040204020203" pitchFamily="34" charset="0"/>
              </a:rPr>
              <a:t>satellites</a:t>
            </a:r>
            <a:r>
              <a:rPr lang="es-ES" dirty="0">
                <a:latin typeface="Bahnschrift" panose="020B0502040204020203" pitchFamily="34" charset="0"/>
              </a:rPr>
              <a:t> </a:t>
            </a:r>
            <a:r>
              <a:rPr lang="es-ES" dirty="0" err="1">
                <a:latin typeface="Bahnschrift" panose="020B0502040204020203" pitchFamily="34" charset="0"/>
              </a:rPr>
              <a:t>or</a:t>
            </a:r>
            <a:r>
              <a:rPr lang="es-ES" dirty="0">
                <a:latin typeface="Bahnschrift" panose="020B0502040204020203" pitchFamily="34" charset="0"/>
              </a:rPr>
              <a:t> </a:t>
            </a:r>
            <a:r>
              <a:rPr lang="es-ES" dirty="0" err="1">
                <a:latin typeface="Bahnschrift" panose="020B0502040204020203" pitchFamily="34" charset="0"/>
              </a:rPr>
              <a:t>atmosats</a:t>
            </a:r>
            <a:endParaRPr lang="es-ES" dirty="0">
              <a:latin typeface="Bahnschrift" panose="020B0502040204020203" pitchFamily="34" charset="0"/>
            </a:endParaRP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US" dirty="0">
                <a:latin typeface="Bahnschrift" panose="020B0502040204020203" pitchFamily="34" charset="0"/>
              </a:rPr>
              <a:t>Services conventionally provided by space satellites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s-ES" dirty="0" err="1">
                <a:latin typeface="Bahnschrift" panose="020B0502040204020203" pitchFamily="34" charset="0"/>
              </a:rPr>
              <a:t>Environment-friendly</a:t>
            </a:r>
            <a:r>
              <a:rPr lang="es-ES" dirty="0">
                <a:latin typeface="Bahnschrift" panose="020B0502040204020203" pitchFamily="34" charset="0"/>
              </a:rPr>
              <a:t>   ➤   </a:t>
            </a:r>
            <a:r>
              <a:rPr lang="es-ES" dirty="0" err="1">
                <a:latin typeface="Bahnschrift" panose="020B0502040204020203" pitchFamily="34" charset="0"/>
              </a:rPr>
              <a:t>Powered</a:t>
            </a:r>
            <a:r>
              <a:rPr lang="es-ES" dirty="0">
                <a:latin typeface="Bahnschrift" panose="020B0502040204020203" pitchFamily="34" charset="0"/>
              </a:rPr>
              <a:t> </a:t>
            </a:r>
            <a:r>
              <a:rPr lang="es-ES" dirty="0" err="1">
                <a:latin typeface="Bahnschrift" panose="020B0502040204020203" pitchFamily="34" charset="0"/>
              </a:rPr>
              <a:t>by</a:t>
            </a:r>
            <a:r>
              <a:rPr lang="es-ES" dirty="0">
                <a:latin typeface="Bahnschrift" panose="020B0502040204020203" pitchFamily="34" charset="0"/>
              </a:rPr>
              <a:t> solar </a:t>
            </a:r>
            <a:r>
              <a:rPr lang="es-ES" dirty="0" err="1">
                <a:latin typeface="Bahnschrift" panose="020B0502040204020203" pitchFamily="34" charset="0"/>
              </a:rPr>
              <a:t>energy</a:t>
            </a:r>
            <a:endParaRPr lang="es-ES" dirty="0">
              <a:latin typeface="Bahnschrift" panose="020B0502040204020203" pitchFamily="34" charset="0"/>
            </a:endParaRP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s-ES" dirty="0">
                <a:latin typeface="Bahnschrift" panose="020B0502040204020203" pitchFamily="34" charset="0"/>
              </a:rPr>
              <a:t>CO</a:t>
            </a:r>
            <a:r>
              <a:rPr lang="es-ES" baseline="-25000" dirty="0">
                <a:latin typeface="Bahnschrift" panose="020B0502040204020203" pitchFamily="34" charset="0"/>
              </a:rPr>
              <a:t>2</a:t>
            </a:r>
            <a:r>
              <a:rPr lang="es-ES" dirty="0">
                <a:latin typeface="Bahnschrift" panose="020B0502040204020203" pitchFamily="34" charset="0"/>
              </a:rPr>
              <a:t> </a:t>
            </a:r>
            <a:r>
              <a:rPr lang="es-ES" dirty="0" err="1">
                <a:latin typeface="Bahnschrift" panose="020B0502040204020203" pitchFamily="34" charset="0"/>
              </a:rPr>
              <a:t>emissions</a:t>
            </a:r>
            <a:r>
              <a:rPr lang="es-ES" dirty="0">
                <a:latin typeface="Bahnschrift" panose="020B0502040204020203" pitchFamily="34" charset="0"/>
              </a:rPr>
              <a:t>   ➤   </a:t>
            </a:r>
            <a:r>
              <a:rPr lang="es-ES" dirty="0" err="1">
                <a:latin typeface="Bahnschrift" panose="020B0502040204020203" pitchFamily="34" charset="0"/>
              </a:rPr>
              <a:t>Manufacturing</a:t>
            </a:r>
            <a:r>
              <a:rPr lang="es-ES" dirty="0">
                <a:latin typeface="Bahnschrift" panose="020B0502040204020203" pitchFamily="34" charset="0"/>
              </a:rPr>
              <a:t> and </a:t>
            </a:r>
            <a:r>
              <a:rPr lang="es-ES" dirty="0" err="1">
                <a:latin typeface="Bahnschrift" panose="020B0502040204020203" pitchFamily="34" charset="0"/>
              </a:rPr>
              <a:t>materials</a:t>
            </a:r>
            <a:endParaRPr lang="es-ES" dirty="0">
              <a:latin typeface="Bahnschrift" panose="020B0502040204020203" pitchFamily="34" charset="0"/>
            </a:endParaRPr>
          </a:p>
          <a:p>
            <a:pPr lvl="1">
              <a:buClr>
                <a:schemeClr val="accent2">
                  <a:lumMod val="50000"/>
                </a:schemeClr>
              </a:buClr>
            </a:pPr>
            <a:endParaRPr lang="es-ES" dirty="0">
              <a:latin typeface="Bahnschrift" panose="020B0502040204020203" pitchFamily="34" charset="0"/>
            </a:endParaRP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s-ES" dirty="0">
                <a:latin typeface="Bahnschrift" panose="020B0502040204020203" pitchFamily="34" charset="0"/>
              </a:rPr>
              <a:t>MDO   ➤   </a:t>
            </a:r>
            <a:r>
              <a:rPr lang="es-ES" dirty="0" err="1">
                <a:latin typeface="Bahnschrift" panose="020B0502040204020203" pitchFamily="34" charset="0"/>
              </a:rPr>
              <a:t>Multidisciplinary</a:t>
            </a:r>
            <a:r>
              <a:rPr lang="es-ES" dirty="0">
                <a:latin typeface="Bahnschrift" panose="020B0502040204020203" pitchFamily="34" charset="0"/>
              </a:rPr>
              <a:t> </a:t>
            </a:r>
            <a:r>
              <a:rPr lang="es-ES" dirty="0" err="1">
                <a:latin typeface="Bahnschrift" panose="020B0502040204020203" pitchFamily="34" charset="0"/>
              </a:rPr>
              <a:t>Design</a:t>
            </a:r>
            <a:r>
              <a:rPr lang="es-ES" dirty="0">
                <a:latin typeface="Bahnschrift" panose="020B0502040204020203" pitchFamily="34" charset="0"/>
              </a:rPr>
              <a:t> </a:t>
            </a:r>
            <a:r>
              <a:rPr lang="es-ES" dirty="0" err="1">
                <a:latin typeface="Bahnschrift" panose="020B0502040204020203" pitchFamily="34" charset="0"/>
              </a:rPr>
              <a:t>Optimization</a:t>
            </a:r>
            <a:endParaRPr lang="es-ES" dirty="0">
              <a:latin typeface="Bahnschrift" panose="020B0502040204020203" pitchFamily="34" charset="0"/>
            </a:endParaRP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Optimum </a:t>
            </a:r>
            <a:r>
              <a:rPr lang="en-US" dirty="0">
                <a:latin typeface="Bahnschrift" panose="020B0502040204020203" pitchFamily="34" charset="0"/>
              </a:rPr>
              <a:t>for the interaction of disciplines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US" dirty="0" err="1">
                <a:latin typeface="Bahnschrift" panose="020B0502040204020203" pitchFamily="34" charset="0"/>
              </a:rPr>
              <a:t>OpenAeroStruct</a:t>
            </a:r>
            <a:r>
              <a:rPr lang="en-US" dirty="0">
                <a:latin typeface="Bahnschrift" panose="020B0502040204020203" pitchFamily="34" charset="0"/>
              </a:rPr>
              <a:t> (based on </a:t>
            </a:r>
            <a:r>
              <a:rPr lang="en-US" dirty="0" err="1">
                <a:latin typeface="Bahnschrift" panose="020B0502040204020203" pitchFamily="34" charset="0"/>
              </a:rPr>
              <a:t>OpenMDAO</a:t>
            </a:r>
            <a:r>
              <a:rPr lang="en-US" dirty="0">
                <a:latin typeface="Bahnschrift" panose="020B0502040204020203" pitchFamily="34" charset="0"/>
              </a:rPr>
              <a:t>)   </a:t>
            </a:r>
            <a:r>
              <a:rPr lang="es-ES" dirty="0">
                <a:latin typeface="Bahnschrift" panose="020B0502040204020203" pitchFamily="34" charset="0"/>
              </a:rPr>
              <a:t>➤   </a:t>
            </a:r>
            <a:r>
              <a:rPr lang="es-ES" dirty="0" err="1">
                <a:latin typeface="Bahnschrift" panose="020B0502040204020203" pitchFamily="34" charset="0"/>
              </a:rPr>
              <a:t>Aerostructural</a:t>
            </a:r>
            <a:r>
              <a:rPr lang="es-ES" dirty="0">
                <a:latin typeface="Bahnschrift" panose="020B0502040204020203" pitchFamily="34" charset="0"/>
              </a:rPr>
              <a:t> </a:t>
            </a:r>
            <a:r>
              <a:rPr lang="es-ES" dirty="0" err="1">
                <a:latin typeface="Bahnschrift" panose="020B0502040204020203" pitchFamily="34" charset="0"/>
              </a:rPr>
              <a:t>optimization</a:t>
            </a:r>
            <a:r>
              <a:rPr lang="en-GB" dirty="0">
                <a:latin typeface="Bahnschrift" panose="020B0502040204020203" pitchFamily="34" charset="0"/>
              </a:rPr>
              <a:t>  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4B83C08-8045-4FCE-A1F0-1703B55E353C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E3EF9-EB29-49A5-A495-BD611316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605B638-D39E-4FE8-9DF8-5C42FEFCB8B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3ECDF44-434E-410A-B754-FB0BD51310CF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sz="1600" dirty="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5128BD6-4F4D-40CC-99C6-473E4BCF3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533" y="1935419"/>
            <a:ext cx="3821425" cy="2547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A54C93DC-DAD4-4994-947D-50F4FBE77536}"/>
              </a:ext>
            </a:extLst>
          </p:cNvPr>
          <p:cNvSpPr txBox="1">
            <a:spLocks/>
          </p:cNvSpPr>
          <p:nvPr/>
        </p:nvSpPr>
        <p:spPr>
          <a:xfrm>
            <a:off x="6839088" y="4660780"/>
            <a:ext cx="4956313" cy="499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2">
                  <a:lumMod val="50000"/>
                </a:schemeClr>
              </a:buClr>
              <a:buNone/>
            </a:pPr>
            <a:r>
              <a:rPr lang="en-US" sz="1400" dirty="0">
                <a:latin typeface="Bahnschrift" panose="020B0502040204020203" pitchFamily="34" charset="0"/>
              </a:rPr>
              <a:t>Fig. 1: Airbus-built HALE Zephyr</a:t>
            </a:r>
            <a:endParaRPr lang="en-GB" sz="1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634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102A6B-2F80-46F4-A12B-BB812941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10" name="Tabla 10">
            <a:extLst>
              <a:ext uri="{FF2B5EF4-FFF2-40B4-BE49-F238E27FC236}">
                <a16:creationId xmlns:a16="http://schemas.microsoft.com/office/drawing/2014/main" id="{D5791E2C-5088-429D-B2A0-DBB3A5D0B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103145"/>
              </p:ext>
            </p:extLst>
          </p:nvPr>
        </p:nvGraphicFramePr>
        <p:xfrm>
          <a:off x="434075" y="1937531"/>
          <a:ext cx="6505539" cy="32400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029941">
                  <a:extLst>
                    <a:ext uri="{9D8B030D-6E8A-4147-A177-3AD203B41FA5}">
                      <a16:colId xmlns:a16="http://schemas.microsoft.com/office/drawing/2014/main" val="2727695197"/>
                    </a:ext>
                  </a:extLst>
                </a:gridCol>
                <a:gridCol w="875598">
                  <a:extLst>
                    <a:ext uri="{9D8B030D-6E8A-4147-A177-3AD203B41FA5}">
                      <a16:colId xmlns:a16="http://schemas.microsoft.com/office/drawing/2014/main" val="14769594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78100743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6611128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Bahnschrift" panose="020B0502040204020203" pitchFamily="34" charset="0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>
                          <a:latin typeface="Bahnschrift" panose="020B0502040204020203" pitchFamily="34" charset="0"/>
                        </a:rPr>
                        <a:t>Units</a:t>
                      </a:r>
                      <a:endParaRPr lang="es-ES" sz="1600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Bahnschrift" panose="020B0502040204020203" pitchFamily="34" charset="0"/>
                        </a:rPr>
                        <a:t>HALE </a:t>
                      </a:r>
                      <a:r>
                        <a:rPr lang="es-ES" sz="1600" dirty="0" err="1">
                          <a:latin typeface="Bahnschrift" panose="020B0502040204020203" pitchFamily="34" charset="0"/>
                        </a:rPr>
                        <a:t>of</a:t>
                      </a:r>
                      <a:r>
                        <a:rPr lang="es-ES" sz="1600" dirty="0">
                          <a:latin typeface="Bahnschrift" panose="020B0502040204020203" pitchFamily="34" charset="0"/>
                        </a:rPr>
                        <a:t> 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Bahnschrift" panose="020B0502040204020203" pitchFamily="34" charset="0"/>
                        </a:rPr>
                        <a:t>FB HALE [2]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08849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>
                          <a:latin typeface="Bahnschrift" panose="020B0502040204020203" pitchFamily="34" charset="0"/>
                        </a:rPr>
                        <a:t>Span</a:t>
                      </a:r>
                      <a:endParaRPr lang="es-ES" sz="1600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Bahnschrift" panose="020B0502040204020203" pitchFamily="34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Bahnschrift" panose="020B0502040204020203" pitchFamily="34" charset="0"/>
                        </a:rPr>
                        <a:t>97.5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47248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>
                          <a:latin typeface="Bahnschrift" panose="020B0502040204020203" pitchFamily="34" charset="0"/>
                        </a:rPr>
                        <a:t>Root</a:t>
                      </a:r>
                      <a:r>
                        <a:rPr lang="es-ES" sz="1600" dirty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s-ES" sz="1600" dirty="0" err="1">
                          <a:latin typeface="Bahnschrift" panose="020B0502040204020203" pitchFamily="34" charset="0"/>
                        </a:rPr>
                        <a:t>chord</a:t>
                      </a:r>
                      <a:endParaRPr lang="es-ES" sz="1600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Bahnschrift" panose="020B0502040204020203" pitchFamily="34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Bahnschrift" panose="020B0502040204020203" pitchFamily="34" charset="0"/>
                        </a:rPr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5609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>
                          <a:latin typeface="Bahnschrift" panose="020B0502040204020203" pitchFamily="34" charset="0"/>
                        </a:rPr>
                        <a:t>Taper</a:t>
                      </a:r>
                      <a:r>
                        <a:rPr lang="es-ES" sz="1600" dirty="0">
                          <a:latin typeface="Bahnschrift" panose="020B0502040204020203" pitchFamily="34" charset="0"/>
                        </a:rPr>
                        <a:t> ratio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Bahnschrift" panose="020B0502040204020203" pitchFamily="34" charset="0"/>
                        </a:rPr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56172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Bahnschrift" panose="020B0502040204020203" pitchFamily="34" charset="0"/>
                        </a:rPr>
                        <a:t>Total </a:t>
                      </a:r>
                      <a:r>
                        <a:rPr lang="es-ES" sz="1600" dirty="0" err="1">
                          <a:latin typeface="Bahnschrift" panose="020B0502040204020203" pitchFamily="34" charset="0"/>
                        </a:rPr>
                        <a:t>mass</a:t>
                      </a:r>
                      <a:endParaRPr lang="es-ES" sz="1600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Bahnschrift" panose="020B0502040204020203" pitchFamily="34" charset="0"/>
                        </a:rPr>
                        <a:t>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Bahnschrift" panose="020B0502040204020203" pitchFamily="34" charset="0"/>
                        </a:rPr>
                        <a:t>378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Bahnschrift" panose="020B0502040204020203" pitchFamily="34" charset="0"/>
                        </a:rPr>
                        <a:t>320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5483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>
                          <a:latin typeface="Bahnschrift" panose="020B0502040204020203" pitchFamily="34" charset="0"/>
                        </a:rPr>
                        <a:t>Wing</a:t>
                      </a:r>
                      <a:r>
                        <a:rPr lang="es-ES" sz="1600" dirty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s-ES" sz="1600" dirty="0" err="1">
                          <a:latin typeface="Bahnschrift" panose="020B0502040204020203" pitchFamily="34" charset="0"/>
                        </a:rPr>
                        <a:t>surface</a:t>
                      </a:r>
                      <a:endParaRPr lang="es-ES" sz="1600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Bahnschrift" panose="020B0502040204020203" pitchFamily="34" charset="0"/>
                        </a:rPr>
                        <a:t>m</a:t>
                      </a:r>
                      <a:r>
                        <a:rPr lang="es-ES" sz="1600" baseline="30000" dirty="0">
                          <a:latin typeface="Bahnschrift" panose="020B0502040204020203" pitchFamily="34" charset="0"/>
                        </a:rPr>
                        <a:t>2</a:t>
                      </a:r>
                      <a:endParaRPr lang="es-ES" sz="1600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Bahnschrift" panose="020B0502040204020203" pitchFamily="34" charset="0"/>
                        </a:rPr>
                        <a:t>86.6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Bahnschrift" panose="020B0502040204020203" pitchFamily="34" charset="0"/>
                        </a:rPr>
                        <a:t>71.8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1241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>
                          <a:latin typeface="Bahnschrift" panose="020B0502040204020203" pitchFamily="34" charset="0"/>
                        </a:rPr>
                        <a:t>Aspect</a:t>
                      </a:r>
                      <a:r>
                        <a:rPr lang="es-ES" sz="1600" dirty="0">
                          <a:latin typeface="Bahnschrift" panose="020B0502040204020203" pitchFamily="34" charset="0"/>
                        </a:rPr>
                        <a:t> ratio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Bahnschrift" panose="020B0502040204020203" pitchFamily="34" charset="0"/>
                        </a:rPr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Bahnschrift" panose="020B0502040204020203" pitchFamily="34" charset="0"/>
                        </a:rPr>
                        <a:t>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205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>
                          <a:latin typeface="Bahnschrift" panose="020B0502040204020203" pitchFamily="34" charset="0"/>
                        </a:rPr>
                        <a:t>C</a:t>
                      </a:r>
                      <a:r>
                        <a:rPr lang="es-ES" sz="1600" baseline="-25000" dirty="0" err="1">
                          <a:latin typeface="Bahnschrift" panose="020B0502040204020203" pitchFamily="34" charset="0"/>
                        </a:rPr>
                        <a:t>L</a:t>
                      </a:r>
                      <a:r>
                        <a:rPr lang="es-ES" sz="1600" baseline="30000" dirty="0" err="1">
                          <a:latin typeface="Bahnschrift" panose="020B0502040204020203" pitchFamily="34" charset="0"/>
                        </a:rPr>
                        <a:t>cruise</a:t>
                      </a:r>
                      <a:endParaRPr lang="es-ES" sz="1600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Bahnschrift" panose="020B0502040204020203" pitchFamily="34" charset="0"/>
                        </a:rPr>
                        <a:t>1.31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Bahnschrift" panose="020B0502040204020203" pitchFamily="34" charset="0"/>
                        </a:rPr>
                        <a:t>1.33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6623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Bahnschrift" panose="020B0502040204020203" pitchFamily="34" charset="0"/>
                        </a:rPr>
                        <a:t>(C</a:t>
                      </a:r>
                      <a:r>
                        <a:rPr lang="es-ES" sz="1600" strike="noStrike" baseline="-25000" dirty="0">
                          <a:latin typeface="Bahnschrift" panose="020B0502040204020203" pitchFamily="34" charset="0"/>
                        </a:rPr>
                        <a:t>L</a:t>
                      </a:r>
                      <a:r>
                        <a:rPr lang="es-ES" sz="1600" strike="noStrike" baseline="30000" dirty="0">
                          <a:latin typeface="Bahnschrift" panose="020B0502040204020203" pitchFamily="34" charset="0"/>
                        </a:rPr>
                        <a:t>3/2</a:t>
                      </a:r>
                      <a:r>
                        <a:rPr lang="es-ES" sz="1600" strike="noStrike" baseline="0" dirty="0">
                          <a:latin typeface="Bahnschrift" panose="020B0502040204020203" pitchFamily="34" charset="0"/>
                        </a:rPr>
                        <a:t>/C</a:t>
                      </a:r>
                      <a:r>
                        <a:rPr lang="es-ES" sz="1600" strike="noStrike" baseline="-25000" dirty="0">
                          <a:latin typeface="Bahnschrift" panose="020B0502040204020203" pitchFamily="34" charset="0"/>
                        </a:rPr>
                        <a:t>D</a:t>
                      </a:r>
                      <a:r>
                        <a:rPr lang="es-ES" sz="1600" strike="noStrike" baseline="0" dirty="0">
                          <a:latin typeface="Bahnschrift" panose="020B0502040204020203" pitchFamily="34" charset="0"/>
                        </a:rPr>
                        <a:t>)</a:t>
                      </a:r>
                      <a:r>
                        <a:rPr lang="es-ES" sz="1600" strike="noStrike" baseline="30000" dirty="0" err="1">
                          <a:latin typeface="Bahnschrift" panose="020B0502040204020203" pitchFamily="34" charset="0"/>
                        </a:rPr>
                        <a:t>cruise</a:t>
                      </a:r>
                      <a:endParaRPr lang="es-ES" sz="1600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Bahnschrift" panose="020B0502040204020203" pitchFamily="34" charset="0"/>
                        </a:rPr>
                        <a:t>44.1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Bahnschrift" panose="020B0502040204020203" pitchFamily="34" charset="0"/>
                        </a:rPr>
                        <a:t>40.1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233698"/>
                  </a:ext>
                </a:extLst>
              </a:tr>
            </a:tbl>
          </a:graphicData>
        </a:graphic>
      </p:graphicFrame>
      <p:sp>
        <p:nvSpPr>
          <p:cNvPr id="12" name="Título 1">
            <a:extLst>
              <a:ext uri="{FF2B5EF4-FFF2-40B4-BE49-F238E27FC236}">
                <a16:creationId xmlns:a16="http://schemas.microsoft.com/office/drawing/2014/main" id="{FA901AA2-3783-4C29-9384-B88658711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/>
              <a:t>STATE OF THE ART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D17C4FCA-8622-45C9-A7E6-2E6E3C936E00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3744AC99-4A75-4EF1-BCBD-71FDF42690E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ítulo 2">
            <a:extLst>
              <a:ext uri="{FF2B5EF4-FFF2-40B4-BE49-F238E27FC236}">
                <a16:creationId xmlns:a16="http://schemas.microsoft.com/office/drawing/2014/main" id="{57D518C0-3337-49A0-9D6E-73A859102BD3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sz="1600" dirty="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C888BFC4-FE67-482F-A8B3-36B3A023CC9F}"/>
              </a:ext>
            </a:extLst>
          </p:cNvPr>
          <p:cNvSpPr txBox="1">
            <a:spLocks/>
          </p:cNvSpPr>
          <p:nvPr/>
        </p:nvSpPr>
        <p:spPr>
          <a:xfrm>
            <a:off x="570146" y="5458529"/>
            <a:ext cx="10638336" cy="2645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E.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Duriez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and J.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Morlier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, “Hale multidisciplinary design optimization with a focus on eco-material selection,” ISAE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Supaero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, 2020.</a:t>
            </a: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D. Colas, N. H. Roberts, and V. S.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Suryakumar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, “Hale multidisciplinary design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opti-mization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part i:  Solar-powered single and multiple-boom aircraft,” in 2018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AviationTechnology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, Integration, and Operations Conference, p. 3028, 2018.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3E3C148C-F847-451E-8A0A-C0C34E1B5D11}"/>
              </a:ext>
            </a:extLst>
          </p:cNvPr>
          <p:cNvSpPr txBox="1">
            <a:spLocks/>
          </p:cNvSpPr>
          <p:nvPr/>
        </p:nvSpPr>
        <p:spPr>
          <a:xfrm>
            <a:off x="235782" y="5458529"/>
            <a:ext cx="378652" cy="773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[1]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A57B0F72-EFEC-4A1C-BD99-0A61D7693EEC}"/>
              </a:ext>
            </a:extLst>
          </p:cNvPr>
          <p:cNvSpPr txBox="1">
            <a:spLocks/>
          </p:cNvSpPr>
          <p:nvPr/>
        </p:nvSpPr>
        <p:spPr>
          <a:xfrm>
            <a:off x="235782" y="5782649"/>
            <a:ext cx="481270" cy="773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[2]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8418A982-C0F1-4672-9C10-79EC9BF50515}"/>
              </a:ext>
            </a:extLst>
          </p:cNvPr>
          <p:cNvSpPr txBox="1">
            <a:spLocks/>
          </p:cNvSpPr>
          <p:nvPr/>
        </p:nvSpPr>
        <p:spPr>
          <a:xfrm>
            <a:off x="1208687" y="1608969"/>
            <a:ext cx="4956313" cy="499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2">
                  <a:lumMod val="50000"/>
                </a:schemeClr>
              </a:buClr>
              <a:buNone/>
            </a:pPr>
            <a:r>
              <a:rPr lang="en-US" sz="1400" dirty="0">
                <a:latin typeface="Bahnschrift" panose="020B0502040204020203" pitchFamily="34" charset="0"/>
              </a:rPr>
              <a:t>Table 1: Design variable values for validation case [1]</a:t>
            </a:r>
            <a:endParaRPr lang="en-GB" sz="1400" dirty="0">
              <a:latin typeface="Bahnschrift" panose="020B0502040204020203" pitchFamily="34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ABF40FD5-2A17-4DF5-AA06-28A52D0010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01709" y="3807020"/>
            <a:ext cx="3632865" cy="1210955"/>
          </a:xfrm>
          <a:prstGeom prst="rect">
            <a:avLst/>
          </a:prstGeom>
        </p:spPr>
      </p:pic>
      <p:pic>
        <p:nvPicPr>
          <p:cNvPr id="22" name="Picture 7">
            <a:extLst>
              <a:ext uri="{FF2B5EF4-FFF2-40B4-BE49-F238E27FC236}">
                <a16:creationId xmlns:a16="http://schemas.microsoft.com/office/drawing/2014/main" id="{92647385-9449-4AF7-B656-2EBD972856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116" t="7398" r="63310" b="18002"/>
          <a:stretch/>
        </p:blipFill>
        <p:spPr>
          <a:xfrm flipH="1">
            <a:off x="7449523" y="1632023"/>
            <a:ext cx="3885051" cy="1784312"/>
          </a:xfrm>
          <a:prstGeom prst="rect">
            <a:avLst/>
          </a:prstGeom>
        </p:spPr>
      </p:pic>
      <p:sp>
        <p:nvSpPr>
          <p:cNvPr id="23" name="Marcador de contenido 2">
            <a:extLst>
              <a:ext uri="{FF2B5EF4-FFF2-40B4-BE49-F238E27FC236}">
                <a16:creationId xmlns:a16="http://schemas.microsoft.com/office/drawing/2014/main" id="{E65B68D5-1B64-4AFD-8354-91196AB34D37}"/>
              </a:ext>
            </a:extLst>
          </p:cNvPr>
          <p:cNvSpPr txBox="1">
            <a:spLocks/>
          </p:cNvSpPr>
          <p:nvPr/>
        </p:nvSpPr>
        <p:spPr>
          <a:xfrm>
            <a:off x="7039984" y="3087891"/>
            <a:ext cx="4956313" cy="499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2">
                  <a:lumMod val="50000"/>
                </a:schemeClr>
              </a:buClr>
              <a:buNone/>
            </a:pPr>
            <a:r>
              <a:rPr lang="en-US" sz="1400" dirty="0">
                <a:latin typeface="Bahnschrift" panose="020B0502040204020203" pitchFamily="34" charset="0"/>
              </a:rPr>
              <a:t>Fig. 2: Optimal HALE wing structure [1]</a:t>
            </a:r>
            <a:endParaRPr lang="en-GB" sz="1400" dirty="0">
              <a:latin typeface="Bahnschrift" panose="020B0502040204020203" pitchFamily="34" charset="0"/>
            </a:endParaRPr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8B9E6B75-964E-450C-8CCF-55DFE50BD5A7}"/>
              </a:ext>
            </a:extLst>
          </p:cNvPr>
          <p:cNvSpPr txBox="1">
            <a:spLocks/>
          </p:cNvSpPr>
          <p:nvPr/>
        </p:nvSpPr>
        <p:spPr>
          <a:xfrm>
            <a:off x="7039984" y="4946461"/>
            <a:ext cx="4956313" cy="499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2">
                  <a:lumMod val="50000"/>
                </a:schemeClr>
              </a:buClr>
              <a:buNone/>
            </a:pPr>
            <a:r>
              <a:rPr lang="en-US" sz="1400" dirty="0">
                <a:latin typeface="Bahnschrift" panose="020B0502040204020203" pitchFamily="34" charset="0"/>
              </a:rPr>
              <a:t>Fig. 3: Facebook’s single-boom HALE [2]</a:t>
            </a:r>
            <a:endParaRPr lang="en-GB" sz="1400" dirty="0">
              <a:latin typeface="Bahnschrift" panose="020B0502040204020203" pitchFamily="34" charset="0"/>
            </a:endParaRP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6D8C29B5-BBF3-4CD8-B939-80B18E803CC2}"/>
              </a:ext>
            </a:extLst>
          </p:cNvPr>
          <p:cNvSpPr/>
          <p:nvPr/>
        </p:nvSpPr>
        <p:spPr>
          <a:xfrm>
            <a:off x="567087" y="2345635"/>
            <a:ext cx="6264000" cy="259846"/>
          </a:xfrm>
          <a:prstGeom prst="roundRect">
            <a:avLst/>
          </a:prstGeom>
          <a:solidFill>
            <a:srgbClr val="F6A21D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CBCC43F8-4978-4DF3-9FFE-D93D56C977E3}"/>
              </a:ext>
            </a:extLst>
          </p:cNvPr>
          <p:cNvSpPr/>
          <p:nvPr/>
        </p:nvSpPr>
        <p:spPr>
          <a:xfrm>
            <a:off x="586967" y="4154556"/>
            <a:ext cx="6264000" cy="259846"/>
          </a:xfrm>
          <a:prstGeom prst="roundRect">
            <a:avLst/>
          </a:prstGeom>
          <a:solidFill>
            <a:srgbClr val="F6A21D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905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3DB02-AF08-4CA1-B3E5-981A4C0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/>
              <a:t>GOAL OF THE PROJECT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06E1B8-67E6-460A-BD5A-B099705F7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935418"/>
            <a:ext cx="7729728" cy="405457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US" dirty="0">
                <a:latin typeface="Bahnschrift" panose="020B0502040204020203" pitchFamily="34" charset="0"/>
              </a:rPr>
              <a:t>Refine a modified version of </a:t>
            </a:r>
            <a:r>
              <a:rPr lang="en-US" dirty="0" err="1">
                <a:latin typeface="Bahnschrift" panose="020B0502040204020203" pitchFamily="34" charset="0"/>
              </a:rPr>
              <a:t>OpenAeroStruct</a:t>
            </a:r>
            <a:r>
              <a:rPr lang="en-US" dirty="0">
                <a:latin typeface="Bahnschrift" panose="020B0502040204020203" pitchFamily="34" charset="0"/>
              </a:rPr>
              <a:t> presented in [1]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s-ES" dirty="0">
                <a:latin typeface="Bahnschrift" panose="020B0502040204020203" pitchFamily="34" charset="0"/>
              </a:rPr>
              <a:t>CO</a:t>
            </a:r>
            <a:r>
              <a:rPr lang="es-ES" baseline="-25000" dirty="0">
                <a:latin typeface="Bahnschrift" panose="020B0502040204020203" pitchFamily="34" charset="0"/>
              </a:rPr>
              <a:t>2</a:t>
            </a:r>
            <a:r>
              <a:rPr lang="es-ES" dirty="0">
                <a:latin typeface="Bahnschrift" panose="020B0502040204020203" pitchFamily="34" charset="0"/>
              </a:rPr>
              <a:t> </a:t>
            </a:r>
            <a:r>
              <a:rPr lang="es-ES" dirty="0" err="1">
                <a:latin typeface="Bahnschrift" panose="020B0502040204020203" pitchFamily="34" charset="0"/>
              </a:rPr>
              <a:t>footprint</a:t>
            </a:r>
            <a:r>
              <a:rPr lang="es-ES" dirty="0">
                <a:latin typeface="Bahnschrift" panose="020B0502040204020203" pitchFamily="34" charset="0"/>
              </a:rPr>
              <a:t> </a:t>
            </a:r>
            <a:r>
              <a:rPr lang="es-ES" dirty="0" err="1">
                <a:latin typeface="Bahnschrift" panose="020B0502040204020203" pitchFamily="34" charset="0"/>
              </a:rPr>
              <a:t>optimization</a:t>
            </a:r>
            <a:r>
              <a:rPr lang="es-ES" dirty="0">
                <a:latin typeface="Bahnschrift" panose="020B0502040204020203" pitchFamily="34" charset="0"/>
              </a:rPr>
              <a:t> </a:t>
            </a:r>
            <a:r>
              <a:rPr lang="es-ES" dirty="0" err="1">
                <a:latin typeface="Bahnschrift" panose="020B0502040204020203" pitchFamily="34" charset="0"/>
              </a:rPr>
              <a:t>of</a:t>
            </a:r>
            <a:r>
              <a:rPr lang="es-ES" dirty="0">
                <a:latin typeface="Bahnschrift" panose="020B0502040204020203" pitchFamily="34" charset="0"/>
              </a:rPr>
              <a:t> a HALE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US" dirty="0">
                <a:latin typeface="Bahnschrift" panose="020B0502040204020203" pitchFamily="34" charset="0"/>
              </a:rPr>
              <a:t>Compromise solution between: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US" dirty="0">
                <a:latin typeface="Bahnschrift" panose="020B0502040204020203" pitchFamily="34" charset="0"/>
              </a:rPr>
              <a:t>Convergence of the optimization</a:t>
            </a:r>
            <a:r>
              <a:rPr lang="es-ES" dirty="0">
                <a:latin typeface="Bahnschrift" panose="020B0502040204020203" pitchFamily="34" charset="0"/>
              </a:rPr>
              <a:t>   ➤   </a:t>
            </a:r>
            <a:r>
              <a:rPr lang="en-US" dirty="0">
                <a:latin typeface="Bahnschrift" panose="020B0502040204020203" pitchFamily="34" charset="0"/>
              </a:rPr>
              <a:t>Efficiency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US" dirty="0">
                <a:latin typeface="Bahnschrift" panose="020B0502040204020203" pitchFamily="34" charset="0"/>
              </a:rPr>
              <a:t>Complexity  of  the  model   </a:t>
            </a:r>
            <a:r>
              <a:rPr lang="es-ES" dirty="0">
                <a:latin typeface="Bahnschrift" panose="020B0502040204020203" pitchFamily="34" charset="0"/>
              </a:rPr>
              <a:t>➤   </a:t>
            </a:r>
            <a:r>
              <a:rPr lang="en-US" dirty="0">
                <a:latin typeface="Bahnschrift" panose="020B0502040204020203" pitchFamily="34" charset="0"/>
              </a:rPr>
              <a:t>Realistic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endParaRPr lang="en-GB" dirty="0">
              <a:latin typeface="Bahnschrift" panose="020B0502040204020203" pitchFamily="34" charset="0"/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4B83C08-8045-4FCE-A1F0-1703B55E353C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E3EF9-EB29-49A5-A495-BD611316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605B638-D39E-4FE8-9DF8-5C42FEFCB8B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3ECDF44-434E-410A-B754-FB0BD51310CF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sz="1600" dirty="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80F781EB-AEFB-465F-ADDB-188A2DEEFFF2}"/>
              </a:ext>
            </a:extLst>
          </p:cNvPr>
          <p:cNvSpPr txBox="1">
            <a:spLocks/>
          </p:cNvSpPr>
          <p:nvPr/>
        </p:nvSpPr>
        <p:spPr>
          <a:xfrm>
            <a:off x="937658" y="5760062"/>
            <a:ext cx="7907652" cy="1082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E.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Duriez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and J.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Morlier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, “Hale multidisciplinary design optimization with a focus on eco-material selection,” ISAE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Supaero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, 2020.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7F63DF8B-5D44-4D13-9AC9-0AEA6DF0124B}"/>
              </a:ext>
            </a:extLst>
          </p:cNvPr>
          <p:cNvSpPr txBox="1">
            <a:spLocks/>
          </p:cNvSpPr>
          <p:nvPr/>
        </p:nvSpPr>
        <p:spPr>
          <a:xfrm>
            <a:off x="595712" y="5760062"/>
            <a:ext cx="566464" cy="1082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[1]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88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3DB02-AF08-4CA1-B3E5-981A4C0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/>
              <a:t>MILESTONES OF THE PROJECT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4B83C08-8045-4FCE-A1F0-1703B55E353C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E3EF9-EB29-49A5-A495-BD611316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605B638-D39E-4FE8-9DF8-5C42FEFCB8B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3ECDF44-434E-410A-B754-FB0BD51310CF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sz="1600" dirty="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75582FD5-7F14-46FA-B3D2-53817045CE4D}"/>
              </a:ext>
            </a:extLst>
          </p:cNvPr>
          <p:cNvSpPr txBox="1">
            <a:spLocks/>
          </p:cNvSpPr>
          <p:nvPr/>
        </p:nvSpPr>
        <p:spPr>
          <a:xfrm>
            <a:off x="2231136" y="1948671"/>
            <a:ext cx="7729728" cy="4054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</a:pPr>
            <a:r>
              <a:rPr lang="es-ES" dirty="0" err="1">
                <a:latin typeface="Bahnschrift" panose="020B0502040204020203" pitchFamily="34" charset="0"/>
              </a:rPr>
              <a:t>Task</a:t>
            </a:r>
            <a:r>
              <a:rPr lang="es-ES" dirty="0">
                <a:latin typeface="Bahnschrift" panose="020B0502040204020203" pitchFamily="34" charset="0"/>
              </a:rPr>
              <a:t> 1: </a:t>
            </a:r>
            <a:r>
              <a:rPr lang="en-US" dirty="0">
                <a:latin typeface="Bahnschrift" panose="020B0502040204020203" pitchFamily="34" charset="0"/>
              </a:rPr>
              <a:t>Add a constraint on the wing surface</a:t>
            </a:r>
            <a:endParaRPr lang="es-ES" dirty="0"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</a:pPr>
            <a:r>
              <a:rPr lang="es-ES" dirty="0" err="1">
                <a:latin typeface="Bahnschrift" panose="020B0502040204020203" pitchFamily="34" charset="0"/>
              </a:rPr>
              <a:t>Task</a:t>
            </a:r>
            <a:r>
              <a:rPr lang="es-ES" dirty="0">
                <a:latin typeface="Bahnschrift" panose="020B0502040204020203" pitchFamily="34" charset="0"/>
              </a:rPr>
              <a:t> 2: </a:t>
            </a:r>
            <a:r>
              <a:rPr lang="es-ES" dirty="0" err="1">
                <a:latin typeface="Bahnschrift" panose="020B0502040204020203" pitchFamily="34" charset="0"/>
              </a:rPr>
              <a:t>Fix</a:t>
            </a:r>
            <a:r>
              <a:rPr lang="es-ES" dirty="0">
                <a:latin typeface="Bahnschrift" panose="020B0502040204020203" pitchFamily="34" charset="0"/>
              </a:rPr>
              <a:t> </a:t>
            </a:r>
            <a:r>
              <a:rPr lang="es-ES" dirty="0" err="1">
                <a:latin typeface="Bahnschrift" panose="020B0502040204020203" pitchFamily="34" charset="0"/>
              </a:rPr>
              <a:t>some</a:t>
            </a:r>
            <a:r>
              <a:rPr lang="es-ES" dirty="0">
                <a:latin typeface="Bahnschrift" panose="020B0502040204020203" pitchFamily="34" charset="0"/>
              </a:rPr>
              <a:t> </a:t>
            </a:r>
            <a:r>
              <a:rPr lang="es-ES" dirty="0" err="1">
                <a:latin typeface="Bahnschrift" panose="020B0502040204020203" pitchFamily="34" charset="0"/>
              </a:rPr>
              <a:t>design</a:t>
            </a:r>
            <a:r>
              <a:rPr lang="es-ES" dirty="0">
                <a:latin typeface="Bahnschrift" panose="020B0502040204020203" pitchFamily="34" charset="0"/>
              </a:rPr>
              <a:t> variables 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</a:pPr>
            <a:r>
              <a:rPr lang="es-ES" dirty="0" err="1">
                <a:latin typeface="Bahnschrift" panose="020B0502040204020203" pitchFamily="34" charset="0"/>
              </a:rPr>
              <a:t>Task</a:t>
            </a:r>
            <a:r>
              <a:rPr lang="es-ES" dirty="0">
                <a:latin typeface="Bahnschrift" panose="020B0502040204020203" pitchFamily="34" charset="0"/>
              </a:rPr>
              <a:t> 3: </a:t>
            </a:r>
            <a:r>
              <a:rPr lang="en-US" dirty="0">
                <a:latin typeface="Bahnschrift" panose="020B0502040204020203" pitchFamily="34" charset="0"/>
              </a:rPr>
              <a:t>Turn material function into </a:t>
            </a:r>
            <a:r>
              <a:rPr lang="en-US" dirty="0" err="1">
                <a:latin typeface="Bahnschrift" panose="020B0502040204020203" pitchFamily="34" charset="0"/>
              </a:rPr>
              <a:t>OpenMDAO</a:t>
            </a:r>
            <a:r>
              <a:rPr lang="en-US" dirty="0">
                <a:latin typeface="Bahnschrift" panose="020B0502040204020203" pitchFamily="34" charset="0"/>
              </a:rPr>
              <a:t> component</a:t>
            </a:r>
            <a:endParaRPr lang="es-ES" dirty="0"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</a:pPr>
            <a:r>
              <a:rPr lang="es-ES" dirty="0" err="1">
                <a:latin typeface="Bahnschrift" panose="020B0502040204020203" pitchFamily="34" charset="0"/>
              </a:rPr>
              <a:t>Task</a:t>
            </a:r>
            <a:r>
              <a:rPr lang="es-ES" dirty="0">
                <a:latin typeface="Bahnschrift" panose="020B0502040204020203" pitchFamily="34" charset="0"/>
              </a:rPr>
              <a:t> 4: </a:t>
            </a:r>
            <a:r>
              <a:rPr lang="en-US" dirty="0">
                <a:latin typeface="Bahnschrift" panose="020B0502040204020203" pitchFamily="34" charset="0"/>
              </a:rPr>
              <a:t>Set different materials for different parts of the wing</a:t>
            </a:r>
            <a:endParaRPr lang="es-ES" dirty="0"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</a:pPr>
            <a:r>
              <a:rPr lang="es-ES" dirty="0" err="1">
                <a:latin typeface="Bahnschrift" panose="020B0502040204020203" pitchFamily="34" charset="0"/>
              </a:rPr>
              <a:t>Task</a:t>
            </a:r>
            <a:r>
              <a:rPr lang="es-ES" dirty="0">
                <a:latin typeface="Bahnschrift" panose="020B0502040204020203" pitchFamily="34" charset="0"/>
              </a:rPr>
              <a:t> 5: </a:t>
            </a:r>
            <a:r>
              <a:rPr lang="en-US" dirty="0">
                <a:latin typeface="Bahnschrift" panose="020B0502040204020203" pitchFamily="34" charset="0"/>
              </a:rPr>
              <a:t>Introduce a more complex buckling model</a:t>
            </a:r>
            <a:endParaRPr lang="es-ES" dirty="0"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</a:pPr>
            <a:r>
              <a:rPr lang="es-ES" dirty="0" err="1">
                <a:latin typeface="Bahnschrift" panose="020B0502040204020203" pitchFamily="34" charset="0"/>
              </a:rPr>
              <a:t>Task</a:t>
            </a:r>
            <a:r>
              <a:rPr lang="es-ES" dirty="0">
                <a:latin typeface="Bahnschrift" panose="020B0502040204020203" pitchFamily="34" charset="0"/>
              </a:rPr>
              <a:t> 6: </a:t>
            </a:r>
            <a:r>
              <a:rPr lang="es-ES" dirty="0" err="1">
                <a:latin typeface="Bahnschrift" panose="020B0502040204020203" pitchFamily="34" charset="0"/>
              </a:rPr>
              <a:t>Add</a:t>
            </a:r>
            <a:r>
              <a:rPr lang="es-ES" dirty="0">
                <a:latin typeface="Bahnschrift" panose="020B0502040204020203" pitchFamily="34" charset="0"/>
              </a:rPr>
              <a:t> </a:t>
            </a:r>
            <a:r>
              <a:rPr lang="es-ES" dirty="0" err="1">
                <a:latin typeface="Bahnschrift" panose="020B0502040204020203" pitchFamily="34" charset="0"/>
              </a:rPr>
              <a:t>engines</a:t>
            </a:r>
            <a:r>
              <a:rPr lang="es-ES" dirty="0">
                <a:latin typeface="Bahnschrift" panose="020B0502040204020203" pitchFamily="34" charset="0"/>
              </a:rPr>
              <a:t> as </a:t>
            </a:r>
            <a:r>
              <a:rPr lang="es-ES" dirty="0" err="1">
                <a:latin typeface="Bahnschrift" panose="020B0502040204020203" pitchFamily="34" charset="0"/>
              </a:rPr>
              <a:t>point</a:t>
            </a:r>
            <a:r>
              <a:rPr lang="es-ES" dirty="0">
                <a:latin typeface="Bahnschrift" panose="020B0502040204020203" pitchFamily="34" charset="0"/>
              </a:rPr>
              <a:t> </a:t>
            </a:r>
            <a:r>
              <a:rPr lang="es-ES" dirty="0" err="1">
                <a:latin typeface="Bahnschrift" panose="020B0502040204020203" pitchFamily="34" charset="0"/>
              </a:rPr>
              <a:t>masses</a:t>
            </a:r>
            <a:endParaRPr lang="es-ES" dirty="0"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</a:pPr>
            <a:r>
              <a:rPr lang="es-ES" dirty="0" err="1">
                <a:latin typeface="Bahnschrift" panose="020B0502040204020203" pitchFamily="34" charset="0"/>
              </a:rPr>
              <a:t>Task</a:t>
            </a:r>
            <a:r>
              <a:rPr lang="es-ES" dirty="0">
                <a:latin typeface="Bahnschrift" panose="020B0502040204020203" pitchFamily="34" charset="0"/>
              </a:rPr>
              <a:t> 7: </a:t>
            </a:r>
            <a:r>
              <a:rPr lang="es-ES" dirty="0" err="1">
                <a:latin typeface="Bahnschrift" panose="020B0502040204020203" pitchFamily="34" charset="0"/>
              </a:rPr>
              <a:t>Model</a:t>
            </a:r>
            <a:r>
              <a:rPr lang="es-ES" dirty="0">
                <a:latin typeface="Bahnschrift" panose="020B0502040204020203" pitchFamily="34" charset="0"/>
              </a:rPr>
              <a:t> a </a:t>
            </a:r>
            <a:r>
              <a:rPr lang="es-ES" dirty="0" err="1">
                <a:latin typeface="Bahnschrift" panose="020B0502040204020203" pitchFamily="34" charset="0"/>
              </a:rPr>
              <a:t>two</a:t>
            </a:r>
            <a:r>
              <a:rPr lang="es-ES" dirty="0">
                <a:latin typeface="Bahnschrift" panose="020B0502040204020203" pitchFamily="34" charset="0"/>
              </a:rPr>
              <a:t> dimensional </a:t>
            </a:r>
            <a:r>
              <a:rPr lang="es-ES" dirty="0" err="1">
                <a:latin typeface="Bahnschrift" panose="020B0502040204020203" pitchFamily="34" charset="0"/>
              </a:rPr>
              <a:t>discrete</a:t>
            </a:r>
            <a:r>
              <a:rPr lang="es-ES" dirty="0">
                <a:latin typeface="Bahnschrift" panose="020B0502040204020203" pitchFamily="34" charset="0"/>
              </a:rPr>
              <a:t> </a:t>
            </a:r>
            <a:r>
              <a:rPr lang="es-ES" dirty="0" err="1">
                <a:latin typeface="Bahnschrift" panose="020B0502040204020203" pitchFamily="34" charset="0"/>
              </a:rPr>
              <a:t>gust</a:t>
            </a:r>
            <a:endParaRPr lang="en-GB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711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3DB02-AF08-4CA1-B3E5-981A4C0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n-US" sz="2000" dirty="0"/>
              <a:t>Task 1: Add a constraint on the wing surface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06E1B8-67E6-460A-BD5A-B099705F7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1561701"/>
            <a:ext cx="7729728" cy="405457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US" dirty="0">
                <a:latin typeface="Bahnschrift" panose="020B0502040204020203" pitchFamily="34" charset="0"/>
              </a:rPr>
              <a:t>Reduce snowball effect</a:t>
            </a:r>
            <a:r>
              <a:rPr lang="es-ES" dirty="0">
                <a:latin typeface="Bahnschrift" panose="020B0502040204020203" pitchFamily="34" charset="0"/>
              </a:rPr>
              <a:t>   ➤   </a:t>
            </a:r>
            <a:r>
              <a:rPr lang="es-ES" dirty="0" err="1">
                <a:latin typeface="Bahnschrift" panose="020B0502040204020203" pitchFamily="34" charset="0"/>
              </a:rPr>
              <a:t>Prevent</a:t>
            </a:r>
            <a:r>
              <a:rPr lang="es-ES" dirty="0">
                <a:latin typeface="Bahnschrift" panose="020B0502040204020203" pitchFamily="34" charset="0"/>
              </a:rPr>
              <a:t> </a:t>
            </a:r>
            <a:r>
              <a:rPr lang="es-ES" dirty="0" err="1">
                <a:latin typeface="Bahnschrift" panose="020B0502040204020203" pitchFamily="34" charset="0"/>
              </a:rPr>
              <a:t>the</a:t>
            </a:r>
            <a:r>
              <a:rPr lang="es-ES" dirty="0">
                <a:latin typeface="Bahnschrift" panose="020B0502040204020203" pitchFamily="34" charset="0"/>
              </a:rPr>
              <a:t> </a:t>
            </a:r>
            <a:r>
              <a:rPr lang="es-ES" dirty="0" err="1">
                <a:latin typeface="Bahnschrift" panose="020B0502040204020203" pitchFamily="34" charset="0"/>
              </a:rPr>
              <a:t>optimization</a:t>
            </a:r>
            <a:r>
              <a:rPr lang="es-ES" dirty="0">
                <a:latin typeface="Bahnschrift" panose="020B0502040204020203" pitchFamily="34" charset="0"/>
              </a:rPr>
              <a:t> </a:t>
            </a:r>
            <a:r>
              <a:rPr lang="es-ES" dirty="0" err="1">
                <a:latin typeface="Bahnschrift" panose="020B0502040204020203" pitchFamily="34" charset="0"/>
              </a:rPr>
              <a:t>from</a:t>
            </a:r>
            <a:r>
              <a:rPr lang="es-ES" dirty="0">
                <a:latin typeface="Bahnschrift" panose="020B0502040204020203" pitchFamily="34" charset="0"/>
              </a:rPr>
              <a:t> </a:t>
            </a:r>
            <a:r>
              <a:rPr lang="es-ES" dirty="0" err="1">
                <a:latin typeface="Bahnschrift" panose="020B0502040204020203" pitchFamily="34" charset="0"/>
              </a:rPr>
              <a:t>diverging</a:t>
            </a:r>
            <a:r>
              <a:rPr lang="es-ES" dirty="0">
                <a:latin typeface="Bahnschrift" panose="020B0502040204020203" pitchFamily="34" charset="0"/>
              </a:rPr>
              <a:t> </a:t>
            </a:r>
          </a:p>
          <a:p>
            <a:pPr lvl="1"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s-ES" dirty="0" err="1">
                <a:latin typeface="Bahnschrift" panose="020B0502040204020203" pitchFamily="34" charset="0"/>
              </a:rPr>
              <a:t>Maximum</a:t>
            </a:r>
            <a:r>
              <a:rPr lang="es-ES" dirty="0">
                <a:latin typeface="Bahnschrift" panose="020B0502040204020203" pitchFamily="34" charset="0"/>
              </a:rPr>
              <a:t> </a:t>
            </a:r>
            <a:r>
              <a:rPr lang="es-ES" dirty="0" err="1">
                <a:latin typeface="Bahnschrift" panose="020B0502040204020203" pitchFamily="34" charset="0"/>
              </a:rPr>
              <a:t>wing</a:t>
            </a:r>
            <a:r>
              <a:rPr lang="es-ES" dirty="0">
                <a:latin typeface="Bahnschrift" panose="020B0502040204020203" pitchFamily="34" charset="0"/>
              </a:rPr>
              <a:t> </a:t>
            </a:r>
            <a:r>
              <a:rPr lang="es-ES" dirty="0" err="1">
                <a:latin typeface="Bahnschrift" panose="020B0502040204020203" pitchFamily="34" charset="0"/>
              </a:rPr>
              <a:t>surface</a:t>
            </a:r>
            <a:r>
              <a:rPr lang="es-ES" dirty="0">
                <a:latin typeface="Bahnschrift" panose="020B0502040204020203" pitchFamily="34" charset="0"/>
              </a:rPr>
              <a:t> </a:t>
            </a:r>
            <a:r>
              <a:rPr lang="es-ES" dirty="0" err="1">
                <a:latin typeface="Bahnschrift" panose="020B0502040204020203" pitchFamily="34" charset="0"/>
              </a:rPr>
              <a:t>threshold</a:t>
            </a:r>
            <a:endParaRPr lang="es-ES" dirty="0">
              <a:latin typeface="Bahnschrift" panose="020B0502040204020203" pitchFamily="34" charset="0"/>
            </a:endParaRPr>
          </a:p>
          <a:p>
            <a:pPr marL="0" indent="0">
              <a:lnSpc>
                <a:spcPct val="200000"/>
              </a:lnSpc>
              <a:buClr>
                <a:schemeClr val="accent2">
                  <a:lumMod val="50000"/>
                </a:schemeClr>
              </a:buClr>
              <a:buNone/>
            </a:pP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4B83C08-8045-4FCE-A1F0-1703B55E353C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E3EF9-EB29-49A5-A495-BD611316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605B638-D39E-4FE8-9DF8-5C42FEFCB8B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3ECDF44-434E-410A-B754-FB0BD51310CF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sz="1600" dirty="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26AA5BF-1E7D-40C0-B91A-2650945A23FF}"/>
              </a:ext>
            </a:extLst>
          </p:cNvPr>
          <p:cNvSpPr txBox="1">
            <a:spLocks/>
          </p:cNvSpPr>
          <p:nvPr/>
        </p:nvSpPr>
        <p:spPr bwMode="black">
          <a:xfrm>
            <a:off x="2231135" y="3472672"/>
            <a:ext cx="7729728" cy="69183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Task 2: Fix some design variables 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8EAE83CF-8DA2-4ED1-8D09-72322B0C820F}"/>
              </a:ext>
            </a:extLst>
          </p:cNvPr>
          <p:cNvSpPr txBox="1">
            <a:spLocks/>
          </p:cNvSpPr>
          <p:nvPr/>
        </p:nvSpPr>
        <p:spPr>
          <a:xfrm>
            <a:off x="2231135" y="4256237"/>
            <a:ext cx="7729728" cy="4054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US" dirty="0">
                <a:latin typeface="Bahnschrift" panose="020B0502040204020203" pitchFamily="34" charset="0"/>
              </a:rPr>
              <a:t>Make the problem more computationally efficient</a:t>
            </a:r>
            <a:endParaRPr lang="es-ES" dirty="0">
              <a:latin typeface="Bahnschrift" panose="020B0502040204020203" pitchFamily="34" charset="0"/>
            </a:endParaRPr>
          </a:p>
          <a:p>
            <a:pPr lvl="1"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s-ES" dirty="0" err="1">
                <a:latin typeface="Bahnschrift" panose="020B0502040204020203" pitchFamily="34" charset="0"/>
              </a:rPr>
              <a:t>Fix</a:t>
            </a:r>
            <a:r>
              <a:rPr lang="es-ES" dirty="0">
                <a:latin typeface="Bahnschrift" panose="020B0502040204020203" pitchFamily="34" charset="0"/>
              </a:rPr>
              <a:t> </a:t>
            </a:r>
            <a:r>
              <a:rPr lang="es-ES" dirty="0" err="1">
                <a:latin typeface="Bahnschrift" panose="020B0502040204020203" pitchFamily="34" charset="0"/>
              </a:rPr>
              <a:t>some</a:t>
            </a:r>
            <a:r>
              <a:rPr lang="es-ES" dirty="0">
                <a:latin typeface="Bahnschrift" panose="020B0502040204020203" pitchFamily="34" charset="0"/>
              </a:rPr>
              <a:t> </a:t>
            </a:r>
            <a:r>
              <a:rPr lang="es-ES" dirty="0" err="1">
                <a:latin typeface="Bahnschrift" panose="020B0502040204020203" pitchFamily="34" charset="0"/>
              </a:rPr>
              <a:t>optimization</a:t>
            </a:r>
            <a:r>
              <a:rPr lang="es-ES" dirty="0">
                <a:latin typeface="Bahnschrift" panose="020B0502040204020203" pitchFamily="34" charset="0"/>
              </a:rPr>
              <a:t> variables   ➤   </a:t>
            </a:r>
            <a:r>
              <a:rPr lang="es-ES" dirty="0" err="1">
                <a:latin typeface="Bahnschrift" panose="020B0502040204020203" pitchFamily="34" charset="0"/>
              </a:rPr>
              <a:t>tapper</a:t>
            </a:r>
            <a:r>
              <a:rPr lang="es-ES" dirty="0">
                <a:latin typeface="Bahnschrift" panose="020B0502040204020203" pitchFamily="34" charset="0"/>
              </a:rPr>
              <a:t> ratio, </a:t>
            </a:r>
            <a:r>
              <a:rPr lang="es-ES" dirty="0" err="1">
                <a:latin typeface="Bahnschrift" panose="020B0502040204020203" pitchFamily="34" charset="0"/>
              </a:rPr>
              <a:t>root</a:t>
            </a:r>
            <a:r>
              <a:rPr lang="es-ES" dirty="0">
                <a:latin typeface="Bahnschrift" panose="020B0502040204020203" pitchFamily="34" charset="0"/>
              </a:rPr>
              <a:t> </a:t>
            </a:r>
            <a:r>
              <a:rPr lang="es-ES" dirty="0" err="1">
                <a:latin typeface="Bahnschrift" panose="020B0502040204020203" pitchFamily="34" charset="0"/>
              </a:rPr>
              <a:t>chord</a:t>
            </a:r>
            <a:r>
              <a:rPr lang="es-ES" dirty="0">
                <a:latin typeface="Bahnschrift" panose="020B0502040204020203" pitchFamily="34" charset="0"/>
              </a:rPr>
              <a:t>…</a:t>
            </a:r>
            <a:endParaRPr lang="en-US" dirty="0">
              <a:latin typeface="Bahnschrift" panose="020B0502040204020203" pitchFamily="34" charset="0"/>
            </a:endParaRPr>
          </a:p>
          <a:p>
            <a:pPr marL="0" indent="0">
              <a:lnSpc>
                <a:spcPct val="200000"/>
              </a:lnSpc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None/>
            </a:pP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507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3DB02-AF08-4CA1-B3E5-981A4C0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n-US" sz="2000" dirty="0"/>
              <a:t>Task 3: Turn material function into </a:t>
            </a:r>
            <a:r>
              <a:rPr lang="en-US" sz="2000" dirty="0" err="1"/>
              <a:t>OpenMDAO</a:t>
            </a:r>
            <a:r>
              <a:rPr lang="en-US" sz="2000" dirty="0"/>
              <a:t> component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06E1B8-67E6-460A-BD5A-B099705F7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935418"/>
            <a:ext cx="7729728" cy="405457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US" dirty="0">
                <a:latin typeface="Bahnschrift" panose="020B0502040204020203" pitchFamily="34" charset="0"/>
              </a:rPr>
              <a:t>Currently   </a:t>
            </a:r>
            <a:r>
              <a:rPr lang="es-ES" dirty="0">
                <a:latin typeface="Bahnschrift" panose="020B0502040204020203" pitchFamily="34" charset="0"/>
              </a:rPr>
              <a:t>➤   </a:t>
            </a:r>
            <a:r>
              <a:rPr lang="es-ES" dirty="0" err="1">
                <a:latin typeface="Bahnschrift" panose="020B0502040204020203" pitchFamily="34" charset="0"/>
              </a:rPr>
              <a:t>Function</a:t>
            </a:r>
            <a:r>
              <a:rPr lang="es-ES" dirty="0">
                <a:latin typeface="Bahnschrift" panose="020B0502040204020203" pitchFamily="34" charset="0"/>
              </a:rPr>
              <a:t> </a:t>
            </a:r>
            <a:r>
              <a:rPr lang="es-ES" dirty="0" err="1">
                <a:latin typeface="Bahnschrift" panose="020B0502040204020203" pitchFamily="34" charset="0"/>
              </a:rPr>
              <a:t>to</a:t>
            </a:r>
            <a:r>
              <a:rPr lang="es-ES" dirty="0">
                <a:latin typeface="Bahnschrift" panose="020B0502040204020203" pitchFamily="34" charset="0"/>
              </a:rPr>
              <a:t> use material </a:t>
            </a:r>
            <a:r>
              <a:rPr lang="es-ES" dirty="0" err="1">
                <a:latin typeface="Bahnschrift" panose="020B0502040204020203" pitchFamily="34" charset="0"/>
              </a:rPr>
              <a:t>properties</a:t>
            </a:r>
            <a:endParaRPr lang="en-US" dirty="0">
              <a:latin typeface="Bahnschrift" panose="020B0502040204020203" pitchFamily="34" charset="0"/>
            </a:endParaRP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 err="1">
                <a:latin typeface="Bahnschrift" panose="020B0502040204020203" pitchFamily="34" charset="0"/>
              </a:rPr>
              <a:t>OpenMDAO</a:t>
            </a:r>
            <a:r>
              <a:rPr lang="en-GB" dirty="0">
                <a:latin typeface="Bahnschrift" panose="020B0502040204020203" pitchFamily="34" charset="0"/>
              </a:rPr>
              <a:t>   </a:t>
            </a:r>
            <a:r>
              <a:rPr lang="es-ES" dirty="0">
                <a:latin typeface="Bahnschrift" panose="020B0502040204020203" pitchFamily="34" charset="0"/>
              </a:rPr>
              <a:t>➤   Modular </a:t>
            </a:r>
            <a:r>
              <a:rPr lang="es-ES" dirty="0" err="1">
                <a:latin typeface="Bahnschrift" panose="020B0502040204020203" pitchFamily="34" charset="0"/>
              </a:rPr>
              <a:t>implementation</a:t>
            </a:r>
            <a:r>
              <a:rPr lang="es-ES" dirty="0">
                <a:latin typeface="Bahnschrift" panose="020B0502040204020203" pitchFamily="34" charset="0"/>
              </a:rPr>
              <a:t> in </a:t>
            </a:r>
            <a:r>
              <a:rPr lang="es-ES" dirty="0" err="1">
                <a:latin typeface="Bahnschrift" panose="020B0502040204020203" pitchFamily="34" charset="0"/>
              </a:rPr>
              <a:t>components</a:t>
            </a:r>
            <a:r>
              <a:rPr lang="es-ES" dirty="0">
                <a:latin typeface="Bahnschrift" panose="020B0502040204020203" pitchFamily="34" charset="0"/>
              </a:rPr>
              <a:t>   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s-ES" dirty="0" err="1">
                <a:latin typeface="Bahnschrift" panose="020B0502040204020203" pitchFamily="34" charset="0"/>
              </a:rPr>
              <a:t>Components</a:t>
            </a:r>
            <a:r>
              <a:rPr lang="es-ES" dirty="0">
                <a:latin typeface="Bahnschrift" panose="020B0502040204020203" pitchFamily="34" charset="0"/>
              </a:rPr>
              <a:t>   ➤   More </a:t>
            </a:r>
            <a:r>
              <a:rPr lang="es-ES" dirty="0" err="1">
                <a:latin typeface="Bahnschrift" panose="020B0502040204020203" pitchFamily="34" charset="0"/>
              </a:rPr>
              <a:t>efficient</a:t>
            </a:r>
            <a:r>
              <a:rPr lang="es-ES" dirty="0">
                <a:latin typeface="Bahnschrift" panose="020B0502040204020203" pitchFamily="34" charset="0"/>
              </a:rPr>
              <a:t> </a:t>
            </a:r>
            <a:r>
              <a:rPr lang="es-ES" dirty="0" err="1">
                <a:latin typeface="Bahnschrift" panose="020B0502040204020203" pitchFamily="34" charset="0"/>
              </a:rPr>
              <a:t>for</a:t>
            </a:r>
            <a:r>
              <a:rPr lang="es-ES" dirty="0">
                <a:latin typeface="Bahnschrift" panose="020B0502040204020203" pitchFamily="34" charset="0"/>
              </a:rPr>
              <a:t> </a:t>
            </a:r>
            <a:r>
              <a:rPr lang="es-ES" dirty="0" err="1">
                <a:latin typeface="Bahnschrift" panose="020B0502040204020203" pitchFamily="34" charset="0"/>
              </a:rPr>
              <a:t>gradient-based</a:t>
            </a:r>
            <a:r>
              <a:rPr lang="es-ES" dirty="0">
                <a:latin typeface="Bahnschrift" panose="020B0502040204020203" pitchFamily="34" charset="0"/>
              </a:rPr>
              <a:t> </a:t>
            </a:r>
            <a:r>
              <a:rPr lang="es-ES" dirty="0" err="1">
                <a:latin typeface="Bahnschrift" panose="020B0502040204020203" pitchFamily="34" charset="0"/>
              </a:rPr>
              <a:t>optimization</a:t>
            </a:r>
            <a:endParaRPr lang="es-ES" dirty="0">
              <a:latin typeface="Bahnschrift" panose="020B0502040204020203" pitchFamily="34" charset="0"/>
            </a:endParaRP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s-ES" dirty="0" err="1">
                <a:latin typeface="Bahnschrift" panose="020B0502040204020203" pitchFamily="34" charset="0"/>
              </a:rPr>
              <a:t>Replace</a:t>
            </a:r>
            <a:r>
              <a:rPr lang="es-ES" dirty="0">
                <a:latin typeface="Bahnschrift" panose="020B0502040204020203" pitchFamily="34" charset="0"/>
              </a:rPr>
              <a:t> </a:t>
            </a:r>
            <a:r>
              <a:rPr lang="es-ES" dirty="0" err="1">
                <a:latin typeface="Bahnschrift" panose="020B0502040204020203" pitchFamily="34" charset="0"/>
              </a:rPr>
              <a:t>the</a:t>
            </a:r>
            <a:r>
              <a:rPr lang="es-ES" dirty="0">
                <a:latin typeface="Bahnschrift" panose="020B0502040204020203" pitchFamily="34" charset="0"/>
              </a:rPr>
              <a:t> </a:t>
            </a:r>
            <a:r>
              <a:rPr lang="es-ES" dirty="0" err="1">
                <a:latin typeface="Bahnschrift" panose="020B0502040204020203" pitchFamily="34" charset="0"/>
              </a:rPr>
              <a:t>function</a:t>
            </a:r>
            <a:r>
              <a:rPr lang="es-ES" dirty="0">
                <a:latin typeface="Bahnschrift" panose="020B0502040204020203" pitchFamily="34" charset="0"/>
              </a:rPr>
              <a:t> </a:t>
            </a:r>
            <a:r>
              <a:rPr lang="es-ES" dirty="0" err="1">
                <a:latin typeface="Bahnschrift" panose="020B0502040204020203" pitchFamily="34" charset="0"/>
              </a:rPr>
              <a:t>by</a:t>
            </a:r>
            <a:r>
              <a:rPr lang="es-ES" dirty="0">
                <a:latin typeface="Bahnschrift" panose="020B0502040204020203" pitchFamily="34" charset="0"/>
              </a:rPr>
              <a:t> a </a:t>
            </a:r>
            <a:r>
              <a:rPr lang="es-ES" dirty="0" err="1">
                <a:latin typeface="Bahnschrift" panose="020B0502040204020203" pitchFamily="34" charset="0"/>
              </a:rPr>
              <a:t>component</a:t>
            </a:r>
            <a:endParaRPr lang="es-ES" dirty="0">
              <a:latin typeface="Bahnschrift" panose="020B0502040204020203" pitchFamily="34" charset="0"/>
            </a:endParaRP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US" dirty="0">
                <a:latin typeface="Bahnschrift" panose="020B0502040204020203" pitchFamily="34" charset="0"/>
              </a:rPr>
              <a:t>Get to know the </a:t>
            </a:r>
            <a:r>
              <a:rPr lang="en-US" dirty="0" err="1">
                <a:latin typeface="Bahnschrift" panose="020B0502040204020203" pitchFamily="34" charset="0"/>
              </a:rPr>
              <a:t>OpenMDAO</a:t>
            </a:r>
            <a:r>
              <a:rPr lang="en-US" dirty="0">
                <a:latin typeface="Bahnschrift" panose="020B0502040204020203" pitchFamily="34" charset="0"/>
              </a:rPr>
              <a:t> methodology </a:t>
            </a:r>
            <a:endParaRPr lang="en-GB" dirty="0">
              <a:latin typeface="Bahnschrift" panose="020B0502040204020203" pitchFamily="34" charset="0"/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4B83C08-8045-4FCE-A1F0-1703B55E353C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E3EF9-EB29-49A5-A495-BD611316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605B638-D39E-4FE8-9DF8-5C42FEFCB8B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3ECDF44-434E-410A-B754-FB0BD51310CF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sz="1600" dirty="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737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3DB02-AF08-4CA1-B3E5-981A4C0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1995"/>
            <a:ext cx="7729728" cy="69183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n-US" sz="2000" dirty="0"/>
              <a:t>Task 4: Set different materials for different parts of the wing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06E1B8-67E6-460A-BD5A-B099705F7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935418"/>
            <a:ext cx="7729728" cy="405457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US" dirty="0">
                <a:latin typeface="Bahnschrift" panose="020B0502040204020203" pitchFamily="34" charset="0"/>
              </a:rPr>
              <a:t>Currently   </a:t>
            </a:r>
            <a:r>
              <a:rPr lang="es-ES" dirty="0">
                <a:latin typeface="Bahnschrift" panose="020B0502040204020203" pitchFamily="34" charset="0"/>
              </a:rPr>
              <a:t>➤   </a:t>
            </a:r>
            <a:r>
              <a:rPr lang="es-ES" dirty="0" err="1">
                <a:latin typeface="Bahnschrift" panose="020B0502040204020203" pitchFamily="34" charset="0"/>
              </a:rPr>
              <a:t>Sigle</a:t>
            </a:r>
            <a:r>
              <a:rPr lang="es-ES" dirty="0">
                <a:latin typeface="Bahnschrift" panose="020B0502040204020203" pitchFamily="34" charset="0"/>
              </a:rPr>
              <a:t> material </a:t>
            </a:r>
            <a:r>
              <a:rPr lang="es-ES" dirty="0" err="1">
                <a:latin typeface="Bahnschrift" panose="020B0502040204020203" pitchFamily="34" charset="0"/>
              </a:rPr>
              <a:t>for</a:t>
            </a:r>
            <a:r>
              <a:rPr lang="es-ES" dirty="0">
                <a:latin typeface="Bahnschrift" panose="020B0502040204020203" pitchFamily="34" charset="0"/>
              </a:rPr>
              <a:t> </a:t>
            </a:r>
            <a:r>
              <a:rPr lang="es-ES" dirty="0" err="1">
                <a:latin typeface="Bahnschrift" panose="020B0502040204020203" pitchFamily="34" charset="0"/>
              </a:rPr>
              <a:t>the</a:t>
            </a:r>
            <a:r>
              <a:rPr lang="es-ES" dirty="0">
                <a:latin typeface="Bahnschrift" panose="020B0502040204020203" pitchFamily="34" charset="0"/>
              </a:rPr>
              <a:t> </a:t>
            </a:r>
            <a:r>
              <a:rPr lang="es-ES" dirty="0" err="1">
                <a:latin typeface="Bahnschrift" panose="020B0502040204020203" pitchFamily="34" charset="0"/>
              </a:rPr>
              <a:t>hole</a:t>
            </a:r>
            <a:r>
              <a:rPr lang="es-ES" dirty="0">
                <a:latin typeface="Bahnschrift" panose="020B0502040204020203" pitchFamily="34" charset="0"/>
              </a:rPr>
              <a:t> </a:t>
            </a:r>
            <a:r>
              <a:rPr lang="es-ES" dirty="0" err="1">
                <a:latin typeface="Bahnschrift" panose="020B0502040204020203" pitchFamily="34" charset="0"/>
              </a:rPr>
              <a:t>wing</a:t>
            </a:r>
            <a:endParaRPr lang="en-US" dirty="0">
              <a:latin typeface="Bahnschrift" panose="020B0502040204020203" pitchFamily="34" charset="0"/>
            </a:endParaRP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Allow the optimization to use two different materials: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One for the spars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GB" dirty="0">
                <a:latin typeface="Bahnschrift" panose="020B0502040204020203" pitchFamily="34" charset="0"/>
              </a:rPr>
              <a:t>One for the skins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US" dirty="0">
                <a:latin typeface="Bahnschrift" panose="020B0502040204020203" pitchFamily="34" charset="0"/>
              </a:rPr>
              <a:t> Better solution in terms of CO</a:t>
            </a:r>
            <a:r>
              <a:rPr lang="en-US" baseline="-25000" dirty="0">
                <a:latin typeface="Bahnschrift" panose="020B0502040204020203" pitchFamily="34" charset="0"/>
              </a:rPr>
              <a:t>2</a:t>
            </a:r>
            <a:r>
              <a:rPr lang="en-US" dirty="0">
                <a:latin typeface="Bahnschrift" panose="020B0502040204020203" pitchFamily="34" charset="0"/>
              </a:rPr>
              <a:t> footprint and weight</a:t>
            </a:r>
          </a:p>
          <a:p>
            <a:pPr>
              <a:lnSpc>
                <a:spcPct val="200000"/>
              </a:lnSpc>
              <a:buClr>
                <a:schemeClr val="accent2">
                  <a:lumMod val="50000"/>
                </a:schemeClr>
              </a:buClr>
            </a:pPr>
            <a:r>
              <a:rPr lang="en-US" dirty="0">
                <a:latin typeface="Bahnschrift" panose="020B0502040204020203" pitchFamily="34" charset="0"/>
              </a:rPr>
              <a:t>More design variables   </a:t>
            </a:r>
            <a:r>
              <a:rPr lang="es-ES" dirty="0">
                <a:latin typeface="Bahnschrift" panose="020B0502040204020203" pitchFamily="34" charset="0"/>
              </a:rPr>
              <a:t>➤   </a:t>
            </a:r>
            <a:r>
              <a:rPr lang="es-ES" dirty="0" err="1">
                <a:latin typeface="Bahnschrift" panose="020B0502040204020203" pitchFamily="34" charset="0"/>
              </a:rPr>
              <a:t>Longer</a:t>
            </a:r>
            <a:r>
              <a:rPr lang="es-ES" dirty="0">
                <a:latin typeface="Bahnschrift" panose="020B0502040204020203" pitchFamily="34" charset="0"/>
              </a:rPr>
              <a:t> </a:t>
            </a:r>
            <a:r>
              <a:rPr lang="es-ES" dirty="0" err="1">
                <a:latin typeface="Bahnschrift" panose="020B0502040204020203" pitchFamily="34" charset="0"/>
              </a:rPr>
              <a:t>optimization</a:t>
            </a:r>
            <a:endParaRPr lang="en-GB" dirty="0"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</a:pPr>
            <a:endParaRPr lang="en-GB" dirty="0">
              <a:latin typeface="Bahnschrift" panose="020B0502040204020203" pitchFamily="34" charset="0"/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14B83C08-8045-4FCE-A1F0-1703B55E353C}"/>
              </a:ext>
            </a:extLst>
          </p:cNvPr>
          <p:cNvSpPr txBox="1">
            <a:spLocks/>
          </p:cNvSpPr>
          <p:nvPr/>
        </p:nvSpPr>
        <p:spPr>
          <a:xfrm>
            <a:off x="434075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Víctor M. GUADAÑO MARTÍN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E3EF9-EB29-49A5-A495-BD611316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605B638-D39E-4FE8-9DF8-5C42FEFCB8B3}"/>
              </a:ext>
            </a:extLst>
          </p:cNvPr>
          <p:cNvCxnSpPr/>
          <p:nvPr/>
        </p:nvCxnSpPr>
        <p:spPr>
          <a:xfrm>
            <a:off x="0" y="6400800"/>
            <a:ext cx="105354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ítulo 2">
            <a:extLst>
              <a:ext uri="{FF2B5EF4-FFF2-40B4-BE49-F238E27FC236}">
                <a16:creationId xmlns:a16="http://schemas.microsoft.com/office/drawing/2014/main" id="{A3ECDF44-434E-410A-B754-FB0BD51310CF}"/>
              </a:ext>
            </a:extLst>
          </p:cNvPr>
          <p:cNvSpPr txBox="1">
            <a:spLocks/>
          </p:cNvSpPr>
          <p:nvPr/>
        </p:nvSpPr>
        <p:spPr>
          <a:xfrm>
            <a:off x="4639691" y="6457921"/>
            <a:ext cx="2912617" cy="4000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sz="1600" dirty="0">
                <a:solidFill>
                  <a:srgbClr val="000000">
                    <a:lumMod val="85000"/>
                    <a:lumOff val="15000"/>
                  </a:srgbClr>
                </a:solidFill>
                <a:latin typeface="Gill Sans MT" panose="020B0502020104020203"/>
              </a:rPr>
              <a:t>HALE AEROECODESIGN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316067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291</TotalTime>
  <Words>932</Words>
  <Application>Microsoft Office PowerPoint</Application>
  <PresentationFormat>Panorámica</PresentationFormat>
  <Paragraphs>162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Bahnschrift</vt:lpstr>
      <vt:lpstr>Calibri</vt:lpstr>
      <vt:lpstr>Cambria</vt:lpstr>
      <vt:lpstr>Cambria Math</vt:lpstr>
      <vt:lpstr>Gill Sans MT</vt:lpstr>
      <vt:lpstr>Paquete</vt:lpstr>
      <vt:lpstr>HALE Aeroecodesign</vt:lpstr>
      <vt:lpstr>OUTLINE</vt:lpstr>
      <vt:lpstr>STATE OF THE ART</vt:lpstr>
      <vt:lpstr>STATE OF THE ART</vt:lpstr>
      <vt:lpstr>GOAL OF THE PROJECT</vt:lpstr>
      <vt:lpstr>MILESTONES OF THE PROJECT</vt:lpstr>
      <vt:lpstr>Task 1: Add a constraint on the wing surface</vt:lpstr>
      <vt:lpstr>Task 3: Turn material function into OpenMDAO component</vt:lpstr>
      <vt:lpstr>Task 4: Set different materials for different parts of the wing</vt:lpstr>
      <vt:lpstr>Task 5: Introduce a more complex buckling model</vt:lpstr>
      <vt:lpstr>Task 6: Add engines as point masses</vt:lpstr>
      <vt:lpstr>Task 7: Model a two dimensional discrete gust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HALE Aeroecodesign</dc:title>
  <dc:creator>Víctor Manuel Guadaño Martín</dc:creator>
  <cp:lastModifiedBy>Víctor Manuel Guadaño Martín</cp:lastModifiedBy>
  <cp:revision>42</cp:revision>
  <dcterms:created xsi:type="dcterms:W3CDTF">2020-04-01T09:43:44Z</dcterms:created>
  <dcterms:modified xsi:type="dcterms:W3CDTF">2020-04-02T10:09:06Z</dcterms:modified>
</cp:coreProperties>
</file>