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67" r:id="rId3"/>
    <p:sldId id="259" r:id="rId4"/>
    <p:sldId id="27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06/04/2020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GB" dirty="0"/>
              <a:t>HALE </a:t>
            </a:r>
            <a:r>
              <a:rPr lang="en-GB" dirty="0" err="1"/>
              <a:t>Aeroecodesign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S2 – Progress Report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Tutors: J.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of Aerospace Engineering - Research Project</a:t>
            </a:r>
            <a:endParaRPr lang="en-GB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Currently   ➤   Skins as </a:t>
                </a:r>
                <a:r>
                  <a:rPr lang="en-GB" dirty="0">
                    <a:latin typeface="Bahnschrift" panose="020B0502040204020203" pitchFamily="34" charset="0"/>
                  </a:rPr>
                  <a:t>rectangular flat plates under axial compression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Consider curved plates 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Under combined axial compression and shear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Parabolic interaction:</a:t>
                </a:r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>
                    <a:latin typeface="Bahnschrift" panose="020B0502040204020203" pitchFamily="34" charset="0"/>
                  </a:rPr>
                  <a:t>	</a:t>
                </a:r>
                <a:r>
                  <a:rPr lang="en-GB" sz="1600">
                    <a:latin typeface="Bahnschrift" panose="020B0502040204020203" pitchFamily="34" charset="0"/>
                  </a:rPr>
                  <a:t>where </a:t>
                </a:r>
                <a:r>
                  <a:rPr lang="en-GB" sz="160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GB" sz="1600">
                    <a:latin typeface="Bahnschrift" panose="020B0502040204020203" pitchFamily="34" charset="0"/>
                  </a:rPr>
                  <a:t> and </a:t>
                </a:r>
                <a:r>
                  <a:rPr lang="en-GB" sz="160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GB" sz="1600" baseline="-2500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GB" sz="1600" baseline="-25000">
                    <a:latin typeface="Bahnschrift" panose="020B0502040204020203" pitchFamily="34" charset="0"/>
                  </a:rPr>
                  <a:t> </a:t>
                </a:r>
                <a:r>
                  <a:rPr lang="en-GB" sz="1600">
                    <a:latin typeface="Bahnschrift" panose="020B0502040204020203" pitchFamily="34" charset="0"/>
                  </a:rPr>
                  <a:t>are the stress ratios for shear and compression </a:t>
                </a:r>
                <a:endParaRPr lang="en-GB">
                  <a:latin typeface="Bahnschrift" panose="020B0502040204020203" pitchFamily="34" charset="0"/>
                </a:endParaRP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Use </a:t>
                </a:r>
                <a:r>
                  <a:rPr lang="en-GB" dirty="0">
                    <a:latin typeface="Bahnschrift" panose="020B0502040204020203" pitchFamily="34" charset="0"/>
                  </a:rPr>
                  <a:t>of empirical data [3]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53053"/>
                <a:ext cx="7814014" cy="4054570"/>
              </a:xfrm>
              <a:blipFill>
                <a:blip r:embed="rId2"/>
                <a:stretch>
                  <a:fillRect l="-468" r="-10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5: Introduce a more complex buckling model</a:t>
            </a:r>
            <a:endParaRPr lang="en-GB" sz="20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A1BA84-9C6A-4E24-ABEB-F8E6BF58948B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G. Gerard and H. Becker, “Handbook of structural stability. part 3. buckling of curved plates and shells.,” tech. rep., NATIONAL AERONAUTICS AND SPACE ADMIN-ISTRATION WASHINGTON DC, 1957.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A88B63-454C-4C7A-A5E8-7E4A64B89768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[3]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D4DDC-E5A5-4767-B055-DB47430E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7359" y="1810003"/>
            <a:ext cx="3536016" cy="3105103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A6F8903-2219-4FE2-950F-82E82211A4E0}"/>
              </a:ext>
            </a:extLst>
          </p:cNvPr>
          <p:cNvSpPr txBox="1">
            <a:spLocks/>
          </p:cNvSpPr>
          <p:nvPr/>
        </p:nvSpPr>
        <p:spPr>
          <a:xfrm>
            <a:off x="8375373" y="4825882"/>
            <a:ext cx="3816627" cy="910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4: Comparison of test data with parabolic interaction curves for curved plates under combined shear and axial compression [3]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9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6: Add engines as point masses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Currently   ➤   Propulsion mass in the plane of symmetry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Already </a:t>
            </a:r>
            <a:r>
              <a:rPr lang="en-GB" dirty="0">
                <a:latin typeface="Bahnschrift" panose="020B0502040204020203" pitchFamily="34" charset="0"/>
              </a:rPr>
              <a:t>implemented in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Two symmetrical engines   ➤   Two symmetrical point masses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New </a:t>
            </a:r>
            <a:r>
              <a:rPr lang="en-GB" dirty="0">
                <a:latin typeface="Bahnschrift" panose="020B0502040204020203" pitchFamily="34" charset="0"/>
              </a:rPr>
              <a:t>design </a:t>
            </a:r>
            <a:r>
              <a:rPr lang="en-GB">
                <a:latin typeface="Bahnschrift" panose="020B0502040204020203" pitchFamily="34" charset="0"/>
              </a:rPr>
              <a:t>variable   ➤    Distance from the plane of symmetry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Reduce the bending moment on the wing due to lift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7: Model a two dimensional discrete gust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Currently   ➤   One-dimmensional </a:t>
                </a:r>
                <a:r>
                  <a:rPr lang="en-GB" dirty="0">
                    <a:latin typeface="Bahnschrift" panose="020B0502040204020203" pitchFamily="34" charset="0"/>
                  </a:rPr>
                  <a:t>shear gust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Implement a 1-cosine gust profile [2]: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𝑠𝑝𝑎𝑛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600" dirty="0">
                    <a:latin typeface="Bahnschrift" panose="020B0502040204020203" pitchFamily="34" charset="0"/>
                  </a:rPr>
                  <a:t>	where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de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derived equivalent 	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span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aircraft span,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GB" sz="1600" dirty="0">
                    <a:latin typeface="Bahnschrift" panose="020B0502040204020203" pitchFamily="34" charset="0"/>
                  </a:rPr>
                  <a:t> is a factor and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GB" sz="1600" dirty="0">
                    <a:latin typeface="Bahnschrift" panose="020B0502040204020203" pitchFamily="34" charset="0"/>
                  </a:rPr>
                  <a:t> is 	the spanwise coordinate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>
                    <a:latin typeface="Bahnschrift" panose="020B0502040204020203" pitchFamily="34" charset="0"/>
                  </a:rPr>
                  <a:t>Increase bending moment   ➤   Penalize large aspect ratios</a:t>
                </a:r>
                <a:endParaRPr lang="en-GB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60C4F-E330-4319-8950-21F02E4F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3165" y="1788430"/>
            <a:ext cx="4956313" cy="3336226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601593A-3CA5-418B-B538-59CE8D360A8A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Y. Yang, Y. Chao, and W. Zhigang, “Aeroelastic dynamic response of elastic aircraft with consideration of two-dimensional discrete gust excitation,” Chinese Journal of Aeronautics, 2019.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8E509C9-A0B9-44D4-8205-0D16A4F65C95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[4]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C4DBD4D-3985-492D-996B-25304FAC3446}"/>
              </a:ext>
            </a:extLst>
          </p:cNvPr>
          <p:cNvSpPr txBox="1">
            <a:spLocks/>
          </p:cNvSpPr>
          <p:nvPr/>
        </p:nvSpPr>
        <p:spPr>
          <a:xfrm>
            <a:off x="7103165" y="510020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5: Spanwise distribution of 1-cosine gusts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0065"/>
            <a:ext cx="8991600" cy="1645920"/>
          </a:xfrm>
        </p:spPr>
        <p:txBody>
          <a:bodyPr/>
          <a:lstStyle/>
          <a:p>
            <a:r>
              <a:rPr lang="en-GB"/>
              <a:t>THANks for your attention!</a:t>
            </a:r>
            <a:endParaRPr lang="en-GB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95497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ANY QUESTION?</a:t>
            </a:r>
            <a:endParaRPr lang="en-GB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34203"/>
            <a:ext cx="7729728" cy="2782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STATE OF THE ART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STATE OF THE ART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81615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HALE   ➤   High-Altitude Long Endurance Drone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Atmospheric </a:t>
            </a:r>
            <a:r>
              <a:rPr lang="en-GB" dirty="0">
                <a:latin typeface="Bahnschrift" panose="020B0502040204020203" pitchFamily="34" charset="0"/>
              </a:rPr>
              <a:t>satellites or </a:t>
            </a:r>
            <a:r>
              <a:rPr lang="en-GB" dirty="0" err="1">
                <a:latin typeface="Bahnschrift" panose="020B0502040204020203" pitchFamily="34" charset="0"/>
              </a:rPr>
              <a:t>atmosats</a:t>
            </a: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Services conventionally provided by space satellites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Environment-friendly   ➤   Powered by solar energy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</a:t>
            </a:r>
            <a:r>
              <a:rPr lang="en-GB" baseline="-25000">
                <a:latin typeface="Bahnschrift" panose="020B0502040204020203" pitchFamily="34" charset="0"/>
              </a:rPr>
              <a:t>2</a:t>
            </a:r>
            <a:r>
              <a:rPr lang="en-GB">
                <a:latin typeface="Bahnschrift" panose="020B0502040204020203" pitchFamily="34" charset="0"/>
              </a:rPr>
              <a:t> emissions   ➤   Manufacturing and materials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MDO   ➤   Multidisciplinary Design Optimization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Optimum for the interaction of disciplines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OpenAeroStruct (based on OpenMDAO)   ➤   Aerostructural optimization 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28BD6-4F4D-40CC-99C6-473E4BCF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33" y="1935419"/>
            <a:ext cx="3821425" cy="254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4C93DC-DAD4-4994-947D-50F4FBE77536}"/>
              </a:ext>
            </a:extLst>
          </p:cNvPr>
          <p:cNvSpPr txBox="1">
            <a:spLocks/>
          </p:cNvSpPr>
          <p:nvPr/>
        </p:nvSpPr>
        <p:spPr>
          <a:xfrm>
            <a:off x="6839088" y="4660780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1: Airbus-built HALE Zephyr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74170"/>
              </p:ext>
            </p:extLst>
          </p:nvPr>
        </p:nvGraphicFramePr>
        <p:xfrm>
          <a:off x="434075" y="1937531"/>
          <a:ext cx="6505539" cy="3240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29941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75598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Root chord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Taper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Total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Wing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2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Aspect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n-GB" sz="1600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STATE OF THE ART</a:t>
            </a:r>
            <a:endParaRPr lang="en-GB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1208687" y="1608969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Table 1: Design variable values for validation case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BF40FD5-2A17-4DF5-AA06-28A52D00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1709" y="3807020"/>
            <a:ext cx="3632865" cy="1210955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92647385-9449-4AF7-B656-2EBD97285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6" t="7398" r="63310" b="18002"/>
          <a:stretch/>
        </p:blipFill>
        <p:spPr>
          <a:xfrm flipH="1">
            <a:off x="7449523" y="1632023"/>
            <a:ext cx="3885051" cy="1784312"/>
          </a:xfrm>
          <a:prstGeom prst="rect">
            <a:avLst/>
          </a:prstGeom>
        </p:spPr>
      </p:pic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E65B68D5-1B64-4AFD-8354-91196AB34D37}"/>
              </a:ext>
            </a:extLst>
          </p:cNvPr>
          <p:cNvSpPr txBox="1">
            <a:spLocks/>
          </p:cNvSpPr>
          <p:nvPr/>
        </p:nvSpPr>
        <p:spPr>
          <a:xfrm>
            <a:off x="7039984" y="308789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2: Optimal HALE wing structure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8B9E6B75-964E-450C-8CCF-55DFE50BD5A7}"/>
              </a:ext>
            </a:extLst>
          </p:cNvPr>
          <p:cNvSpPr txBox="1">
            <a:spLocks/>
          </p:cNvSpPr>
          <p:nvPr/>
        </p:nvSpPr>
        <p:spPr>
          <a:xfrm>
            <a:off x="7039984" y="494646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latin typeface="Bahnschrift" panose="020B0502040204020203" pitchFamily="34" charset="0"/>
              </a:rPr>
              <a:t>Fig. 3: Facebook’s single-boom HALE [2]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D8C29B5-BBF3-4CD8-B939-80B18E803CC2}"/>
              </a:ext>
            </a:extLst>
          </p:cNvPr>
          <p:cNvSpPr/>
          <p:nvPr/>
        </p:nvSpPr>
        <p:spPr>
          <a:xfrm>
            <a:off x="567087" y="2345635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BCC43F8-4978-4DF3-9FFE-D93D56C977E3}"/>
              </a:ext>
            </a:extLst>
          </p:cNvPr>
          <p:cNvSpPr/>
          <p:nvPr/>
        </p:nvSpPr>
        <p:spPr>
          <a:xfrm>
            <a:off x="586967" y="4154556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GOAL OF THE PROJECT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Refine a modified version of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 optimization of a HALE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Convergence of the optimization   ➤   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Complexity  of  the  model   ➤   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0F781EB-AEFB-465F-ADDB-188A2DEEFFF2}"/>
              </a:ext>
            </a:extLst>
          </p:cNvPr>
          <p:cNvSpPr txBox="1">
            <a:spLocks/>
          </p:cNvSpPr>
          <p:nvPr/>
        </p:nvSpPr>
        <p:spPr>
          <a:xfrm>
            <a:off x="937658" y="5760062"/>
            <a:ext cx="7907652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63DF8B-5D44-4D13-9AC9-0AEA6DF0124B}"/>
              </a:ext>
            </a:extLst>
          </p:cNvPr>
          <p:cNvSpPr txBox="1">
            <a:spLocks/>
          </p:cNvSpPr>
          <p:nvPr/>
        </p:nvSpPr>
        <p:spPr>
          <a:xfrm>
            <a:off x="595712" y="5760062"/>
            <a:ext cx="566464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MILESTONES OF THE PROJECT</a:t>
            </a:r>
            <a:endParaRPr lang="en-GB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582FD5-7F14-46FA-B3D2-53817045CE4D}"/>
              </a:ext>
            </a:extLst>
          </p:cNvPr>
          <p:cNvSpPr txBox="1">
            <a:spLocks/>
          </p:cNvSpPr>
          <p:nvPr/>
        </p:nvSpPr>
        <p:spPr>
          <a:xfrm>
            <a:off x="2231136" y="1948671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1: Add a constraint on the wing surface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2: Fix </a:t>
            </a:r>
            <a:r>
              <a:rPr lang="en-GB" dirty="0">
                <a:latin typeface="Bahnschrift" panose="020B0502040204020203" pitchFamily="34" charset="0"/>
              </a:rPr>
              <a:t>some design variables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3: Turn material function into OpenMDAO component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4: Set different materials for different parts of the wing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5: Introduce a more complex buckling model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6: Add </a:t>
            </a:r>
            <a:r>
              <a:rPr lang="en-GB" dirty="0">
                <a:latin typeface="Bahnschrift" panose="020B0502040204020203" pitchFamily="34" charset="0"/>
              </a:rPr>
              <a:t>engines as point masses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Task 7: Model </a:t>
            </a:r>
            <a:r>
              <a:rPr lang="en-GB" dirty="0">
                <a:latin typeface="Bahnschrift" panose="020B0502040204020203" pitchFamily="34" charset="0"/>
              </a:rPr>
              <a:t>a two dimensional discrete gust</a:t>
            </a:r>
          </a:p>
        </p:txBody>
      </p:sp>
    </p:spTree>
    <p:extLst>
      <p:ext uri="{BB962C8B-B14F-4D97-AF65-F5344CB8AC3E}">
        <p14:creationId xmlns:p14="http://schemas.microsoft.com/office/powerpoint/2010/main" val="9947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1: Add a constraint on the wing surface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Reduce snowball effect   ➤   Prevent </a:t>
            </a:r>
            <a:r>
              <a:rPr lang="en-GB" dirty="0">
                <a:latin typeface="Bahnschrift" panose="020B0502040204020203" pitchFamily="34" charset="0"/>
              </a:rPr>
              <a:t>the optimization from diverging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/>
              <a:t>Task 2: Fix some design variables </a:t>
            </a:r>
            <a:endParaRPr lang="en-GB" sz="20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Make the problem more computationally efficient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Fix </a:t>
            </a:r>
            <a:r>
              <a:rPr lang="en-GB" dirty="0">
                <a:latin typeface="Bahnschrift" panose="020B0502040204020203" pitchFamily="34" charset="0"/>
              </a:rPr>
              <a:t>some optimization </a:t>
            </a:r>
            <a:r>
              <a:rPr lang="en-GB">
                <a:latin typeface="Bahnschrift" panose="020B0502040204020203" pitchFamily="34" charset="0"/>
              </a:rPr>
              <a:t>variables   ➤   tapper </a:t>
            </a:r>
            <a:r>
              <a:rPr lang="en-GB" dirty="0">
                <a:latin typeface="Bahnschrift" panose="020B0502040204020203" pitchFamily="34" charset="0"/>
              </a:rPr>
              <a:t>ratio, </a:t>
            </a:r>
            <a:r>
              <a:rPr lang="en-GB">
                <a:latin typeface="Bahnschrift" panose="020B0502040204020203" pitchFamily="34" charset="0"/>
              </a:rPr>
              <a:t>root chord…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3: Turn material function into OpenMDAO component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Currently   ➤   </a:t>
            </a:r>
            <a:r>
              <a:rPr lang="en-GB" dirty="0">
                <a:latin typeface="Bahnschrift" panose="020B0502040204020203" pitchFamily="34" charset="0"/>
              </a:rPr>
              <a:t>Function to use material properties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err="1">
                <a:latin typeface="Bahnschrift" panose="020B0502040204020203" pitchFamily="34" charset="0"/>
              </a:rPr>
              <a:t>OpenMDAO</a:t>
            </a:r>
            <a:r>
              <a:rPr lang="en-GB">
                <a:latin typeface="Bahnschrift" panose="020B0502040204020203" pitchFamily="34" charset="0"/>
              </a:rPr>
              <a:t>   ➤   Modular </a:t>
            </a:r>
            <a:r>
              <a:rPr lang="en-GB" dirty="0">
                <a:latin typeface="Bahnschrift" panose="020B0502040204020203" pitchFamily="34" charset="0"/>
              </a:rPr>
              <a:t>implementation in components   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Components   ➤   More </a:t>
            </a:r>
            <a:r>
              <a:rPr lang="en-GB" dirty="0">
                <a:latin typeface="Bahnschrift" panose="020B0502040204020203" pitchFamily="34" charset="0"/>
              </a:rPr>
              <a:t>efficient for gradient-based optimization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Replace the function by a component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>
                <a:latin typeface="Bahnschrift" panose="020B0502040204020203" pitchFamily="34" charset="0"/>
              </a:rPr>
              <a:t>Get to know the OpenMDAO methodology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8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/>
              <a:t>Task 4: Set different materials for different parts of the wing</a:t>
            </a:r>
            <a:endParaRPr lang="en-GB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Currently   ➤   Sigle material for the whole wing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Allow the optimization to use two different materials: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spars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skins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 Better solution in terms of 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 and weight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More design variables   ➤   Longer optimization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9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1606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438</TotalTime>
  <Words>931</Words>
  <Application>Microsoft Office PowerPoint</Application>
  <PresentationFormat>Panorámica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Cambria</vt:lpstr>
      <vt:lpstr>Cambria Math</vt:lpstr>
      <vt:lpstr>Gill Sans MT</vt:lpstr>
      <vt:lpstr>Paquete</vt:lpstr>
      <vt:lpstr>HALE Aeroecodesign</vt:lpstr>
      <vt:lpstr>OUTLINE</vt:lpstr>
      <vt:lpstr>STATE OF THE ART</vt:lpstr>
      <vt:lpstr>STATE OF THE ART</vt:lpstr>
      <vt:lpstr>GOAL OF THE PROJECT</vt:lpstr>
      <vt:lpstr>MILESTONES OF THE PROJECT</vt:lpstr>
      <vt:lpstr>Task 1: Add a constraint on the wing surface</vt:lpstr>
      <vt:lpstr>Task 3: Turn material function into OpenMDAO component</vt:lpstr>
      <vt:lpstr>Task 4: Set different materials for different parts of the wing</vt:lpstr>
      <vt:lpstr>Task 5: Introduce a more complex buckling model</vt:lpstr>
      <vt:lpstr>Task 6: Add engines as point masses</vt:lpstr>
      <vt:lpstr>Task 7: Model a two dimensional discrete gust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46</cp:revision>
  <dcterms:created xsi:type="dcterms:W3CDTF">2020-04-01T09:43:44Z</dcterms:created>
  <dcterms:modified xsi:type="dcterms:W3CDTF">2020-04-06T08:32:39Z</dcterms:modified>
</cp:coreProperties>
</file>