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6" r:id="rId1"/>
  </p:sldMasterIdLst>
  <p:notesMasterIdLst>
    <p:notesMasterId r:id="rId19"/>
  </p:notesMasterIdLst>
  <p:sldIdLst>
    <p:sldId id="256" r:id="rId2"/>
    <p:sldId id="267" r:id="rId3"/>
    <p:sldId id="259" r:id="rId4"/>
    <p:sldId id="275" r:id="rId5"/>
    <p:sldId id="277" r:id="rId6"/>
    <p:sldId id="261" r:id="rId7"/>
    <p:sldId id="271" r:id="rId8"/>
    <p:sldId id="265" r:id="rId9"/>
    <p:sldId id="270" r:id="rId10"/>
    <p:sldId id="273" r:id="rId11"/>
    <p:sldId id="274" r:id="rId12"/>
    <p:sldId id="276" r:id="rId13"/>
    <p:sldId id="263" r:id="rId14"/>
    <p:sldId id="264" r:id="rId15"/>
    <p:sldId id="266" r:id="rId16"/>
    <p:sldId id="278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BBC9CD"/>
    <a:srgbClr val="9BAFB5"/>
    <a:srgbClr val="F2F2F2"/>
    <a:srgbClr val="99FF66"/>
    <a:srgbClr val="66FF99"/>
    <a:srgbClr val="262626"/>
    <a:srgbClr val="404040"/>
    <a:srgbClr val="FFFFFF"/>
    <a:srgbClr val="2C2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72A28F-783F-4FC3-B966-3EB3BE102C4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68D8522-C2AD-4A3D-87F5-159FC2484E52}">
      <dgm:prSet phldrT="[Texto]" custT="1"/>
      <dgm:spPr>
        <a:solidFill>
          <a:srgbClr val="CCCCFF"/>
        </a:solidFill>
        <a:ln>
          <a:solidFill>
            <a:srgbClr val="CCCCFF"/>
          </a:solidFill>
        </a:ln>
      </dgm:spPr>
      <dgm:t>
        <a:bodyPr/>
        <a:lstStyle/>
        <a:p>
          <a:r>
            <a:rPr lang="es-ES" sz="2000" b="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Buckling</a:t>
          </a:r>
          <a:r>
            <a:rPr lang="es-ES" sz="2000" b="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 </a:t>
          </a:r>
          <a:r>
            <a:rPr lang="es-ES" sz="2000" b="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model</a:t>
          </a:r>
          <a:endParaRPr lang="es-ES" sz="2000" b="0" dirty="0">
            <a:solidFill>
              <a:schemeClr val="tx1">
                <a:lumMod val="85000"/>
                <a:lumOff val="15000"/>
              </a:schemeClr>
            </a:solidFill>
            <a:latin typeface="Bahnschrift" panose="020B0502040204020203" pitchFamily="34" charset="0"/>
          </a:endParaRPr>
        </a:p>
      </dgm:t>
    </dgm:pt>
    <dgm:pt modelId="{C7C9B661-C3BA-49E2-81D8-BCE02991B8AC}" type="parTrans" cxnId="{81EDC567-3F4E-49ED-8932-F4AE4D453621}">
      <dgm:prSet/>
      <dgm:spPr/>
      <dgm:t>
        <a:bodyPr/>
        <a:lstStyle/>
        <a:p>
          <a:endParaRPr lang="es-ES" sz="2000"/>
        </a:p>
      </dgm:t>
    </dgm:pt>
    <dgm:pt modelId="{76F6E7AD-A4D3-4E19-99F9-5ED7A8B75B14}" type="sibTrans" cxnId="{81EDC567-3F4E-49ED-8932-F4AE4D453621}">
      <dgm:prSet/>
      <dgm:spPr/>
      <dgm:t>
        <a:bodyPr/>
        <a:lstStyle/>
        <a:p>
          <a:endParaRPr lang="es-ES" sz="2000"/>
        </a:p>
      </dgm:t>
    </dgm:pt>
    <dgm:pt modelId="{2AD6995D-ABC5-4E3E-84EF-8CB5C2569BC4}">
      <dgm:prSet phldrT="[Texto]" custT="1"/>
      <dgm:spPr>
        <a:solidFill>
          <a:srgbClr val="CCCCFF"/>
        </a:solidFill>
        <a:ln>
          <a:solidFill>
            <a:srgbClr val="CCCCFF"/>
          </a:solidFill>
        </a:ln>
      </dgm:spPr>
      <dgm:t>
        <a:bodyPr/>
        <a:lstStyle/>
        <a:p>
          <a:r>
            <a:rPr lang="es-ES" sz="2000" b="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1-cos </a:t>
          </a:r>
          <a:r>
            <a:rPr lang="es-ES" sz="2000" b="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gust</a:t>
          </a:r>
          <a:endParaRPr lang="es-ES" sz="2000" b="0" dirty="0">
            <a:solidFill>
              <a:schemeClr val="tx1">
                <a:lumMod val="85000"/>
                <a:lumOff val="15000"/>
              </a:schemeClr>
            </a:solidFill>
            <a:latin typeface="Bahnschrift" panose="020B0502040204020203" pitchFamily="34" charset="0"/>
          </a:endParaRPr>
        </a:p>
      </dgm:t>
    </dgm:pt>
    <dgm:pt modelId="{90AAB5C8-8CE1-425A-8FCE-CA283D42E674}" type="parTrans" cxnId="{ECECEBB9-DEF8-40F7-ABB3-339C56E712AD}">
      <dgm:prSet/>
      <dgm:spPr/>
      <dgm:t>
        <a:bodyPr/>
        <a:lstStyle/>
        <a:p>
          <a:endParaRPr lang="es-ES" sz="2000"/>
        </a:p>
      </dgm:t>
    </dgm:pt>
    <dgm:pt modelId="{5A9D00DD-1B4C-41A6-AA8F-D335A349DD6E}" type="sibTrans" cxnId="{ECECEBB9-DEF8-40F7-ABB3-339C56E712AD}">
      <dgm:prSet/>
      <dgm:spPr/>
      <dgm:t>
        <a:bodyPr/>
        <a:lstStyle/>
        <a:p>
          <a:endParaRPr lang="es-ES" sz="2000"/>
        </a:p>
      </dgm:t>
    </dgm:pt>
    <dgm:pt modelId="{45F847C5-2B45-44B7-B65B-9E48E42F91E7}">
      <dgm:prSet phldrT="[Texto]" custT="1"/>
      <dgm:spPr>
        <a:solidFill>
          <a:srgbClr val="CCCCFF"/>
        </a:solidFill>
        <a:ln>
          <a:solidFill>
            <a:srgbClr val="CCCCFF"/>
          </a:solidFill>
        </a:ln>
      </dgm:spPr>
      <dgm:t>
        <a:bodyPr/>
        <a:lstStyle/>
        <a:p>
          <a:r>
            <a:rPr lang="es-ES" sz="2000" b="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Different</a:t>
          </a:r>
          <a:r>
            <a:rPr lang="es-ES" sz="2000" b="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 </a:t>
          </a:r>
          <a:r>
            <a:rPr lang="es-ES" sz="2000" b="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materials</a:t>
          </a:r>
          <a:endParaRPr lang="es-ES" sz="2000" b="0" dirty="0">
            <a:solidFill>
              <a:schemeClr val="tx1">
                <a:lumMod val="85000"/>
                <a:lumOff val="15000"/>
              </a:schemeClr>
            </a:solidFill>
            <a:latin typeface="Bahnschrift" panose="020B0502040204020203" pitchFamily="34" charset="0"/>
          </a:endParaRPr>
        </a:p>
      </dgm:t>
    </dgm:pt>
    <dgm:pt modelId="{8BF74EDE-11F3-4ACB-87E3-958DB3EE913C}" type="parTrans" cxnId="{38B0E9AF-8862-4C41-8E65-7C6CADF44C5A}">
      <dgm:prSet/>
      <dgm:spPr/>
      <dgm:t>
        <a:bodyPr/>
        <a:lstStyle/>
        <a:p>
          <a:endParaRPr lang="es-ES" sz="2000"/>
        </a:p>
      </dgm:t>
    </dgm:pt>
    <dgm:pt modelId="{F6FACFFC-24D5-4BF5-B4D3-0A06028DD968}" type="sibTrans" cxnId="{38B0E9AF-8862-4C41-8E65-7C6CADF44C5A}">
      <dgm:prSet/>
      <dgm:spPr/>
      <dgm:t>
        <a:bodyPr/>
        <a:lstStyle/>
        <a:p>
          <a:endParaRPr lang="es-ES" sz="2000"/>
        </a:p>
      </dgm:t>
    </dgm:pt>
    <dgm:pt modelId="{72122676-72DE-4FE7-B5A9-265D1FFBA9E7}">
      <dgm:prSet custT="1"/>
      <dgm:spPr>
        <a:solidFill>
          <a:srgbClr val="CCCCFF"/>
        </a:solidFill>
        <a:ln>
          <a:solidFill>
            <a:srgbClr val="CCCCFF"/>
          </a:solidFill>
        </a:ln>
      </dgm:spPr>
      <dgm:t>
        <a:bodyPr/>
        <a:lstStyle/>
        <a:p>
          <a:r>
            <a:rPr lang="es-ES" sz="2000" b="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Limit</a:t>
          </a:r>
          <a:r>
            <a:rPr lang="es-ES" sz="2000" b="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 </a:t>
          </a:r>
          <a:r>
            <a:rPr lang="es-ES" sz="2000" b="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wing</a:t>
          </a:r>
          <a:r>
            <a:rPr lang="es-ES" sz="2000" b="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 </a:t>
          </a:r>
          <a:r>
            <a:rPr lang="es-ES" sz="2000" b="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surface</a:t>
          </a:r>
          <a:endParaRPr lang="es-ES" sz="2000" b="0" dirty="0">
            <a:solidFill>
              <a:schemeClr val="tx1">
                <a:lumMod val="85000"/>
                <a:lumOff val="15000"/>
              </a:schemeClr>
            </a:solidFill>
            <a:latin typeface="Bahnschrift" panose="020B0502040204020203" pitchFamily="34" charset="0"/>
          </a:endParaRPr>
        </a:p>
      </dgm:t>
    </dgm:pt>
    <dgm:pt modelId="{6E970053-19FE-4A2D-8D57-9D049B70A552}" type="sibTrans" cxnId="{162A1410-EEBC-4775-A3BB-8299ED089B4F}">
      <dgm:prSet/>
      <dgm:spPr/>
      <dgm:t>
        <a:bodyPr/>
        <a:lstStyle/>
        <a:p>
          <a:endParaRPr lang="es-ES" sz="2000"/>
        </a:p>
      </dgm:t>
    </dgm:pt>
    <dgm:pt modelId="{51F5894A-A6E5-4731-811D-F099A2579196}" type="parTrans" cxnId="{162A1410-EEBC-4775-A3BB-8299ED089B4F}">
      <dgm:prSet/>
      <dgm:spPr/>
      <dgm:t>
        <a:bodyPr/>
        <a:lstStyle/>
        <a:p>
          <a:endParaRPr lang="es-ES" sz="2000"/>
        </a:p>
      </dgm:t>
    </dgm:pt>
    <dgm:pt modelId="{7215BD4E-1722-494F-A0E2-A541878B38F9}">
      <dgm:prSet custT="1"/>
      <dgm:spPr>
        <a:solidFill>
          <a:srgbClr val="CCCCFF"/>
        </a:solidFill>
        <a:ln>
          <a:solidFill>
            <a:srgbClr val="CCCCFF"/>
          </a:solidFill>
        </a:ln>
      </dgm:spPr>
      <dgm:t>
        <a:bodyPr/>
        <a:lstStyle/>
        <a:p>
          <a:r>
            <a:rPr lang="es-ES" sz="2000" b="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Engines</a:t>
          </a:r>
          <a:endParaRPr lang="es-ES" sz="2000" b="0" dirty="0">
            <a:solidFill>
              <a:schemeClr val="tx1">
                <a:lumMod val="85000"/>
                <a:lumOff val="15000"/>
              </a:schemeClr>
            </a:solidFill>
            <a:latin typeface="Bahnschrift" panose="020B0502040204020203" pitchFamily="34" charset="0"/>
          </a:endParaRPr>
        </a:p>
      </dgm:t>
    </dgm:pt>
    <dgm:pt modelId="{7401B323-C88B-4EA3-95AB-141AE9E0E2CD}" type="sibTrans" cxnId="{90784984-37DB-4E4D-A89B-74A3693255A3}">
      <dgm:prSet/>
      <dgm:spPr/>
      <dgm:t>
        <a:bodyPr/>
        <a:lstStyle/>
        <a:p>
          <a:endParaRPr lang="es-ES" sz="2000"/>
        </a:p>
      </dgm:t>
    </dgm:pt>
    <dgm:pt modelId="{EA281841-C2C5-4B3D-B3D3-00ED3F7AE30D}" type="parTrans" cxnId="{90784984-37DB-4E4D-A89B-74A3693255A3}">
      <dgm:prSet/>
      <dgm:spPr/>
      <dgm:t>
        <a:bodyPr/>
        <a:lstStyle/>
        <a:p>
          <a:endParaRPr lang="es-ES" sz="2000"/>
        </a:p>
      </dgm:t>
    </dgm:pt>
    <dgm:pt modelId="{B47860DC-85FD-4D72-A2EC-9AF012321666}">
      <dgm:prSet custT="1"/>
      <dgm:spPr>
        <a:solidFill>
          <a:srgbClr val="CCCCFF"/>
        </a:solidFill>
        <a:ln>
          <a:solidFill>
            <a:srgbClr val="CCCCFF"/>
          </a:solidFill>
        </a:ln>
      </dgm:spPr>
      <dgm:t>
        <a:bodyPr/>
        <a:lstStyle/>
        <a:p>
          <a:r>
            <a:rPr lang="es-ES" sz="2000" b="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Material </a:t>
          </a:r>
          <a:r>
            <a:rPr lang="es-ES" sz="2000" b="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components</a:t>
          </a:r>
          <a:endParaRPr lang="es-ES" sz="2000" b="0" dirty="0">
            <a:solidFill>
              <a:schemeClr val="tx1">
                <a:lumMod val="85000"/>
                <a:lumOff val="15000"/>
              </a:schemeClr>
            </a:solidFill>
            <a:latin typeface="Bahnschrift" panose="020B0502040204020203" pitchFamily="34" charset="0"/>
          </a:endParaRPr>
        </a:p>
      </dgm:t>
    </dgm:pt>
    <dgm:pt modelId="{46109ADF-FB6B-4A75-BEF3-BCE6AFAF3433}" type="sibTrans" cxnId="{4B6E389E-8846-4D17-8044-0491F20302DD}">
      <dgm:prSet/>
      <dgm:spPr/>
      <dgm:t>
        <a:bodyPr/>
        <a:lstStyle/>
        <a:p>
          <a:endParaRPr lang="es-ES" sz="2000"/>
        </a:p>
      </dgm:t>
    </dgm:pt>
    <dgm:pt modelId="{0F55C28B-7FE6-4E2C-86E3-3A89838D0914}" type="parTrans" cxnId="{4B6E389E-8846-4D17-8044-0491F20302DD}">
      <dgm:prSet/>
      <dgm:spPr/>
      <dgm:t>
        <a:bodyPr/>
        <a:lstStyle/>
        <a:p>
          <a:endParaRPr lang="es-ES" sz="2000"/>
        </a:p>
      </dgm:t>
    </dgm:pt>
    <dgm:pt modelId="{3BF68E59-CBD5-48F7-A6E8-677EF17D360D}" type="pres">
      <dgm:prSet presAssocID="{6372A28F-783F-4FC3-B966-3EB3BE102C48}" presName="Name0" presStyleCnt="0">
        <dgm:presLayoutVars>
          <dgm:dir/>
          <dgm:animLvl val="lvl"/>
          <dgm:resizeHandles val="exact"/>
        </dgm:presLayoutVars>
      </dgm:prSet>
      <dgm:spPr/>
    </dgm:pt>
    <dgm:pt modelId="{1D0B291A-5024-4C3B-A4E3-FBA1F4C8571E}" type="pres">
      <dgm:prSet presAssocID="{72122676-72DE-4FE7-B5A9-265D1FFBA9E7}" presName="parTxOnly" presStyleLbl="node1" presStyleIdx="0" presStyleCnt="6" custLinFactNeighborX="36678" custLinFactNeighborY="-30615">
        <dgm:presLayoutVars>
          <dgm:chMax val="0"/>
          <dgm:chPref val="0"/>
          <dgm:bulletEnabled val="1"/>
        </dgm:presLayoutVars>
      </dgm:prSet>
      <dgm:spPr/>
    </dgm:pt>
    <dgm:pt modelId="{FAEE54A7-7F76-42BD-9378-FD669454D022}" type="pres">
      <dgm:prSet presAssocID="{6E970053-19FE-4A2D-8D57-9D049B70A552}" presName="parTxOnlySpace" presStyleCnt="0"/>
      <dgm:spPr/>
    </dgm:pt>
    <dgm:pt modelId="{E6FAB99C-D670-421C-9F69-F950BB95B753}" type="pres">
      <dgm:prSet presAssocID="{B47860DC-85FD-4D72-A2EC-9AF012321666}" presName="parTxOnly" presStyleLbl="node1" presStyleIdx="1" presStyleCnt="6" custLinFactNeighborX="36678" custLinFactNeighborY="-30615">
        <dgm:presLayoutVars>
          <dgm:chMax val="0"/>
          <dgm:chPref val="0"/>
          <dgm:bulletEnabled val="1"/>
        </dgm:presLayoutVars>
      </dgm:prSet>
      <dgm:spPr/>
    </dgm:pt>
    <dgm:pt modelId="{E3C9DDF8-71E3-48F9-949C-B63913ADE8B0}" type="pres">
      <dgm:prSet presAssocID="{46109ADF-FB6B-4A75-BEF3-BCE6AFAF3433}" presName="parTxOnlySpace" presStyleCnt="0"/>
      <dgm:spPr/>
    </dgm:pt>
    <dgm:pt modelId="{06EC51E5-D38B-4A5E-951B-68CF813714B2}" type="pres">
      <dgm:prSet presAssocID="{7215BD4E-1722-494F-A0E2-A541878B38F9}" presName="parTxOnly" presStyleLbl="node1" presStyleIdx="2" presStyleCnt="6" custLinFactNeighborX="36678" custLinFactNeighborY="-30615">
        <dgm:presLayoutVars>
          <dgm:chMax val="0"/>
          <dgm:chPref val="0"/>
          <dgm:bulletEnabled val="1"/>
        </dgm:presLayoutVars>
      </dgm:prSet>
      <dgm:spPr/>
    </dgm:pt>
    <dgm:pt modelId="{0DBC9922-9688-49FA-B5DD-97BC63958B48}" type="pres">
      <dgm:prSet presAssocID="{7401B323-C88B-4EA3-95AB-141AE9E0E2CD}" presName="parTxOnlySpace" presStyleCnt="0"/>
      <dgm:spPr/>
    </dgm:pt>
    <dgm:pt modelId="{1C95242C-4068-4D23-B1DA-2D9AFC03529E}" type="pres">
      <dgm:prSet presAssocID="{45F847C5-2B45-44B7-B65B-9E48E42F91E7}" presName="parTxOnly" presStyleLbl="node1" presStyleIdx="3" presStyleCnt="6" custLinFactX="-134651" custLinFactY="36813" custLinFactNeighborX="-200000" custLinFactNeighborY="100000">
        <dgm:presLayoutVars>
          <dgm:chMax val="0"/>
          <dgm:chPref val="0"/>
          <dgm:bulletEnabled val="1"/>
        </dgm:presLayoutVars>
      </dgm:prSet>
      <dgm:spPr/>
    </dgm:pt>
    <dgm:pt modelId="{31063F56-1469-47AC-8501-FF45227D074E}" type="pres">
      <dgm:prSet presAssocID="{F6FACFFC-24D5-4BF5-B4D3-0A06028DD968}" presName="parTxOnlySpace" presStyleCnt="0"/>
      <dgm:spPr/>
    </dgm:pt>
    <dgm:pt modelId="{10B200DA-1D6B-41FE-8702-47B41F4A6BE3}" type="pres">
      <dgm:prSet presAssocID="{168D8522-C2AD-4A3D-87F5-159FC2484E52}" presName="parTxOnly" presStyleLbl="node1" presStyleIdx="4" presStyleCnt="6" custLinFactX="-134651" custLinFactY="36813" custLinFactNeighborX="-200000" custLinFactNeighborY="100000">
        <dgm:presLayoutVars>
          <dgm:chMax val="0"/>
          <dgm:chPref val="0"/>
          <dgm:bulletEnabled val="1"/>
        </dgm:presLayoutVars>
      </dgm:prSet>
      <dgm:spPr/>
    </dgm:pt>
    <dgm:pt modelId="{EE18531F-B8FC-44E4-A284-A2324A7D38DE}" type="pres">
      <dgm:prSet presAssocID="{76F6E7AD-A4D3-4E19-99F9-5ED7A8B75B14}" presName="parTxOnlySpace" presStyleCnt="0"/>
      <dgm:spPr/>
    </dgm:pt>
    <dgm:pt modelId="{3E3D8BC3-9CC7-4AD2-98BF-5B456C2ECEA4}" type="pres">
      <dgm:prSet presAssocID="{2AD6995D-ABC5-4E3E-84EF-8CB5C2569BC4}" presName="parTxOnly" presStyleLbl="node1" presStyleIdx="5" presStyleCnt="6" custLinFactX="-134651" custLinFactY="36813" custLinFactNeighborX="-200000" custLinFactNeighborY="100000">
        <dgm:presLayoutVars>
          <dgm:chMax val="0"/>
          <dgm:chPref val="0"/>
          <dgm:bulletEnabled val="1"/>
        </dgm:presLayoutVars>
      </dgm:prSet>
      <dgm:spPr/>
    </dgm:pt>
  </dgm:ptLst>
  <dgm:cxnLst>
    <dgm:cxn modelId="{162A1410-EEBC-4775-A3BB-8299ED089B4F}" srcId="{6372A28F-783F-4FC3-B966-3EB3BE102C48}" destId="{72122676-72DE-4FE7-B5A9-265D1FFBA9E7}" srcOrd="0" destOrd="0" parTransId="{51F5894A-A6E5-4731-811D-F099A2579196}" sibTransId="{6E970053-19FE-4A2D-8D57-9D049B70A552}"/>
    <dgm:cxn modelId="{CFBB7218-99C3-4A9F-B1B1-8D9BB352E156}" type="presOf" srcId="{B47860DC-85FD-4D72-A2EC-9AF012321666}" destId="{E6FAB99C-D670-421C-9F69-F950BB95B753}" srcOrd="0" destOrd="0" presId="urn:microsoft.com/office/officeart/2005/8/layout/chevron1"/>
    <dgm:cxn modelId="{75532F2A-CDD3-4C78-A434-3299DE77BCDC}" type="presOf" srcId="{6372A28F-783F-4FC3-B966-3EB3BE102C48}" destId="{3BF68E59-CBD5-48F7-A6E8-677EF17D360D}" srcOrd="0" destOrd="0" presId="urn:microsoft.com/office/officeart/2005/8/layout/chevron1"/>
    <dgm:cxn modelId="{81EDC567-3F4E-49ED-8932-F4AE4D453621}" srcId="{6372A28F-783F-4FC3-B966-3EB3BE102C48}" destId="{168D8522-C2AD-4A3D-87F5-159FC2484E52}" srcOrd="4" destOrd="0" parTransId="{C7C9B661-C3BA-49E2-81D8-BCE02991B8AC}" sibTransId="{76F6E7AD-A4D3-4E19-99F9-5ED7A8B75B14}"/>
    <dgm:cxn modelId="{D050834E-D0E5-4CCF-BF27-B9472063A525}" type="presOf" srcId="{168D8522-C2AD-4A3D-87F5-159FC2484E52}" destId="{10B200DA-1D6B-41FE-8702-47B41F4A6BE3}" srcOrd="0" destOrd="0" presId="urn:microsoft.com/office/officeart/2005/8/layout/chevron1"/>
    <dgm:cxn modelId="{4A099683-1075-451C-B1AA-1803880EA4BF}" type="presOf" srcId="{45F847C5-2B45-44B7-B65B-9E48E42F91E7}" destId="{1C95242C-4068-4D23-B1DA-2D9AFC03529E}" srcOrd="0" destOrd="0" presId="urn:microsoft.com/office/officeart/2005/8/layout/chevron1"/>
    <dgm:cxn modelId="{90784984-37DB-4E4D-A89B-74A3693255A3}" srcId="{6372A28F-783F-4FC3-B966-3EB3BE102C48}" destId="{7215BD4E-1722-494F-A0E2-A541878B38F9}" srcOrd="2" destOrd="0" parTransId="{EA281841-C2C5-4B3D-B3D3-00ED3F7AE30D}" sibTransId="{7401B323-C88B-4EA3-95AB-141AE9E0E2CD}"/>
    <dgm:cxn modelId="{4B6E389E-8846-4D17-8044-0491F20302DD}" srcId="{6372A28F-783F-4FC3-B966-3EB3BE102C48}" destId="{B47860DC-85FD-4D72-A2EC-9AF012321666}" srcOrd="1" destOrd="0" parTransId="{0F55C28B-7FE6-4E2C-86E3-3A89838D0914}" sibTransId="{46109ADF-FB6B-4A75-BEF3-BCE6AFAF3433}"/>
    <dgm:cxn modelId="{38B0E9AF-8862-4C41-8E65-7C6CADF44C5A}" srcId="{6372A28F-783F-4FC3-B966-3EB3BE102C48}" destId="{45F847C5-2B45-44B7-B65B-9E48E42F91E7}" srcOrd="3" destOrd="0" parTransId="{8BF74EDE-11F3-4ACB-87E3-958DB3EE913C}" sibTransId="{F6FACFFC-24D5-4BF5-B4D3-0A06028DD968}"/>
    <dgm:cxn modelId="{ECECEBB9-DEF8-40F7-ABB3-339C56E712AD}" srcId="{6372A28F-783F-4FC3-B966-3EB3BE102C48}" destId="{2AD6995D-ABC5-4E3E-84EF-8CB5C2569BC4}" srcOrd="5" destOrd="0" parTransId="{90AAB5C8-8CE1-425A-8FCE-CA283D42E674}" sibTransId="{5A9D00DD-1B4C-41A6-AA8F-D335A349DD6E}"/>
    <dgm:cxn modelId="{90D7BED0-FB64-4018-A3E2-691279FF97CD}" type="presOf" srcId="{72122676-72DE-4FE7-B5A9-265D1FFBA9E7}" destId="{1D0B291A-5024-4C3B-A4E3-FBA1F4C8571E}" srcOrd="0" destOrd="0" presId="urn:microsoft.com/office/officeart/2005/8/layout/chevron1"/>
    <dgm:cxn modelId="{BB7A51D7-F5CB-4AEC-80A3-07D0463DA606}" type="presOf" srcId="{2AD6995D-ABC5-4E3E-84EF-8CB5C2569BC4}" destId="{3E3D8BC3-9CC7-4AD2-98BF-5B456C2ECEA4}" srcOrd="0" destOrd="0" presId="urn:microsoft.com/office/officeart/2005/8/layout/chevron1"/>
    <dgm:cxn modelId="{78A3BDD9-FC30-40E3-8F0D-1DBC157C9B28}" type="presOf" srcId="{7215BD4E-1722-494F-A0E2-A541878B38F9}" destId="{06EC51E5-D38B-4A5E-951B-68CF813714B2}" srcOrd="0" destOrd="0" presId="urn:microsoft.com/office/officeart/2005/8/layout/chevron1"/>
    <dgm:cxn modelId="{FF179FC7-3006-4B76-844B-1FAB083D2F65}" type="presParOf" srcId="{3BF68E59-CBD5-48F7-A6E8-677EF17D360D}" destId="{1D0B291A-5024-4C3B-A4E3-FBA1F4C8571E}" srcOrd="0" destOrd="0" presId="urn:microsoft.com/office/officeart/2005/8/layout/chevron1"/>
    <dgm:cxn modelId="{2B79C818-7CAA-4AA2-B8FE-1800BC81A47F}" type="presParOf" srcId="{3BF68E59-CBD5-48F7-A6E8-677EF17D360D}" destId="{FAEE54A7-7F76-42BD-9378-FD669454D022}" srcOrd="1" destOrd="0" presId="urn:microsoft.com/office/officeart/2005/8/layout/chevron1"/>
    <dgm:cxn modelId="{DC79BA58-6893-421A-AF5D-0F61A93B0D00}" type="presParOf" srcId="{3BF68E59-CBD5-48F7-A6E8-677EF17D360D}" destId="{E6FAB99C-D670-421C-9F69-F950BB95B753}" srcOrd="2" destOrd="0" presId="urn:microsoft.com/office/officeart/2005/8/layout/chevron1"/>
    <dgm:cxn modelId="{8D182C10-8044-4BDC-9638-28EA965ACAD0}" type="presParOf" srcId="{3BF68E59-CBD5-48F7-A6E8-677EF17D360D}" destId="{E3C9DDF8-71E3-48F9-949C-B63913ADE8B0}" srcOrd="3" destOrd="0" presId="urn:microsoft.com/office/officeart/2005/8/layout/chevron1"/>
    <dgm:cxn modelId="{E407FCCF-2147-420B-8A45-ADBA1369DD1B}" type="presParOf" srcId="{3BF68E59-CBD5-48F7-A6E8-677EF17D360D}" destId="{06EC51E5-D38B-4A5E-951B-68CF813714B2}" srcOrd="4" destOrd="0" presId="urn:microsoft.com/office/officeart/2005/8/layout/chevron1"/>
    <dgm:cxn modelId="{1CAE87FD-2092-4EBC-94C8-47854766E829}" type="presParOf" srcId="{3BF68E59-CBD5-48F7-A6E8-677EF17D360D}" destId="{0DBC9922-9688-49FA-B5DD-97BC63958B48}" srcOrd="5" destOrd="0" presId="urn:microsoft.com/office/officeart/2005/8/layout/chevron1"/>
    <dgm:cxn modelId="{1851EACC-11FD-42D1-A8D5-81BF9C70A56B}" type="presParOf" srcId="{3BF68E59-CBD5-48F7-A6E8-677EF17D360D}" destId="{1C95242C-4068-4D23-B1DA-2D9AFC03529E}" srcOrd="6" destOrd="0" presId="urn:microsoft.com/office/officeart/2005/8/layout/chevron1"/>
    <dgm:cxn modelId="{49A249CD-025F-4D79-80F8-8E6D51FBF8F9}" type="presParOf" srcId="{3BF68E59-CBD5-48F7-A6E8-677EF17D360D}" destId="{31063F56-1469-47AC-8501-FF45227D074E}" srcOrd="7" destOrd="0" presId="urn:microsoft.com/office/officeart/2005/8/layout/chevron1"/>
    <dgm:cxn modelId="{D0B5A3DF-7DC0-4FF7-A2C4-CE032A746093}" type="presParOf" srcId="{3BF68E59-CBD5-48F7-A6E8-677EF17D360D}" destId="{10B200DA-1D6B-41FE-8702-47B41F4A6BE3}" srcOrd="8" destOrd="0" presId="urn:microsoft.com/office/officeart/2005/8/layout/chevron1"/>
    <dgm:cxn modelId="{61162B33-5C19-4A34-AF1B-0821B069BC73}" type="presParOf" srcId="{3BF68E59-CBD5-48F7-A6E8-677EF17D360D}" destId="{EE18531F-B8FC-44E4-A284-A2324A7D38DE}" srcOrd="9" destOrd="0" presId="urn:microsoft.com/office/officeart/2005/8/layout/chevron1"/>
    <dgm:cxn modelId="{4FED8AED-E094-46D2-8B18-560D46F36FCA}" type="presParOf" srcId="{3BF68E59-CBD5-48F7-A6E8-677EF17D360D}" destId="{3E3D8BC3-9CC7-4AD2-98BF-5B456C2ECEA4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72A28F-783F-4FC3-B966-3EB3BE102C4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68D8522-C2AD-4A3D-87F5-159FC2484E52}">
      <dgm:prSet phldrT="[Texto]" custT="1"/>
      <dgm:spPr>
        <a:solidFill>
          <a:schemeClr val="accent3">
            <a:lumMod val="60000"/>
            <a:lumOff val="40000"/>
          </a:schemeClr>
        </a:solidFill>
        <a:ln>
          <a:solidFill>
            <a:srgbClr val="C00000"/>
          </a:solidFill>
        </a:ln>
      </dgm:spPr>
      <dgm:t>
        <a:bodyPr/>
        <a:lstStyle/>
        <a:p>
          <a:r>
            <a:rPr lang="es-ES" sz="2000" b="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Buckling</a:t>
          </a:r>
          <a:r>
            <a:rPr lang="es-ES" sz="2000" b="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 </a:t>
          </a:r>
          <a:r>
            <a:rPr lang="es-ES" sz="2000" b="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model</a:t>
          </a:r>
          <a:endParaRPr lang="es-ES" sz="2000" b="0" dirty="0">
            <a:solidFill>
              <a:schemeClr val="tx1">
                <a:lumMod val="85000"/>
                <a:lumOff val="15000"/>
              </a:schemeClr>
            </a:solidFill>
            <a:latin typeface="Bahnschrift" panose="020B0502040204020203" pitchFamily="34" charset="0"/>
          </a:endParaRPr>
        </a:p>
      </dgm:t>
    </dgm:pt>
    <dgm:pt modelId="{C7C9B661-C3BA-49E2-81D8-BCE02991B8AC}" type="parTrans" cxnId="{81EDC567-3F4E-49ED-8932-F4AE4D453621}">
      <dgm:prSet/>
      <dgm:spPr/>
      <dgm:t>
        <a:bodyPr/>
        <a:lstStyle/>
        <a:p>
          <a:endParaRPr lang="es-ES" sz="2000"/>
        </a:p>
      </dgm:t>
    </dgm:pt>
    <dgm:pt modelId="{76F6E7AD-A4D3-4E19-99F9-5ED7A8B75B14}" type="sibTrans" cxnId="{81EDC567-3F4E-49ED-8932-F4AE4D453621}">
      <dgm:prSet/>
      <dgm:spPr/>
      <dgm:t>
        <a:bodyPr/>
        <a:lstStyle/>
        <a:p>
          <a:endParaRPr lang="es-ES" sz="2000"/>
        </a:p>
      </dgm:t>
    </dgm:pt>
    <dgm:pt modelId="{2AD6995D-ABC5-4E3E-84EF-8CB5C2569BC4}">
      <dgm:prSet phldrT="[Texto]" custT="1"/>
      <dgm:spPr>
        <a:solidFill>
          <a:schemeClr val="accent3">
            <a:lumMod val="60000"/>
            <a:lumOff val="40000"/>
          </a:schemeClr>
        </a:solidFill>
        <a:ln>
          <a:solidFill>
            <a:srgbClr val="C00000"/>
          </a:solidFill>
        </a:ln>
      </dgm:spPr>
      <dgm:t>
        <a:bodyPr/>
        <a:lstStyle/>
        <a:p>
          <a:r>
            <a:rPr lang="es-ES" sz="2000" b="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1-cos </a:t>
          </a:r>
          <a:r>
            <a:rPr lang="es-ES" sz="2000" b="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gust</a:t>
          </a:r>
          <a:endParaRPr lang="es-ES" sz="2000" b="0" dirty="0">
            <a:solidFill>
              <a:schemeClr val="tx1">
                <a:lumMod val="85000"/>
                <a:lumOff val="15000"/>
              </a:schemeClr>
            </a:solidFill>
            <a:latin typeface="Bahnschrift" panose="020B0502040204020203" pitchFamily="34" charset="0"/>
          </a:endParaRPr>
        </a:p>
      </dgm:t>
    </dgm:pt>
    <dgm:pt modelId="{90AAB5C8-8CE1-425A-8FCE-CA283D42E674}" type="parTrans" cxnId="{ECECEBB9-DEF8-40F7-ABB3-339C56E712AD}">
      <dgm:prSet/>
      <dgm:spPr/>
      <dgm:t>
        <a:bodyPr/>
        <a:lstStyle/>
        <a:p>
          <a:endParaRPr lang="es-ES" sz="2000"/>
        </a:p>
      </dgm:t>
    </dgm:pt>
    <dgm:pt modelId="{5A9D00DD-1B4C-41A6-AA8F-D335A349DD6E}" type="sibTrans" cxnId="{ECECEBB9-DEF8-40F7-ABB3-339C56E712AD}">
      <dgm:prSet/>
      <dgm:spPr/>
      <dgm:t>
        <a:bodyPr/>
        <a:lstStyle/>
        <a:p>
          <a:endParaRPr lang="es-ES" sz="2000"/>
        </a:p>
      </dgm:t>
    </dgm:pt>
    <dgm:pt modelId="{45F847C5-2B45-44B7-B65B-9E48E42F91E7}">
      <dgm:prSet phldrT="[Texto]" custT="1"/>
      <dgm:spPr>
        <a:solidFill>
          <a:schemeClr val="accent3">
            <a:lumMod val="60000"/>
            <a:lumOff val="40000"/>
          </a:schemeClr>
        </a:solidFill>
        <a:ln>
          <a:solidFill>
            <a:srgbClr val="C00000"/>
          </a:solidFill>
        </a:ln>
      </dgm:spPr>
      <dgm:t>
        <a:bodyPr/>
        <a:lstStyle/>
        <a:p>
          <a:r>
            <a:rPr lang="es-ES" sz="2000" b="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Different</a:t>
          </a:r>
          <a:r>
            <a:rPr lang="es-ES" sz="2000" b="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 </a:t>
          </a:r>
          <a:r>
            <a:rPr lang="es-ES" sz="2000" b="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materials</a:t>
          </a:r>
          <a:endParaRPr lang="es-ES" sz="2000" b="0" dirty="0">
            <a:solidFill>
              <a:schemeClr val="tx1">
                <a:lumMod val="85000"/>
                <a:lumOff val="15000"/>
              </a:schemeClr>
            </a:solidFill>
            <a:latin typeface="Bahnschrift" panose="020B0502040204020203" pitchFamily="34" charset="0"/>
          </a:endParaRPr>
        </a:p>
      </dgm:t>
    </dgm:pt>
    <dgm:pt modelId="{8BF74EDE-11F3-4ACB-87E3-958DB3EE913C}" type="parTrans" cxnId="{38B0E9AF-8862-4C41-8E65-7C6CADF44C5A}">
      <dgm:prSet/>
      <dgm:spPr/>
      <dgm:t>
        <a:bodyPr/>
        <a:lstStyle/>
        <a:p>
          <a:endParaRPr lang="es-ES" sz="2000"/>
        </a:p>
      </dgm:t>
    </dgm:pt>
    <dgm:pt modelId="{F6FACFFC-24D5-4BF5-B4D3-0A06028DD968}" type="sibTrans" cxnId="{38B0E9AF-8862-4C41-8E65-7C6CADF44C5A}">
      <dgm:prSet/>
      <dgm:spPr/>
      <dgm:t>
        <a:bodyPr/>
        <a:lstStyle/>
        <a:p>
          <a:endParaRPr lang="es-ES" sz="2000"/>
        </a:p>
      </dgm:t>
    </dgm:pt>
    <dgm:pt modelId="{72122676-72DE-4FE7-B5A9-265D1FFBA9E7}">
      <dgm:prSet custT="1"/>
      <dgm:spPr>
        <a:solidFill>
          <a:srgbClr val="99FF66"/>
        </a:solidFill>
        <a:ln>
          <a:solidFill>
            <a:srgbClr val="00B050"/>
          </a:solidFill>
        </a:ln>
      </dgm:spPr>
      <dgm:t>
        <a:bodyPr/>
        <a:lstStyle/>
        <a:p>
          <a:r>
            <a:rPr lang="es-ES" sz="2000" b="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Limit</a:t>
          </a:r>
          <a:r>
            <a:rPr lang="es-ES" sz="2000" b="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 </a:t>
          </a:r>
          <a:r>
            <a:rPr lang="es-ES" sz="2000" b="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wing</a:t>
          </a:r>
          <a:r>
            <a:rPr lang="es-ES" sz="2000" b="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 </a:t>
          </a:r>
          <a:r>
            <a:rPr lang="es-ES" sz="2000" b="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surface</a:t>
          </a:r>
          <a:endParaRPr lang="es-ES" sz="2000" b="0" dirty="0">
            <a:solidFill>
              <a:schemeClr val="tx1">
                <a:lumMod val="85000"/>
                <a:lumOff val="15000"/>
              </a:schemeClr>
            </a:solidFill>
            <a:latin typeface="Bahnschrift" panose="020B0502040204020203" pitchFamily="34" charset="0"/>
          </a:endParaRPr>
        </a:p>
      </dgm:t>
    </dgm:pt>
    <dgm:pt modelId="{6E970053-19FE-4A2D-8D57-9D049B70A552}" type="sibTrans" cxnId="{162A1410-EEBC-4775-A3BB-8299ED089B4F}">
      <dgm:prSet/>
      <dgm:spPr/>
      <dgm:t>
        <a:bodyPr/>
        <a:lstStyle/>
        <a:p>
          <a:endParaRPr lang="es-ES" sz="2000"/>
        </a:p>
      </dgm:t>
    </dgm:pt>
    <dgm:pt modelId="{51F5894A-A6E5-4731-811D-F099A2579196}" type="parTrans" cxnId="{162A1410-EEBC-4775-A3BB-8299ED089B4F}">
      <dgm:prSet/>
      <dgm:spPr/>
      <dgm:t>
        <a:bodyPr/>
        <a:lstStyle/>
        <a:p>
          <a:endParaRPr lang="es-ES" sz="2000"/>
        </a:p>
      </dgm:t>
    </dgm:pt>
    <dgm:pt modelId="{7215BD4E-1722-494F-A0E2-A541878B38F9}">
      <dgm:prSet custT="1"/>
      <dgm:spPr>
        <a:solidFill>
          <a:srgbClr val="99FF66"/>
        </a:solidFill>
        <a:ln>
          <a:solidFill>
            <a:srgbClr val="00B050"/>
          </a:solidFill>
        </a:ln>
      </dgm:spPr>
      <dgm:t>
        <a:bodyPr/>
        <a:lstStyle/>
        <a:p>
          <a:r>
            <a:rPr lang="es-ES" sz="2000" b="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Engines</a:t>
          </a:r>
          <a:endParaRPr lang="es-ES" sz="2000" b="0" dirty="0">
            <a:solidFill>
              <a:schemeClr val="tx1">
                <a:lumMod val="85000"/>
                <a:lumOff val="15000"/>
              </a:schemeClr>
            </a:solidFill>
            <a:latin typeface="Bahnschrift" panose="020B0502040204020203" pitchFamily="34" charset="0"/>
          </a:endParaRPr>
        </a:p>
      </dgm:t>
    </dgm:pt>
    <dgm:pt modelId="{7401B323-C88B-4EA3-95AB-141AE9E0E2CD}" type="sibTrans" cxnId="{90784984-37DB-4E4D-A89B-74A3693255A3}">
      <dgm:prSet/>
      <dgm:spPr/>
      <dgm:t>
        <a:bodyPr/>
        <a:lstStyle/>
        <a:p>
          <a:endParaRPr lang="es-ES" sz="2000"/>
        </a:p>
      </dgm:t>
    </dgm:pt>
    <dgm:pt modelId="{EA281841-C2C5-4B3D-B3D3-00ED3F7AE30D}" type="parTrans" cxnId="{90784984-37DB-4E4D-A89B-74A3693255A3}">
      <dgm:prSet/>
      <dgm:spPr/>
      <dgm:t>
        <a:bodyPr/>
        <a:lstStyle/>
        <a:p>
          <a:endParaRPr lang="es-ES" sz="2000"/>
        </a:p>
      </dgm:t>
    </dgm:pt>
    <dgm:pt modelId="{B47860DC-85FD-4D72-A2EC-9AF012321666}">
      <dgm:prSet custT="1"/>
      <dgm:spPr>
        <a:solidFill>
          <a:srgbClr val="99FF66"/>
        </a:solidFill>
        <a:ln>
          <a:solidFill>
            <a:srgbClr val="00B050"/>
          </a:solidFill>
        </a:ln>
      </dgm:spPr>
      <dgm:t>
        <a:bodyPr/>
        <a:lstStyle/>
        <a:p>
          <a:r>
            <a:rPr lang="es-ES" sz="2000" b="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Material </a:t>
          </a:r>
          <a:r>
            <a:rPr lang="es-ES" sz="2000" b="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components</a:t>
          </a:r>
          <a:endParaRPr lang="es-ES" sz="2000" b="0" dirty="0">
            <a:solidFill>
              <a:schemeClr val="tx1">
                <a:lumMod val="85000"/>
                <a:lumOff val="15000"/>
              </a:schemeClr>
            </a:solidFill>
            <a:latin typeface="Bahnschrift" panose="020B0502040204020203" pitchFamily="34" charset="0"/>
          </a:endParaRPr>
        </a:p>
      </dgm:t>
    </dgm:pt>
    <dgm:pt modelId="{46109ADF-FB6B-4A75-BEF3-BCE6AFAF3433}" type="sibTrans" cxnId="{4B6E389E-8846-4D17-8044-0491F20302DD}">
      <dgm:prSet/>
      <dgm:spPr/>
      <dgm:t>
        <a:bodyPr/>
        <a:lstStyle/>
        <a:p>
          <a:endParaRPr lang="es-ES" sz="2000"/>
        </a:p>
      </dgm:t>
    </dgm:pt>
    <dgm:pt modelId="{0F55C28B-7FE6-4E2C-86E3-3A89838D0914}" type="parTrans" cxnId="{4B6E389E-8846-4D17-8044-0491F20302DD}">
      <dgm:prSet/>
      <dgm:spPr/>
      <dgm:t>
        <a:bodyPr/>
        <a:lstStyle/>
        <a:p>
          <a:endParaRPr lang="es-ES" sz="2000"/>
        </a:p>
      </dgm:t>
    </dgm:pt>
    <dgm:pt modelId="{3BF68E59-CBD5-48F7-A6E8-677EF17D360D}" type="pres">
      <dgm:prSet presAssocID="{6372A28F-783F-4FC3-B966-3EB3BE102C48}" presName="Name0" presStyleCnt="0">
        <dgm:presLayoutVars>
          <dgm:dir/>
          <dgm:animLvl val="lvl"/>
          <dgm:resizeHandles val="exact"/>
        </dgm:presLayoutVars>
      </dgm:prSet>
      <dgm:spPr/>
    </dgm:pt>
    <dgm:pt modelId="{1D0B291A-5024-4C3B-A4E3-FBA1F4C8571E}" type="pres">
      <dgm:prSet presAssocID="{72122676-72DE-4FE7-B5A9-265D1FFBA9E7}" presName="parTxOnly" presStyleLbl="node1" presStyleIdx="0" presStyleCnt="6" custLinFactNeighborX="36678" custLinFactNeighborY="-30615">
        <dgm:presLayoutVars>
          <dgm:chMax val="0"/>
          <dgm:chPref val="0"/>
          <dgm:bulletEnabled val="1"/>
        </dgm:presLayoutVars>
      </dgm:prSet>
      <dgm:spPr/>
    </dgm:pt>
    <dgm:pt modelId="{FAEE54A7-7F76-42BD-9378-FD669454D022}" type="pres">
      <dgm:prSet presAssocID="{6E970053-19FE-4A2D-8D57-9D049B70A552}" presName="parTxOnlySpace" presStyleCnt="0"/>
      <dgm:spPr/>
    </dgm:pt>
    <dgm:pt modelId="{E6FAB99C-D670-421C-9F69-F950BB95B753}" type="pres">
      <dgm:prSet presAssocID="{B47860DC-85FD-4D72-A2EC-9AF012321666}" presName="parTxOnly" presStyleLbl="node1" presStyleIdx="1" presStyleCnt="6" custLinFactNeighborX="36678" custLinFactNeighborY="-30615">
        <dgm:presLayoutVars>
          <dgm:chMax val="0"/>
          <dgm:chPref val="0"/>
          <dgm:bulletEnabled val="1"/>
        </dgm:presLayoutVars>
      </dgm:prSet>
      <dgm:spPr/>
    </dgm:pt>
    <dgm:pt modelId="{E3C9DDF8-71E3-48F9-949C-B63913ADE8B0}" type="pres">
      <dgm:prSet presAssocID="{46109ADF-FB6B-4A75-BEF3-BCE6AFAF3433}" presName="parTxOnlySpace" presStyleCnt="0"/>
      <dgm:spPr/>
    </dgm:pt>
    <dgm:pt modelId="{06EC51E5-D38B-4A5E-951B-68CF813714B2}" type="pres">
      <dgm:prSet presAssocID="{7215BD4E-1722-494F-A0E2-A541878B38F9}" presName="parTxOnly" presStyleLbl="node1" presStyleIdx="2" presStyleCnt="6" custLinFactNeighborX="36678" custLinFactNeighborY="-30615">
        <dgm:presLayoutVars>
          <dgm:chMax val="0"/>
          <dgm:chPref val="0"/>
          <dgm:bulletEnabled val="1"/>
        </dgm:presLayoutVars>
      </dgm:prSet>
      <dgm:spPr/>
    </dgm:pt>
    <dgm:pt modelId="{0DBC9922-9688-49FA-B5DD-97BC63958B48}" type="pres">
      <dgm:prSet presAssocID="{7401B323-C88B-4EA3-95AB-141AE9E0E2CD}" presName="parTxOnlySpace" presStyleCnt="0"/>
      <dgm:spPr/>
    </dgm:pt>
    <dgm:pt modelId="{1C95242C-4068-4D23-B1DA-2D9AFC03529E}" type="pres">
      <dgm:prSet presAssocID="{45F847C5-2B45-44B7-B65B-9E48E42F91E7}" presName="parTxOnly" presStyleLbl="node1" presStyleIdx="3" presStyleCnt="6" custLinFactX="-134651" custLinFactY="36813" custLinFactNeighborX="-200000" custLinFactNeighborY="100000">
        <dgm:presLayoutVars>
          <dgm:chMax val="0"/>
          <dgm:chPref val="0"/>
          <dgm:bulletEnabled val="1"/>
        </dgm:presLayoutVars>
      </dgm:prSet>
      <dgm:spPr/>
    </dgm:pt>
    <dgm:pt modelId="{31063F56-1469-47AC-8501-FF45227D074E}" type="pres">
      <dgm:prSet presAssocID="{F6FACFFC-24D5-4BF5-B4D3-0A06028DD968}" presName="parTxOnlySpace" presStyleCnt="0"/>
      <dgm:spPr/>
    </dgm:pt>
    <dgm:pt modelId="{10B200DA-1D6B-41FE-8702-47B41F4A6BE3}" type="pres">
      <dgm:prSet presAssocID="{168D8522-C2AD-4A3D-87F5-159FC2484E52}" presName="parTxOnly" presStyleLbl="node1" presStyleIdx="4" presStyleCnt="6" custLinFactX="-134651" custLinFactY="36813" custLinFactNeighborX="-200000" custLinFactNeighborY="100000">
        <dgm:presLayoutVars>
          <dgm:chMax val="0"/>
          <dgm:chPref val="0"/>
          <dgm:bulletEnabled val="1"/>
        </dgm:presLayoutVars>
      </dgm:prSet>
      <dgm:spPr/>
    </dgm:pt>
    <dgm:pt modelId="{EE18531F-B8FC-44E4-A284-A2324A7D38DE}" type="pres">
      <dgm:prSet presAssocID="{76F6E7AD-A4D3-4E19-99F9-5ED7A8B75B14}" presName="parTxOnlySpace" presStyleCnt="0"/>
      <dgm:spPr/>
    </dgm:pt>
    <dgm:pt modelId="{3E3D8BC3-9CC7-4AD2-98BF-5B456C2ECEA4}" type="pres">
      <dgm:prSet presAssocID="{2AD6995D-ABC5-4E3E-84EF-8CB5C2569BC4}" presName="parTxOnly" presStyleLbl="node1" presStyleIdx="5" presStyleCnt="6" custLinFactX="-134651" custLinFactY="36813" custLinFactNeighborX="-200000" custLinFactNeighborY="100000">
        <dgm:presLayoutVars>
          <dgm:chMax val="0"/>
          <dgm:chPref val="0"/>
          <dgm:bulletEnabled val="1"/>
        </dgm:presLayoutVars>
      </dgm:prSet>
      <dgm:spPr/>
    </dgm:pt>
  </dgm:ptLst>
  <dgm:cxnLst>
    <dgm:cxn modelId="{162A1410-EEBC-4775-A3BB-8299ED089B4F}" srcId="{6372A28F-783F-4FC3-B966-3EB3BE102C48}" destId="{72122676-72DE-4FE7-B5A9-265D1FFBA9E7}" srcOrd="0" destOrd="0" parTransId="{51F5894A-A6E5-4731-811D-F099A2579196}" sibTransId="{6E970053-19FE-4A2D-8D57-9D049B70A552}"/>
    <dgm:cxn modelId="{CFBB7218-99C3-4A9F-B1B1-8D9BB352E156}" type="presOf" srcId="{B47860DC-85FD-4D72-A2EC-9AF012321666}" destId="{E6FAB99C-D670-421C-9F69-F950BB95B753}" srcOrd="0" destOrd="0" presId="urn:microsoft.com/office/officeart/2005/8/layout/chevron1"/>
    <dgm:cxn modelId="{75532F2A-CDD3-4C78-A434-3299DE77BCDC}" type="presOf" srcId="{6372A28F-783F-4FC3-B966-3EB3BE102C48}" destId="{3BF68E59-CBD5-48F7-A6E8-677EF17D360D}" srcOrd="0" destOrd="0" presId="urn:microsoft.com/office/officeart/2005/8/layout/chevron1"/>
    <dgm:cxn modelId="{81EDC567-3F4E-49ED-8932-F4AE4D453621}" srcId="{6372A28F-783F-4FC3-B966-3EB3BE102C48}" destId="{168D8522-C2AD-4A3D-87F5-159FC2484E52}" srcOrd="4" destOrd="0" parTransId="{C7C9B661-C3BA-49E2-81D8-BCE02991B8AC}" sibTransId="{76F6E7AD-A4D3-4E19-99F9-5ED7A8B75B14}"/>
    <dgm:cxn modelId="{D050834E-D0E5-4CCF-BF27-B9472063A525}" type="presOf" srcId="{168D8522-C2AD-4A3D-87F5-159FC2484E52}" destId="{10B200DA-1D6B-41FE-8702-47B41F4A6BE3}" srcOrd="0" destOrd="0" presId="urn:microsoft.com/office/officeart/2005/8/layout/chevron1"/>
    <dgm:cxn modelId="{4A099683-1075-451C-B1AA-1803880EA4BF}" type="presOf" srcId="{45F847C5-2B45-44B7-B65B-9E48E42F91E7}" destId="{1C95242C-4068-4D23-B1DA-2D9AFC03529E}" srcOrd="0" destOrd="0" presId="urn:microsoft.com/office/officeart/2005/8/layout/chevron1"/>
    <dgm:cxn modelId="{90784984-37DB-4E4D-A89B-74A3693255A3}" srcId="{6372A28F-783F-4FC3-B966-3EB3BE102C48}" destId="{7215BD4E-1722-494F-A0E2-A541878B38F9}" srcOrd="2" destOrd="0" parTransId="{EA281841-C2C5-4B3D-B3D3-00ED3F7AE30D}" sibTransId="{7401B323-C88B-4EA3-95AB-141AE9E0E2CD}"/>
    <dgm:cxn modelId="{4B6E389E-8846-4D17-8044-0491F20302DD}" srcId="{6372A28F-783F-4FC3-B966-3EB3BE102C48}" destId="{B47860DC-85FD-4D72-A2EC-9AF012321666}" srcOrd="1" destOrd="0" parTransId="{0F55C28B-7FE6-4E2C-86E3-3A89838D0914}" sibTransId="{46109ADF-FB6B-4A75-BEF3-BCE6AFAF3433}"/>
    <dgm:cxn modelId="{38B0E9AF-8862-4C41-8E65-7C6CADF44C5A}" srcId="{6372A28F-783F-4FC3-B966-3EB3BE102C48}" destId="{45F847C5-2B45-44B7-B65B-9E48E42F91E7}" srcOrd="3" destOrd="0" parTransId="{8BF74EDE-11F3-4ACB-87E3-958DB3EE913C}" sibTransId="{F6FACFFC-24D5-4BF5-B4D3-0A06028DD968}"/>
    <dgm:cxn modelId="{ECECEBB9-DEF8-40F7-ABB3-339C56E712AD}" srcId="{6372A28F-783F-4FC3-B966-3EB3BE102C48}" destId="{2AD6995D-ABC5-4E3E-84EF-8CB5C2569BC4}" srcOrd="5" destOrd="0" parTransId="{90AAB5C8-8CE1-425A-8FCE-CA283D42E674}" sibTransId="{5A9D00DD-1B4C-41A6-AA8F-D335A349DD6E}"/>
    <dgm:cxn modelId="{90D7BED0-FB64-4018-A3E2-691279FF97CD}" type="presOf" srcId="{72122676-72DE-4FE7-B5A9-265D1FFBA9E7}" destId="{1D0B291A-5024-4C3B-A4E3-FBA1F4C8571E}" srcOrd="0" destOrd="0" presId="urn:microsoft.com/office/officeart/2005/8/layout/chevron1"/>
    <dgm:cxn modelId="{BB7A51D7-F5CB-4AEC-80A3-07D0463DA606}" type="presOf" srcId="{2AD6995D-ABC5-4E3E-84EF-8CB5C2569BC4}" destId="{3E3D8BC3-9CC7-4AD2-98BF-5B456C2ECEA4}" srcOrd="0" destOrd="0" presId="urn:microsoft.com/office/officeart/2005/8/layout/chevron1"/>
    <dgm:cxn modelId="{78A3BDD9-FC30-40E3-8F0D-1DBC157C9B28}" type="presOf" srcId="{7215BD4E-1722-494F-A0E2-A541878B38F9}" destId="{06EC51E5-D38B-4A5E-951B-68CF813714B2}" srcOrd="0" destOrd="0" presId="urn:microsoft.com/office/officeart/2005/8/layout/chevron1"/>
    <dgm:cxn modelId="{FF179FC7-3006-4B76-844B-1FAB083D2F65}" type="presParOf" srcId="{3BF68E59-CBD5-48F7-A6E8-677EF17D360D}" destId="{1D0B291A-5024-4C3B-A4E3-FBA1F4C8571E}" srcOrd="0" destOrd="0" presId="urn:microsoft.com/office/officeart/2005/8/layout/chevron1"/>
    <dgm:cxn modelId="{2B79C818-7CAA-4AA2-B8FE-1800BC81A47F}" type="presParOf" srcId="{3BF68E59-CBD5-48F7-A6E8-677EF17D360D}" destId="{FAEE54A7-7F76-42BD-9378-FD669454D022}" srcOrd="1" destOrd="0" presId="urn:microsoft.com/office/officeart/2005/8/layout/chevron1"/>
    <dgm:cxn modelId="{DC79BA58-6893-421A-AF5D-0F61A93B0D00}" type="presParOf" srcId="{3BF68E59-CBD5-48F7-A6E8-677EF17D360D}" destId="{E6FAB99C-D670-421C-9F69-F950BB95B753}" srcOrd="2" destOrd="0" presId="urn:microsoft.com/office/officeart/2005/8/layout/chevron1"/>
    <dgm:cxn modelId="{8D182C10-8044-4BDC-9638-28EA965ACAD0}" type="presParOf" srcId="{3BF68E59-CBD5-48F7-A6E8-677EF17D360D}" destId="{E3C9DDF8-71E3-48F9-949C-B63913ADE8B0}" srcOrd="3" destOrd="0" presId="urn:microsoft.com/office/officeart/2005/8/layout/chevron1"/>
    <dgm:cxn modelId="{E407FCCF-2147-420B-8A45-ADBA1369DD1B}" type="presParOf" srcId="{3BF68E59-CBD5-48F7-A6E8-677EF17D360D}" destId="{06EC51E5-D38B-4A5E-951B-68CF813714B2}" srcOrd="4" destOrd="0" presId="urn:microsoft.com/office/officeart/2005/8/layout/chevron1"/>
    <dgm:cxn modelId="{1CAE87FD-2092-4EBC-94C8-47854766E829}" type="presParOf" srcId="{3BF68E59-CBD5-48F7-A6E8-677EF17D360D}" destId="{0DBC9922-9688-49FA-B5DD-97BC63958B48}" srcOrd="5" destOrd="0" presId="urn:microsoft.com/office/officeart/2005/8/layout/chevron1"/>
    <dgm:cxn modelId="{1851EACC-11FD-42D1-A8D5-81BF9C70A56B}" type="presParOf" srcId="{3BF68E59-CBD5-48F7-A6E8-677EF17D360D}" destId="{1C95242C-4068-4D23-B1DA-2D9AFC03529E}" srcOrd="6" destOrd="0" presId="urn:microsoft.com/office/officeart/2005/8/layout/chevron1"/>
    <dgm:cxn modelId="{49A249CD-025F-4D79-80F8-8E6D51FBF8F9}" type="presParOf" srcId="{3BF68E59-CBD5-48F7-A6E8-677EF17D360D}" destId="{31063F56-1469-47AC-8501-FF45227D074E}" srcOrd="7" destOrd="0" presId="urn:microsoft.com/office/officeart/2005/8/layout/chevron1"/>
    <dgm:cxn modelId="{D0B5A3DF-7DC0-4FF7-A2C4-CE032A746093}" type="presParOf" srcId="{3BF68E59-CBD5-48F7-A6E8-677EF17D360D}" destId="{10B200DA-1D6B-41FE-8702-47B41F4A6BE3}" srcOrd="8" destOrd="0" presId="urn:microsoft.com/office/officeart/2005/8/layout/chevron1"/>
    <dgm:cxn modelId="{61162B33-5C19-4A34-AF1B-0821B069BC73}" type="presParOf" srcId="{3BF68E59-CBD5-48F7-A6E8-677EF17D360D}" destId="{EE18531F-B8FC-44E4-A284-A2324A7D38DE}" srcOrd="9" destOrd="0" presId="urn:microsoft.com/office/officeart/2005/8/layout/chevron1"/>
    <dgm:cxn modelId="{4FED8AED-E094-46D2-8B18-560D46F36FCA}" type="presParOf" srcId="{3BF68E59-CBD5-48F7-A6E8-677EF17D360D}" destId="{3E3D8BC3-9CC7-4AD2-98BF-5B456C2ECEA4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B291A-5024-4C3B-A4E3-FBA1F4C8571E}">
      <dsp:nvSpPr>
        <dsp:cNvPr id="0" name=""/>
        <dsp:cNvSpPr/>
      </dsp:nvSpPr>
      <dsp:spPr>
        <a:xfrm>
          <a:off x="114550" y="1236091"/>
          <a:ext cx="2909882" cy="1163953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rgbClr val="CCCC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kern="120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Limit</a:t>
          </a:r>
          <a:r>
            <a:rPr lang="es-ES" sz="2000" b="0" kern="12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 </a:t>
          </a:r>
          <a:r>
            <a:rPr lang="es-ES" sz="2000" b="0" kern="120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wing</a:t>
          </a:r>
          <a:r>
            <a:rPr lang="es-ES" sz="2000" b="0" kern="12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 </a:t>
          </a:r>
          <a:r>
            <a:rPr lang="es-ES" sz="2000" b="0" kern="120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surface</a:t>
          </a:r>
          <a:endParaRPr lang="es-ES" sz="2000" b="0" kern="1200" dirty="0">
            <a:solidFill>
              <a:schemeClr val="tx1">
                <a:lumMod val="85000"/>
                <a:lumOff val="15000"/>
              </a:schemeClr>
            </a:solidFill>
            <a:latin typeface="Bahnschrift" panose="020B0502040204020203" pitchFamily="34" charset="0"/>
          </a:endParaRPr>
        </a:p>
      </dsp:txBody>
      <dsp:txXfrm>
        <a:off x="696527" y="1236091"/>
        <a:ext cx="1745929" cy="1163953"/>
      </dsp:txXfrm>
    </dsp:sp>
    <dsp:sp modelId="{E6FAB99C-D670-421C-9F69-F950BB95B753}">
      <dsp:nvSpPr>
        <dsp:cNvPr id="0" name=""/>
        <dsp:cNvSpPr/>
      </dsp:nvSpPr>
      <dsp:spPr>
        <a:xfrm>
          <a:off x="2733445" y="1236091"/>
          <a:ext cx="2909882" cy="1163953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rgbClr val="CCCC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kern="12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Material </a:t>
          </a:r>
          <a:r>
            <a:rPr lang="es-ES" sz="2000" b="0" kern="120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components</a:t>
          </a:r>
          <a:endParaRPr lang="es-ES" sz="2000" b="0" kern="1200" dirty="0">
            <a:solidFill>
              <a:schemeClr val="tx1">
                <a:lumMod val="85000"/>
                <a:lumOff val="15000"/>
              </a:schemeClr>
            </a:solidFill>
            <a:latin typeface="Bahnschrift" panose="020B0502040204020203" pitchFamily="34" charset="0"/>
          </a:endParaRPr>
        </a:p>
      </dsp:txBody>
      <dsp:txXfrm>
        <a:off x="3315422" y="1236091"/>
        <a:ext cx="1745929" cy="1163953"/>
      </dsp:txXfrm>
    </dsp:sp>
    <dsp:sp modelId="{06EC51E5-D38B-4A5E-951B-68CF813714B2}">
      <dsp:nvSpPr>
        <dsp:cNvPr id="0" name=""/>
        <dsp:cNvSpPr/>
      </dsp:nvSpPr>
      <dsp:spPr>
        <a:xfrm>
          <a:off x="5352340" y="1236091"/>
          <a:ext cx="2909882" cy="1163953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rgbClr val="CCCC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kern="120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Engines</a:t>
          </a:r>
          <a:endParaRPr lang="es-ES" sz="2000" b="0" kern="1200" dirty="0">
            <a:solidFill>
              <a:schemeClr val="tx1">
                <a:lumMod val="85000"/>
                <a:lumOff val="15000"/>
              </a:schemeClr>
            </a:solidFill>
            <a:latin typeface="Bahnschrift" panose="020B0502040204020203" pitchFamily="34" charset="0"/>
          </a:endParaRPr>
        </a:p>
      </dsp:txBody>
      <dsp:txXfrm>
        <a:off x="5934317" y="1236091"/>
        <a:ext cx="1745929" cy="1163953"/>
      </dsp:txXfrm>
    </dsp:sp>
    <dsp:sp modelId="{1C95242C-4068-4D23-B1DA-2D9AFC03529E}">
      <dsp:nvSpPr>
        <dsp:cNvPr id="0" name=""/>
        <dsp:cNvSpPr/>
      </dsp:nvSpPr>
      <dsp:spPr>
        <a:xfrm>
          <a:off x="3364342" y="3184871"/>
          <a:ext cx="2909882" cy="1163953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rgbClr val="CCCC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kern="120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Different</a:t>
          </a:r>
          <a:r>
            <a:rPr lang="es-ES" sz="2000" b="0" kern="12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 </a:t>
          </a:r>
          <a:r>
            <a:rPr lang="es-ES" sz="2000" b="0" kern="120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materials</a:t>
          </a:r>
          <a:endParaRPr lang="es-ES" sz="2000" b="0" kern="1200" dirty="0">
            <a:solidFill>
              <a:schemeClr val="tx1">
                <a:lumMod val="85000"/>
                <a:lumOff val="15000"/>
              </a:schemeClr>
            </a:solidFill>
            <a:latin typeface="Bahnschrift" panose="020B0502040204020203" pitchFamily="34" charset="0"/>
          </a:endParaRPr>
        </a:p>
      </dsp:txBody>
      <dsp:txXfrm>
        <a:off x="3946319" y="3184871"/>
        <a:ext cx="1745929" cy="1163953"/>
      </dsp:txXfrm>
    </dsp:sp>
    <dsp:sp modelId="{10B200DA-1D6B-41FE-8702-47B41F4A6BE3}">
      <dsp:nvSpPr>
        <dsp:cNvPr id="0" name=""/>
        <dsp:cNvSpPr/>
      </dsp:nvSpPr>
      <dsp:spPr>
        <a:xfrm>
          <a:off x="5983237" y="3184871"/>
          <a:ext cx="2909882" cy="1163953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rgbClr val="CCCC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kern="120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Buckling</a:t>
          </a:r>
          <a:r>
            <a:rPr lang="es-ES" sz="2000" b="0" kern="12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 </a:t>
          </a:r>
          <a:r>
            <a:rPr lang="es-ES" sz="2000" b="0" kern="120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model</a:t>
          </a:r>
          <a:endParaRPr lang="es-ES" sz="2000" b="0" kern="1200" dirty="0">
            <a:solidFill>
              <a:schemeClr val="tx1">
                <a:lumMod val="85000"/>
                <a:lumOff val="15000"/>
              </a:schemeClr>
            </a:solidFill>
            <a:latin typeface="Bahnschrift" panose="020B0502040204020203" pitchFamily="34" charset="0"/>
          </a:endParaRPr>
        </a:p>
      </dsp:txBody>
      <dsp:txXfrm>
        <a:off x="6565214" y="3184871"/>
        <a:ext cx="1745929" cy="1163953"/>
      </dsp:txXfrm>
    </dsp:sp>
    <dsp:sp modelId="{3E3D8BC3-9CC7-4AD2-98BF-5B456C2ECEA4}">
      <dsp:nvSpPr>
        <dsp:cNvPr id="0" name=""/>
        <dsp:cNvSpPr/>
      </dsp:nvSpPr>
      <dsp:spPr>
        <a:xfrm>
          <a:off x="8602132" y="3184871"/>
          <a:ext cx="2909882" cy="1163953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rgbClr val="CCCC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kern="12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1-cos </a:t>
          </a:r>
          <a:r>
            <a:rPr lang="es-ES" sz="2000" b="0" kern="120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gust</a:t>
          </a:r>
          <a:endParaRPr lang="es-ES" sz="2000" b="0" kern="1200" dirty="0">
            <a:solidFill>
              <a:schemeClr val="tx1">
                <a:lumMod val="85000"/>
                <a:lumOff val="15000"/>
              </a:schemeClr>
            </a:solidFill>
            <a:latin typeface="Bahnschrift" panose="020B0502040204020203" pitchFamily="34" charset="0"/>
          </a:endParaRPr>
        </a:p>
      </dsp:txBody>
      <dsp:txXfrm>
        <a:off x="9184109" y="3184871"/>
        <a:ext cx="1745929" cy="1163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B291A-5024-4C3B-A4E3-FBA1F4C8571E}">
      <dsp:nvSpPr>
        <dsp:cNvPr id="0" name=""/>
        <dsp:cNvSpPr/>
      </dsp:nvSpPr>
      <dsp:spPr>
        <a:xfrm>
          <a:off x="114550" y="1236091"/>
          <a:ext cx="2909882" cy="1163953"/>
        </a:xfrm>
        <a:prstGeom prst="chevron">
          <a:avLst/>
        </a:prstGeom>
        <a:solidFill>
          <a:srgbClr val="99FF66"/>
        </a:solidFill>
        <a:ln w="127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kern="120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Limit</a:t>
          </a:r>
          <a:r>
            <a:rPr lang="es-ES" sz="2000" b="0" kern="12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 </a:t>
          </a:r>
          <a:r>
            <a:rPr lang="es-ES" sz="2000" b="0" kern="120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wing</a:t>
          </a:r>
          <a:r>
            <a:rPr lang="es-ES" sz="2000" b="0" kern="12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 </a:t>
          </a:r>
          <a:r>
            <a:rPr lang="es-ES" sz="2000" b="0" kern="120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surface</a:t>
          </a:r>
          <a:endParaRPr lang="es-ES" sz="2000" b="0" kern="1200" dirty="0">
            <a:solidFill>
              <a:schemeClr val="tx1">
                <a:lumMod val="85000"/>
                <a:lumOff val="15000"/>
              </a:schemeClr>
            </a:solidFill>
            <a:latin typeface="Bahnschrift" panose="020B0502040204020203" pitchFamily="34" charset="0"/>
          </a:endParaRPr>
        </a:p>
      </dsp:txBody>
      <dsp:txXfrm>
        <a:off x="696527" y="1236091"/>
        <a:ext cx="1745929" cy="1163953"/>
      </dsp:txXfrm>
    </dsp:sp>
    <dsp:sp modelId="{E6FAB99C-D670-421C-9F69-F950BB95B753}">
      <dsp:nvSpPr>
        <dsp:cNvPr id="0" name=""/>
        <dsp:cNvSpPr/>
      </dsp:nvSpPr>
      <dsp:spPr>
        <a:xfrm>
          <a:off x="2733445" y="1236091"/>
          <a:ext cx="2909882" cy="1163953"/>
        </a:xfrm>
        <a:prstGeom prst="chevron">
          <a:avLst/>
        </a:prstGeom>
        <a:solidFill>
          <a:srgbClr val="99FF66"/>
        </a:solidFill>
        <a:ln w="127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kern="12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Material </a:t>
          </a:r>
          <a:r>
            <a:rPr lang="es-ES" sz="2000" b="0" kern="120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components</a:t>
          </a:r>
          <a:endParaRPr lang="es-ES" sz="2000" b="0" kern="1200" dirty="0">
            <a:solidFill>
              <a:schemeClr val="tx1">
                <a:lumMod val="85000"/>
                <a:lumOff val="15000"/>
              </a:schemeClr>
            </a:solidFill>
            <a:latin typeface="Bahnschrift" panose="020B0502040204020203" pitchFamily="34" charset="0"/>
          </a:endParaRPr>
        </a:p>
      </dsp:txBody>
      <dsp:txXfrm>
        <a:off x="3315422" y="1236091"/>
        <a:ext cx="1745929" cy="1163953"/>
      </dsp:txXfrm>
    </dsp:sp>
    <dsp:sp modelId="{06EC51E5-D38B-4A5E-951B-68CF813714B2}">
      <dsp:nvSpPr>
        <dsp:cNvPr id="0" name=""/>
        <dsp:cNvSpPr/>
      </dsp:nvSpPr>
      <dsp:spPr>
        <a:xfrm>
          <a:off x="5352340" y="1236091"/>
          <a:ext cx="2909882" cy="1163953"/>
        </a:xfrm>
        <a:prstGeom prst="chevron">
          <a:avLst/>
        </a:prstGeom>
        <a:solidFill>
          <a:srgbClr val="99FF66"/>
        </a:solidFill>
        <a:ln w="127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kern="120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Engines</a:t>
          </a:r>
          <a:endParaRPr lang="es-ES" sz="2000" b="0" kern="1200" dirty="0">
            <a:solidFill>
              <a:schemeClr val="tx1">
                <a:lumMod val="85000"/>
                <a:lumOff val="15000"/>
              </a:schemeClr>
            </a:solidFill>
            <a:latin typeface="Bahnschrift" panose="020B0502040204020203" pitchFamily="34" charset="0"/>
          </a:endParaRPr>
        </a:p>
      </dsp:txBody>
      <dsp:txXfrm>
        <a:off x="5934317" y="1236091"/>
        <a:ext cx="1745929" cy="1163953"/>
      </dsp:txXfrm>
    </dsp:sp>
    <dsp:sp modelId="{1C95242C-4068-4D23-B1DA-2D9AFC03529E}">
      <dsp:nvSpPr>
        <dsp:cNvPr id="0" name=""/>
        <dsp:cNvSpPr/>
      </dsp:nvSpPr>
      <dsp:spPr>
        <a:xfrm>
          <a:off x="3364342" y="3184871"/>
          <a:ext cx="2909882" cy="1163953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kern="120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Different</a:t>
          </a:r>
          <a:r>
            <a:rPr lang="es-ES" sz="2000" b="0" kern="12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 </a:t>
          </a:r>
          <a:r>
            <a:rPr lang="es-ES" sz="2000" b="0" kern="120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materials</a:t>
          </a:r>
          <a:endParaRPr lang="es-ES" sz="2000" b="0" kern="1200" dirty="0">
            <a:solidFill>
              <a:schemeClr val="tx1">
                <a:lumMod val="85000"/>
                <a:lumOff val="15000"/>
              </a:schemeClr>
            </a:solidFill>
            <a:latin typeface="Bahnschrift" panose="020B0502040204020203" pitchFamily="34" charset="0"/>
          </a:endParaRPr>
        </a:p>
      </dsp:txBody>
      <dsp:txXfrm>
        <a:off x="3946319" y="3184871"/>
        <a:ext cx="1745929" cy="1163953"/>
      </dsp:txXfrm>
    </dsp:sp>
    <dsp:sp modelId="{10B200DA-1D6B-41FE-8702-47B41F4A6BE3}">
      <dsp:nvSpPr>
        <dsp:cNvPr id="0" name=""/>
        <dsp:cNvSpPr/>
      </dsp:nvSpPr>
      <dsp:spPr>
        <a:xfrm>
          <a:off x="5983237" y="3184871"/>
          <a:ext cx="2909882" cy="1163953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kern="120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Buckling</a:t>
          </a:r>
          <a:r>
            <a:rPr lang="es-ES" sz="2000" b="0" kern="12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 </a:t>
          </a:r>
          <a:r>
            <a:rPr lang="es-ES" sz="2000" b="0" kern="120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model</a:t>
          </a:r>
          <a:endParaRPr lang="es-ES" sz="2000" b="0" kern="1200" dirty="0">
            <a:solidFill>
              <a:schemeClr val="tx1">
                <a:lumMod val="85000"/>
                <a:lumOff val="15000"/>
              </a:schemeClr>
            </a:solidFill>
            <a:latin typeface="Bahnschrift" panose="020B0502040204020203" pitchFamily="34" charset="0"/>
          </a:endParaRPr>
        </a:p>
      </dsp:txBody>
      <dsp:txXfrm>
        <a:off x="6565214" y="3184871"/>
        <a:ext cx="1745929" cy="1163953"/>
      </dsp:txXfrm>
    </dsp:sp>
    <dsp:sp modelId="{3E3D8BC3-9CC7-4AD2-98BF-5B456C2ECEA4}">
      <dsp:nvSpPr>
        <dsp:cNvPr id="0" name=""/>
        <dsp:cNvSpPr/>
      </dsp:nvSpPr>
      <dsp:spPr>
        <a:xfrm>
          <a:off x="8602132" y="3184871"/>
          <a:ext cx="2909882" cy="1163953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kern="12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1-cos </a:t>
          </a:r>
          <a:r>
            <a:rPr lang="es-ES" sz="2000" b="0" kern="1200" dirty="0" err="1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rPr>
            <a:t>gust</a:t>
          </a:r>
          <a:endParaRPr lang="es-ES" sz="2000" b="0" kern="1200" dirty="0">
            <a:solidFill>
              <a:schemeClr val="tx1">
                <a:lumMod val="85000"/>
                <a:lumOff val="15000"/>
              </a:schemeClr>
            </a:solidFill>
            <a:latin typeface="Bahnschrift" panose="020B0502040204020203" pitchFamily="34" charset="0"/>
          </a:endParaRPr>
        </a:p>
      </dsp:txBody>
      <dsp:txXfrm>
        <a:off x="9184109" y="3184871"/>
        <a:ext cx="1745929" cy="1163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9049E-3D54-45B5-BF3B-BFF758B9E782}" type="datetimeFigureOut">
              <a:rPr lang="es-ES" smtClean="0"/>
              <a:t>25/06/2020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151E3-A55B-4DA6-AD7B-2FB3D81119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25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151E3-A55B-4DA6-AD7B-2FB3D811191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606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7597-A808-470D-9C3B-8986C1B1D83E}" type="datetime1">
              <a:rPr lang="es-ES" smtClean="0"/>
              <a:t>25/06/2020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7A7F-3E90-4DEE-ABA2-4349680425A4}" type="datetime1">
              <a:rPr lang="es-ES" smtClean="0"/>
              <a:t>25/06/2020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AC87-166E-4700-A6EE-A9D673E17862}" type="datetime1">
              <a:rPr lang="es-ES" smtClean="0"/>
              <a:t>25/06/2020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107D-9A2E-420A-9771-9531B6747518}" type="datetime1">
              <a:rPr lang="es-ES" smtClean="0"/>
              <a:t>25/06/2020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98AD-BA56-4601-ADD0-168D7FDC0833}" type="datetime1">
              <a:rPr lang="es-ES" smtClean="0"/>
              <a:t>25/06/2020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294-565C-4953-9CC7-4A067F6F52DD}" type="datetime1">
              <a:rPr lang="es-ES" smtClean="0"/>
              <a:t>25/06/2020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0006-9A45-4051-8AFD-33BE22C7389B}" type="datetime1">
              <a:rPr lang="es-ES" smtClean="0"/>
              <a:t>25/06/2020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6132-50E9-4552-8249-BEC9739D039C}" type="datetime1">
              <a:rPr lang="es-ES" smtClean="0"/>
              <a:t>25/06/2020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EF1E-522D-43E1-B5E9-4276689B6883}" type="datetime1">
              <a:rPr lang="es-ES" smtClean="0"/>
              <a:t>25/06/2020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B562-F548-40A7-A326-95AA78E482DD}" type="datetime1">
              <a:rPr lang="es-ES" smtClean="0"/>
              <a:t>25/06/2020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348CF9-83E1-4670-9F47-3DC6624BF3FF}" type="datetime1">
              <a:rPr lang="es-ES" smtClean="0"/>
              <a:t>25/06/2020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95C58D6-414F-4212-92B8-03D002C09538}" type="datetime1">
              <a:rPr lang="es-ES" smtClean="0"/>
              <a:t>25/06/2020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85F82-8958-4C51-8F99-452A0FE4E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65107"/>
            <a:ext cx="8991600" cy="1645920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GB" dirty="0"/>
              <a:t>HALE </a:t>
            </a:r>
            <a:r>
              <a:rPr lang="en-GB" dirty="0" err="1"/>
              <a:t>Aeroecodesign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4071C9-E2B5-47FA-A729-6E36D1679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332129"/>
            <a:ext cx="6801612" cy="1239894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S2 Project Report – 26/06/2020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397D28F-A3C3-4CC8-BA88-921593D671F2}"/>
              </a:ext>
            </a:extLst>
          </p:cNvPr>
          <p:cNvSpPr txBox="1">
            <a:spLocks/>
          </p:cNvSpPr>
          <p:nvPr/>
        </p:nvSpPr>
        <p:spPr>
          <a:xfrm>
            <a:off x="2695194" y="4634945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Víctor Manuel GUADAÑO MARTÍN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BB556C07-E495-4166-91D9-07CFABDCB1E7}"/>
              </a:ext>
            </a:extLst>
          </p:cNvPr>
          <p:cNvSpPr txBox="1">
            <a:spLocks/>
          </p:cNvSpPr>
          <p:nvPr/>
        </p:nvSpPr>
        <p:spPr>
          <a:xfrm>
            <a:off x="2695194" y="5241639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Tutors: J. </a:t>
            </a:r>
            <a:r>
              <a:rPr lang="en-GB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Morlier</a:t>
            </a: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&amp; E. </a:t>
            </a:r>
            <a:r>
              <a:rPr lang="en-GB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Duriez</a:t>
            </a: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C0733F8B-9A21-4DB8-A4FF-FAA41ECDF3FA}"/>
              </a:ext>
            </a:extLst>
          </p:cNvPr>
          <p:cNvSpPr txBox="1">
            <a:spLocks/>
          </p:cNvSpPr>
          <p:nvPr/>
        </p:nvSpPr>
        <p:spPr>
          <a:xfrm>
            <a:off x="2695194" y="997382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Master of Aerospace Engineering - Research Project</a:t>
            </a:r>
            <a:endParaRPr lang="en-GB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463908C-271C-4D3C-A663-C04DFBC73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96" y="5486400"/>
            <a:ext cx="1810491" cy="109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0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102A6B-2F80-46F4-A12B-BB812941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t>10</a:t>
            </a:fld>
            <a:endParaRPr lang="en-GB" dirty="0"/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D5791E2C-5088-429D-B2A0-DBB3A5D0B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2900"/>
              </p:ext>
            </p:extLst>
          </p:nvPr>
        </p:nvGraphicFramePr>
        <p:xfrm>
          <a:off x="1853108" y="2729499"/>
          <a:ext cx="8485782" cy="16591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73993">
                  <a:extLst>
                    <a:ext uri="{9D8B030D-6E8A-4147-A177-3AD203B41FA5}">
                      <a16:colId xmlns:a16="http://schemas.microsoft.com/office/drawing/2014/main" val="2727695197"/>
                    </a:ext>
                  </a:extLst>
                </a:gridCol>
                <a:gridCol w="894600">
                  <a:extLst>
                    <a:ext uri="{9D8B030D-6E8A-4147-A177-3AD203B41FA5}">
                      <a16:colId xmlns:a16="http://schemas.microsoft.com/office/drawing/2014/main" val="147695944"/>
                    </a:ext>
                  </a:extLst>
                </a:gridCol>
                <a:gridCol w="1839063">
                  <a:extLst>
                    <a:ext uri="{9D8B030D-6E8A-4147-A177-3AD203B41FA5}">
                      <a16:colId xmlns:a16="http://schemas.microsoft.com/office/drawing/2014/main" val="781007438"/>
                    </a:ext>
                  </a:extLst>
                </a:gridCol>
                <a:gridCol w="1839063">
                  <a:extLst>
                    <a:ext uri="{9D8B030D-6E8A-4147-A177-3AD203B41FA5}">
                      <a16:colId xmlns:a16="http://schemas.microsoft.com/office/drawing/2014/main" val="3372102351"/>
                    </a:ext>
                  </a:extLst>
                </a:gridCol>
                <a:gridCol w="1839063">
                  <a:extLst>
                    <a:ext uri="{9D8B030D-6E8A-4147-A177-3AD203B41FA5}">
                      <a16:colId xmlns:a16="http://schemas.microsoft.com/office/drawing/2014/main" val="30819349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HALE of 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Results w/o engines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Results w/ engines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0884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7248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Convergences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09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617214"/>
                  </a:ext>
                </a:extLst>
              </a:tr>
            </a:tbl>
          </a:graphicData>
        </a:graphic>
      </p:graphicFrame>
      <p:sp>
        <p:nvSpPr>
          <p:cNvPr id="12" name="Título 1">
            <a:extLst>
              <a:ext uri="{FF2B5EF4-FFF2-40B4-BE49-F238E27FC236}">
                <a16:creationId xmlns:a16="http://schemas.microsoft.com/office/drawing/2014/main" id="{FA901AA2-3783-4C29-9384-B8865871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/>
              <a:t>RESULTS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17C4FCA-8622-45C9-A7E6-2E6E3C936E00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744AC99-4A75-4EF1-BCBD-71FDF42690E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ítulo 2">
            <a:extLst>
              <a:ext uri="{FF2B5EF4-FFF2-40B4-BE49-F238E27FC236}">
                <a16:creationId xmlns:a16="http://schemas.microsoft.com/office/drawing/2014/main" id="{57D518C0-3337-49A0-9D6E-73A859102BD3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C888BFC4-FE67-482F-A8B3-36B3A023CC9F}"/>
              </a:ext>
            </a:extLst>
          </p:cNvPr>
          <p:cNvSpPr txBox="1">
            <a:spLocks/>
          </p:cNvSpPr>
          <p:nvPr/>
        </p:nvSpPr>
        <p:spPr>
          <a:xfrm>
            <a:off x="570144" y="5879269"/>
            <a:ext cx="10638336" cy="264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Duriez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and J.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Morlier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“Hale multidisciplinary design optimization with a focus on eco-material selection,” ISAE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Supaero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2020.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E3C148C-F847-451E-8A0A-C0C34E1B5D11}"/>
              </a:ext>
            </a:extLst>
          </p:cNvPr>
          <p:cNvSpPr txBox="1">
            <a:spLocks/>
          </p:cNvSpPr>
          <p:nvPr/>
        </p:nvSpPr>
        <p:spPr>
          <a:xfrm>
            <a:off x="244749" y="5872436"/>
            <a:ext cx="378652" cy="77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[1]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8418A982-C0F1-4672-9C10-79EC9BF50515}"/>
              </a:ext>
            </a:extLst>
          </p:cNvPr>
          <p:cNvSpPr txBox="1">
            <a:spLocks/>
          </p:cNvSpPr>
          <p:nvPr/>
        </p:nvSpPr>
        <p:spPr>
          <a:xfrm>
            <a:off x="3314817" y="2397045"/>
            <a:ext cx="5562364" cy="49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latin typeface="Bahnschrift" panose="020B0502040204020203" pitchFamily="34" charset="0"/>
              </a:rPr>
              <a:t>Table 2: Performance values of the optimization for validation case</a:t>
            </a:r>
          </a:p>
        </p:txBody>
      </p:sp>
    </p:spTree>
    <p:extLst>
      <p:ext uri="{BB962C8B-B14F-4D97-AF65-F5344CB8AC3E}">
        <p14:creationId xmlns:p14="http://schemas.microsoft.com/office/powerpoint/2010/main" val="428895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/>
              <a:t>CONCLUSIONS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225" y="2037155"/>
            <a:ext cx="8893547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Without engines   ➤   Better convergence and same results as in [1]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With engines   ➤   Worse convergence than without engines but better results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Same differences with respect to [2] as in [1]   ➤   Very high aspect ratio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Need for 1-cosine gust and more complex buckling model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11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</a:endParaRP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2584E118-C1C4-4AF9-ADFC-9FBE3583F47B}"/>
              </a:ext>
            </a:extLst>
          </p:cNvPr>
          <p:cNvSpPr txBox="1">
            <a:spLocks/>
          </p:cNvSpPr>
          <p:nvPr/>
        </p:nvSpPr>
        <p:spPr>
          <a:xfrm>
            <a:off x="570146" y="5458529"/>
            <a:ext cx="10638336" cy="264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Duriez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and J.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Morlier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“Hale multidisciplinary design optimization with a focus on eco-material selection,” ISAE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Supaero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2020.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D. Colas, N. H. Roberts, and V. S.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Suryakumar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“Hale multidisciplinary design optimization Part I:  Solar-powered single and multiple-boom aircraft,” in 2018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AviationTechnology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Integration, and Operations Conference, p. 3028, 2018.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219DF939-EF54-41FA-9623-D0E498A9F801}"/>
              </a:ext>
            </a:extLst>
          </p:cNvPr>
          <p:cNvSpPr txBox="1">
            <a:spLocks/>
          </p:cNvSpPr>
          <p:nvPr/>
        </p:nvSpPr>
        <p:spPr>
          <a:xfrm>
            <a:off x="235782" y="5458529"/>
            <a:ext cx="378652" cy="77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[1]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6CB21600-8B78-4D83-B506-E1A3694296D7}"/>
              </a:ext>
            </a:extLst>
          </p:cNvPr>
          <p:cNvSpPr txBox="1">
            <a:spLocks/>
          </p:cNvSpPr>
          <p:nvPr/>
        </p:nvSpPr>
        <p:spPr>
          <a:xfrm>
            <a:off x="235782" y="5782649"/>
            <a:ext cx="481270" cy="77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92512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D38BE95B-01FE-4382-B2D7-C0DF0B5B24E0}"/>
              </a:ext>
            </a:extLst>
          </p:cNvPr>
          <p:cNvSpPr/>
          <p:nvPr/>
        </p:nvSpPr>
        <p:spPr>
          <a:xfrm>
            <a:off x="589970" y="3013539"/>
            <a:ext cx="2002191" cy="800876"/>
          </a:xfrm>
          <a:custGeom>
            <a:avLst/>
            <a:gdLst>
              <a:gd name="connsiteX0" fmla="*/ 0 w 2002191"/>
              <a:gd name="connsiteY0" fmla="*/ 0 h 800876"/>
              <a:gd name="connsiteX1" fmla="*/ 1601753 w 2002191"/>
              <a:gd name="connsiteY1" fmla="*/ 0 h 800876"/>
              <a:gd name="connsiteX2" fmla="*/ 2002191 w 2002191"/>
              <a:gd name="connsiteY2" fmla="*/ 400438 h 800876"/>
              <a:gd name="connsiteX3" fmla="*/ 1601753 w 2002191"/>
              <a:gd name="connsiteY3" fmla="*/ 800876 h 800876"/>
              <a:gd name="connsiteX4" fmla="*/ 0 w 2002191"/>
              <a:gd name="connsiteY4" fmla="*/ 800876 h 800876"/>
              <a:gd name="connsiteX5" fmla="*/ 400438 w 2002191"/>
              <a:gd name="connsiteY5" fmla="*/ 400438 h 800876"/>
              <a:gd name="connsiteX6" fmla="*/ 0 w 2002191"/>
              <a:gd name="connsiteY6" fmla="*/ 0 h 80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2191" h="800876">
                <a:moveTo>
                  <a:pt x="0" y="0"/>
                </a:moveTo>
                <a:lnTo>
                  <a:pt x="1601753" y="0"/>
                </a:lnTo>
                <a:lnTo>
                  <a:pt x="2002191" y="400438"/>
                </a:lnTo>
                <a:lnTo>
                  <a:pt x="1601753" y="800876"/>
                </a:lnTo>
                <a:lnTo>
                  <a:pt x="0" y="800876"/>
                </a:lnTo>
                <a:lnTo>
                  <a:pt x="400438" y="400438"/>
                </a:lnTo>
                <a:lnTo>
                  <a:pt x="0" y="0"/>
                </a:lnTo>
                <a:close/>
              </a:path>
            </a:pathLst>
          </a:custGeom>
          <a:solidFill>
            <a:srgbClr val="99FF66"/>
          </a:solidFill>
          <a:ln>
            <a:solidFill>
              <a:srgbClr val="00B05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2447" tIns="24003" rIns="424441" bIns="24003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Limit</a:t>
            </a:r>
            <a:r>
              <a:rPr lang="es-ES" sz="18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s-ES" sz="1800" b="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wing</a:t>
            </a:r>
            <a:r>
              <a:rPr lang="es-ES" sz="18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s-ES" sz="1800" b="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surface</a:t>
            </a:r>
            <a:endParaRPr lang="es-ES" sz="1800" b="0" kern="12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F69EA8FF-C9D4-46A5-BDE3-90724AC14972}"/>
              </a:ext>
            </a:extLst>
          </p:cNvPr>
          <p:cNvSpPr/>
          <p:nvPr/>
        </p:nvSpPr>
        <p:spPr>
          <a:xfrm>
            <a:off x="2378086" y="3013539"/>
            <a:ext cx="2016000" cy="800876"/>
          </a:xfrm>
          <a:custGeom>
            <a:avLst/>
            <a:gdLst>
              <a:gd name="connsiteX0" fmla="*/ 0 w 2002191"/>
              <a:gd name="connsiteY0" fmla="*/ 0 h 800876"/>
              <a:gd name="connsiteX1" fmla="*/ 1601753 w 2002191"/>
              <a:gd name="connsiteY1" fmla="*/ 0 h 800876"/>
              <a:gd name="connsiteX2" fmla="*/ 2002191 w 2002191"/>
              <a:gd name="connsiteY2" fmla="*/ 400438 h 800876"/>
              <a:gd name="connsiteX3" fmla="*/ 1601753 w 2002191"/>
              <a:gd name="connsiteY3" fmla="*/ 800876 h 800876"/>
              <a:gd name="connsiteX4" fmla="*/ 0 w 2002191"/>
              <a:gd name="connsiteY4" fmla="*/ 800876 h 800876"/>
              <a:gd name="connsiteX5" fmla="*/ 400438 w 2002191"/>
              <a:gd name="connsiteY5" fmla="*/ 400438 h 800876"/>
              <a:gd name="connsiteX6" fmla="*/ 0 w 2002191"/>
              <a:gd name="connsiteY6" fmla="*/ 0 h 80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2191" h="800876">
                <a:moveTo>
                  <a:pt x="0" y="0"/>
                </a:moveTo>
                <a:lnTo>
                  <a:pt x="1601753" y="0"/>
                </a:lnTo>
                <a:lnTo>
                  <a:pt x="2002191" y="400438"/>
                </a:lnTo>
                <a:lnTo>
                  <a:pt x="1601753" y="800876"/>
                </a:lnTo>
                <a:lnTo>
                  <a:pt x="0" y="800876"/>
                </a:lnTo>
                <a:lnTo>
                  <a:pt x="400438" y="400438"/>
                </a:lnTo>
                <a:lnTo>
                  <a:pt x="0" y="0"/>
                </a:lnTo>
                <a:close/>
              </a:path>
            </a:pathLst>
          </a:custGeom>
          <a:solidFill>
            <a:srgbClr val="99FF66"/>
          </a:solidFill>
          <a:ln>
            <a:solidFill>
              <a:srgbClr val="00B05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4446" tIns="21336" rIns="421774" bIns="2133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6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Material </a:t>
            </a:r>
            <a:r>
              <a:rPr lang="es-ES" sz="1600" b="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components</a:t>
            </a:r>
            <a:endParaRPr lang="es-ES" sz="1600" b="0" kern="12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6F33E59B-47AF-40FD-BDF8-AE7691E12854}"/>
              </a:ext>
            </a:extLst>
          </p:cNvPr>
          <p:cNvSpPr/>
          <p:nvPr/>
        </p:nvSpPr>
        <p:spPr>
          <a:xfrm>
            <a:off x="4193915" y="3013539"/>
            <a:ext cx="2002191" cy="800876"/>
          </a:xfrm>
          <a:custGeom>
            <a:avLst/>
            <a:gdLst>
              <a:gd name="connsiteX0" fmla="*/ 0 w 2002191"/>
              <a:gd name="connsiteY0" fmla="*/ 0 h 800876"/>
              <a:gd name="connsiteX1" fmla="*/ 1601753 w 2002191"/>
              <a:gd name="connsiteY1" fmla="*/ 0 h 800876"/>
              <a:gd name="connsiteX2" fmla="*/ 2002191 w 2002191"/>
              <a:gd name="connsiteY2" fmla="*/ 400438 h 800876"/>
              <a:gd name="connsiteX3" fmla="*/ 1601753 w 2002191"/>
              <a:gd name="connsiteY3" fmla="*/ 800876 h 800876"/>
              <a:gd name="connsiteX4" fmla="*/ 0 w 2002191"/>
              <a:gd name="connsiteY4" fmla="*/ 800876 h 800876"/>
              <a:gd name="connsiteX5" fmla="*/ 400438 w 2002191"/>
              <a:gd name="connsiteY5" fmla="*/ 400438 h 800876"/>
              <a:gd name="connsiteX6" fmla="*/ 0 w 2002191"/>
              <a:gd name="connsiteY6" fmla="*/ 0 h 80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2191" h="800876">
                <a:moveTo>
                  <a:pt x="0" y="0"/>
                </a:moveTo>
                <a:lnTo>
                  <a:pt x="1601753" y="0"/>
                </a:lnTo>
                <a:lnTo>
                  <a:pt x="2002191" y="400438"/>
                </a:lnTo>
                <a:lnTo>
                  <a:pt x="1601753" y="800876"/>
                </a:lnTo>
                <a:lnTo>
                  <a:pt x="0" y="800876"/>
                </a:lnTo>
                <a:lnTo>
                  <a:pt x="400438" y="400438"/>
                </a:lnTo>
                <a:lnTo>
                  <a:pt x="0" y="0"/>
                </a:lnTo>
                <a:close/>
              </a:path>
            </a:pathLst>
          </a:custGeom>
          <a:solidFill>
            <a:srgbClr val="99FF66"/>
          </a:solidFill>
          <a:ln>
            <a:solidFill>
              <a:srgbClr val="00B05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2447" tIns="24003" rIns="424441" bIns="24003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Engines</a:t>
            </a:r>
            <a:endParaRPr lang="es-ES" sz="1800" b="0" kern="12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74B4AA3C-B541-49C3-8D48-8ADB0EEC128A}"/>
              </a:ext>
            </a:extLst>
          </p:cNvPr>
          <p:cNvSpPr/>
          <p:nvPr/>
        </p:nvSpPr>
        <p:spPr>
          <a:xfrm>
            <a:off x="5995887" y="3013539"/>
            <a:ext cx="2002191" cy="800876"/>
          </a:xfrm>
          <a:custGeom>
            <a:avLst/>
            <a:gdLst>
              <a:gd name="connsiteX0" fmla="*/ 0 w 2002191"/>
              <a:gd name="connsiteY0" fmla="*/ 0 h 800876"/>
              <a:gd name="connsiteX1" fmla="*/ 1601753 w 2002191"/>
              <a:gd name="connsiteY1" fmla="*/ 0 h 800876"/>
              <a:gd name="connsiteX2" fmla="*/ 2002191 w 2002191"/>
              <a:gd name="connsiteY2" fmla="*/ 400438 h 800876"/>
              <a:gd name="connsiteX3" fmla="*/ 1601753 w 2002191"/>
              <a:gd name="connsiteY3" fmla="*/ 800876 h 800876"/>
              <a:gd name="connsiteX4" fmla="*/ 0 w 2002191"/>
              <a:gd name="connsiteY4" fmla="*/ 800876 h 800876"/>
              <a:gd name="connsiteX5" fmla="*/ 400438 w 2002191"/>
              <a:gd name="connsiteY5" fmla="*/ 400438 h 800876"/>
              <a:gd name="connsiteX6" fmla="*/ 0 w 2002191"/>
              <a:gd name="connsiteY6" fmla="*/ 0 h 80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2191" h="800876">
                <a:moveTo>
                  <a:pt x="0" y="0"/>
                </a:moveTo>
                <a:lnTo>
                  <a:pt x="1601753" y="0"/>
                </a:lnTo>
                <a:lnTo>
                  <a:pt x="2002191" y="400438"/>
                </a:lnTo>
                <a:lnTo>
                  <a:pt x="1601753" y="800876"/>
                </a:lnTo>
                <a:lnTo>
                  <a:pt x="0" y="800876"/>
                </a:lnTo>
                <a:lnTo>
                  <a:pt x="400438" y="4004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2447" tIns="24003" rIns="424441" bIns="24003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Different</a:t>
            </a:r>
            <a:r>
              <a:rPr lang="es-ES" sz="18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s-ES" sz="1800" b="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materials</a:t>
            </a:r>
            <a:endParaRPr lang="es-ES" sz="1800" b="0" kern="12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247FD801-120A-4C6E-9420-50CB4DFBDAF2}"/>
              </a:ext>
            </a:extLst>
          </p:cNvPr>
          <p:cNvSpPr/>
          <p:nvPr/>
        </p:nvSpPr>
        <p:spPr>
          <a:xfrm>
            <a:off x="7797860" y="3013539"/>
            <a:ext cx="2002191" cy="800876"/>
          </a:xfrm>
          <a:custGeom>
            <a:avLst/>
            <a:gdLst>
              <a:gd name="connsiteX0" fmla="*/ 0 w 2002191"/>
              <a:gd name="connsiteY0" fmla="*/ 0 h 800876"/>
              <a:gd name="connsiteX1" fmla="*/ 1601753 w 2002191"/>
              <a:gd name="connsiteY1" fmla="*/ 0 h 800876"/>
              <a:gd name="connsiteX2" fmla="*/ 2002191 w 2002191"/>
              <a:gd name="connsiteY2" fmla="*/ 400438 h 800876"/>
              <a:gd name="connsiteX3" fmla="*/ 1601753 w 2002191"/>
              <a:gd name="connsiteY3" fmla="*/ 800876 h 800876"/>
              <a:gd name="connsiteX4" fmla="*/ 0 w 2002191"/>
              <a:gd name="connsiteY4" fmla="*/ 800876 h 800876"/>
              <a:gd name="connsiteX5" fmla="*/ 400438 w 2002191"/>
              <a:gd name="connsiteY5" fmla="*/ 400438 h 800876"/>
              <a:gd name="connsiteX6" fmla="*/ 0 w 2002191"/>
              <a:gd name="connsiteY6" fmla="*/ 0 h 80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2191" h="800876">
                <a:moveTo>
                  <a:pt x="0" y="0"/>
                </a:moveTo>
                <a:lnTo>
                  <a:pt x="1601753" y="0"/>
                </a:lnTo>
                <a:lnTo>
                  <a:pt x="2002191" y="400438"/>
                </a:lnTo>
                <a:lnTo>
                  <a:pt x="1601753" y="800876"/>
                </a:lnTo>
                <a:lnTo>
                  <a:pt x="0" y="800876"/>
                </a:lnTo>
                <a:lnTo>
                  <a:pt x="400438" y="4004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2447" tIns="24003" rIns="424441" bIns="24003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Buckling</a:t>
            </a:r>
            <a:r>
              <a:rPr lang="es-ES" sz="18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s-ES" sz="1800" b="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model</a:t>
            </a:r>
            <a:endParaRPr lang="es-ES" sz="1800" b="0" kern="12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0" name="Forma libre: forma 39">
            <a:extLst>
              <a:ext uri="{FF2B5EF4-FFF2-40B4-BE49-F238E27FC236}">
                <a16:creationId xmlns:a16="http://schemas.microsoft.com/office/drawing/2014/main" id="{9EB2301F-B2C8-4073-AB17-345D13F3D846}"/>
              </a:ext>
            </a:extLst>
          </p:cNvPr>
          <p:cNvSpPr/>
          <p:nvPr/>
        </p:nvSpPr>
        <p:spPr>
          <a:xfrm>
            <a:off x="9599833" y="3013539"/>
            <a:ext cx="2002191" cy="800876"/>
          </a:xfrm>
          <a:custGeom>
            <a:avLst/>
            <a:gdLst>
              <a:gd name="connsiteX0" fmla="*/ 0 w 2002191"/>
              <a:gd name="connsiteY0" fmla="*/ 0 h 800876"/>
              <a:gd name="connsiteX1" fmla="*/ 1601753 w 2002191"/>
              <a:gd name="connsiteY1" fmla="*/ 0 h 800876"/>
              <a:gd name="connsiteX2" fmla="*/ 2002191 w 2002191"/>
              <a:gd name="connsiteY2" fmla="*/ 400438 h 800876"/>
              <a:gd name="connsiteX3" fmla="*/ 1601753 w 2002191"/>
              <a:gd name="connsiteY3" fmla="*/ 800876 h 800876"/>
              <a:gd name="connsiteX4" fmla="*/ 0 w 2002191"/>
              <a:gd name="connsiteY4" fmla="*/ 800876 h 800876"/>
              <a:gd name="connsiteX5" fmla="*/ 400438 w 2002191"/>
              <a:gd name="connsiteY5" fmla="*/ 400438 h 800876"/>
              <a:gd name="connsiteX6" fmla="*/ 0 w 2002191"/>
              <a:gd name="connsiteY6" fmla="*/ 0 h 80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2191" h="800876">
                <a:moveTo>
                  <a:pt x="0" y="0"/>
                </a:moveTo>
                <a:lnTo>
                  <a:pt x="1601753" y="0"/>
                </a:lnTo>
                <a:lnTo>
                  <a:pt x="2002191" y="400438"/>
                </a:lnTo>
                <a:lnTo>
                  <a:pt x="1601753" y="800876"/>
                </a:lnTo>
                <a:lnTo>
                  <a:pt x="0" y="800876"/>
                </a:lnTo>
                <a:lnTo>
                  <a:pt x="400438" y="4004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2447" tIns="24003" rIns="424441" bIns="24003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1-cos </a:t>
            </a:r>
            <a:r>
              <a:rPr lang="es-ES" sz="1800" b="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gust</a:t>
            </a:r>
            <a:endParaRPr lang="es-ES" sz="1800" b="0" kern="12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/>
              <a:t>FUTURE WORK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12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B49D71-76EA-4D23-A20E-33F3B4995C4D}"/>
              </a:ext>
            </a:extLst>
          </p:cNvPr>
          <p:cNvSpPr txBox="1"/>
          <p:nvPr/>
        </p:nvSpPr>
        <p:spPr>
          <a:xfrm>
            <a:off x="2234704" y="3890034"/>
            <a:ext cx="26306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Young’s modulus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Shear modulus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Yield strength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CO</a:t>
            </a:r>
            <a:r>
              <a:rPr lang="en-GB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2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emissions</a:t>
            </a:r>
          </a:p>
          <a:p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AAE6A43-D6A4-40B6-A50F-7BDEABBB552F}"/>
              </a:ext>
            </a:extLst>
          </p:cNvPr>
          <p:cNvSpPr txBox="1"/>
          <p:nvPr/>
        </p:nvSpPr>
        <p:spPr>
          <a:xfrm>
            <a:off x="4397561" y="3890033"/>
            <a:ext cx="2630659" cy="78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Position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Mass</a:t>
            </a:r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33B9A7F-FAE9-4969-BCC6-FD3D47B143BA}"/>
              </a:ext>
            </a:extLst>
          </p:cNvPr>
          <p:cNvSpPr txBox="1"/>
          <p:nvPr/>
        </p:nvSpPr>
        <p:spPr>
          <a:xfrm>
            <a:off x="7703475" y="3890033"/>
            <a:ext cx="2630659" cy="1156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Curved plates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Compression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Shear</a:t>
            </a:r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EF12A3E-013B-4169-97CB-AB6A39492443}"/>
              </a:ext>
            </a:extLst>
          </p:cNvPr>
          <p:cNvSpPr txBox="1"/>
          <p:nvPr/>
        </p:nvSpPr>
        <p:spPr>
          <a:xfrm>
            <a:off x="5846540" y="3890033"/>
            <a:ext cx="2630659" cy="1150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Two materials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Skins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Spars</a:t>
            </a:r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7CE969C6-4AE2-4ACC-8A6F-A4716518024E}"/>
              </a:ext>
            </a:extLst>
          </p:cNvPr>
          <p:cNvSpPr/>
          <p:nvPr/>
        </p:nvSpPr>
        <p:spPr>
          <a:xfrm>
            <a:off x="6217352" y="4364908"/>
            <a:ext cx="65903" cy="625556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0CEB938D-BC93-4191-A6A3-53E93D4BCC86}"/>
              </a:ext>
            </a:extLst>
          </p:cNvPr>
          <p:cNvGrpSpPr/>
          <p:nvPr/>
        </p:nvGrpSpPr>
        <p:grpSpPr>
          <a:xfrm>
            <a:off x="9761326" y="4178300"/>
            <a:ext cx="1668092" cy="629628"/>
            <a:chOff x="9437086" y="3619448"/>
            <a:chExt cx="2190344" cy="826754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95894453-3A17-4E5A-9086-2C99EADF2683}"/>
                </a:ext>
              </a:extLst>
            </p:cNvPr>
            <p:cNvGrpSpPr/>
            <p:nvPr/>
          </p:nvGrpSpPr>
          <p:grpSpPr>
            <a:xfrm>
              <a:off x="9437086" y="3706511"/>
              <a:ext cx="2190344" cy="739691"/>
              <a:chOff x="9437086" y="3706511"/>
              <a:chExt cx="2190344" cy="739691"/>
            </a:xfrm>
          </p:grpSpPr>
          <p:grpSp>
            <p:nvGrpSpPr>
              <p:cNvPr id="25" name="Grupo 24">
                <a:extLst>
                  <a:ext uri="{FF2B5EF4-FFF2-40B4-BE49-F238E27FC236}">
                    <a16:creationId xmlns:a16="http://schemas.microsoft.com/office/drawing/2014/main" id="{6B1351BD-755C-4980-B911-182250423A4F}"/>
                  </a:ext>
                </a:extLst>
              </p:cNvPr>
              <p:cNvGrpSpPr/>
              <p:nvPr/>
            </p:nvGrpSpPr>
            <p:grpSpPr>
              <a:xfrm>
                <a:off x="9437086" y="3706511"/>
                <a:ext cx="2190344" cy="739691"/>
                <a:chOff x="2817649" y="2985808"/>
                <a:chExt cx="10059622" cy="2082361"/>
              </a:xfrm>
              <a:noFill/>
            </p:grpSpPr>
            <p:pic>
              <p:nvPicPr>
                <p:cNvPr id="23" name="Imagen 22">
                  <a:extLst>
                    <a:ext uri="{FF2B5EF4-FFF2-40B4-BE49-F238E27FC236}">
                      <a16:creationId xmlns:a16="http://schemas.microsoft.com/office/drawing/2014/main" id="{4489110B-BB27-41C4-B368-765A242F67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</a:blip>
                <a:srcRect l="54874" t="10580" b="54796"/>
                <a:stretch/>
              </p:blipFill>
              <p:spPr>
                <a:xfrm>
                  <a:off x="2817649" y="2985808"/>
                  <a:ext cx="5166458" cy="2080941"/>
                </a:xfrm>
                <a:prstGeom prst="rect">
                  <a:avLst/>
                </a:prstGeom>
                <a:grpFill/>
              </p:spPr>
            </p:pic>
            <p:pic>
              <p:nvPicPr>
                <p:cNvPr id="24" name="Imagen 23">
                  <a:extLst>
                    <a:ext uri="{FF2B5EF4-FFF2-40B4-BE49-F238E27FC236}">
                      <a16:creationId xmlns:a16="http://schemas.microsoft.com/office/drawing/2014/main" id="{6096B46C-0349-4B75-B46C-4A61C595DB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</a:blip>
                <a:srcRect l="54874" t="10580" b="54796"/>
                <a:stretch/>
              </p:blipFill>
              <p:spPr>
                <a:xfrm>
                  <a:off x="7710813" y="2987227"/>
                  <a:ext cx="5166458" cy="2080942"/>
                </a:xfrm>
                <a:prstGeom prst="rect">
                  <a:avLst/>
                </a:prstGeom>
                <a:grpFill/>
              </p:spPr>
            </p:pic>
          </p:grpSp>
          <p:cxnSp>
            <p:nvCxnSpPr>
              <p:cNvPr id="27" name="Conector recto de flecha 26">
                <a:extLst>
                  <a:ext uri="{FF2B5EF4-FFF2-40B4-BE49-F238E27FC236}">
                    <a16:creationId xmlns:a16="http://schemas.microsoft.com/office/drawing/2014/main" id="{0BFF68E0-5261-4287-AD8C-16041A4A5F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54425" y="3800826"/>
                <a:ext cx="0" cy="576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de flecha 28">
                <a:extLst>
                  <a:ext uri="{FF2B5EF4-FFF2-40B4-BE49-F238E27FC236}">
                    <a16:creationId xmlns:a16="http://schemas.microsoft.com/office/drawing/2014/main" id="{D514C4F8-FB2F-4E96-A7C4-2A1CE0EF28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27665" y="3798678"/>
                <a:ext cx="0" cy="576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3CC3D217-2345-489A-B183-0DCB7165B8F9}"/>
                </a:ext>
              </a:extLst>
            </p:cNvPr>
            <p:cNvGrpSpPr/>
            <p:nvPr/>
          </p:nvGrpSpPr>
          <p:grpSpPr>
            <a:xfrm>
              <a:off x="9469748" y="3619448"/>
              <a:ext cx="2070945" cy="198384"/>
              <a:chOff x="9190630" y="3488546"/>
              <a:chExt cx="2630651" cy="252000"/>
            </a:xfrm>
          </p:grpSpPr>
          <p:pic>
            <p:nvPicPr>
              <p:cNvPr id="31" name="Imagen 30">
                <a:extLst>
                  <a:ext uri="{FF2B5EF4-FFF2-40B4-BE49-F238E27FC236}">
                    <a16:creationId xmlns:a16="http://schemas.microsoft.com/office/drawing/2014/main" id="{44445751-1E2C-42EE-9985-F96F731BB8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45277" b="38602"/>
              <a:stretch/>
            </p:blipFill>
            <p:spPr>
              <a:xfrm>
                <a:off x="9190630" y="3506975"/>
                <a:ext cx="2630651" cy="217263"/>
              </a:xfrm>
              <a:prstGeom prst="rect">
                <a:avLst/>
              </a:prstGeom>
            </p:spPr>
          </p:pic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2C518B7A-1FE3-427E-8FBE-BB8A731E8466}"/>
                  </a:ext>
                </a:extLst>
              </p:cNvPr>
              <p:cNvSpPr/>
              <p:nvPr/>
            </p:nvSpPr>
            <p:spPr>
              <a:xfrm>
                <a:off x="10359535" y="3488546"/>
                <a:ext cx="262696" cy="25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</p:grpSp>
      <p:sp>
        <p:nvSpPr>
          <p:cNvPr id="36" name="Abrir llave 35">
            <a:extLst>
              <a:ext uri="{FF2B5EF4-FFF2-40B4-BE49-F238E27FC236}">
                <a16:creationId xmlns:a16="http://schemas.microsoft.com/office/drawing/2014/main" id="{D612BDB3-943B-4420-B97C-1672583AC840}"/>
              </a:ext>
            </a:extLst>
          </p:cNvPr>
          <p:cNvSpPr/>
          <p:nvPr/>
        </p:nvSpPr>
        <p:spPr>
          <a:xfrm rot="5400000">
            <a:off x="3123294" y="-2419"/>
            <a:ext cx="180000" cy="5359012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DCA501A-B201-4E07-84EB-2D679DED4BF9}"/>
              </a:ext>
            </a:extLst>
          </p:cNvPr>
          <p:cNvSpPr txBox="1"/>
          <p:nvPr/>
        </p:nvSpPr>
        <p:spPr>
          <a:xfrm>
            <a:off x="2421636" y="2186977"/>
            <a:ext cx="1629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COMPLETED</a:t>
            </a:r>
          </a:p>
        </p:txBody>
      </p:sp>
      <p:sp>
        <p:nvSpPr>
          <p:cNvPr id="38" name="Abrir llave 37">
            <a:extLst>
              <a:ext uri="{FF2B5EF4-FFF2-40B4-BE49-F238E27FC236}">
                <a16:creationId xmlns:a16="http://schemas.microsoft.com/office/drawing/2014/main" id="{624AD060-612C-424D-AEA4-C324BD5AF3AF}"/>
              </a:ext>
            </a:extLst>
          </p:cNvPr>
          <p:cNvSpPr/>
          <p:nvPr/>
        </p:nvSpPr>
        <p:spPr>
          <a:xfrm rot="5400000">
            <a:off x="8533494" y="-2419"/>
            <a:ext cx="180000" cy="5359012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C0292E7-2E5B-4EDB-8269-706E59A4EAC4}"/>
              </a:ext>
            </a:extLst>
          </p:cNvPr>
          <p:cNvSpPr txBox="1"/>
          <p:nvPr/>
        </p:nvSpPr>
        <p:spPr>
          <a:xfrm>
            <a:off x="7730236" y="2186977"/>
            <a:ext cx="180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SEMESTER 3</a:t>
            </a:r>
          </a:p>
        </p:txBody>
      </p:sp>
    </p:spTree>
    <p:extLst>
      <p:ext uri="{BB962C8B-B14F-4D97-AF65-F5344CB8AC3E}">
        <p14:creationId xmlns:p14="http://schemas.microsoft.com/office/powerpoint/2010/main" val="351028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6" grpId="0" animBg="1"/>
      <p:bldP spid="28" grpId="0" animBg="1"/>
      <p:bldP spid="30" grpId="0" animBg="1"/>
      <p:bldP spid="40" grpId="0" animBg="1"/>
      <p:bldP spid="8" grpId="0"/>
      <p:bldP spid="15" grpId="0"/>
      <p:bldP spid="19" grpId="0"/>
      <p:bldP spid="20" grpId="0"/>
      <p:bldP spid="11" grpId="0" animBg="1"/>
      <p:bldP spid="36" grpId="0" animBg="1"/>
      <p:bldP spid="37" grpId="0"/>
      <p:bldP spid="38" grpId="0" animBg="1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A1E7A1F3-6365-48CC-AB83-4897B62B4267}"/>
              </a:ext>
            </a:extLst>
          </p:cNvPr>
          <p:cNvSpPr txBox="1">
            <a:spLocks/>
          </p:cNvSpPr>
          <p:nvPr/>
        </p:nvSpPr>
        <p:spPr bwMode="black">
          <a:xfrm>
            <a:off x="822416" y="346466"/>
            <a:ext cx="1607086" cy="932683"/>
          </a:xfrm>
          <a:prstGeom prst="rect">
            <a:avLst/>
          </a:prstGeom>
          <a:solidFill>
            <a:srgbClr val="BBC9CD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all" spc="2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FUTURE WORK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GB" sz="2000" dirty="0"/>
              <a:t>Set different materials for different</a:t>
            </a:r>
            <a:br>
              <a:rPr lang="en-GB" sz="2000" dirty="0"/>
            </a:br>
            <a:r>
              <a:rPr lang="en-GB" sz="2000" dirty="0"/>
              <a:t> parts of the wing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35418"/>
            <a:ext cx="7729728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Currently   ➤   Single material for the whole wing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Allow the optimization to use two different materials: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One for the spars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One for the skins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 Better solution in terms of CO</a:t>
            </a:r>
            <a:r>
              <a:rPr lang="en-GB" baseline="-25000" dirty="0">
                <a:latin typeface="Bahnschrift" panose="020B0502040204020203" pitchFamily="34" charset="0"/>
              </a:rPr>
              <a:t>2</a:t>
            </a:r>
            <a:r>
              <a:rPr lang="en-GB" dirty="0">
                <a:latin typeface="Bahnschrift" panose="020B0502040204020203" pitchFamily="34" charset="0"/>
              </a:rPr>
              <a:t> footprint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More design variables   ➤   Longer optimization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13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16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3B2DE2CF-9E9A-488F-943A-ECE3A7F09738}"/>
              </a:ext>
            </a:extLst>
          </p:cNvPr>
          <p:cNvSpPr txBox="1">
            <a:spLocks/>
          </p:cNvSpPr>
          <p:nvPr/>
        </p:nvSpPr>
        <p:spPr bwMode="black">
          <a:xfrm>
            <a:off x="822416" y="346466"/>
            <a:ext cx="1607086" cy="932683"/>
          </a:xfrm>
          <a:prstGeom prst="rect">
            <a:avLst/>
          </a:prstGeom>
          <a:solidFill>
            <a:srgbClr val="BBC9CD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all" spc="2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FUTURE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806E1B8-67E6-460A-BD5A-B099705F7D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359" y="1853053"/>
                <a:ext cx="7814014" cy="405457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GB" dirty="0">
                    <a:latin typeface="Bahnschrift" panose="020B0502040204020203" pitchFamily="34" charset="0"/>
                  </a:rPr>
                  <a:t>Currently   ➤   Skins as rectangular flat plates under axial compression </a:t>
                </a:r>
              </a:p>
              <a:p>
                <a:pPr>
                  <a:lnSpc>
                    <a:spcPct val="20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GB" dirty="0">
                    <a:latin typeface="Bahnschrift" panose="020B0502040204020203" pitchFamily="34" charset="0"/>
                  </a:rPr>
                  <a:t>Consider curved plates </a:t>
                </a:r>
              </a:p>
              <a:p>
                <a:pPr>
                  <a:lnSpc>
                    <a:spcPct val="15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GB" dirty="0">
                    <a:latin typeface="Bahnschrift" panose="020B0502040204020203" pitchFamily="34" charset="0"/>
                  </a:rPr>
                  <a:t>Under combined axial compression and shear</a:t>
                </a:r>
              </a:p>
              <a:p>
                <a:pPr>
                  <a:lnSpc>
                    <a:spcPct val="15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GB" dirty="0">
                    <a:latin typeface="Bahnschrift" panose="020B0502040204020203" pitchFamily="34" charset="0"/>
                  </a:rPr>
                  <a:t>Parabolic interaction:</a:t>
                </a:r>
              </a:p>
              <a:p>
                <a:pPr marL="0" indent="0">
                  <a:buClr>
                    <a:schemeClr val="accent2">
                      <a:lumMod val="50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1600" dirty="0">
                  <a:latin typeface="Bahnschrift" panose="020B0502040204020203" pitchFamily="34" charset="0"/>
                </a:endParaRPr>
              </a:p>
              <a:p>
                <a:pPr marL="0" indent="0">
                  <a:buClr>
                    <a:schemeClr val="accent2">
                      <a:lumMod val="50000"/>
                    </a:schemeClr>
                  </a:buClr>
                  <a:buNone/>
                </a:pPr>
                <a:r>
                  <a:rPr lang="en-GB" dirty="0">
                    <a:latin typeface="Bahnschrift" panose="020B0502040204020203" pitchFamily="34" charset="0"/>
                  </a:rPr>
                  <a:t>	</a:t>
                </a:r>
                <a:r>
                  <a:rPr lang="en-GB" sz="1600" dirty="0">
                    <a:latin typeface="Bahnschrift" panose="020B0502040204020203" pitchFamily="34" charset="0"/>
                  </a:rPr>
                  <a:t>where </a:t>
                </a:r>
                <a:r>
                  <a:rPr lang="en-GB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R</a:t>
                </a:r>
                <a:r>
                  <a:rPr lang="en-GB" sz="1600" baseline="-25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</a:t>
                </a:r>
                <a:r>
                  <a:rPr lang="en-GB" sz="1600" dirty="0">
                    <a:latin typeface="Bahnschrift" panose="020B0502040204020203" pitchFamily="34" charset="0"/>
                  </a:rPr>
                  <a:t> and </a:t>
                </a:r>
                <a:r>
                  <a:rPr lang="en-GB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R</a:t>
                </a:r>
                <a:r>
                  <a:rPr lang="en-GB" sz="1600" baseline="-25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</a:t>
                </a:r>
                <a:r>
                  <a:rPr lang="en-GB" sz="1600" baseline="-25000" dirty="0">
                    <a:latin typeface="Bahnschrift" panose="020B0502040204020203" pitchFamily="34" charset="0"/>
                  </a:rPr>
                  <a:t> </a:t>
                </a:r>
                <a:r>
                  <a:rPr lang="en-GB" sz="1600" dirty="0">
                    <a:latin typeface="Bahnschrift" panose="020B0502040204020203" pitchFamily="34" charset="0"/>
                  </a:rPr>
                  <a:t>are the stress ratios for shear and compression </a:t>
                </a:r>
                <a:endParaRPr lang="en-GB" dirty="0">
                  <a:latin typeface="Bahnschrift" panose="020B0502040204020203" pitchFamily="34" charset="0"/>
                </a:endParaRPr>
              </a:p>
              <a:p>
                <a:pPr>
                  <a:lnSpc>
                    <a:spcPct val="20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GB" dirty="0">
                    <a:latin typeface="Bahnschrift" panose="020B0502040204020203" pitchFamily="34" charset="0"/>
                  </a:rPr>
                  <a:t>Use of empirical data [3]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806E1B8-67E6-460A-BD5A-B099705F7D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359" y="1853053"/>
                <a:ext cx="7814014" cy="4054570"/>
              </a:xfrm>
              <a:blipFill>
                <a:blip r:embed="rId2"/>
                <a:stretch>
                  <a:fillRect l="-468" r="-109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GB" sz="2000" dirty="0"/>
              <a:t>Introduce a more complex buckling model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14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9A1BA84-9C6A-4E24-ABEB-F8E6BF58948B}"/>
              </a:ext>
            </a:extLst>
          </p:cNvPr>
          <p:cNvSpPr txBox="1">
            <a:spLocks/>
          </p:cNvSpPr>
          <p:nvPr/>
        </p:nvSpPr>
        <p:spPr>
          <a:xfrm>
            <a:off x="937657" y="5799813"/>
            <a:ext cx="8272603" cy="108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G. Gerard and H. Becker, “Handbook of structural stability. part 3. buckling of curved plates and shells.,” tech. rep., NATIONAL AERONAUTICS AND SPACE ADMIN-ISTRATION WASHINGTON DC, 1957.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65A88B63-454C-4C7A-A5E8-7E4A64B89768}"/>
              </a:ext>
            </a:extLst>
          </p:cNvPr>
          <p:cNvSpPr txBox="1">
            <a:spLocks/>
          </p:cNvSpPr>
          <p:nvPr/>
        </p:nvSpPr>
        <p:spPr>
          <a:xfrm>
            <a:off x="595712" y="5799813"/>
            <a:ext cx="606248" cy="108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[3]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3892D5E-45DE-4953-B29E-B5753496302C}"/>
              </a:ext>
            </a:extLst>
          </p:cNvPr>
          <p:cNvGrpSpPr/>
          <p:nvPr/>
        </p:nvGrpSpPr>
        <p:grpSpPr>
          <a:xfrm>
            <a:off x="7887359" y="1810003"/>
            <a:ext cx="4304641" cy="3926137"/>
            <a:chOff x="7887359" y="1810003"/>
            <a:chExt cx="4304641" cy="3926137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E04D4DDC-E5A5-4767-B055-DB47430E3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887359" y="1810003"/>
              <a:ext cx="3536016" cy="3105103"/>
            </a:xfrm>
            <a:prstGeom prst="rect">
              <a:avLst/>
            </a:prstGeom>
          </p:spPr>
        </p:pic>
        <p:sp>
          <p:nvSpPr>
            <p:cNvPr id="16" name="Marcador de contenido 2">
              <a:extLst>
                <a:ext uri="{FF2B5EF4-FFF2-40B4-BE49-F238E27FC236}">
                  <a16:creationId xmlns:a16="http://schemas.microsoft.com/office/drawing/2014/main" id="{0A6F8903-2219-4FE2-950F-82E82211A4E0}"/>
                </a:ext>
              </a:extLst>
            </p:cNvPr>
            <p:cNvSpPr txBox="1">
              <a:spLocks/>
            </p:cNvSpPr>
            <p:nvPr/>
          </p:nvSpPr>
          <p:spPr>
            <a:xfrm>
              <a:off x="8375373" y="4825882"/>
              <a:ext cx="3816627" cy="9102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chemeClr val="accent2">
                    <a:lumMod val="50000"/>
                  </a:schemeClr>
                </a:buClr>
                <a:buNone/>
              </a:pPr>
              <a:r>
                <a:rPr lang="en-GB" sz="1400" dirty="0">
                  <a:latin typeface="Bahnschrift" panose="020B0502040204020203" pitchFamily="34" charset="0"/>
                </a:rPr>
                <a:t>Fig. 5: Comparison of test data with parabolic interaction curves for curved plates under combined shear and axial compression [3]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495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CCECBDD8-18C3-45EF-85BB-17C1C79D22CE}"/>
              </a:ext>
            </a:extLst>
          </p:cNvPr>
          <p:cNvSpPr txBox="1">
            <a:spLocks/>
          </p:cNvSpPr>
          <p:nvPr/>
        </p:nvSpPr>
        <p:spPr bwMode="black">
          <a:xfrm>
            <a:off x="822416" y="346466"/>
            <a:ext cx="1607086" cy="932683"/>
          </a:xfrm>
          <a:prstGeom prst="rect">
            <a:avLst/>
          </a:prstGeom>
          <a:solidFill>
            <a:srgbClr val="BBC9CD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all" spc="2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FUTURE WORK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GB" sz="2000" dirty="0"/>
              <a:t>Model a two dimensional discrete gust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806E1B8-67E6-460A-BD5A-B099705F7D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359" y="1842654"/>
                <a:ext cx="6635940" cy="405457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GB" dirty="0">
                    <a:latin typeface="Bahnschrift" panose="020B0502040204020203" pitchFamily="34" charset="0"/>
                  </a:rPr>
                  <a:t>Currently   ➤   One-</a:t>
                </a:r>
                <a:r>
                  <a:rPr lang="en-GB" dirty="0" err="1">
                    <a:latin typeface="Bahnschrift" panose="020B0502040204020203" pitchFamily="34" charset="0"/>
                  </a:rPr>
                  <a:t>dimmensional</a:t>
                </a:r>
                <a:r>
                  <a:rPr lang="en-GB" dirty="0">
                    <a:latin typeface="Bahnschrift" panose="020B0502040204020203" pitchFamily="34" charset="0"/>
                  </a:rPr>
                  <a:t> shear gust</a:t>
                </a:r>
              </a:p>
              <a:p>
                <a:pPr>
                  <a:lnSpc>
                    <a:spcPct val="20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GB" dirty="0">
                    <a:latin typeface="Bahnschrift" panose="020B0502040204020203" pitchFamily="34" charset="0"/>
                  </a:rPr>
                  <a:t>Implement a 1-cosine gust profile [2]:</a:t>
                </a:r>
              </a:p>
              <a:p>
                <a:pPr marL="0" indent="0">
                  <a:buClr>
                    <a:schemeClr val="accent2">
                      <a:lumMod val="50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</m:sub>
                          </m:sSub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160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𝑠𝑝𝑎𝑛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GB" dirty="0">
                  <a:latin typeface="Bahnschrift" panose="020B0502040204020203" pitchFamily="34" charset="0"/>
                </a:endParaRPr>
              </a:p>
              <a:p>
                <a:pPr marL="0" indent="0">
                  <a:buClr>
                    <a:schemeClr val="accent2">
                      <a:lumMod val="50000"/>
                    </a:schemeClr>
                  </a:buClr>
                  <a:buNone/>
                </a:pPr>
                <a:r>
                  <a:rPr lang="en-GB" sz="1600" dirty="0">
                    <a:latin typeface="Bahnschrift" panose="020B0502040204020203" pitchFamily="34" charset="0"/>
                  </a:rPr>
                  <a:t>	where </a:t>
                </a:r>
                <a:r>
                  <a:rPr lang="en-GB" sz="1600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GB" sz="1600" i="1" baseline="-250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GB" sz="1600" dirty="0">
                    <a:latin typeface="Bahnschrift" panose="020B0502040204020203" pitchFamily="34" charset="0"/>
                  </a:rPr>
                  <a:t> is the gust velocity, </a:t>
                </a:r>
                <a:r>
                  <a:rPr lang="en-GB" sz="1600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U</a:t>
                </a:r>
                <a:r>
                  <a:rPr lang="en-GB" sz="1600" i="1" baseline="-250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de</a:t>
                </a:r>
                <a:r>
                  <a:rPr lang="en-GB" sz="1600" dirty="0">
                    <a:latin typeface="Bahnschrift" panose="020B0502040204020203" pitchFamily="34" charset="0"/>
                  </a:rPr>
                  <a:t> is the derived equivalent 	gust velocity, </a:t>
                </a:r>
                <a:r>
                  <a:rPr lang="en-GB" sz="1600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L</a:t>
                </a:r>
                <a:r>
                  <a:rPr lang="en-GB" sz="1600" i="1" baseline="-250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span</a:t>
                </a:r>
                <a:r>
                  <a:rPr lang="en-GB" sz="1600" dirty="0">
                    <a:latin typeface="Bahnschrift" panose="020B0502040204020203" pitchFamily="34" charset="0"/>
                  </a:rPr>
                  <a:t> is the aircraft span, </a:t>
                </a:r>
                <a:r>
                  <a:rPr lang="en-GB" sz="16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a</a:t>
                </a:r>
                <a:r>
                  <a:rPr lang="en-GB" sz="1600" dirty="0">
                    <a:latin typeface="Bahnschrift" panose="020B0502040204020203" pitchFamily="34" charset="0"/>
                  </a:rPr>
                  <a:t> is a factor and </a:t>
                </a:r>
                <a:r>
                  <a:rPr lang="en-GB" sz="16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y</a:t>
                </a:r>
                <a:r>
                  <a:rPr lang="en-GB" sz="1600" dirty="0">
                    <a:latin typeface="Bahnschrift" panose="020B0502040204020203" pitchFamily="34" charset="0"/>
                  </a:rPr>
                  <a:t> is 	the spanwise coordinate </a:t>
                </a:r>
              </a:p>
              <a:p>
                <a:pPr>
                  <a:lnSpc>
                    <a:spcPct val="20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GB" dirty="0">
                    <a:latin typeface="Bahnschrift" panose="020B0502040204020203" pitchFamily="34" charset="0"/>
                  </a:rPr>
                  <a:t>Increase bending moment   ➤   Penalize large aspect ratios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806E1B8-67E6-460A-BD5A-B099705F7D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359" y="1842654"/>
                <a:ext cx="6635940" cy="4054570"/>
              </a:xfrm>
              <a:blipFill>
                <a:blip r:embed="rId2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15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7601593A-3CA5-418B-B538-59CE8D360A8A}"/>
              </a:ext>
            </a:extLst>
          </p:cNvPr>
          <p:cNvSpPr txBox="1">
            <a:spLocks/>
          </p:cNvSpPr>
          <p:nvPr/>
        </p:nvSpPr>
        <p:spPr>
          <a:xfrm>
            <a:off x="937657" y="5799813"/>
            <a:ext cx="8272603" cy="108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Y. Yang, Y. Chao, and W.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Zhigang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“Aeroelastic dynamic response of elastic aircraft with consideration of two-dimensional discrete gust excitation,” Chinese Journal of Aeronautics, 2019.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58E509C9-A0B9-44D4-8205-0D16A4F65C95}"/>
              </a:ext>
            </a:extLst>
          </p:cNvPr>
          <p:cNvSpPr txBox="1">
            <a:spLocks/>
          </p:cNvSpPr>
          <p:nvPr/>
        </p:nvSpPr>
        <p:spPr>
          <a:xfrm>
            <a:off x="595712" y="5799813"/>
            <a:ext cx="606248" cy="108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[4]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8E71AEE-E971-4E3D-B6DB-8A9B256A025D}"/>
              </a:ext>
            </a:extLst>
          </p:cNvPr>
          <p:cNvGrpSpPr/>
          <p:nvPr/>
        </p:nvGrpSpPr>
        <p:grpSpPr>
          <a:xfrm>
            <a:off x="7103165" y="1788430"/>
            <a:ext cx="4956313" cy="3811325"/>
            <a:chOff x="7103165" y="1788430"/>
            <a:chExt cx="4956313" cy="3811325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DC60C4F-E330-4319-8950-21F02E4F3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103165" y="1788430"/>
              <a:ext cx="4956313" cy="3336226"/>
            </a:xfrm>
            <a:prstGeom prst="rect">
              <a:avLst/>
            </a:prstGeom>
          </p:spPr>
        </p:pic>
        <p:sp>
          <p:nvSpPr>
            <p:cNvPr id="16" name="Marcador de contenido 2">
              <a:extLst>
                <a:ext uri="{FF2B5EF4-FFF2-40B4-BE49-F238E27FC236}">
                  <a16:creationId xmlns:a16="http://schemas.microsoft.com/office/drawing/2014/main" id="{8C4DBD4D-3985-492D-996B-25304FAC3446}"/>
                </a:ext>
              </a:extLst>
            </p:cNvPr>
            <p:cNvSpPr txBox="1">
              <a:spLocks/>
            </p:cNvSpPr>
            <p:nvPr/>
          </p:nvSpPr>
          <p:spPr>
            <a:xfrm>
              <a:off x="7103165" y="5100201"/>
              <a:ext cx="4956313" cy="4995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Clr>
                  <a:schemeClr val="accent2">
                    <a:lumMod val="50000"/>
                  </a:schemeClr>
                </a:buClr>
                <a:buNone/>
              </a:pPr>
              <a:r>
                <a:rPr lang="en-GB" sz="1400" dirty="0">
                  <a:latin typeface="Bahnschrift" panose="020B0502040204020203" pitchFamily="34" charset="0"/>
                </a:rPr>
                <a:t>Fig. 6: Spanwise distribution of 1-cosine gusts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771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GB" sz="2000" dirty="0"/>
              <a:t>Add a constraint on the wing surface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1561701"/>
            <a:ext cx="7729728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Reduce snowball effect   ➤   Prevent the optimization from diverging </a:t>
            </a:r>
          </a:p>
          <a:p>
            <a:pPr lvl="1"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Maximum wing surface threshold   ➤   200 m</a:t>
            </a:r>
            <a:r>
              <a:rPr lang="en-GB" baseline="30000" dirty="0">
                <a:latin typeface="Bahnschrift" panose="020B0502040204020203" pitchFamily="34" charset="0"/>
              </a:rPr>
              <a:t>2</a:t>
            </a:r>
            <a:endParaRPr lang="en-GB" dirty="0">
              <a:latin typeface="Bahnschrift" panose="020B0502040204020203" pitchFamily="34" charset="0"/>
            </a:endParaRPr>
          </a:p>
          <a:p>
            <a:pPr marL="0" indent="0">
              <a:lnSpc>
                <a:spcPct val="200000"/>
              </a:lnSpc>
              <a:buClr>
                <a:schemeClr val="accent2">
                  <a:lumMod val="50000"/>
                </a:schemeClr>
              </a:buClr>
              <a:buNone/>
            </a:pP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16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26AA5BF-1E7D-40C0-B91A-2650945A23FF}"/>
              </a:ext>
            </a:extLst>
          </p:cNvPr>
          <p:cNvSpPr txBox="1">
            <a:spLocks/>
          </p:cNvSpPr>
          <p:nvPr/>
        </p:nvSpPr>
        <p:spPr bwMode="black">
          <a:xfrm>
            <a:off x="2231135" y="3472672"/>
            <a:ext cx="7729728" cy="69183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Fix some design variables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8EAE83CF-8DA2-4ED1-8D09-72322B0C820F}"/>
              </a:ext>
            </a:extLst>
          </p:cNvPr>
          <p:cNvSpPr txBox="1">
            <a:spLocks/>
          </p:cNvSpPr>
          <p:nvPr/>
        </p:nvSpPr>
        <p:spPr>
          <a:xfrm>
            <a:off x="2231135" y="4256237"/>
            <a:ext cx="7729728" cy="405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Make the problem more computationally efficient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Fix some optimization variables   ➤   tapper ratio, root chord…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Finally not used to compare the results in a better way</a:t>
            </a:r>
          </a:p>
          <a:p>
            <a:pPr marL="0" indent="0">
              <a:lnSpc>
                <a:spcPct val="200000"/>
              </a:lnSpc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None/>
            </a:pPr>
            <a:endParaRPr lang="en-GB" dirty="0">
              <a:latin typeface="Bahnschrif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D50C43-D986-4830-B5B1-1586E9AABE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0200" y="2928310"/>
            <a:ext cx="1158508" cy="90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024BD-E637-49A5-BF60-BF6C8FC0E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598" y="2529937"/>
            <a:ext cx="8964000" cy="1404000"/>
          </a:xfrm>
        </p:spPr>
        <p:txBody>
          <a:bodyPr>
            <a:normAutofit/>
          </a:bodyPr>
          <a:lstStyle/>
          <a:p>
            <a:r>
              <a:rPr lang="en-GB" sz="3600" dirty="0"/>
              <a:t>Thanks for your attention!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B3FDF34-0963-4AFB-AC46-159E67882E87}"/>
              </a:ext>
            </a:extLst>
          </p:cNvPr>
          <p:cNvSpPr txBox="1">
            <a:spLocks/>
          </p:cNvSpPr>
          <p:nvPr/>
        </p:nvSpPr>
        <p:spPr bwMode="blackWhite">
          <a:xfrm>
            <a:off x="1589598" y="4439089"/>
            <a:ext cx="8964000" cy="140400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ANY QUESTION?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FECB111-382D-4F59-9372-546B061BE6BF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3210273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7219647-521D-4324-BB07-B575592E85FF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0" name="Subtítulo 2">
            <a:extLst>
              <a:ext uri="{FF2B5EF4-FFF2-40B4-BE49-F238E27FC236}">
                <a16:creationId xmlns:a16="http://schemas.microsoft.com/office/drawing/2014/main" id="{85AF8E8C-B9E7-4F4C-B780-C439EEA27852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HALE AEROECODESIGN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8480CB-E572-46AA-8BD5-69F731C46569}"/>
              </a:ext>
            </a:extLst>
          </p:cNvPr>
          <p:cNvSpPr txBox="1"/>
          <p:nvPr/>
        </p:nvSpPr>
        <p:spPr>
          <a:xfrm>
            <a:off x="1571478" y="620785"/>
            <a:ext cx="8964000" cy="1404000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i="1">
                <a:solidFill>
                  <a:srgbClr val="262626"/>
                </a:solidFill>
              </a:rPr>
              <a:t>“True optimization is the revolutionary contribution of modern research to decision processes”</a:t>
            </a:r>
          </a:p>
          <a:p>
            <a:pPr algn="r"/>
            <a:r>
              <a:rPr lang="en-GB" sz="2800" i="1">
                <a:solidFill>
                  <a:srgbClr val="262626"/>
                </a:solidFill>
              </a:rPr>
              <a:t>George Dantzig	 </a:t>
            </a:r>
            <a:endParaRPr lang="en-GB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10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/>
              <a:t>OUTLINE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82258"/>
            <a:ext cx="7729728" cy="444947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sz="2000" dirty="0">
                <a:latin typeface="Bahnschrift" panose="020B0502040204020203" pitchFamily="34" charset="0"/>
              </a:rPr>
              <a:t>STATE OF THE ART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sz="2000" dirty="0">
                <a:latin typeface="Bahnschrift" panose="020B0502040204020203" pitchFamily="34" charset="0"/>
              </a:rPr>
              <a:t>GOAL OF THE PROJECT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sz="2000" dirty="0">
                <a:latin typeface="Bahnschrift" panose="020B0502040204020203" pitchFamily="34" charset="0"/>
              </a:rPr>
              <a:t>MILESTONES OF THE PROJECT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sz="2000" dirty="0">
                <a:latin typeface="Bahnschrift" panose="020B0502040204020203" pitchFamily="34" charset="0"/>
              </a:rPr>
              <a:t>RESULTS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sz="2000" dirty="0">
                <a:latin typeface="Bahnschrift" panose="020B0502040204020203" pitchFamily="34" charset="0"/>
              </a:rPr>
              <a:t>CONCLUSIONS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sz="2000" dirty="0">
                <a:latin typeface="Bahnschrift" panose="020B0502040204020203" pitchFamily="34" charset="0"/>
              </a:rPr>
              <a:t>FUTURE WORK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2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291FAF-4D06-4AA5-ACD7-4EF2CD7AE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627" y="2632982"/>
            <a:ext cx="2062537" cy="206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9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/>
              <a:t>STATE OF THE ART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979" y="1816151"/>
            <a:ext cx="7729728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HALE   ➤   High-Altitude Long Endurance Drone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Atmospheric satellites or </a:t>
            </a:r>
            <a:r>
              <a:rPr lang="en-GB" dirty="0" err="1">
                <a:latin typeface="Bahnschrift" panose="020B0502040204020203" pitchFamily="34" charset="0"/>
              </a:rPr>
              <a:t>atmosats</a:t>
            </a:r>
            <a:endParaRPr lang="en-GB" dirty="0">
              <a:latin typeface="Bahnschrift" panose="020B0502040204020203" pitchFamily="34" charset="0"/>
            </a:endParaRP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Services conventionally provided by space satellites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Environment-friendly   ➤   Powered by solar energy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CO</a:t>
            </a:r>
            <a:r>
              <a:rPr lang="en-GB" baseline="-25000" dirty="0">
                <a:latin typeface="Bahnschrift" panose="020B0502040204020203" pitchFamily="34" charset="0"/>
              </a:rPr>
              <a:t>2</a:t>
            </a:r>
            <a:r>
              <a:rPr lang="en-GB" dirty="0">
                <a:latin typeface="Bahnschrift" panose="020B0502040204020203" pitchFamily="34" charset="0"/>
              </a:rPr>
              <a:t> emissions   ➤   Manufacturing and materials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endParaRPr lang="en-GB" dirty="0">
              <a:latin typeface="Bahnschrift" panose="020B0502040204020203" pitchFamily="34" charset="0"/>
            </a:endParaRP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MDO   ➤   Multidisciplinary Design Optimization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Optimum for the interaction of disciplines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 err="1">
                <a:latin typeface="Bahnschrift" panose="020B0502040204020203" pitchFamily="34" charset="0"/>
              </a:rPr>
              <a:t>OpenAeroStruct</a:t>
            </a:r>
            <a:r>
              <a:rPr lang="en-GB" dirty="0">
                <a:latin typeface="Bahnschrift" panose="020B0502040204020203" pitchFamily="34" charset="0"/>
              </a:rPr>
              <a:t> (based on </a:t>
            </a:r>
            <a:r>
              <a:rPr lang="en-GB" dirty="0" err="1">
                <a:latin typeface="Bahnschrift" panose="020B0502040204020203" pitchFamily="34" charset="0"/>
              </a:rPr>
              <a:t>OpenMDAO</a:t>
            </a:r>
            <a:r>
              <a:rPr lang="en-GB" dirty="0">
                <a:latin typeface="Bahnschrift" panose="020B0502040204020203" pitchFamily="34" charset="0"/>
              </a:rPr>
              <a:t>)   ➤   </a:t>
            </a:r>
            <a:r>
              <a:rPr lang="en-GB" dirty="0" err="1">
                <a:latin typeface="Bahnschrift" panose="020B0502040204020203" pitchFamily="34" charset="0"/>
              </a:rPr>
              <a:t>Aerostructural</a:t>
            </a:r>
            <a:r>
              <a:rPr lang="en-GB" dirty="0">
                <a:latin typeface="Bahnschrift" panose="020B0502040204020203" pitchFamily="34" charset="0"/>
              </a:rPr>
              <a:t> optimization  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3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CFBD605-8762-4F42-8477-43C339E30A03}"/>
              </a:ext>
            </a:extLst>
          </p:cNvPr>
          <p:cNvGrpSpPr/>
          <p:nvPr/>
        </p:nvGrpSpPr>
        <p:grpSpPr>
          <a:xfrm>
            <a:off x="6839088" y="1935419"/>
            <a:ext cx="4956313" cy="3224915"/>
            <a:chOff x="6839088" y="1935419"/>
            <a:chExt cx="4956313" cy="3224915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55128BD6-4F4D-40CC-99C6-473E4BCF3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06533" y="1935419"/>
              <a:ext cx="3821425" cy="254761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Marcador de contenido 2">
              <a:extLst>
                <a:ext uri="{FF2B5EF4-FFF2-40B4-BE49-F238E27FC236}">
                  <a16:creationId xmlns:a16="http://schemas.microsoft.com/office/drawing/2014/main" id="{A54C93DC-DAD4-4994-947D-50F4FBE77536}"/>
                </a:ext>
              </a:extLst>
            </p:cNvPr>
            <p:cNvSpPr txBox="1">
              <a:spLocks/>
            </p:cNvSpPr>
            <p:nvPr/>
          </p:nvSpPr>
          <p:spPr>
            <a:xfrm>
              <a:off x="6839088" y="4660780"/>
              <a:ext cx="4956313" cy="4995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Clr>
                  <a:schemeClr val="accent2">
                    <a:lumMod val="50000"/>
                  </a:schemeClr>
                </a:buClr>
                <a:buNone/>
              </a:pPr>
              <a:r>
                <a:rPr lang="en-GB" sz="1400" dirty="0">
                  <a:latin typeface="Bahnschrift" panose="020B0502040204020203" pitchFamily="34" charset="0"/>
                </a:rPr>
                <a:t>Fig. 1: Airbus-built HALE Zephyr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763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/>
              <a:t>GOAL OF THE PROJECT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944" y="1772480"/>
            <a:ext cx="7729728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Refine a modified version of </a:t>
            </a:r>
            <a:r>
              <a:rPr lang="en-GB" dirty="0" err="1">
                <a:latin typeface="Bahnschrift" panose="020B0502040204020203" pitchFamily="34" charset="0"/>
              </a:rPr>
              <a:t>OpenAeroStruct</a:t>
            </a:r>
            <a:r>
              <a:rPr lang="en-GB" dirty="0">
                <a:latin typeface="Bahnschrift" panose="020B0502040204020203" pitchFamily="34" charset="0"/>
              </a:rPr>
              <a:t> presented in [1]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CO</a:t>
            </a:r>
            <a:r>
              <a:rPr lang="en-GB" baseline="-25000" dirty="0">
                <a:latin typeface="Bahnschrift" panose="020B0502040204020203" pitchFamily="34" charset="0"/>
              </a:rPr>
              <a:t>2</a:t>
            </a:r>
            <a:r>
              <a:rPr lang="en-GB" dirty="0">
                <a:latin typeface="Bahnschrift" panose="020B0502040204020203" pitchFamily="34" charset="0"/>
              </a:rPr>
              <a:t> footprint optimization of a HALE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Compromise solution between: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Convergence of the optimization   ➤   Efficiency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Complexity  of  the  model   ➤   Realistic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Validation with Facebook’s single-boom HALE [2]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4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B2A6B19-600D-446E-86FC-F559DACFD68B}"/>
              </a:ext>
            </a:extLst>
          </p:cNvPr>
          <p:cNvGrpSpPr/>
          <p:nvPr/>
        </p:nvGrpSpPr>
        <p:grpSpPr>
          <a:xfrm>
            <a:off x="7039984" y="1589819"/>
            <a:ext cx="4956313" cy="1955422"/>
            <a:chOff x="7039984" y="1632023"/>
            <a:chExt cx="4956313" cy="1955422"/>
          </a:xfrm>
        </p:grpSpPr>
        <p:pic>
          <p:nvPicPr>
            <p:cNvPr id="14" name="Picture 7">
              <a:extLst>
                <a:ext uri="{FF2B5EF4-FFF2-40B4-BE49-F238E27FC236}">
                  <a16:creationId xmlns:a16="http://schemas.microsoft.com/office/drawing/2014/main" id="{BA4D46BB-76BA-4A43-87D1-8C0C459ABF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6" t="7398" r="63310" b="18002"/>
            <a:stretch/>
          </p:blipFill>
          <p:spPr>
            <a:xfrm flipH="1">
              <a:off x="7449523" y="1632023"/>
              <a:ext cx="3885051" cy="1784312"/>
            </a:xfrm>
            <a:prstGeom prst="rect">
              <a:avLst/>
            </a:prstGeom>
          </p:spPr>
        </p:pic>
        <p:sp>
          <p:nvSpPr>
            <p:cNvPr id="15" name="Marcador de contenido 2">
              <a:extLst>
                <a:ext uri="{FF2B5EF4-FFF2-40B4-BE49-F238E27FC236}">
                  <a16:creationId xmlns:a16="http://schemas.microsoft.com/office/drawing/2014/main" id="{A49196B7-B572-43CE-8601-1F1B6A7CA205}"/>
                </a:ext>
              </a:extLst>
            </p:cNvPr>
            <p:cNvSpPr txBox="1">
              <a:spLocks/>
            </p:cNvSpPr>
            <p:nvPr/>
          </p:nvSpPr>
          <p:spPr>
            <a:xfrm>
              <a:off x="7039984" y="3087891"/>
              <a:ext cx="4956313" cy="4995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Clr>
                  <a:schemeClr val="accent2">
                    <a:lumMod val="50000"/>
                  </a:schemeClr>
                </a:buClr>
                <a:buNone/>
              </a:pPr>
              <a:r>
                <a:rPr lang="en-GB" sz="1400" dirty="0">
                  <a:latin typeface="Bahnschrift" panose="020B0502040204020203" pitchFamily="34" charset="0"/>
                </a:rPr>
                <a:t>Fig. 2: Optimal HALE wing structure [1]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7FB315FC-20F1-40F0-89F8-145A6ABA1FDE}"/>
              </a:ext>
            </a:extLst>
          </p:cNvPr>
          <p:cNvGrpSpPr/>
          <p:nvPr/>
        </p:nvGrpSpPr>
        <p:grpSpPr>
          <a:xfrm>
            <a:off x="7039984" y="3764816"/>
            <a:ext cx="4956313" cy="1638995"/>
            <a:chOff x="7039984" y="3807020"/>
            <a:chExt cx="4956313" cy="1638995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FE671037-0312-4843-B4AE-AB8134A6D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01709" y="3807020"/>
              <a:ext cx="3632865" cy="1210955"/>
            </a:xfrm>
            <a:prstGeom prst="rect">
              <a:avLst/>
            </a:prstGeom>
          </p:spPr>
        </p:pic>
        <p:sp>
          <p:nvSpPr>
            <p:cNvPr id="18" name="Marcador de contenido 2">
              <a:extLst>
                <a:ext uri="{FF2B5EF4-FFF2-40B4-BE49-F238E27FC236}">
                  <a16:creationId xmlns:a16="http://schemas.microsoft.com/office/drawing/2014/main" id="{C4C94199-9EED-4452-B20C-E3BB663A6ECD}"/>
                </a:ext>
              </a:extLst>
            </p:cNvPr>
            <p:cNvSpPr txBox="1">
              <a:spLocks/>
            </p:cNvSpPr>
            <p:nvPr/>
          </p:nvSpPr>
          <p:spPr>
            <a:xfrm>
              <a:off x="7039984" y="4946461"/>
              <a:ext cx="4956313" cy="4995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Clr>
                  <a:schemeClr val="accent2">
                    <a:lumMod val="50000"/>
                  </a:schemeClr>
                </a:buClr>
                <a:buNone/>
              </a:pPr>
              <a:r>
                <a:rPr lang="en-GB" sz="1400" dirty="0">
                  <a:latin typeface="Bahnschrift" panose="020B0502040204020203" pitchFamily="34" charset="0"/>
                </a:rPr>
                <a:t>Fig. 3: Facebook’s single-boom HALE [2]</a:t>
              </a:r>
            </a:p>
          </p:txBody>
        </p:sp>
      </p:grp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990C470D-8FF4-401E-A24F-55056BF8CF0E}"/>
              </a:ext>
            </a:extLst>
          </p:cNvPr>
          <p:cNvSpPr txBox="1">
            <a:spLocks/>
          </p:cNvSpPr>
          <p:nvPr/>
        </p:nvSpPr>
        <p:spPr>
          <a:xfrm>
            <a:off x="570146" y="5505343"/>
            <a:ext cx="10638336" cy="264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Duriez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and J.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Morlier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“Hale multidisciplinary design optimization with a focus on eco-material selection,” ISAE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Supaero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2020.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D. Colas, N. H. Roberts, and V. S.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Suryakumar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“Hale multidisciplinary design optimization Part I:  Solar-powered single and multiple-boom aircraft,” in 2018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AviationTechnology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Integration, and Operations Conference, p. 3028, 2018.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1B14A1DD-8470-4FF1-BF02-E600BB16F02E}"/>
              </a:ext>
            </a:extLst>
          </p:cNvPr>
          <p:cNvSpPr txBox="1">
            <a:spLocks/>
          </p:cNvSpPr>
          <p:nvPr/>
        </p:nvSpPr>
        <p:spPr>
          <a:xfrm>
            <a:off x="235782" y="5505343"/>
            <a:ext cx="378652" cy="77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[1]</a:t>
            </a:r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D692C64D-2A0E-44F6-92C9-A34616FA7184}"/>
              </a:ext>
            </a:extLst>
          </p:cNvPr>
          <p:cNvSpPr txBox="1">
            <a:spLocks/>
          </p:cNvSpPr>
          <p:nvPr/>
        </p:nvSpPr>
        <p:spPr>
          <a:xfrm>
            <a:off x="235782" y="5829463"/>
            <a:ext cx="481270" cy="77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68169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a 17">
            <a:extLst>
              <a:ext uri="{FF2B5EF4-FFF2-40B4-BE49-F238E27FC236}">
                <a16:creationId xmlns:a16="http://schemas.microsoft.com/office/drawing/2014/main" id="{C50375AD-6492-45AB-A6BA-1D08B14E44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6689547"/>
              </p:ext>
            </p:extLst>
          </p:nvPr>
        </p:nvGraphicFramePr>
        <p:xfrm>
          <a:off x="136431" y="1022148"/>
          <a:ext cx="16020000" cy="4348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4" name="Diagrama 23">
            <a:extLst>
              <a:ext uri="{FF2B5EF4-FFF2-40B4-BE49-F238E27FC236}">
                <a16:creationId xmlns:a16="http://schemas.microsoft.com/office/drawing/2014/main" id="{6A137D57-336C-481F-AF31-25B9F156A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4758866"/>
              </p:ext>
            </p:extLst>
          </p:nvPr>
        </p:nvGraphicFramePr>
        <p:xfrm>
          <a:off x="140786" y="1026502"/>
          <a:ext cx="16020000" cy="4348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/>
              <a:t>MILESTONES OF THE PROJECT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5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B7B4261-4AB2-4B09-B575-8C62FFDCB24B}"/>
              </a:ext>
            </a:extLst>
          </p:cNvPr>
          <p:cNvSpPr txBox="1"/>
          <p:nvPr/>
        </p:nvSpPr>
        <p:spPr>
          <a:xfrm>
            <a:off x="552703" y="4581022"/>
            <a:ext cx="1807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SEMESTER 3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1EEC7241-8120-4E62-81CA-DB498EFF859D}"/>
              </a:ext>
            </a:extLst>
          </p:cNvPr>
          <p:cNvCxnSpPr>
            <a:cxnSpLocks/>
          </p:cNvCxnSpPr>
          <p:nvPr/>
        </p:nvCxnSpPr>
        <p:spPr>
          <a:xfrm>
            <a:off x="2479729" y="4793847"/>
            <a:ext cx="132156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8559223-83F0-45BC-95DC-E79273136CE6}"/>
              </a:ext>
            </a:extLst>
          </p:cNvPr>
          <p:cNvSpPr txBox="1"/>
          <p:nvPr/>
        </p:nvSpPr>
        <p:spPr>
          <a:xfrm>
            <a:off x="9825078" y="2598810"/>
            <a:ext cx="1807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COMPLETED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8576315-5250-4420-85A5-34C5A7302B1A}"/>
              </a:ext>
            </a:extLst>
          </p:cNvPr>
          <p:cNvCxnSpPr>
            <a:cxnSpLocks/>
          </p:cNvCxnSpPr>
          <p:nvPr/>
        </p:nvCxnSpPr>
        <p:spPr>
          <a:xfrm flipV="1">
            <a:off x="8508672" y="2834419"/>
            <a:ext cx="1321562" cy="573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13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419" y="1963553"/>
            <a:ext cx="7729728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Reduce </a:t>
            </a:r>
            <a:r>
              <a:rPr lang="en-GB" u="sng" dirty="0">
                <a:latin typeface="Bahnschrift" panose="020B0502040204020203" pitchFamily="34" charset="0"/>
              </a:rPr>
              <a:t>snowball effect</a:t>
            </a:r>
            <a:r>
              <a:rPr lang="en-GB" dirty="0">
                <a:latin typeface="Bahnschrift" panose="020B0502040204020203" pitchFamily="34" charset="0"/>
              </a:rPr>
              <a:t>   ➤   Prevent the optimization from diverging</a:t>
            </a:r>
          </a:p>
          <a:p>
            <a:pPr marL="0" indent="0">
              <a:lnSpc>
                <a:spcPct val="200000"/>
              </a:lnSpc>
              <a:buClr>
                <a:schemeClr val="accent2">
                  <a:lumMod val="50000"/>
                </a:schemeClr>
              </a:buClr>
              <a:buNone/>
            </a:pPr>
            <a:endParaRPr lang="en-GB" dirty="0">
              <a:latin typeface="Bahnschrift" panose="020B0502040204020203" pitchFamily="34" charset="0"/>
            </a:endParaRPr>
          </a:p>
          <a:p>
            <a:pPr marL="0" indent="0">
              <a:lnSpc>
                <a:spcPct val="200000"/>
              </a:lnSpc>
              <a:buClr>
                <a:schemeClr val="accent2">
                  <a:lumMod val="50000"/>
                </a:schemeClr>
              </a:buClr>
              <a:buNone/>
            </a:pPr>
            <a:endParaRPr lang="en-GB" dirty="0">
              <a:latin typeface="Bahnschrift" panose="020B0502040204020203" pitchFamily="34" charset="0"/>
            </a:endParaRP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Maximum wing surface threshold   ➤   200 m</a:t>
            </a:r>
            <a:r>
              <a:rPr lang="en-GB" baseline="30000" dirty="0">
                <a:latin typeface="Bahnschrift" panose="020B0502040204020203" pitchFamily="34" charset="0"/>
              </a:rPr>
              <a:t>2</a:t>
            </a:r>
            <a:endParaRPr lang="en-GB" dirty="0">
              <a:latin typeface="Bahnschrift" panose="020B0502040204020203" pitchFamily="34" charset="0"/>
            </a:endParaRPr>
          </a:p>
          <a:p>
            <a:pPr marL="0" indent="0">
              <a:lnSpc>
                <a:spcPct val="200000"/>
              </a:lnSpc>
              <a:buClr>
                <a:schemeClr val="accent2">
                  <a:lumMod val="50000"/>
                </a:schemeClr>
              </a:buClr>
              <a:buNone/>
            </a:pP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3B255DA-CF2F-4EEA-AC1F-F908468DF77A}"/>
              </a:ext>
            </a:extLst>
          </p:cNvPr>
          <p:cNvSpPr txBox="1"/>
          <p:nvPr/>
        </p:nvSpPr>
        <p:spPr>
          <a:xfrm>
            <a:off x="7774579" y="2969647"/>
            <a:ext cx="1510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Divergence</a:t>
            </a:r>
            <a:endParaRPr lang="en-GB" sz="1600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D70096B2-F8C4-4902-9ED0-DA0C69699AA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93534" y="2771638"/>
            <a:ext cx="877660" cy="6858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GB" sz="2000" dirty="0"/>
              <a:t>Add a constraint on the wing surface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6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EB93FCB-337B-45FF-B66F-1ACC25809FD6}"/>
              </a:ext>
            </a:extLst>
          </p:cNvPr>
          <p:cNvSpPr txBox="1"/>
          <p:nvPr/>
        </p:nvSpPr>
        <p:spPr>
          <a:xfrm>
            <a:off x="2710309" y="2872663"/>
            <a:ext cx="892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HALE</a:t>
            </a:r>
          </a:p>
          <a:p>
            <a:pPr algn="ctr"/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Weight </a:t>
            </a:r>
            <a:r>
              <a:rPr lang="en-GB" sz="1600" dirty="0"/>
              <a:t> 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0D65ED3-2E35-4A95-8523-E5D9AF2D78EA}"/>
              </a:ext>
            </a:extLst>
          </p:cNvPr>
          <p:cNvSpPr txBox="1"/>
          <p:nvPr/>
        </p:nvSpPr>
        <p:spPr>
          <a:xfrm>
            <a:off x="4116975" y="2863157"/>
            <a:ext cx="14626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Propulsion</a:t>
            </a:r>
          </a:p>
          <a:p>
            <a:pPr algn="ctr"/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Weight (batteries &amp; solar panels)</a:t>
            </a:r>
            <a:endParaRPr lang="en-GB" sz="16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E8F1599-E0DC-4326-A806-003474D55F13}"/>
              </a:ext>
            </a:extLst>
          </p:cNvPr>
          <p:cNvSpPr txBox="1"/>
          <p:nvPr/>
        </p:nvSpPr>
        <p:spPr>
          <a:xfrm>
            <a:off x="6095999" y="2872663"/>
            <a:ext cx="1162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Structural</a:t>
            </a:r>
          </a:p>
          <a:p>
            <a:pPr algn="ctr"/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Weight </a:t>
            </a:r>
            <a:r>
              <a:rPr lang="en-GB" sz="1600" dirty="0"/>
              <a:t>  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779FD53-CCEF-44E2-ABA0-5737D83C32B0}"/>
              </a:ext>
            </a:extLst>
          </p:cNvPr>
          <p:cNvCxnSpPr/>
          <p:nvPr/>
        </p:nvCxnSpPr>
        <p:spPr>
          <a:xfrm flipV="1">
            <a:off x="3563754" y="2925700"/>
            <a:ext cx="0" cy="46800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A97E19C-F7BE-40D5-87A3-039B6C206D5E}"/>
              </a:ext>
            </a:extLst>
          </p:cNvPr>
          <p:cNvCxnSpPr/>
          <p:nvPr/>
        </p:nvCxnSpPr>
        <p:spPr>
          <a:xfrm flipV="1">
            <a:off x="5427388" y="2920703"/>
            <a:ext cx="0" cy="46800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0D830E3-1142-42D4-A331-91AA321628C6}"/>
              </a:ext>
            </a:extLst>
          </p:cNvPr>
          <p:cNvCxnSpPr/>
          <p:nvPr/>
        </p:nvCxnSpPr>
        <p:spPr>
          <a:xfrm flipV="1">
            <a:off x="7225712" y="2916347"/>
            <a:ext cx="0" cy="46800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9D361F5-C258-4FD9-9720-2ABDE058FC90}"/>
              </a:ext>
            </a:extLst>
          </p:cNvPr>
          <p:cNvSpPr txBox="1"/>
          <p:nvPr/>
        </p:nvSpPr>
        <p:spPr>
          <a:xfrm>
            <a:off x="3726296" y="2990423"/>
            <a:ext cx="442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Bahnschrift" panose="020B0502040204020203" pitchFamily="34" charset="0"/>
              </a:rPr>
              <a:t>➤</a:t>
            </a:r>
            <a:endParaRPr lang="en-GB" sz="16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C0FC8C0-6063-41C1-BEE2-2448E2BBBA5F}"/>
              </a:ext>
            </a:extLst>
          </p:cNvPr>
          <p:cNvSpPr txBox="1"/>
          <p:nvPr/>
        </p:nvSpPr>
        <p:spPr>
          <a:xfrm>
            <a:off x="5613801" y="2990423"/>
            <a:ext cx="442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Bahnschrift" panose="020B0502040204020203" pitchFamily="34" charset="0"/>
              </a:rPr>
              <a:t>➤</a:t>
            </a:r>
            <a:endParaRPr lang="en-GB" sz="16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CC3B225-3FED-4370-9061-ECBB99B71BF7}"/>
              </a:ext>
            </a:extLst>
          </p:cNvPr>
          <p:cNvSpPr txBox="1"/>
          <p:nvPr/>
        </p:nvSpPr>
        <p:spPr>
          <a:xfrm>
            <a:off x="7419645" y="2981070"/>
            <a:ext cx="442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Bahnschrift" panose="020B0502040204020203" pitchFamily="34" charset="0"/>
              </a:rPr>
              <a:t>➤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6350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/>
      <p:bldP spid="17" grpId="0"/>
      <p:bldP spid="18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GB" sz="2000" dirty="0"/>
              <a:t>Turn material function into </a:t>
            </a:r>
            <a:br>
              <a:rPr lang="en-GB" sz="2000" dirty="0"/>
            </a:br>
            <a:r>
              <a:rPr lang="en-GB" sz="2000" dirty="0" err="1"/>
              <a:t>OpenMDAO</a:t>
            </a:r>
            <a:r>
              <a:rPr lang="en-GB" sz="2000" dirty="0"/>
              <a:t> components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419" y="1963553"/>
            <a:ext cx="8007160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Component   ➤   The most efficient way for gradient-based optimization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Replace the existing function by the component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Access to material properties database and interpolate: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Young’s modulus (E)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Shear modulus (G)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Get to know the </a:t>
            </a:r>
            <a:r>
              <a:rPr lang="en-GB" dirty="0" err="1">
                <a:latin typeface="Bahnschrift" panose="020B0502040204020203" pitchFamily="34" charset="0"/>
              </a:rPr>
              <a:t>OpenMDAO</a:t>
            </a:r>
            <a:r>
              <a:rPr lang="en-GB" dirty="0">
                <a:latin typeface="Bahnschrift" panose="020B0502040204020203" pitchFamily="34" charset="0"/>
              </a:rPr>
              <a:t> methodology 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endParaRPr lang="en-GB" dirty="0">
              <a:latin typeface="Bahnschrift" panose="020B0502040204020203" pitchFamily="34" charset="0"/>
            </a:endParaRPr>
          </a:p>
          <a:p>
            <a:pPr lvl="1">
              <a:buClr>
                <a:schemeClr val="accent2">
                  <a:lumMod val="50000"/>
                </a:schemeClr>
              </a:buClr>
            </a:pPr>
            <a:endParaRPr lang="en-GB" dirty="0">
              <a:latin typeface="Bahnschrift" panose="020B0502040204020203" pitchFamily="34" charset="0"/>
            </a:endParaRPr>
          </a:p>
          <a:p>
            <a:pPr marL="228600" lvl="1" indent="0">
              <a:buClr>
                <a:schemeClr val="accent2">
                  <a:lumMod val="50000"/>
                </a:schemeClr>
              </a:buClr>
              <a:buNone/>
            </a:pPr>
            <a:endParaRPr lang="en-GB" dirty="0">
              <a:latin typeface="Bahnschrift" panose="020B0502040204020203" pitchFamily="34" charset="0"/>
            </a:endParaRPr>
          </a:p>
          <a:p>
            <a:pPr marL="228600" lvl="1" indent="0">
              <a:lnSpc>
                <a:spcPct val="200000"/>
              </a:lnSpc>
              <a:buClr>
                <a:schemeClr val="accent2">
                  <a:lumMod val="50000"/>
                </a:schemeClr>
              </a:buClr>
              <a:buNone/>
            </a:pPr>
            <a:endParaRPr lang="en-GB" dirty="0">
              <a:latin typeface="Bahnschrift" panose="020B0502040204020203" pitchFamily="34" charset="0"/>
            </a:endParaRPr>
          </a:p>
          <a:p>
            <a:pPr lvl="1"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7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8335AF6-AC3D-4A5A-9664-AEABAE7E541A}"/>
              </a:ext>
            </a:extLst>
          </p:cNvPr>
          <p:cNvSpPr txBox="1"/>
          <p:nvPr/>
        </p:nvSpPr>
        <p:spPr>
          <a:xfrm>
            <a:off x="5245208" y="3990838"/>
            <a:ext cx="3055551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228600" defTabSz="914400">
              <a:spcBef>
                <a:spcPts val="1000"/>
              </a:spcBef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Failure strength</a:t>
            </a:r>
          </a:p>
          <a:p>
            <a:pPr lvl="1" indent="-228600" defTabSz="914400">
              <a:spcBef>
                <a:spcPts val="1000"/>
              </a:spcBef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CO</a:t>
            </a:r>
            <a:r>
              <a:rPr lang="en-GB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2 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emissions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99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GB" sz="2000" dirty="0"/>
              <a:t>Add engines as point masses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806E1B8-67E6-460A-BD5A-B099705F7D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3690" y="1735930"/>
                <a:ext cx="7729728" cy="3772991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21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GB" sz="1900" dirty="0">
                    <a:latin typeface="Bahnschrift" panose="020B0502040204020203" pitchFamily="34" charset="0"/>
                  </a:rPr>
                  <a:t>Two symmetrical engines   ➤   Two symmetrical point masses</a:t>
                </a:r>
              </a:p>
              <a:p>
                <a:pPr>
                  <a:lnSpc>
                    <a:spcPct val="21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GB" sz="1900" dirty="0">
                    <a:latin typeface="Bahnschrift" panose="020B0502040204020203" pitchFamily="34" charset="0"/>
                  </a:rPr>
                  <a:t>New design variable   ➤    Engine spanwise location</a:t>
                </a:r>
              </a:p>
              <a:p>
                <a:pPr>
                  <a:lnSpc>
                    <a:spcPct val="20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GB" sz="1900" dirty="0">
                    <a:latin typeface="Bahnschrift" panose="020B0502040204020203" pitchFamily="34" charset="0"/>
                  </a:rPr>
                  <a:t>Same propulsion density as FB single-boom HALE [2]</a:t>
                </a:r>
              </a:p>
              <a:p>
                <a:pPr marL="0" indent="0">
                  <a:buClr>
                    <a:schemeClr val="accent2">
                      <a:lumMod val="50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𝑝𝑟𝑜𝑝</m:t>
                          </m:r>
                        </m:sub>
                      </m:sSub>
                      <m:r>
                        <a:rPr lang="en-GB" sz="17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7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1700" i="1">
                                  <a:latin typeface="Cambria Math" panose="02040503050406030204" pitchFamily="18" charset="0"/>
                                </a:rPr>
                                <m:t>𝑝𝑟𝑜𝑝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7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700" i="1">
                                  <a:latin typeface="Cambria Math" panose="02040503050406030204" pitchFamily="18" charset="0"/>
                                </a:rPr>
                                <m:t>𝑝𝑟𝑜𝑝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>
                  <a:latin typeface="Bahnschrift" panose="020B0502040204020203" pitchFamily="34" charset="0"/>
                </a:endParaRPr>
              </a:p>
              <a:p>
                <a:pPr marL="0" indent="0">
                  <a:buClr>
                    <a:schemeClr val="accent2">
                      <a:lumMod val="50000"/>
                    </a:schemeClr>
                  </a:buClr>
                  <a:buNone/>
                </a:pPr>
                <a:r>
                  <a:rPr lang="en-GB" dirty="0">
                    <a:latin typeface="Bahnschrift" panose="020B0502040204020203" pitchFamily="34" charset="0"/>
                  </a:rPr>
                  <a:t>	</a:t>
                </a:r>
                <a:r>
                  <a:rPr lang="en-GB" sz="1700" dirty="0">
                    <a:latin typeface="Bahnschrift" panose="020B0502040204020203" pitchFamily="34" charset="0"/>
                  </a:rPr>
                  <a:t>where </a:t>
                </a:r>
                <a:r>
                  <a:rPr lang="en-GB" sz="1700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d</a:t>
                </a:r>
                <a:r>
                  <a:rPr lang="en-GB" sz="1700" i="1" baseline="-250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prop</a:t>
                </a:r>
                <a:r>
                  <a:rPr lang="en-GB" sz="1700" dirty="0">
                    <a:latin typeface="Bahnschrift" panose="020B0502040204020203" pitchFamily="34" charset="0"/>
                  </a:rPr>
                  <a:t> is the propulsion density, </a:t>
                </a:r>
                <a:r>
                  <a:rPr lang="en-GB" sz="1700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M</a:t>
                </a:r>
                <a:r>
                  <a:rPr lang="en-GB" sz="1700" i="1" baseline="-250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prop</a:t>
                </a:r>
                <a:r>
                  <a:rPr lang="en-GB" sz="1700" dirty="0">
                    <a:latin typeface="Bahnschrift" panose="020B0502040204020203" pitchFamily="34" charset="0"/>
                  </a:rPr>
                  <a:t> is the propulsion</a:t>
                </a:r>
              </a:p>
              <a:p>
                <a:pPr marL="0" indent="0">
                  <a:spcBef>
                    <a:spcPts val="600"/>
                  </a:spcBef>
                  <a:buClr>
                    <a:schemeClr val="accent2">
                      <a:lumMod val="50000"/>
                    </a:schemeClr>
                  </a:buClr>
                  <a:buNone/>
                </a:pPr>
                <a:r>
                  <a:rPr lang="en-GB" sz="1700" dirty="0">
                    <a:latin typeface="Bahnschrift" panose="020B0502040204020203" pitchFamily="34" charset="0"/>
                  </a:rPr>
                  <a:t>	mass, and </a:t>
                </a:r>
                <a:r>
                  <a:rPr lang="en-GB" sz="1700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P</a:t>
                </a:r>
                <a:r>
                  <a:rPr lang="en-GB" sz="1700" i="1" baseline="-250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prop</a:t>
                </a:r>
                <a:r>
                  <a:rPr lang="en-GB" sz="1700" dirty="0">
                    <a:latin typeface="Bahnschrift" panose="020B0502040204020203" pitchFamily="34" charset="0"/>
                  </a:rPr>
                  <a:t> is the power needed for propulsion </a:t>
                </a:r>
              </a:p>
              <a:p>
                <a:pPr>
                  <a:lnSpc>
                    <a:spcPct val="20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GB" sz="1900" dirty="0">
                    <a:latin typeface="Bahnschrift" panose="020B0502040204020203" pitchFamily="34" charset="0"/>
                  </a:rPr>
                  <a:t>Reduce the bending moment on the wing due to lift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806E1B8-67E6-460A-BD5A-B099705F7D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690" y="1735930"/>
                <a:ext cx="7729728" cy="3772991"/>
              </a:xfrm>
              <a:blipFill>
                <a:blip r:embed="rId2"/>
                <a:stretch>
                  <a:fillRect l="-552" b="-113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8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B350842B-9670-4427-BFB6-63D9289F3695}"/>
              </a:ext>
            </a:extLst>
          </p:cNvPr>
          <p:cNvSpPr txBox="1">
            <a:spLocks/>
          </p:cNvSpPr>
          <p:nvPr/>
        </p:nvSpPr>
        <p:spPr>
          <a:xfrm>
            <a:off x="570146" y="5799491"/>
            <a:ext cx="10638336" cy="264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D. Colas, N. H. Roberts, and V. S.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Suryakumar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“Hale multidisciplinary design optimization Part I:  Solar-powered single and multiple-boom aircraft,” in 2018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AviationTechnology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Integration, and Operations Conference, p. 3028, 2018.</a:t>
            </a:r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97535494-C9CD-4E19-8008-EB689532AFF5}"/>
              </a:ext>
            </a:extLst>
          </p:cNvPr>
          <p:cNvSpPr txBox="1">
            <a:spLocks/>
          </p:cNvSpPr>
          <p:nvPr/>
        </p:nvSpPr>
        <p:spPr>
          <a:xfrm>
            <a:off x="235782" y="5782649"/>
            <a:ext cx="481270" cy="77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[2]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69A6F76-3008-4A8A-A5EE-0BCE77C2460B}"/>
              </a:ext>
            </a:extLst>
          </p:cNvPr>
          <p:cNvGrpSpPr/>
          <p:nvPr/>
        </p:nvGrpSpPr>
        <p:grpSpPr>
          <a:xfrm>
            <a:off x="7142946" y="2066970"/>
            <a:ext cx="4956313" cy="3689256"/>
            <a:chOff x="7142946" y="2163955"/>
            <a:chExt cx="4956313" cy="3689256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C9D0022E-55C8-42AA-B804-870B7421A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49986" y="2163955"/>
              <a:ext cx="4113219" cy="3151846"/>
            </a:xfrm>
            <a:prstGeom prst="rect">
              <a:avLst/>
            </a:prstGeom>
          </p:spPr>
        </p:pic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792FD976-9F5B-424C-A6A2-8C1947A4E960}"/>
                </a:ext>
              </a:extLst>
            </p:cNvPr>
            <p:cNvGrpSpPr/>
            <p:nvPr/>
          </p:nvGrpSpPr>
          <p:grpSpPr>
            <a:xfrm>
              <a:off x="7142946" y="2563606"/>
              <a:ext cx="4956313" cy="3289605"/>
              <a:chOff x="7142946" y="2563606"/>
              <a:chExt cx="4956313" cy="3289605"/>
            </a:xfrm>
          </p:grpSpPr>
          <p:sp>
            <p:nvSpPr>
              <p:cNvPr id="18" name="Marcador de contenido 2">
                <a:extLst>
                  <a:ext uri="{FF2B5EF4-FFF2-40B4-BE49-F238E27FC236}">
                    <a16:creationId xmlns:a16="http://schemas.microsoft.com/office/drawing/2014/main" id="{D50F3854-2B3D-4AE2-B91C-042E1FDFC8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2946" y="5353657"/>
                <a:ext cx="4956313" cy="4995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Clr>
                    <a:schemeClr val="accent2">
                      <a:lumMod val="50000"/>
                    </a:schemeClr>
                  </a:buClr>
                  <a:buNone/>
                </a:pPr>
                <a:r>
                  <a:rPr lang="en-GB" sz="1400" dirty="0">
                    <a:latin typeface="Bahnschrift" panose="020B0502040204020203" pitchFamily="34" charset="0"/>
                  </a:rPr>
                  <a:t>Fig. 4: </a:t>
                </a:r>
                <a:r>
                  <a:rPr lang="en-US" sz="1400" dirty="0">
                    <a:latin typeface="Bahnschrift" panose="020B0502040204020203" pitchFamily="34" charset="0"/>
                  </a:rPr>
                  <a:t>Bending  moment  distribution  along  semi-span</a:t>
                </a:r>
                <a:endParaRPr lang="en-GB" sz="1400" dirty="0">
                  <a:latin typeface="Bahnschrift" panose="020B0502040204020203" pitchFamily="34" charset="0"/>
                </a:endParaRPr>
              </a:p>
            </p:txBody>
          </p:sp>
          <p:grpSp>
            <p:nvGrpSpPr>
              <p:cNvPr id="15" name="Grupo 14">
                <a:extLst>
                  <a:ext uri="{FF2B5EF4-FFF2-40B4-BE49-F238E27FC236}">
                    <a16:creationId xmlns:a16="http://schemas.microsoft.com/office/drawing/2014/main" id="{10E601CC-C761-4AE0-84EE-84B509ACFA5F}"/>
                  </a:ext>
                </a:extLst>
              </p:cNvPr>
              <p:cNvGrpSpPr/>
              <p:nvPr/>
            </p:nvGrpSpPr>
            <p:grpSpPr>
              <a:xfrm>
                <a:off x="10348173" y="2563606"/>
                <a:ext cx="911137" cy="1844775"/>
                <a:chOff x="10191030" y="2282810"/>
                <a:chExt cx="911137" cy="1844775"/>
              </a:xfrm>
            </p:grpSpPr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FE401F23-5784-4487-9344-1E4BDABB366C}"/>
                    </a:ext>
                  </a:extLst>
                </p:cNvPr>
                <p:cNvSpPr txBox="1"/>
                <p:nvPr/>
              </p:nvSpPr>
              <p:spPr>
                <a:xfrm>
                  <a:off x="10191030" y="2282810"/>
                  <a:ext cx="911137" cy="58477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6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" panose="020B0502040204020203" pitchFamily="34" charset="0"/>
                    </a:rPr>
                    <a:t>Engine</a:t>
                  </a:r>
                  <a:r>
                    <a:rPr lang="es-E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" panose="020B0502040204020203" pitchFamily="34" charset="0"/>
                    </a:rPr>
                    <a:t> </a:t>
                  </a:r>
                  <a:r>
                    <a:rPr lang="es-ES" sz="16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" panose="020B0502040204020203" pitchFamily="34" charset="0"/>
                    </a:rPr>
                    <a:t>location</a:t>
                  </a:r>
                  <a:endParaRPr lang="es-E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" panose="020B0502040204020203" pitchFamily="34" charset="0"/>
                  </a:endParaRPr>
                </a:p>
              </p:txBody>
            </p:sp>
            <p:cxnSp>
              <p:nvCxnSpPr>
                <p:cNvPr id="14" name="Conector recto de flecha 13">
                  <a:extLst>
                    <a:ext uri="{FF2B5EF4-FFF2-40B4-BE49-F238E27FC236}">
                      <a16:creationId xmlns:a16="http://schemas.microsoft.com/office/drawing/2014/main" id="{2CDF8F3C-C285-4B21-BE45-5704AC80EDD0}"/>
                    </a:ext>
                  </a:extLst>
                </p:cNvPr>
                <p:cNvCxnSpPr/>
                <p:nvPr/>
              </p:nvCxnSpPr>
              <p:spPr>
                <a:xfrm>
                  <a:off x="10646599" y="2867585"/>
                  <a:ext cx="0" cy="1260000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40085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102A6B-2F80-46F4-A12B-BB812941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t>9</a:t>
            </a:fld>
            <a:endParaRPr lang="en-GB" dirty="0"/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D5791E2C-5088-429D-B2A0-DBB3A5D0B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64472"/>
              </p:ext>
            </p:extLst>
          </p:nvPr>
        </p:nvGraphicFramePr>
        <p:xfrm>
          <a:off x="933576" y="1842588"/>
          <a:ext cx="10324845" cy="359095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73993">
                  <a:extLst>
                    <a:ext uri="{9D8B030D-6E8A-4147-A177-3AD203B41FA5}">
                      <a16:colId xmlns:a16="http://schemas.microsoft.com/office/drawing/2014/main" val="2727695197"/>
                    </a:ext>
                  </a:extLst>
                </a:gridCol>
                <a:gridCol w="894600">
                  <a:extLst>
                    <a:ext uri="{9D8B030D-6E8A-4147-A177-3AD203B41FA5}">
                      <a16:colId xmlns:a16="http://schemas.microsoft.com/office/drawing/2014/main" val="147695944"/>
                    </a:ext>
                  </a:extLst>
                </a:gridCol>
                <a:gridCol w="1839063">
                  <a:extLst>
                    <a:ext uri="{9D8B030D-6E8A-4147-A177-3AD203B41FA5}">
                      <a16:colId xmlns:a16="http://schemas.microsoft.com/office/drawing/2014/main" val="781007438"/>
                    </a:ext>
                  </a:extLst>
                </a:gridCol>
                <a:gridCol w="1839063">
                  <a:extLst>
                    <a:ext uri="{9D8B030D-6E8A-4147-A177-3AD203B41FA5}">
                      <a16:colId xmlns:a16="http://schemas.microsoft.com/office/drawing/2014/main" val="661112824"/>
                    </a:ext>
                  </a:extLst>
                </a:gridCol>
                <a:gridCol w="1839063">
                  <a:extLst>
                    <a:ext uri="{9D8B030D-6E8A-4147-A177-3AD203B41FA5}">
                      <a16:colId xmlns:a16="http://schemas.microsoft.com/office/drawing/2014/main" val="3372102351"/>
                    </a:ext>
                  </a:extLst>
                </a:gridCol>
                <a:gridCol w="1839063">
                  <a:extLst>
                    <a:ext uri="{9D8B030D-6E8A-4147-A177-3AD203B41FA5}">
                      <a16:colId xmlns:a16="http://schemas.microsoft.com/office/drawing/2014/main" val="3081934990"/>
                    </a:ext>
                  </a:extLst>
                </a:gridCol>
              </a:tblGrid>
              <a:tr h="546074"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 dirty="0">
                          <a:latin typeface="Bahnschrift" panose="020B0502040204020203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>
                          <a:latin typeface="Bahnschrift" panose="020B0502040204020203" pitchFamily="34" charset="0"/>
                        </a:rPr>
                        <a:t>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>
                          <a:latin typeface="Bahnschrift" panose="020B0502040204020203" pitchFamily="34" charset="0"/>
                        </a:rPr>
                        <a:t>HALE of 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 dirty="0">
                          <a:latin typeface="Bahnschrift" panose="020B0502040204020203" pitchFamily="34" charset="0"/>
                        </a:rPr>
                        <a:t>FB HALE 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 dirty="0">
                          <a:latin typeface="Bahnschrift" panose="020B0502040204020203" pitchFamily="34" charset="0"/>
                        </a:rPr>
                        <a:t>Results w/o engines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 dirty="0">
                          <a:latin typeface="Bahnschrift" panose="020B0502040204020203" pitchFamily="34" charset="0"/>
                        </a:rPr>
                        <a:t>Results w/ </a:t>
                      </a:r>
                    </a:p>
                    <a:p>
                      <a:pPr algn="ctr"/>
                      <a:r>
                        <a:rPr lang="en-GB" sz="1500" noProof="0" dirty="0">
                          <a:latin typeface="Bahnschrift" panose="020B0502040204020203" pitchFamily="34" charset="0"/>
                        </a:rPr>
                        <a:t>engines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088495"/>
                  </a:ext>
                </a:extLst>
              </a:tr>
              <a:tr h="338035"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>
                          <a:latin typeface="Bahnschrift" panose="020B0502040204020203" pitchFamily="34" charset="0"/>
                        </a:rPr>
                        <a:t>Span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>
                          <a:latin typeface="Bahnschrift" panose="020B0502040204020203" pitchFamily="34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>
                          <a:latin typeface="Bahnschrift" panose="020B0502040204020203" pitchFamily="34" charset="0"/>
                        </a:rPr>
                        <a:t>97.5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 dirty="0">
                          <a:latin typeface="Bahnschrift" panose="020B0502040204020203" pitchFamily="34" charset="0"/>
                        </a:rPr>
                        <a:t>93.5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 dirty="0">
                          <a:latin typeface="Bahnschrift" panose="020B0502040204020203" pitchFamily="34" charset="0"/>
                        </a:rPr>
                        <a:t>70.2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724804"/>
                  </a:ext>
                </a:extLst>
              </a:tr>
              <a:tr h="338035"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 dirty="0">
                          <a:latin typeface="Bahnschrift" panose="020B0502040204020203" pitchFamily="34" charset="0"/>
                        </a:rPr>
                        <a:t>Root chord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>
                          <a:latin typeface="Bahnschrift" panose="020B0502040204020203" pitchFamily="34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>
                          <a:latin typeface="Bahnschrift" panose="020B0502040204020203" pitchFamily="34" charset="0"/>
                        </a:rPr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 dirty="0">
                          <a:latin typeface="Bahnschrift" panose="020B0502040204020203" pitchFamily="34" charset="0"/>
                        </a:rPr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 dirty="0">
                          <a:latin typeface="Bahnschrift" panose="020B0502040204020203" pitchFamily="34" charset="0"/>
                        </a:rPr>
                        <a:t>1.4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0973"/>
                  </a:ext>
                </a:extLst>
              </a:tr>
              <a:tr h="338035"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>
                          <a:latin typeface="Bahnschrift" panose="020B0502040204020203" pitchFamily="34" charset="0"/>
                        </a:rPr>
                        <a:t>Taper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>
                          <a:latin typeface="Bahnschrift" panose="020B0502040204020203" pitchFamily="34" charset="0"/>
                        </a:rPr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 dirty="0">
                          <a:latin typeface="Bahnschrift" panose="020B0502040204020203" pitchFamily="34" charset="0"/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 dirty="0">
                          <a:latin typeface="Bahnschrift" panose="020B0502040204020203" pitchFamily="34" charset="0"/>
                        </a:rPr>
                        <a:t>0.30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617214"/>
                  </a:ext>
                </a:extLst>
              </a:tr>
              <a:tr h="338035"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>
                          <a:latin typeface="Bahnschrift" panose="020B0502040204020203" pitchFamily="34" charset="0"/>
                        </a:rPr>
                        <a:t>Total mass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>
                          <a:latin typeface="Bahnschrift" panose="020B0502040204020203" pitchFamily="34" charset="0"/>
                        </a:rPr>
                        <a:t>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>
                          <a:latin typeface="Bahnschrift" panose="020B0502040204020203" pitchFamily="34" charset="0"/>
                        </a:rPr>
                        <a:t>378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>
                          <a:latin typeface="Bahnschrift" panose="020B0502040204020203" pitchFamily="34" charset="0"/>
                        </a:rPr>
                        <a:t>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 dirty="0">
                          <a:latin typeface="Bahnschrift" panose="020B0502040204020203" pitchFamily="34" charset="0"/>
                        </a:rPr>
                        <a:t>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 dirty="0">
                          <a:latin typeface="Bahnschrift" panose="020B0502040204020203" pitchFamily="34" charset="0"/>
                        </a:rPr>
                        <a:t>362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8337"/>
                  </a:ext>
                </a:extLst>
              </a:tr>
              <a:tr h="338035"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>
                          <a:latin typeface="Bahnschrift" panose="020B0502040204020203" pitchFamily="34" charset="0"/>
                        </a:rPr>
                        <a:t>Wing surface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>
                          <a:latin typeface="Bahnschrift" panose="020B0502040204020203" pitchFamily="34" charset="0"/>
                        </a:rPr>
                        <a:t>m</a:t>
                      </a:r>
                      <a:r>
                        <a:rPr lang="en-GB" sz="1500" baseline="30000" noProof="0">
                          <a:latin typeface="Bahnschrift" panose="020B0502040204020203" pitchFamily="34" charset="0"/>
                        </a:rPr>
                        <a:t>2</a:t>
                      </a:r>
                      <a:endParaRPr lang="en-GB" sz="1500" noProof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>
                          <a:latin typeface="Bahnschrift" panose="020B0502040204020203" pitchFamily="34" charset="0"/>
                        </a:rPr>
                        <a:t>86.6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>
                          <a:latin typeface="Bahnschrift" panose="020B0502040204020203" pitchFamily="34" charset="0"/>
                        </a:rPr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 dirty="0">
                          <a:latin typeface="Bahnschrift" panose="020B0502040204020203" pitchFamily="34" charset="0"/>
                        </a:rPr>
                        <a:t>83.4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 dirty="0">
                          <a:latin typeface="Bahnschrift" panose="020B0502040204020203" pitchFamily="34" charset="0"/>
                        </a:rPr>
                        <a:t>61.3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24133"/>
                  </a:ext>
                </a:extLst>
              </a:tr>
              <a:tr h="338035"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 dirty="0">
                          <a:latin typeface="Bahnschrift" panose="020B0502040204020203" pitchFamily="34" charset="0"/>
                        </a:rPr>
                        <a:t>Aspect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>
                          <a:latin typeface="Bahnschrift" panose="020B0502040204020203" pitchFamily="34" charset="0"/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>
                          <a:latin typeface="Bahnschrift" panose="020B0502040204020203" pitchFamily="34" charset="0"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 dirty="0">
                          <a:latin typeface="Bahnschrift" panose="020B0502040204020203" pitchFamily="34" charset="0"/>
                        </a:rPr>
                        <a:t>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 dirty="0">
                          <a:latin typeface="Bahnschrift" panose="020B0502040204020203" pitchFamily="34" charset="0"/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20569"/>
                  </a:ext>
                </a:extLst>
              </a:tr>
              <a:tr h="338035"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 dirty="0" err="1">
                          <a:latin typeface="Bahnschrift" panose="020B0502040204020203" pitchFamily="34" charset="0"/>
                        </a:rPr>
                        <a:t>C</a:t>
                      </a:r>
                      <a:r>
                        <a:rPr lang="en-GB" sz="1500" baseline="-25000" noProof="0" dirty="0" err="1">
                          <a:latin typeface="Bahnschrift" panose="020B0502040204020203" pitchFamily="34" charset="0"/>
                        </a:rPr>
                        <a:t>L</a:t>
                      </a:r>
                      <a:r>
                        <a:rPr lang="en-GB" sz="1500" baseline="30000" noProof="0" dirty="0" err="1">
                          <a:latin typeface="Bahnschrift" panose="020B0502040204020203" pitchFamily="34" charset="0"/>
                        </a:rPr>
                        <a:t>cruise</a:t>
                      </a:r>
                      <a:endParaRPr lang="en-GB" sz="1500" noProof="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>
                          <a:latin typeface="Bahnschrift" panose="020B0502040204020203" pitchFamily="34" charset="0"/>
                        </a:rPr>
                        <a:t>1.31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>
                          <a:latin typeface="Bahnschrift" panose="020B0502040204020203" pitchFamily="34" charset="0"/>
                        </a:rPr>
                        <a:t>1.33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 dirty="0">
                          <a:latin typeface="Bahnschrift" panose="020B0502040204020203" pitchFamily="34" charset="0"/>
                        </a:rPr>
                        <a:t>1.56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 dirty="0">
                          <a:latin typeface="Bahnschrift" panose="020B0502040204020203" pitchFamily="34" charset="0"/>
                        </a:rPr>
                        <a:t>1.77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662337"/>
                  </a:ext>
                </a:extLst>
              </a:tr>
              <a:tr h="338035"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 dirty="0">
                          <a:latin typeface="Bahnschrift" panose="020B0502040204020203" pitchFamily="34" charset="0"/>
                        </a:rPr>
                        <a:t>(C</a:t>
                      </a:r>
                      <a:r>
                        <a:rPr lang="en-GB" sz="1500" strike="noStrike" baseline="-25000" noProof="0" dirty="0">
                          <a:latin typeface="Bahnschrift" panose="020B0502040204020203" pitchFamily="34" charset="0"/>
                        </a:rPr>
                        <a:t>L</a:t>
                      </a:r>
                      <a:r>
                        <a:rPr lang="en-GB" sz="1500" strike="noStrike" baseline="30000" noProof="0" dirty="0">
                          <a:latin typeface="Bahnschrift" panose="020B0502040204020203" pitchFamily="34" charset="0"/>
                        </a:rPr>
                        <a:t>3/2</a:t>
                      </a:r>
                      <a:r>
                        <a:rPr lang="en-GB" sz="1500" strike="noStrike" baseline="0" noProof="0" dirty="0">
                          <a:latin typeface="Bahnschrift" panose="020B0502040204020203" pitchFamily="34" charset="0"/>
                        </a:rPr>
                        <a:t>/C</a:t>
                      </a:r>
                      <a:r>
                        <a:rPr lang="en-GB" sz="1500" strike="noStrike" baseline="-25000" noProof="0" dirty="0">
                          <a:latin typeface="Bahnschrift" panose="020B0502040204020203" pitchFamily="34" charset="0"/>
                        </a:rPr>
                        <a:t>D</a:t>
                      </a:r>
                      <a:r>
                        <a:rPr lang="en-GB" sz="1500" strike="noStrike" baseline="0" noProof="0" dirty="0">
                          <a:latin typeface="Bahnschrift" panose="020B0502040204020203" pitchFamily="34" charset="0"/>
                        </a:rPr>
                        <a:t>)</a:t>
                      </a:r>
                      <a:r>
                        <a:rPr lang="en-GB" sz="1500" strike="noStrike" baseline="30000" noProof="0" dirty="0">
                          <a:latin typeface="Bahnschrift" panose="020B0502040204020203" pitchFamily="34" charset="0"/>
                        </a:rPr>
                        <a:t>cruise</a:t>
                      </a:r>
                      <a:endParaRPr lang="en-GB" sz="1500" noProof="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>
                          <a:latin typeface="Bahnschrift" panose="020B0502040204020203" pitchFamily="34" charset="0"/>
                        </a:rPr>
                        <a:t>44.1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 dirty="0">
                          <a:latin typeface="Bahnschrift" panose="020B0502040204020203" pitchFamily="34" charset="0"/>
                        </a:rPr>
                        <a:t>40.1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 dirty="0">
                          <a:latin typeface="Bahnschrift" panose="020B0502040204020203" pitchFamily="34" charset="0"/>
                        </a:rPr>
                        <a:t>57.8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 dirty="0">
                          <a:latin typeface="Bahnschrift" panose="020B0502040204020203" pitchFamily="34" charset="0"/>
                        </a:rPr>
                        <a:t>72.1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233698"/>
                  </a:ext>
                </a:extLst>
              </a:tr>
              <a:tr h="338035">
                <a:tc>
                  <a:txBody>
                    <a:bodyPr/>
                    <a:lstStyle/>
                    <a:p>
                      <a:pPr algn="ctr"/>
                      <a:r>
                        <a:rPr lang="en-GB" sz="1500" baseline="0" noProof="0" dirty="0" err="1">
                          <a:latin typeface="Bahnschrift" panose="020B0502040204020203" pitchFamily="34" charset="0"/>
                        </a:rPr>
                        <a:t>y</a:t>
                      </a:r>
                      <a:r>
                        <a:rPr lang="en-GB" sz="1500" baseline="-25000" noProof="0" dirty="0" err="1">
                          <a:latin typeface="Bahnschrift" panose="020B0502040204020203" pitchFamily="34" charset="0"/>
                        </a:rPr>
                        <a:t>engine</a:t>
                      </a:r>
                      <a:r>
                        <a:rPr lang="en-GB" sz="1500" baseline="0" noProof="0" dirty="0">
                          <a:latin typeface="Bahnschrift" panose="020B0502040204020203" pitchFamily="34" charset="0"/>
                        </a:rPr>
                        <a:t>/(b/2)</a:t>
                      </a:r>
                      <a:endParaRPr lang="en-GB" sz="1500" noProof="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 dirty="0">
                          <a:latin typeface="Bahnschrif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 dirty="0">
                          <a:latin typeface="Bahnschrift" panose="020B0502040204020203" pitchFamily="34" charset="0"/>
                        </a:rPr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 dirty="0">
                          <a:latin typeface="Bahnschrif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noProof="0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661537"/>
                  </a:ext>
                </a:extLst>
              </a:tr>
            </a:tbl>
          </a:graphicData>
        </a:graphic>
      </p:graphicFrame>
      <p:sp>
        <p:nvSpPr>
          <p:cNvPr id="12" name="Título 1">
            <a:extLst>
              <a:ext uri="{FF2B5EF4-FFF2-40B4-BE49-F238E27FC236}">
                <a16:creationId xmlns:a16="http://schemas.microsoft.com/office/drawing/2014/main" id="{FA901AA2-3783-4C29-9384-B8865871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/>
              <a:t>RESULTS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17C4FCA-8622-45C9-A7E6-2E6E3C936E00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744AC99-4A75-4EF1-BCBD-71FDF42690E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ítulo 2">
            <a:extLst>
              <a:ext uri="{FF2B5EF4-FFF2-40B4-BE49-F238E27FC236}">
                <a16:creationId xmlns:a16="http://schemas.microsoft.com/office/drawing/2014/main" id="{57D518C0-3337-49A0-9D6E-73A859102BD3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C888BFC4-FE67-482F-A8B3-36B3A023CC9F}"/>
              </a:ext>
            </a:extLst>
          </p:cNvPr>
          <p:cNvSpPr txBox="1">
            <a:spLocks/>
          </p:cNvSpPr>
          <p:nvPr/>
        </p:nvSpPr>
        <p:spPr>
          <a:xfrm>
            <a:off x="570146" y="5533479"/>
            <a:ext cx="10638336" cy="264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Duriez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and J.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Morlier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“Hale multidisciplinary design optimization with a focus on eco-material selection,” ISAE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Supaero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2020.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D. Colas, N. H. Roberts, and V. S.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Suryakumar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“Hale multidisciplinary design optimization Part I:  Solar-powered single and multiple-boom aircraft,” in 2018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AviationTechnology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Integration, and Operations Conference, p. 3028, 2018.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E3C148C-F847-451E-8A0A-C0C34E1B5D11}"/>
              </a:ext>
            </a:extLst>
          </p:cNvPr>
          <p:cNvSpPr txBox="1">
            <a:spLocks/>
          </p:cNvSpPr>
          <p:nvPr/>
        </p:nvSpPr>
        <p:spPr>
          <a:xfrm>
            <a:off x="235782" y="5533479"/>
            <a:ext cx="378652" cy="77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[1]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A57B0F72-EFEC-4A1C-BD99-0A61D7693EEC}"/>
              </a:ext>
            </a:extLst>
          </p:cNvPr>
          <p:cNvSpPr txBox="1">
            <a:spLocks/>
          </p:cNvSpPr>
          <p:nvPr/>
        </p:nvSpPr>
        <p:spPr>
          <a:xfrm>
            <a:off x="235782" y="5857599"/>
            <a:ext cx="481270" cy="77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[2]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8418A982-C0F1-4672-9C10-79EC9BF50515}"/>
              </a:ext>
            </a:extLst>
          </p:cNvPr>
          <p:cNvSpPr txBox="1">
            <a:spLocks/>
          </p:cNvSpPr>
          <p:nvPr/>
        </p:nvSpPr>
        <p:spPr>
          <a:xfrm>
            <a:off x="3617841" y="1564251"/>
            <a:ext cx="4956313" cy="49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latin typeface="Bahnschrift" panose="020B0502040204020203" pitchFamily="34" charset="0"/>
              </a:rPr>
              <a:t>Table 1: Final design variable values for validation case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2FFDE09-C26D-4405-8242-8B020A3EC443}"/>
              </a:ext>
            </a:extLst>
          </p:cNvPr>
          <p:cNvSpPr/>
          <p:nvPr/>
        </p:nvSpPr>
        <p:spPr>
          <a:xfrm>
            <a:off x="1073997" y="4116454"/>
            <a:ext cx="10044000" cy="259846"/>
          </a:xfrm>
          <a:prstGeom prst="roundRect">
            <a:avLst/>
          </a:prstGeom>
          <a:solidFill>
            <a:srgbClr val="F6A21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05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2081</TotalTime>
  <Words>1407</Words>
  <Application>Microsoft Office PowerPoint</Application>
  <PresentationFormat>Panorámica</PresentationFormat>
  <Paragraphs>300</Paragraphs>
  <Slides>17</Slides>
  <Notes>1</Notes>
  <HiddenSlides>4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Bahnschrift</vt:lpstr>
      <vt:lpstr>Calibri</vt:lpstr>
      <vt:lpstr>Cambria</vt:lpstr>
      <vt:lpstr>Cambria Math</vt:lpstr>
      <vt:lpstr>Gill Sans MT</vt:lpstr>
      <vt:lpstr>Paquete</vt:lpstr>
      <vt:lpstr>HALE Aeroecodesign</vt:lpstr>
      <vt:lpstr>OUTLINE</vt:lpstr>
      <vt:lpstr>STATE OF THE ART</vt:lpstr>
      <vt:lpstr>GOAL OF THE PROJECT</vt:lpstr>
      <vt:lpstr>MILESTONES OF THE PROJECT</vt:lpstr>
      <vt:lpstr>Add a constraint on the wing surface</vt:lpstr>
      <vt:lpstr>Turn material function into  OpenMDAO components</vt:lpstr>
      <vt:lpstr>Add engines as point masses</vt:lpstr>
      <vt:lpstr>RESULTS</vt:lpstr>
      <vt:lpstr>RESULTS</vt:lpstr>
      <vt:lpstr>CONCLUSIONS</vt:lpstr>
      <vt:lpstr>FUTURE WORK</vt:lpstr>
      <vt:lpstr>Set different materials for different  parts of the wing</vt:lpstr>
      <vt:lpstr>Introduce a more complex buckling model</vt:lpstr>
      <vt:lpstr>Model a two dimensional discrete gust</vt:lpstr>
      <vt:lpstr>Add a constraint on the wing surface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HALE Aeroecodesign</dc:title>
  <dc:creator>Víctor Manuel Guadaño Martín</dc:creator>
  <cp:lastModifiedBy>Víctor Manuel Guadaño Martín</cp:lastModifiedBy>
  <cp:revision>143</cp:revision>
  <dcterms:created xsi:type="dcterms:W3CDTF">2020-04-01T09:43:44Z</dcterms:created>
  <dcterms:modified xsi:type="dcterms:W3CDTF">2020-06-25T15:42:22Z</dcterms:modified>
</cp:coreProperties>
</file>