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6" r:id="rId1"/>
  </p:sldMasterIdLst>
  <p:notesMasterIdLst>
    <p:notesMasterId r:id="rId13"/>
  </p:notesMasterIdLst>
  <p:sldIdLst>
    <p:sldId id="256" r:id="rId2"/>
    <p:sldId id="267" r:id="rId3"/>
    <p:sldId id="258" r:id="rId4"/>
    <p:sldId id="260" r:id="rId5"/>
    <p:sldId id="261" r:id="rId6"/>
    <p:sldId id="271" r:id="rId7"/>
    <p:sldId id="265" r:id="rId8"/>
    <p:sldId id="270" r:id="rId9"/>
    <p:sldId id="273" r:id="rId10"/>
    <p:sldId id="27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2C2CFF"/>
    <a:srgbClr val="F6A21D"/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9049E-3D54-45B5-BF3B-BFF758B9E782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151E3-A55B-4DA6-AD7B-2FB3D81119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25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7597-A808-470D-9C3B-8986C1B1D83E}" type="datetime1">
              <a:rPr lang="es-ES" smtClean="0"/>
              <a:t>18/05/2020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7A7F-3E90-4DEE-ABA2-4349680425A4}" type="datetime1">
              <a:rPr lang="es-ES" smtClean="0"/>
              <a:t>18/05/2020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AC87-166E-4700-A6EE-A9D673E17862}" type="datetime1">
              <a:rPr lang="es-ES" smtClean="0"/>
              <a:t>18/05/2020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107D-9A2E-420A-9771-9531B6747518}" type="datetime1">
              <a:rPr lang="es-ES" smtClean="0"/>
              <a:t>18/05/2020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98AD-BA56-4601-ADD0-168D7FDC0833}" type="datetime1">
              <a:rPr lang="es-ES" smtClean="0"/>
              <a:t>18/05/2020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294-565C-4953-9CC7-4A067F6F52DD}" type="datetime1">
              <a:rPr lang="es-ES" smtClean="0"/>
              <a:t>18/05/2020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0006-9A45-4051-8AFD-33BE22C7389B}" type="datetime1">
              <a:rPr lang="es-ES" smtClean="0"/>
              <a:t>18/05/2020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6132-50E9-4552-8249-BEC9739D039C}" type="datetime1">
              <a:rPr lang="es-ES" smtClean="0"/>
              <a:t>18/05/2020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EF1E-522D-43E1-B5E9-4276689B6883}" type="datetime1">
              <a:rPr lang="es-ES" smtClean="0"/>
              <a:t>18/05/2020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B562-F548-40A7-A326-95AA78E482DD}" type="datetime1">
              <a:rPr lang="es-ES" smtClean="0"/>
              <a:t>18/05/2020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348CF9-83E1-4670-9F47-3DC6624BF3FF}" type="datetime1">
              <a:rPr lang="es-ES" smtClean="0"/>
              <a:t>18/05/2020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95C58D6-414F-4212-92B8-03D002C09538}" type="datetime1">
              <a:rPr lang="es-ES" smtClean="0"/>
              <a:t>18/05/2020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85F82-8958-4C51-8F99-452A0FE4E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65107"/>
            <a:ext cx="8991600" cy="1645920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GB" dirty="0"/>
              <a:t>HALE </a:t>
            </a:r>
            <a:r>
              <a:rPr lang="en-GB" dirty="0" err="1"/>
              <a:t>Aeroecodesign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4071C9-E2B5-47FA-A729-6E36D1679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332129"/>
            <a:ext cx="6801612" cy="1239894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Progress Presentation – 20/05/2020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397D28F-A3C3-4CC8-BA88-921593D671F2}"/>
              </a:ext>
            </a:extLst>
          </p:cNvPr>
          <p:cNvSpPr txBox="1">
            <a:spLocks/>
          </p:cNvSpPr>
          <p:nvPr/>
        </p:nvSpPr>
        <p:spPr>
          <a:xfrm>
            <a:off x="2695194" y="4634945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Víctor Manuel GUADAÑO MARTÍN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BB556C07-E495-4166-91D9-07CFABDCB1E7}"/>
              </a:ext>
            </a:extLst>
          </p:cNvPr>
          <p:cNvSpPr txBox="1">
            <a:spLocks/>
          </p:cNvSpPr>
          <p:nvPr/>
        </p:nvSpPr>
        <p:spPr>
          <a:xfrm>
            <a:off x="2695194" y="5241639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Tutors: J. </a:t>
            </a:r>
            <a:r>
              <a:rPr lang="en-GB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Morlier</a:t>
            </a: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&amp; E. </a:t>
            </a:r>
            <a:r>
              <a:rPr lang="en-GB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Duriez</a:t>
            </a: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C0733F8B-9A21-4DB8-A4FF-FAA41ECDF3FA}"/>
              </a:ext>
            </a:extLst>
          </p:cNvPr>
          <p:cNvSpPr txBox="1">
            <a:spLocks/>
          </p:cNvSpPr>
          <p:nvPr/>
        </p:nvSpPr>
        <p:spPr>
          <a:xfrm>
            <a:off x="2695194" y="997382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Master of Aerospace Engineering - Research Project</a:t>
            </a:r>
            <a:endParaRPr lang="en-GB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463908C-271C-4D3C-A663-C04DFBC73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96" y="5486400"/>
            <a:ext cx="1810491" cy="109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0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/>
              <a:t>CONCLUSIONS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225" y="2037155"/>
            <a:ext cx="8893547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Without engines   ➤   Better convergence and better results than in [1]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With engines   ➤   Worse convergence than without engines but better results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Same differences with respect to [2] as in [1]   ➤   Very high aspect ratio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Need for 1-cosine gust and more complex buckling model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10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2584E118-C1C4-4AF9-ADFC-9FBE3583F47B}"/>
              </a:ext>
            </a:extLst>
          </p:cNvPr>
          <p:cNvSpPr txBox="1">
            <a:spLocks/>
          </p:cNvSpPr>
          <p:nvPr/>
        </p:nvSpPr>
        <p:spPr>
          <a:xfrm>
            <a:off x="570146" y="5458529"/>
            <a:ext cx="10638336" cy="264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Duriez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and J.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Morlier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“Hale multidisciplinary design optimization with a focus on eco-material selection,” ISAE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Supaero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2020.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D. Colas, N. H. Roberts, and V. S.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Suryakumar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“Hale multidisciplinary design optimization part i:  Solar-powered single and multiple-boom aircraft,” in 2018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AviationTechnology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Integration, and Operations Conference, p. 3028, 2018.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219DF939-EF54-41FA-9623-D0E498A9F801}"/>
              </a:ext>
            </a:extLst>
          </p:cNvPr>
          <p:cNvSpPr txBox="1">
            <a:spLocks/>
          </p:cNvSpPr>
          <p:nvPr/>
        </p:nvSpPr>
        <p:spPr>
          <a:xfrm>
            <a:off x="235782" y="5458529"/>
            <a:ext cx="378652" cy="77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[1]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6CB21600-8B78-4D83-B506-E1A3694296D7}"/>
              </a:ext>
            </a:extLst>
          </p:cNvPr>
          <p:cNvSpPr txBox="1">
            <a:spLocks/>
          </p:cNvSpPr>
          <p:nvPr/>
        </p:nvSpPr>
        <p:spPr>
          <a:xfrm>
            <a:off x="235782" y="5782649"/>
            <a:ext cx="481270" cy="77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92512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024BD-E637-49A5-BF60-BF6C8FC0E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300065"/>
            <a:ext cx="8991600" cy="1645920"/>
          </a:xfrm>
        </p:spPr>
        <p:txBody>
          <a:bodyPr/>
          <a:lstStyle/>
          <a:p>
            <a:r>
              <a:rPr lang="en-GB"/>
              <a:t>THANks for your attention!</a:t>
            </a:r>
            <a:endParaRPr lang="en-GB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B3FDF34-0963-4AFB-AC46-159E67882E87}"/>
              </a:ext>
            </a:extLst>
          </p:cNvPr>
          <p:cNvSpPr txBox="1">
            <a:spLocks/>
          </p:cNvSpPr>
          <p:nvPr/>
        </p:nvSpPr>
        <p:spPr bwMode="blackWhite">
          <a:xfrm>
            <a:off x="1600200" y="3954979"/>
            <a:ext cx="8991600" cy="16459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ANY QUESTION?</a:t>
            </a:r>
            <a:endParaRPr lang="en-GB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FECB111-382D-4F59-9372-546B061BE6BF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3210273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7219647-521D-4324-BB07-B575592E85FF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0" name="Subtítulo 2">
            <a:extLst>
              <a:ext uri="{FF2B5EF4-FFF2-40B4-BE49-F238E27FC236}">
                <a16:creationId xmlns:a16="http://schemas.microsoft.com/office/drawing/2014/main" id="{85AF8E8C-B9E7-4F4C-B780-C439EEA27852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HALE AEROECODESIGN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10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/>
              <a:t>OUTLINE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35052"/>
            <a:ext cx="7729728" cy="444947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sz="2400" dirty="0">
                <a:latin typeface="Bahnschrift" panose="020B0502040204020203" pitchFamily="34" charset="0"/>
              </a:rPr>
              <a:t>GOAL OF THE PROJECT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sz="2400" dirty="0">
                <a:latin typeface="Bahnschrift" panose="020B0502040204020203" pitchFamily="34" charset="0"/>
              </a:rPr>
              <a:t>MILESTONES OF THE PROJECT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sz="2400" dirty="0">
                <a:latin typeface="Bahnschrift" panose="020B0502040204020203" pitchFamily="34" charset="0"/>
              </a:rPr>
              <a:t>RESULTS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sz="2400" dirty="0">
                <a:latin typeface="Bahnschrift" panose="020B0502040204020203" pitchFamily="34" charset="0"/>
              </a:rPr>
              <a:t>CONCLUSION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2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39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GB"/>
              <a:t>GOAL OF THE PROJECT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176" y="1662001"/>
            <a:ext cx="7729728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Refine a modified version of </a:t>
            </a:r>
            <a:r>
              <a:rPr lang="en-GB" dirty="0" err="1">
                <a:latin typeface="Bahnschrift" panose="020B0502040204020203" pitchFamily="34" charset="0"/>
              </a:rPr>
              <a:t>OpenAeroStruct</a:t>
            </a:r>
            <a:r>
              <a:rPr lang="en-GB" dirty="0">
                <a:latin typeface="Bahnschrift" panose="020B0502040204020203" pitchFamily="34" charset="0"/>
              </a:rPr>
              <a:t> presented in [1]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MDO of a HALE to minimize the CO</a:t>
            </a:r>
            <a:r>
              <a:rPr lang="en-GB" baseline="-25000" dirty="0">
                <a:latin typeface="Bahnschrift" panose="020B0502040204020203" pitchFamily="34" charset="0"/>
              </a:rPr>
              <a:t>2</a:t>
            </a:r>
            <a:r>
              <a:rPr lang="en-GB" dirty="0">
                <a:latin typeface="Bahnschrift" panose="020B0502040204020203" pitchFamily="34" charset="0"/>
              </a:rPr>
              <a:t> footprint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MDO   ➤   Multidisciplinary Design Optimization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HALE   ➤   High-Altitude Long Endurance Drone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Compromise solution between: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Convergence of the optimization   ➤   Efficiency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Complexity  of  the  model   ➤   Realistic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3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80F781EB-AEFB-465F-ADDB-188A2DEEFFF2}"/>
              </a:ext>
            </a:extLst>
          </p:cNvPr>
          <p:cNvSpPr txBox="1">
            <a:spLocks/>
          </p:cNvSpPr>
          <p:nvPr/>
        </p:nvSpPr>
        <p:spPr>
          <a:xfrm>
            <a:off x="937658" y="5760062"/>
            <a:ext cx="7907652" cy="108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Duriez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and J.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Morlier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“Hale multidisciplinary design optimization with a focus on eco-material selection,” ISAE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Supaero</a:t>
            </a: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2020.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7F63DF8B-5D44-4D13-9AC9-0AEA6DF0124B}"/>
              </a:ext>
            </a:extLst>
          </p:cNvPr>
          <p:cNvSpPr txBox="1">
            <a:spLocks/>
          </p:cNvSpPr>
          <p:nvPr/>
        </p:nvSpPr>
        <p:spPr>
          <a:xfrm>
            <a:off x="595712" y="5760062"/>
            <a:ext cx="566464" cy="108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[1]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311FC8-3773-4422-AD9B-26C94F5A3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0"/>
          <a:stretch/>
        </p:blipFill>
        <p:spPr>
          <a:xfrm>
            <a:off x="7114972" y="2517655"/>
            <a:ext cx="4369271" cy="2158331"/>
          </a:xfrm>
          <a:prstGeom prst="rect">
            <a:avLst/>
          </a:prstGeom>
          <a:ln>
            <a:noFill/>
          </a:ln>
          <a:effectLst>
            <a:outerShdw blurRad="317500" dist="139700" dir="2700000" algn="ctr">
              <a:srgbClr val="000000">
                <a:alpha val="65000"/>
              </a:srgbClr>
            </a:outerShdw>
          </a:effectLst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FD7469A3-3F82-4FFB-A096-CCC442E01568}"/>
              </a:ext>
            </a:extLst>
          </p:cNvPr>
          <p:cNvSpPr txBox="1">
            <a:spLocks/>
          </p:cNvSpPr>
          <p:nvPr/>
        </p:nvSpPr>
        <p:spPr>
          <a:xfrm>
            <a:off x="6947576" y="4829665"/>
            <a:ext cx="4956313" cy="49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latin typeface="Bahnschrift" panose="020B0502040204020203" pitchFamily="34" charset="0"/>
              </a:rPr>
              <a:t>Fig. 1: PHASA-35 HALE</a:t>
            </a:r>
          </a:p>
        </p:txBody>
      </p:sp>
    </p:spTree>
    <p:extLst>
      <p:ext uri="{BB962C8B-B14F-4D97-AF65-F5344CB8AC3E}">
        <p14:creationId xmlns:p14="http://schemas.microsoft.com/office/powerpoint/2010/main" val="165388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GB"/>
              <a:t>MILESTONES OF THE PROJECT</a:t>
            </a:r>
            <a:endParaRPr lang="en-GB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4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75582FD5-7F14-46FA-B3D2-53817045CE4D}"/>
              </a:ext>
            </a:extLst>
          </p:cNvPr>
          <p:cNvSpPr txBox="1">
            <a:spLocks/>
          </p:cNvSpPr>
          <p:nvPr/>
        </p:nvSpPr>
        <p:spPr>
          <a:xfrm>
            <a:off x="2231136" y="1948671"/>
            <a:ext cx="7729728" cy="405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Task 1: Add a constraint on the wing surface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Task 2: Fix some design variables 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Task 3: Turn material function into </a:t>
            </a:r>
            <a:r>
              <a:rPr lang="en-GB" dirty="0" err="1">
                <a:latin typeface="Bahnschrift" panose="020B0502040204020203" pitchFamily="34" charset="0"/>
              </a:rPr>
              <a:t>OpenMDAO</a:t>
            </a:r>
            <a:r>
              <a:rPr lang="en-GB" dirty="0">
                <a:latin typeface="Bahnschrift" panose="020B0502040204020203" pitchFamily="34" charset="0"/>
              </a:rPr>
              <a:t> component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Task 4: Set different materials for different parts of the wing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Task 5: Introduce a more complex buckling model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Task 6: Add engines as point masses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Task 7: Model a two dimensional discrete gust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F14B8BF-795C-402D-91BB-6F078E9E4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676" y="1948671"/>
            <a:ext cx="368632" cy="42278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AC509F4-5276-47D8-B6E6-88059896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479463"/>
            <a:ext cx="368632" cy="42278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011BBBF-8576-497C-AA1C-321FF8772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704" y="3006219"/>
            <a:ext cx="368632" cy="42278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A51BCE6C-953F-4490-8151-461633679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644" y="4621659"/>
            <a:ext cx="368632" cy="42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1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GB" sz="2000" dirty="0"/>
              <a:t>Add a constraint on the wing surface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1561701"/>
            <a:ext cx="7729728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Reduce snowball effect   ➤   Prevent the optimization from diverging </a:t>
            </a:r>
          </a:p>
          <a:p>
            <a:pPr lvl="1"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Maximum wing surface threshold   ➤   200 m</a:t>
            </a:r>
            <a:r>
              <a:rPr lang="en-GB" baseline="30000" dirty="0">
                <a:latin typeface="Bahnschrift" panose="020B0502040204020203" pitchFamily="34" charset="0"/>
              </a:rPr>
              <a:t>2</a:t>
            </a:r>
            <a:endParaRPr lang="en-GB" dirty="0">
              <a:latin typeface="Bahnschrift" panose="020B0502040204020203" pitchFamily="34" charset="0"/>
            </a:endParaRPr>
          </a:p>
          <a:p>
            <a:pPr marL="0" indent="0">
              <a:lnSpc>
                <a:spcPct val="200000"/>
              </a:lnSpc>
              <a:buClr>
                <a:schemeClr val="accent2">
                  <a:lumMod val="50000"/>
                </a:schemeClr>
              </a:buClr>
              <a:buNone/>
            </a:pP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5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26AA5BF-1E7D-40C0-B91A-2650945A23FF}"/>
              </a:ext>
            </a:extLst>
          </p:cNvPr>
          <p:cNvSpPr txBox="1">
            <a:spLocks/>
          </p:cNvSpPr>
          <p:nvPr/>
        </p:nvSpPr>
        <p:spPr bwMode="black">
          <a:xfrm>
            <a:off x="2231135" y="3472672"/>
            <a:ext cx="7729728" cy="69183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Fix some design variables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8EAE83CF-8DA2-4ED1-8D09-72322B0C820F}"/>
              </a:ext>
            </a:extLst>
          </p:cNvPr>
          <p:cNvSpPr txBox="1">
            <a:spLocks/>
          </p:cNvSpPr>
          <p:nvPr/>
        </p:nvSpPr>
        <p:spPr>
          <a:xfrm>
            <a:off x="2231135" y="4256237"/>
            <a:ext cx="7729728" cy="405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Make the problem more computationally efficient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Fix some optimization variables   ➤   tapper ratio, root chord…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Finally not used to compare the results in a better way</a:t>
            </a:r>
          </a:p>
          <a:p>
            <a:pPr marL="0" indent="0">
              <a:lnSpc>
                <a:spcPct val="200000"/>
              </a:lnSpc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None/>
            </a:pPr>
            <a:endParaRPr lang="en-GB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0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GB" sz="2000" dirty="0"/>
              <a:t>Turn material function into </a:t>
            </a:r>
            <a:br>
              <a:rPr lang="en-GB" sz="2000" dirty="0"/>
            </a:br>
            <a:r>
              <a:rPr lang="en-GB" sz="2000" dirty="0" err="1"/>
              <a:t>OpenMDAO</a:t>
            </a:r>
            <a:r>
              <a:rPr lang="en-GB" sz="2000" dirty="0"/>
              <a:t> component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204" y="1963553"/>
            <a:ext cx="7729728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Component   ➤   More efficient for gradient-based optimization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Replace the existing function by the component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Access to material properties database and interpolate: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Young’s modulus (E)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Shear modulus (G)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Get to know the </a:t>
            </a:r>
            <a:r>
              <a:rPr lang="en-GB" dirty="0" err="1">
                <a:latin typeface="Bahnschrift" panose="020B0502040204020203" pitchFamily="34" charset="0"/>
              </a:rPr>
              <a:t>OpenMDAO</a:t>
            </a:r>
            <a:r>
              <a:rPr lang="en-GB" dirty="0">
                <a:latin typeface="Bahnschrift" panose="020B0502040204020203" pitchFamily="34" charset="0"/>
              </a:rPr>
              <a:t> methodology 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endParaRPr lang="en-GB" dirty="0">
              <a:latin typeface="Bahnschrift" panose="020B0502040204020203" pitchFamily="34" charset="0"/>
            </a:endParaRPr>
          </a:p>
          <a:p>
            <a:pPr lvl="1">
              <a:buClr>
                <a:schemeClr val="accent2">
                  <a:lumMod val="50000"/>
                </a:schemeClr>
              </a:buClr>
            </a:pPr>
            <a:endParaRPr lang="en-GB" dirty="0">
              <a:latin typeface="Bahnschrift" panose="020B0502040204020203" pitchFamily="34" charset="0"/>
            </a:endParaRPr>
          </a:p>
          <a:p>
            <a:pPr marL="228600" lvl="1" indent="0">
              <a:buClr>
                <a:schemeClr val="accent2">
                  <a:lumMod val="50000"/>
                </a:schemeClr>
              </a:buClr>
              <a:buNone/>
            </a:pPr>
            <a:endParaRPr lang="en-GB" dirty="0">
              <a:latin typeface="Bahnschrift" panose="020B0502040204020203" pitchFamily="34" charset="0"/>
            </a:endParaRPr>
          </a:p>
          <a:p>
            <a:pPr marL="228600" lvl="1" indent="0">
              <a:lnSpc>
                <a:spcPct val="200000"/>
              </a:lnSpc>
              <a:buClr>
                <a:schemeClr val="accent2">
                  <a:lumMod val="50000"/>
                </a:schemeClr>
              </a:buClr>
              <a:buNone/>
            </a:pPr>
            <a:endParaRPr lang="en-GB" dirty="0">
              <a:latin typeface="Bahnschrift" panose="020B0502040204020203" pitchFamily="34" charset="0"/>
            </a:endParaRPr>
          </a:p>
          <a:p>
            <a:pPr lvl="1"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6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8335AF6-AC3D-4A5A-9664-AEABAE7E541A}"/>
              </a:ext>
            </a:extLst>
          </p:cNvPr>
          <p:cNvSpPr txBox="1"/>
          <p:nvPr/>
        </p:nvSpPr>
        <p:spPr>
          <a:xfrm>
            <a:off x="5245208" y="3990838"/>
            <a:ext cx="3055551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228600" defTabSz="914400">
              <a:spcBef>
                <a:spcPts val="1000"/>
              </a:spcBef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Failure strength</a:t>
            </a:r>
          </a:p>
          <a:p>
            <a:pPr lvl="1" indent="-228600" defTabSz="914400">
              <a:spcBef>
                <a:spcPts val="1000"/>
              </a:spcBef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CO</a:t>
            </a:r>
            <a:r>
              <a:rPr lang="en-GB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2 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emissions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199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GB" sz="2000" dirty="0"/>
              <a:t>Add engines as point masses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446" y="1969381"/>
            <a:ext cx="7729728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Two symmetrical engines   ➤   Two symmetrical point masses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New design variable   ➤    Engines location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Same mass as FB single-boom HALE [2]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Reduce the bending moment on the wing due to lift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7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47988FB-E7D4-4706-9F05-8275591409DA}"/>
              </a:ext>
            </a:extLst>
          </p:cNvPr>
          <p:cNvGrpSpPr/>
          <p:nvPr/>
        </p:nvGrpSpPr>
        <p:grpSpPr>
          <a:xfrm>
            <a:off x="7373832" y="2772616"/>
            <a:ext cx="4093672" cy="2909453"/>
            <a:chOff x="1261603" y="401527"/>
            <a:chExt cx="8012271" cy="5694478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41F083E3-21B0-4CA8-8430-2857EDB64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61603" y="401527"/>
              <a:ext cx="8012271" cy="5694478"/>
            </a:xfrm>
            <a:prstGeom prst="rect">
              <a:avLst/>
            </a:prstGeom>
          </p:spPr>
        </p:pic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8FA08190-E6CC-463E-B501-B13D0AB6F4B8}"/>
                </a:ext>
              </a:extLst>
            </p:cNvPr>
            <p:cNvSpPr/>
            <p:nvPr/>
          </p:nvSpPr>
          <p:spPr>
            <a:xfrm>
              <a:off x="2452255" y="1136073"/>
              <a:ext cx="5527963" cy="4142509"/>
            </a:xfrm>
            <a:custGeom>
              <a:avLst/>
              <a:gdLst>
                <a:gd name="connsiteX0" fmla="*/ 0 w 5527963"/>
                <a:gd name="connsiteY0" fmla="*/ 2646218 h 4142509"/>
                <a:gd name="connsiteX1" fmla="*/ 554181 w 5527963"/>
                <a:gd name="connsiteY1" fmla="*/ 1828800 h 4142509"/>
                <a:gd name="connsiteX2" fmla="*/ 1191490 w 5527963"/>
                <a:gd name="connsiteY2" fmla="*/ 762000 h 4142509"/>
                <a:gd name="connsiteX3" fmla="*/ 3186545 w 5527963"/>
                <a:gd name="connsiteY3" fmla="*/ 124691 h 4142509"/>
                <a:gd name="connsiteX4" fmla="*/ 5527963 w 5527963"/>
                <a:gd name="connsiteY4" fmla="*/ 0 h 4142509"/>
                <a:gd name="connsiteX5" fmla="*/ 5444836 w 5527963"/>
                <a:gd name="connsiteY5" fmla="*/ 540327 h 4142509"/>
                <a:gd name="connsiteX6" fmla="*/ 2175163 w 5527963"/>
                <a:gd name="connsiteY6" fmla="*/ 1925782 h 4142509"/>
                <a:gd name="connsiteX7" fmla="*/ 609600 w 5527963"/>
                <a:gd name="connsiteY7" fmla="*/ 3865418 h 4142509"/>
                <a:gd name="connsiteX8" fmla="*/ 304800 w 5527963"/>
                <a:gd name="connsiteY8" fmla="*/ 4142509 h 4142509"/>
                <a:gd name="connsiteX9" fmla="*/ 41563 w 5527963"/>
                <a:gd name="connsiteY9" fmla="*/ 4073236 h 4142509"/>
                <a:gd name="connsiteX10" fmla="*/ 83127 w 5527963"/>
                <a:gd name="connsiteY10" fmla="*/ 2757054 h 4142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27963" h="4142509">
                  <a:moveTo>
                    <a:pt x="0" y="2646218"/>
                  </a:moveTo>
                  <a:lnTo>
                    <a:pt x="554181" y="1828800"/>
                  </a:lnTo>
                  <a:lnTo>
                    <a:pt x="1191490" y="762000"/>
                  </a:lnTo>
                  <a:lnTo>
                    <a:pt x="3186545" y="124691"/>
                  </a:lnTo>
                  <a:lnTo>
                    <a:pt x="5527963" y="0"/>
                  </a:lnTo>
                  <a:lnTo>
                    <a:pt x="5444836" y="540327"/>
                  </a:lnTo>
                  <a:lnTo>
                    <a:pt x="2175163" y="1925782"/>
                  </a:lnTo>
                  <a:lnTo>
                    <a:pt x="609600" y="3865418"/>
                  </a:lnTo>
                  <a:lnTo>
                    <a:pt x="304800" y="4142509"/>
                  </a:lnTo>
                  <a:lnTo>
                    <a:pt x="41563" y="4073236"/>
                  </a:lnTo>
                  <a:lnTo>
                    <a:pt x="83127" y="2757054"/>
                  </a:lnTo>
                </a:path>
              </a:pathLst>
            </a:cu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82714255-850D-4041-829F-036D11AC8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6945" y="1304161"/>
              <a:ext cx="726985" cy="16873"/>
            </a:xfrm>
            <a:prstGeom prst="line">
              <a:avLst/>
            </a:prstGeom>
            <a:ln w="12700">
              <a:solidFill>
                <a:srgbClr val="2C2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0FAB51F5-C66F-4E4E-BC93-40AC5C1E919D}"/>
                </a:ext>
              </a:extLst>
            </p:cNvPr>
            <p:cNvSpPr/>
            <p:nvPr/>
          </p:nvSpPr>
          <p:spPr>
            <a:xfrm>
              <a:off x="5410971" y="2463040"/>
              <a:ext cx="3069247" cy="1519891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D08EA665-7A16-4F07-902F-3DD66121EAFF}"/>
                </a:ext>
              </a:extLst>
            </p:cNvPr>
            <p:cNvSpPr/>
            <p:nvPr/>
          </p:nvSpPr>
          <p:spPr>
            <a:xfrm>
              <a:off x="2687782" y="1302327"/>
              <a:ext cx="4585854" cy="2812473"/>
            </a:xfrm>
            <a:custGeom>
              <a:avLst/>
              <a:gdLst>
                <a:gd name="connsiteX0" fmla="*/ 0 w 4585854"/>
                <a:gd name="connsiteY0" fmla="*/ 2812473 h 2812473"/>
                <a:gd name="connsiteX1" fmla="*/ 0 w 4585854"/>
                <a:gd name="connsiteY1" fmla="*/ 2812473 h 2812473"/>
                <a:gd name="connsiteX2" fmla="*/ 609600 w 4585854"/>
                <a:gd name="connsiteY2" fmla="*/ 1634837 h 2812473"/>
                <a:gd name="connsiteX3" fmla="*/ 720436 w 4585854"/>
                <a:gd name="connsiteY3" fmla="*/ 1551709 h 2812473"/>
                <a:gd name="connsiteX4" fmla="*/ 1094509 w 4585854"/>
                <a:gd name="connsiteY4" fmla="*/ 1011382 h 2812473"/>
                <a:gd name="connsiteX5" fmla="*/ 1233054 w 4585854"/>
                <a:gd name="connsiteY5" fmla="*/ 1288473 h 2812473"/>
                <a:gd name="connsiteX6" fmla="*/ 1801091 w 4585854"/>
                <a:gd name="connsiteY6" fmla="*/ 734291 h 2812473"/>
                <a:gd name="connsiteX7" fmla="*/ 2258291 w 4585854"/>
                <a:gd name="connsiteY7" fmla="*/ 457200 h 2812473"/>
                <a:gd name="connsiteX8" fmla="*/ 2618509 w 4585854"/>
                <a:gd name="connsiteY8" fmla="*/ 277091 h 2812473"/>
                <a:gd name="connsiteX9" fmla="*/ 3034145 w 4585854"/>
                <a:gd name="connsiteY9" fmla="*/ 124691 h 2812473"/>
                <a:gd name="connsiteX10" fmla="*/ 3380509 w 4585854"/>
                <a:gd name="connsiteY10" fmla="*/ 83128 h 2812473"/>
                <a:gd name="connsiteX11" fmla="*/ 3796145 w 4585854"/>
                <a:gd name="connsiteY11" fmla="*/ 41564 h 2812473"/>
                <a:gd name="connsiteX12" fmla="*/ 4142509 w 4585854"/>
                <a:gd name="connsiteY12" fmla="*/ 0 h 2812473"/>
                <a:gd name="connsiteX13" fmla="*/ 4475018 w 4585854"/>
                <a:gd name="connsiteY13" fmla="*/ 0 h 2812473"/>
                <a:gd name="connsiteX14" fmla="*/ 4544291 w 4585854"/>
                <a:gd name="connsiteY14" fmla="*/ 0 h 2812473"/>
                <a:gd name="connsiteX15" fmla="*/ 4585854 w 4585854"/>
                <a:gd name="connsiteY15" fmla="*/ 13855 h 281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85854" h="2812473">
                  <a:moveTo>
                    <a:pt x="0" y="2812473"/>
                  </a:moveTo>
                  <a:lnTo>
                    <a:pt x="0" y="2812473"/>
                  </a:lnTo>
                  <a:lnTo>
                    <a:pt x="609600" y="1634837"/>
                  </a:lnTo>
                  <a:lnTo>
                    <a:pt x="720436" y="1551709"/>
                  </a:lnTo>
                  <a:lnTo>
                    <a:pt x="1094509" y="1011382"/>
                  </a:lnTo>
                  <a:lnTo>
                    <a:pt x="1233054" y="1288473"/>
                  </a:lnTo>
                  <a:lnTo>
                    <a:pt x="1801091" y="734291"/>
                  </a:lnTo>
                  <a:lnTo>
                    <a:pt x="2258291" y="457200"/>
                  </a:lnTo>
                  <a:lnTo>
                    <a:pt x="2618509" y="277091"/>
                  </a:lnTo>
                  <a:lnTo>
                    <a:pt x="3034145" y="124691"/>
                  </a:lnTo>
                  <a:lnTo>
                    <a:pt x="3380509" y="83128"/>
                  </a:lnTo>
                  <a:lnTo>
                    <a:pt x="3796145" y="41564"/>
                  </a:lnTo>
                  <a:lnTo>
                    <a:pt x="4142509" y="0"/>
                  </a:lnTo>
                  <a:lnTo>
                    <a:pt x="4475018" y="0"/>
                  </a:lnTo>
                  <a:lnTo>
                    <a:pt x="4544291" y="0"/>
                  </a:lnTo>
                  <a:lnTo>
                    <a:pt x="4585854" y="13855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B350842B-9670-4427-BFB6-63D9289F3695}"/>
              </a:ext>
            </a:extLst>
          </p:cNvPr>
          <p:cNvSpPr txBox="1">
            <a:spLocks/>
          </p:cNvSpPr>
          <p:nvPr/>
        </p:nvSpPr>
        <p:spPr>
          <a:xfrm>
            <a:off x="570146" y="5799491"/>
            <a:ext cx="10638336" cy="264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D. Colas, N. H. Roberts, and V. S.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Suryakumar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“Hale multidisciplinary design optimization part i:  Solar-powered single and multiple-boom aircraft,” in 2018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AviationTechnology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Integration, and Operations Conference, p. 3028, 2018.</a:t>
            </a:r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97535494-C9CD-4E19-8008-EB689532AFF5}"/>
              </a:ext>
            </a:extLst>
          </p:cNvPr>
          <p:cNvSpPr txBox="1">
            <a:spLocks/>
          </p:cNvSpPr>
          <p:nvPr/>
        </p:nvSpPr>
        <p:spPr>
          <a:xfrm>
            <a:off x="235782" y="5782649"/>
            <a:ext cx="481270" cy="77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40085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102A6B-2F80-46F4-A12B-BB812941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t>8</a:t>
            </a:fld>
            <a:endParaRPr lang="en-GB" dirty="0"/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D5791E2C-5088-429D-B2A0-DBB3A5D0B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272017"/>
              </p:ext>
            </p:extLst>
          </p:nvPr>
        </p:nvGraphicFramePr>
        <p:xfrm>
          <a:off x="726891" y="1834977"/>
          <a:ext cx="10324845" cy="34591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73993">
                  <a:extLst>
                    <a:ext uri="{9D8B030D-6E8A-4147-A177-3AD203B41FA5}">
                      <a16:colId xmlns:a16="http://schemas.microsoft.com/office/drawing/2014/main" val="2727695197"/>
                    </a:ext>
                  </a:extLst>
                </a:gridCol>
                <a:gridCol w="894600">
                  <a:extLst>
                    <a:ext uri="{9D8B030D-6E8A-4147-A177-3AD203B41FA5}">
                      <a16:colId xmlns:a16="http://schemas.microsoft.com/office/drawing/2014/main" val="147695944"/>
                    </a:ext>
                  </a:extLst>
                </a:gridCol>
                <a:gridCol w="1839063">
                  <a:extLst>
                    <a:ext uri="{9D8B030D-6E8A-4147-A177-3AD203B41FA5}">
                      <a16:colId xmlns:a16="http://schemas.microsoft.com/office/drawing/2014/main" val="781007438"/>
                    </a:ext>
                  </a:extLst>
                </a:gridCol>
                <a:gridCol w="1839063">
                  <a:extLst>
                    <a:ext uri="{9D8B030D-6E8A-4147-A177-3AD203B41FA5}">
                      <a16:colId xmlns:a16="http://schemas.microsoft.com/office/drawing/2014/main" val="661112824"/>
                    </a:ext>
                  </a:extLst>
                </a:gridCol>
                <a:gridCol w="1839063">
                  <a:extLst>
                    <a:ext uri="{9D8B030D-6E8A-4147-A177-3AD203B41FA5}">
                      <a16:colId xmlns:a16="http://schemas.microsoft.com/office/drawing/2014/main" val="3372102351"/>
                    </a:ext>
                  </a:extLst>
                </a:gridCol>
                <a:gridCol w="1839063">
                  <a:extLst>
                    <a:ext uri="{9D8B030D-6E8A-4147-A177-3AD203B41FA5}">
                      <a16:colId xmlns:a16="http://schemas.microsoft.com/office/drawing/2014/main" val="30819349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HALE of 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FB HALE 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Results w/o engines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Results w/ engines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0884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Span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97.5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93.5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73.7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7248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Root chord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1.4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09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Taper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0.30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6172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Total mass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378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392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83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Wing surface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m</a:t>
                      </a:r>
                      <a:r>
                        <a:rPr lang="en-GB" sz="1600" baseline="30000" noProof="0">
                          <a:latin typeface="Bahnschrift" panose="020B0502040204020203" pitchFamily="34" charset="0"/>
                        </a:rPr>
                        <a:t>2</a:t>
                      </a:r>
                      <a:endParaRPr lang="en-GB" sz="1600" noProof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86.6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83.4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64.3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241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Aspect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205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C</a:t>
                      </a:r>
                      <a:r>
                        <a:rPr lang="en-GB" sz="1600" baseline="-25000" noProof="0">
                          <a:latin typeface="Bahnschrift" panose="020B0502040204020203" pitchFamily="34" charset="0"/>
                        </a:rPr>
                        <a:t>L</a:t>
                      </a:r>
                      <a:r>
                        <a:rPr lang="en-GB" sz="1600" baseline="30000" noProof="0">
                          <a:latin typeface="Bahnschrift" panose="020B0502040204020203" pitchFamily="34" charset="0"/>
                        </a:rPr>
                        <a:t>cruise</a:t>
                      </a:r>
                      <a:endParaRPr lang="en-GB" sz="1600" noProof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1.31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1.33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1.56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1.83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6623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(C</a:t>
                      </a:r>
                      <a:r>
                        <a:rPr lang="en-GB" sz="1600" strike="noStrike" baseline="-25000" noProof="0">
                          <a:latin typeface="Bahnschrift" panose="020B0502040204020203" pitchFamily="34" charset="0"/>
                        </a:rPr>
                        <a:t>L</a:t>
                      </a:r>
                      <a:r>
                        <a:rPr lang="en-GB" sz="1600" strike="noStrike" baseline="30000" noProof="0">
                          <a:latin typeface="Bahnschrift" panose="020B0502040204020203" pitchFamily="34" charset="0"/>
                        </a:rPr>
                        <a:t>3/2</a:t>
                      </a:r>
                      <a:r>
                        <a:rPr lang="en-GB" sz="1600" strike="noStrike" baseline="0" noProof="0">
                          <a:latin typeface="Bahnschrift" panose="020B0502040204020203" pitchFamily="34" charset="0"/>
                        </a:rPr>
                        <a:t>/C</a:t>
                      </a:r>
                      <a:r>
                        <a:rPr lang="en-GB" sz="1600" strike="noStrike" baseline="-25000" noProof="0">
                          <a:latin typeface="Bahnschrift" panose="020B0502040204020203" pitchFamily="34" charset="0"/>
                        </a:rPr>
                        <a:t>D</a:t>
                      </a:r>
                      <a:r>
                        <a:rPr lang="en-GB" sz="1600" strike="noStrike" baseline="0" noProof="0">
                          <a:latin typeface="Bahnschrift" panose="020B0502040204020203" pitchFamily="34" charset="0"/>
                        </a:rPr>
                        <a:t>)</a:t>
                      </a:r>
                      <a:r>
                        <a:rPr lang="en-GB" sz="1600" strike="noStrike" baseline="30000" noProof="0">
                          <a:latin typeface="Bahnschrift" panose="020B0502040204020203" pitchFamily="34" charset="0"/>
                        </a:rPr>
                        <a:t>cruise</a:t>
                      </a:r>
                      <a:endParaRPr lang="en-GB" sz="1600" noProof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44.1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40.1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57.8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75.3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233698"/>
                  </a:ext>
                </a:extLst>
              </a:tr>
            </a:tbl>
          </a:graphicData>
        </a:graphic>
      </p:graphicFrame>
      <p:sp>
        <p:nvSpPr>
          <p:cNvPr id="12" name="Título 1">
            <a:extLst>
              <a:ext uri="{FF2B5EF4-FFF2-40B4-BE49-F238E27FC236}">
                <a16:creationId xmlns:a16="http://schemas.microsoft.com/office/drawing/2014/main" id="{FA901AA2-3783-4C29-9384-B8865871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/>
              <a:t>RESULTS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17C4FCA-8622-45C9-A7E6-2E6E3C936E00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744AC99-4A75-4EF1-BCBD-71FDF42690E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ítulo 2">
            <a:extLst>
              <a:ext uri="{FF2B5EF4-FFF2-40B4-BE49-F238E27FC236}">
                <a16:creationId xmlns:a16="http://schemas.microsoft.com/office/drawing/2014/main" id="{57D518C0-3337-49A0-9D6E-73A859102BD3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C888BFC4-FE67-482F-A8B3-36B3A023CC9F}"/>
              </a:ext>
            </a:extLst>
          </p:cNvPr>
          <p:cNvSpPr txBox="1">
            <a:spLocks/>
          </p:cNvSpPr>
          <p:nvPr/>
        </p:nvSpPr>
        <p:spPr>
          <a:xfrm>
            <a:off x="570146" y="5458529"/>
            <a:ext cx="10638336" cy="264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Duriez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and J.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Morlier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“Hale multidisciplinary design optimization with a focus on eco-material selection,” ISAE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Supaero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2020.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D. Colas, N. H. Roberts, and V. S.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Suryakumar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“Hale multidisciplinary design optimization part i:  Solar-powered single and multiple-boom aircraft,” in 2018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AviationTechnology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Integration, and Operations Conference, p. 3028, 2018.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E3C148C-F847-451E-8A0A-C0C34E1B5D11}"/>
              </a:ext>
            </a:extLst>
          </p:cNvPr>
          <p:cNvSpPr txBox="1">
            <a:spLocks/>
          </p:cNvSpPr>
          <p:nvPr/>
        </p:nvSpPr>
        <p:spPr>
          <a:xfrm>
            <a:off x="235782" y="5458529"/>
            <a:ext cx="378652" cy="77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[1]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A57B0F72-EFEC-4A1C-BD99-0A61D7693EEC}"/>
              </a:ext>
            </a:extLst>
          </p:cNvPr>
          <p:cNvSpPr txBox="1">
            <a:spLocks/>
          </p:cNvSpPr>
          <p:nvPr/>
        </p:nvSpPr>
        <p:spPr>
          <a:xfrm>
            <a:off x="235782" y="5782649"/>
            <a:ext cx="481270" cy="77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[2]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8418A982-C0F1-4672-9C10-79EC9BF50515}"/>
              </a:ext>
            </a:extLst>
          </p:cNvPr>
          <p:cNvSpPr txBox="1">
            <a:spLocks/>
          </p:cNvSpPr>
          <p:nvPr/>
        </p:nvSpPr>
        <p:spPr>
          <a:xfrm>
            <a:off x="3411156" y="1545389"/>
            <a:ext cx="4956313" cy="49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latin typeface="Bahnschrift" panose="020B0502040204020203" pitchFamily="34" charset="0"/>
              </a:rPr>
              <a:t>Table 1: Design variable values for validation case</a:t>
            </a:r>
          </a:p>
        </p:txBody>
      </p:sp>
    </p:spTree>
    <p:extLst>
      <p:ext uri="{BB962C8B-B14F-4D97-AF65-F5344CB8AC3E}">
        <p14:creationId xmlns:p14="http://schemas.microsoft.com/office/powerpoint/2010/main" val="372905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102A6B-2F80-46F4-A12B-BB812941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t>9</a:t>
            </a:fld>
            <a:endParaRPr lang="en-GB" dirty="0"/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D5791E2C-5088-429D-B2A0-DBB3A5D0B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096807"/>
              </p:ext>
            </p:extLst>
          </p:nvPr>
        </p:nvGraphicFramePr>
        <p:xfrm>
          <a:off x="1646421" y="2705312"/>
          <a:ext cx="8485782" cy="16591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73993">
                  <a:extLst>
                    <a:ext uri="{9D8B030D-6E8A-4147-A177-3AD203B41FA5}">
                      <a16:colId xmlns:a16="http://schemas.microsoft.com/office/drawing/2014/main" val="2727695197"/>
                    </a:ext>
                  </a:extLst>
                </a:gridCol>
                <a:gridCol w="894600">
                  <a:extLst>
                    <a:ext uri="{9D8B030D-6E8A-4147-A177-3AD203B41FA5}">
                      <a16:colId xmlns:a16="http://schemas.microsoft.com/office/drawing/2014/main" val="147695944"/>
                    </a:ext>
                  </a:extLst>
                </a:gridCol>
                <a:gridCol w="1839063">
                  <a:extLst>
                    <a:ext uri="{9D8B030D-6E8A-4147-A177-3AD203B41FA5}">
                      <a16:colId xmlns:a16="http://schemas.microsoft.com/office/drawing/2014/main" val="781007438"/>
                    </a:ext>
                  </a:extLst>
                </a:gridCol>
                <a:gridCol w="1839063">
                  <a:extLst>
                    <a:ext uri="{9D8B030D-6E8A-4147-A177-3AD203B41FA5}">
                      <a16:colId xmlns:a16="http://schemas.microsoft.com/office/drawing/2014/main" val="3372102351"/>
                    </a:ext>
                  </a:extLst>
                </a:gridCol>
                <a:gridCol w="1839063">
                  <a:extLst>
                    <a:ext uri="{9D8B030D-6E8A-4147-A177-3AD203B41FA5}">
                      <a16:colId xmlns:a16="http://schemas.microsoft.com/office/drawing/2014/main" val="30819349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HALE of 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Results w/o engines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Results w/ engines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0884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7248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Convergences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09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617214"/>
                  </a:ext>
                </a:extLst>
              </a:tr>
            </a:tbl>
          </a:graphicData>
        </a:graphic>
      </p:graphicFrame>
      <p:sp>
        <p:nvSpPr>
          <p:cNvPr id="12" name="Título 1">
            <a:extLst>
              <a:ext uri="{FF2B5EF4-FFF2-40B4-BE49-F238E27FC236}">
                <a16:creationId xmlns:a16="http://schemas.microsoft.com/office/drawing/2014/main" id="{FA901AA2-3783-4C29-9384-B8865871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/>
              <a:t>RESULTS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17C4FCA-8622-45C9-A7E6-2E6E3C936E00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744AC99-4A75-4EF1-BCBD-71FDF42690E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ítulo 2">
            <a:extLst>
              <a:ext uri="{FF2B5EF4-FFF2-40B4-BE49-F238E27FC236}">
                <a16:creationId xmlns:a16="http://schemas.microsoft.com/office/drawing/2014/main" id="{57D518C0-3337-49A0-9D6E-73A859102BD3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C888BFC4-FE67-482F-A8B3-36B3A023CC9F}"/>
              </a:ext>
            </a:extLst>
          </p:cNvPr>
          <p:cNvSpPr txBox="1">
            <a:spLocks/>
          </p:cNvSpPr>
          <p:nvPr/>
        </p:nvSpPr>
        <p:spPr>
          <a:xfrm>
            <a:off x="570144" y="5879269"/>
            <a:ext cx="10638336" cy="264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Duriez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and J.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Morlier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“Hale multidisciplinary design optimization with a focus on eco-material selection,” ISAE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Supaero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2020.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E3C148C-F847-451E-8A0A-C0C34E1B5D11}"/>
              </a:ext>
            </a:extLst>
          </p:cNvPr>
          <p:cNvSpPr txBox="1">
            <a:spLocks/>
          </p:cNvSpPr>
          <p:nvPr/>
        </p:nvSpPr>
        <p:spPr>
          <a:xfrm>
            <a:off x="244749" y="5872436"/>
            <a:ext cx="378652" cy="77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[1]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8418A982-C0F1-4672-9C10-79EC9BF50515}"/>
              </a:ext>
            </a:extLst>
          </p:cNvPr>
          <p:cNvSpPr txBox="1">
            <a:spLocks/>
          </p:cNvSpPr>
          <p:nvPr/>
        </p:nvSpPr>
        <p:spPr>
          <a:xfrm>
            <a:off x="3314817" y="2398415"/>
            <a:ext cx="5562364" cy="49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latin typeface="Bahnschrift" panose="020B0502040204020203" pitchFamily="34" charset="0"/>
              </a:rPr>
              <a:t>Table 2: Performance values of the optimization for validation</a:t>
            </a:r>
          </a:p>
        </p:txBody>
      </p:sp>
    </p:spTree>
    <p:extLst>
      <p:ext uri="{BB962C8B-B14F-4D97-AF65-F5344CB8AC3E}">
        <p14:creationId xmlns:p14="http://schemas.microsoft.com/office/powerpoint/2010/main" val="4288958686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611</TotalTime>
  <Words>836</Words>
  <Application>Microsoft Office PowerPoint</Application>
  <PresentationFormat>Panorámica</PresentationFormat>
  <Paragraphs>179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Bahnschrift</vt:lpstr>
      <vt:lpstr>Calibri</vt:lpstr>
      <vt:lpstr>Gill Sans MT</vt:lpstr>
      <vt:lpstr>Paquete</vt:lpstr>
      <vt:lpstr>HALE Aeroecodesign</vt:lpstr>
      <vt:lpstr>OUTLINE</vt:lpstr>
      <vt:lpstr>GOAL OF THE PROJECT</vt:lpstr>
      <vt:lpstr>MILESTONES OF THE PROJECT</vt:lpstr>
      <vt:lpstr>Add a constraint on the wing surface</vt:lpstr>
      <vt:lpstr>Turn material function into  OpenMDAO component</vt:lpstr>
      <vt:lpstr>Add engines as point masses</vt:lpstr>
      <vt:lpstr>RESULTS</vt:lpstr>
      <vt:lpstr>RESULTS</vt:lpstr>
      <vt:lpstr>CONCLUSIONS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HALE Aeroecodesign</dc:title>
  <dc:creator>Víctor Manuel Guadaño Martín</dc:creator>
  <cp:lastModifiedBy>Víctor Manuel Guadaño Martín</cp:lastModifiedBy>
  <cp:revision>71</cp:revision>
  <dcterms:created xsi:type="dcterms:W3CDTF">2020-04-01T09:43:44Z</dcterms:created>
  <dcterms:modified xsi:type="dcterms:W3CDTF">2020-05-18T15:45:58Z</dcterms:modified>
</cp:coreProperties>
</file>