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5"/>
  </p:notesMasterIdLst>
  <p:sldIdLst>
    <p:sldId id="256" r:id="rId2"/>
    <p:sldId id="267" r:id="rId3"/>
    <p:sldId id="259" r:id="rId4"/>
    <p:sldId id="270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21D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9049E-3D54-45B5-BF3B-BFF758B9E782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151E3-A55B-4DA6-AD7B-2FB3D81119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2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7597-A808-470D-9C3B-8986C1B1D83E}" type="datetime1">
              <a:rPr lang="es-ES" smtClean="0"/>
              <a:t>10/06/2020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7A7F-3E90-4DEE-ABA2-4349680425A4}" type="datetime1">
              <a:rPr lang="es-ES" smtClean="0"/>
              <a:t>10/06/2020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AC87-166E-4700-A6EE-A9D673E17862}" type="datetime1">
              <a:rPr lang="es-ES" smtClean="0"/>
              <a:t>10/06/2020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07D-9A2E-420A-9771-9531B6747518}" type="datetime1">
              <a:rPr lang="es-ES" smtClean="0"/>
              <a:t>10/06/2020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AD-BA56-4601-ADD0-168D7FDC0833}" type="datetime1">
              <a:rPr lang="es-ES" smtClean="0"/>
              <a:t>10/06/2020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294-565C-4953-9CC7-4A067F6F52DD}" type="datetime1">
              <a:rPr lang="es-ES" smtClean="0"/>
              <a:t>10/06/2020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006-9A45-4051-8AFD-33BE22C7389B}" type="datetime1">
              <a:rPr lang="es-ES" smtClean="0"/>
              <a:t>10/06/2020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6132-50E9-4552-8249-BEC9739D039C}" type="datetime1">
              <a:rPr lang="es-ES" smtClean="0"/>
              <a:t>10/06/2020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EF1E-522D-43E1-B5E9-4276689B6883}" type="datetime1">
              <a:rPr lang="es-ES" smtClean="0"/>
              <a:t>10/06/2020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B562-F548-40A7-A326-95AA78E482DD}" type="datetime1">
              <a:rPr lang="es-ES" smtClean="0"/>
              <a:t>10/06/2020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348CF9-83E1-4670-9F47-3DC6624BF3FF}" type="datetime1">
              <a:rPr lang="es-ES" smtClean="0"/>
              <a:t>10/06/2020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5C58D6-414F-4212-92B8-03D002C09538}" type="datetime1">
              <a:rPr lang="es-ES" smtClean="0"/>
              <a:t>10/06/2020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85F82-8958-4C51-8F99-452A0FE4E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65107"/>
            <a:ext cx="8991600" cy="1645920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GB" dirty="0"/>
              <a:t>HALE </a:t>
            </a:r>
            <a:r>
              <a:rPr lang="en-GB" dirty="0" err="1"/>
              <a:t>Aeroecodesign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4071C9-E2B5-47FA-A729-6E36D167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332129"/>
            <a:ext cx="6801612" cy="1239894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S2 – Progress Report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397D28F-A3C3-4CC8-BA88-921593D671F2}"/>
              </a:ext>
            </a:extLst>
          </p:cNvPr>
          <p:cNvSpPr txBox="1">
            <a:spLocks/>
          </p:cNvSpPr>
          <p:nvPr/>
        </p:nvSpPr>
        <p:spPr>
          <a:xfrm>
            <a:off x="2695194" y="4634945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Víctor Manuel GUADAÑO MARTÍN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B556C07-E495-4166-91D9-07CFABDCB1E7}"/>
              </a:ext>
            </a:extLst>
          </p:cNvPr>
          <p:cNvSpPr txBox="1">
            <a:spLocks/>
          </p:cNvSpPr>
          <p:nvPr/>
        </p:nvSpPr>
        <p:spPr>
          <a:xfrm>
            <a:off x="2695194" y="5241639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Tutors: J. </a:t>
            </a:r>
            <a:r>
              <a:rPr lang="en-GB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Morlier</a:t>
            </a: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&amp; E. </a:t>
            </a:r>
            <a:r>
              <a:rPr lang="en-GB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Duriez</a:t>
            </a: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C0733F8B-9A21-4DB8-A4FF-FAA41ECDF3FA}"/>
              </a:ext>
            </a:extLst>
          </p:cNvPr>
          <p:cNvSpPr txBox="1">
            <a:spLocks/>
          </p:cNvSpPr>
          <p:nvPr/>
        </p:nvSpPr>
        <p:spPr>
          <a:xfrm>
            <a:off x="2695194" y="997382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Master of Aerospace Engineering - Research Project</a:t>
            </a:r>
            <a:endParaRPr lang="en-GB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463908C-271C-4D3C-A663-C04DFBC7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" y="5486400"/>
            <a:ext cx="1810491" cy="10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359" y="1853053"/>
                <a:ext cx="7814014" cy="40545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>
                    <a:latin typeface="Bahnschrift" panose="020B0502040204020203" pitchFamily="34" charset="0"/>
                  </a:rPr>
                  <a:t>Currently   ➤   Skins as </a:t>
                </a:r>
                <a:r>
                  <a:rPr lang="en-GB" dirty="0">
                    <a:latin typeface="Bahnschrift" panose="020B0502040204020203" pitchFamily="34" charset="0"/>
                  </a:rPr>
                  <a:t>rectangular flat plates under axial compression </a:t>
                </a: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>
                    <a:latin typeface="Bahnschrift" panose="020B0502040204020203" pitchFamily="34" charset="0"/>
                  </a:rPr>
                  <a:t>Consider curved plates </a:t>
                </a:r>
              </a:p>
              <a:p>
                <a:pPr>
                  <a:lnSpc>
                    <a:spcPct val="15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>
                    <a:latin typeface="Bahnschrift" panose="020B0502040204020203" pitchFamily="34" charset="0"/>
                  </a:rPr>
                  <a:t>Under combined axial compression and shear</a:t>
                </a:r>
              </a:p>
              <a:p>
                <a:pPr>
                  <a:lnSpc>
                    <a:spcPct val="15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>
                    <a:latin typeface="Bahnschrift" panose="020B0502040204020203" pitchFamily="34" charset="0"/>
                  </a:rPr>
                  <a:t>Parabolic interaction:</a:t>
                </a:r>
                <a:endParaRPr lang="en-GB" dirty="0">
                  <a:latin typeface="Bahnschrift" panose="020B0502040204020203" pitchFamily="34" charset="0"/>
                </a:endParaRP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>
                  <a:latin typeface="Bahnschrift" panose="020B0502040204020203" pitchFamily="34" charset="0"/>
                </a:endParaRP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GB">
                    <a:latin typeface="Bahnschrift" panose="020B0502040204020203" pitchFamily="34" charset="0"/>
                  </a:rPr>
                  <a:t>	</a:t>
                </a:r>
                <a:r>
                  <a:rPr lang="en-GB" sz="1600">
                    <a:latin typeface="Bahnschrift" panose="020B0502040204020203" pitchFamily="34" charset="0"/>
                  </a:rPr>
                  <a:t>where </a:t>
                </a:r>
                <a:r>
                  <a:rPr lang="en-GB" sz="160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GB" sz="1600" baseline="-25000">
                    <a:latin typeface="Cambria" panose="02040503050406030204" pitchFamily="18" charset="0"/>
                    <a:ea typeface="Cambria" panose="02040503050406030204" pitchFamily="18" charset="0"/>
                  </a:rPr>
                  <a:t>s</a:t>
                </a:r>
                <a:r>
                  <a:rPr lang="en-GB" sz="1600">
                    <a:latin typeface="Bahnschrift" panose="020B0502040204020203" pitchFamily="34" charset="0"/>
                  </a:rPr>
                  <a:t> and </a:t>
                </a:r>
                <a:r>
                  <a:rPr lang="en-GB" sz="160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GB" sz="1600" baseline="-25000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r>
                  <a:rPr lang="en-GB" sz="1600" baseline="-25000">
                    <a:latin typeface="Bahnschrift" panose="020B0502040204020203" pitchFamily="34" charset="0"/>
                  </a:rPr>
                  <a:t> </a:t>
                </a:r>
                <a:r>
                  <a:rPr lang="en-GB" sz="1600">
                    <a:latin typeface="Bahnschrift" panose="020B0502040204020203" pitchFamily="34" charset="0"/>
                  </a:rPr>
                  <a:t>are the stress ratios for shear and compression </a:t>
                </a:r>
                <a:endParaRPr lang="en-GB">
                  <a:latin typeface="Bahnschrift" panose="020B0502040204020203" pitchFamily="34" charset="0"/>
                </a:endParaRP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>
                    <a:latin typeface="Bahnschrift" panose="020B0502040204020203" pitchFamily="34" charset="0"/>
                  </a:rPr>
                  <a:t>Use </a:t>
                </a:r>
                <a:r>
                  <a:rPr lang="en-GB" dirty="0">
                    <a:latin typeface="Bahnschrift" panose="020B0502040204020203" pitchFamily="34" charset="0"/>
                  </a:rPr>
                  <a:t>of empirical data [3]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359" y="1853053"/>
                <a:ext cx="7814014" cy="4054570"/>
              </a:xfrm>
              <a:blipFill>
                <a:blip r:embed="rId2"/>
                <a:stretch>
                  <a:fillRect l="-468" r="-10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/>
              <a:t>Task 5: Introduce a more complex buckling model</a:t>
            </a:r>
            <a:endParaRPr lang="en-GB" sz="20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10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9A1BA84-9C6A-4E24-ABEB-F8E6BF58948B}"/>
              </a:ext>
            </a:extLst>
          </p:cNvPr>
          <p:cNvSpPr txBox="1">
            <a:spLocks/>
          </p:cNvSpPr>
          <p:nvPr/>
        </p:nvSpPr>
        <p:spPr>
          <a:xfrm>
            <a:off x="937657" y="5799813"/>
            <a:ext cx="8272603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G. Gerard and H. Becker, “Handbook of structural stability. part 3. buckling of curved plates and shells.,” tech. rep., NATIONAL AERONAUTICS AND SPACE ADMIN-ISTRATION WASHINGTON DC, 1957.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5A88B63-454C-4C7A-A5E8-7E4A64B89768}"/>
              </a:ext>
            </a:extLst>
          </p:cNvPr>
          <p:cNvSpPr txBox="1">
            <a:spLocks/>
          </p:cNvSpPr>
          <p:nvPr/>
        </p:nvSpPr>
        <p:spPr>
          <a:xfrm>
            <a:off x="595712" y="5799813"/>
            <a:ext cx="606248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[3]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4D4DDC-E5A5-4767-B055-DB47430E31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7359" y="1810003"/>
            <a:ext cx="3536016" cy="3105103"/>
          </a:xfrm>
          <a:prstGeom prst="rect">
            <a:avLst/>
          </a:prstGeom>
        </p:spPr>
      </p:pic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A6F8903-2219-4FE2-950F-82E82211A4E0}"/>
              </a:ext>
            </a:extLst>
          </p:cNvPr>
          <p:cNvSpPr txBox="1">
            <a:spLocks/>
          </p:cNvSpPr>
          <p:nvPr/>
        </p:nvSpPr>
        <p:spPr>
          <a:xfrm>
            <a:off x="8375373" y="4825882"/>
            <a:ext cx="3816627" cy="910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latin typeface="Bahnschrift" panose="020B0502040204020203" pitchFamily="34" charset="0"/>
              </a:rPr>
              <a:t>Fig. 4: Comparison of test data with parabolic interaction curves for curved plates under combined shear and axial compression [3]</a:t>
            </a:r>
            <a:endParaRPr lang="en-GB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9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/>
              <a:t>Task 6: Add engines as point masses</a:t>
            </a:r>
            <a:endParaRPr lang="en-GB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418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Currently   ➤   Propulsion mass in the plane of symmetry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Already </a:t>
            </a:r>
            <a:r>
              <a:rPr lang="en-GB" dirty="0">
                <a:latin typeface="Bahnschrift" panose="020B0502040204020203" pitchFamily="34" charset="0"/>
              </a:rPr>
              <a:t>implemented in </a:t>
            </a:r>
            <a:r>
              <a:rPr lang="en-GB" dirty="0" err="1">
                <a:latin typeface="Bahnschrift" panose="020B0502040204020203" pitchFamily="34" charset="0"/>
              </a:rPr>
              <a:t>OpenAeroStruct</a:t>
            </a:r>
            <a:endParaRPr lang="en-GB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Two symmetrical engines   ➤   Two symmetrical point masses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New </a:t>
            </a:r>
            <a:r>
              <a:rPr lang="en-GB" dirty="0">
                <a:latin typeface="Bahnschrift" panose="020B0502040204020203" pitchFamily="34" charset="0"/>
              </a:rPr>
              <a:t>design </a:t>
            </a:r>
            <a:r>
              <a:rPr lang="en-GB">
                <a:latin typeface="Bahnschrift" panose="020B0502040204020203" pitchFamily="34" charset="0"/>
              </a:rPr>
              <a:t>variable   ➤    Distance from the plane of symmetry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Reduce the bending moment on the wing due to lift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11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85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/>
              <a:t>Task 7: Model a two dimensional discrete gust</a:t>
            </a:r>
            <a:endParaRPr lang="en-GB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359" y="1842654"/>
                <a:ext cx="6635940" cy="40545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Currently   ➤   One-</a:t>
                </a:r>
                <a:r>
                  <a:rPr lang="en-GB" dirty="0" err="1">
                    <a:latin typeface="Bahnschrift" panose="020B0502040204020203" pitchFamily="34" charset="0"/>
                  </a:rPr>
                  <a:t>dimmensional</a:t>
                </a:r>
                <a:r>
                  <a:rPr lang="en-GB" dirty="0">
                    <a:latin typeface="Bahnschrift" panose="020B0502040204020203" pitchFamily="34" charset="0"/>
                  </a:rPr>
                  <a:t> shear gust</a:t>
                </a: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Implement a 1-cosine gust profile [4]:</a:t>
                </a: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sub>
                          </m:sSub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60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𝑠𝑝𝑎𝑛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latin typeface="Bahnschrift" panose="020B0502040204020203" pitchFamily="34" charset="0"/>
                </a:endParaRP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GB" sz="1600" dirty="0">
                    <a:latin typeface="Bahnschrift" panose="020B0502040204020203" pitchFamily="34" charset="0"/>
                  </a:rPr>
                  <a:t>	where </a:t>
                </a:r>
                <a:r>
                  <a:rPr lang="en-GB" sz="16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GB" sz="16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GB" sz="1600" dirty="0">
                    <a:latin typeface="Bahnschrift" panose="020B0502040204020203" pitchFamily="34" charset="0"/>
                  </a:rPr>
                  <a:t> is the gust velocity, </a:t>
                </a:r>
                <a:r>
                  <a:rPr lang="en-GB" sz="16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GB" sz="16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de</a:t>
                </a:r>
                <a:r>
                  <a:rPr lang="en-GB" sz="1600" dirty="0">
                    <a:latin typeface="Bahnschrift" panose="020B0502040204020203" pitchFamily="34" charset="0"/>
                  </a:rPr>
                  <a:t> is the derived equivalent 	gust velocity, </a:t>
                </a:r>
                <a:r>
                  <a:rPr lang="en-GB" sz="16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</a:t>
                </a:r>
                <a:r>
                  <a:rPr lang="en-GB" sz="16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span</a:t>
                </a:r>
                <a:r>
                  <a:rPr lang="en-GB" sz="1600" dirty="0">
                    <a:latin typeface="Bahnschrift" panose="020B0502040204020203" pitchFamily="34" charset="0"/>
                  </a:rPr>
                  <a:t> is the aircraft span, </a:t>
                </a:r>
                <a:r>
                  <a:rPr lang="en-GB" sz="16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r>
                  <a:rPr lang="en-GB" sz="1600" dirty="0">
                    <a:latin typeface="Bahnschrift" panose="020B0502040204020203" pitchFamily="34" charset="0"/>
                  </a:rPr>
                  <a:t> is a factor and </a:t>
                </a:r>
                <a:r>
                  <a:rPr lang="en-GB" sz="16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r>
                  <a:rPr lang="en-GB" sz="1600" dirty="0">
                    <a:latin typeface="Bahnschrift" panose="020B0502040204020203" pitchFamily="34" charset="0"/>
                  </a:rPr>
                  <a:t> is 	the spanwise coordinate </a:t>
                </a: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Increase bending moment   ➤   Penalize large aspect ratios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359" y="1842654"/>
                <a:ext cx="6635940" cy="4054570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12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C60C4F-E330-4319-8950-21F02E4F3F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3165" y="1788430"/>
            <a:ext cx="4956313" cy="3336226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601593A-3CA5-418B-B538-59CE8D360A8A}"/>
              </a:ext>
            </a:extLst>
          </p:cNvPr>
          <p:cNvSpPr txBox="1">
            <a:spLocks/>
          </p:cNvSpPr>
          <p:nvPr/>
        </p:nvSpPr>
        <p:spPr>
          <a:xfrm>
            <a:off x="937657" y="5799813"/>
            <a:ext cx="8272603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Y. Yang, Y. Chao, and W. Zhigang, “Aeroelastic dynamic response of elastic aircraft with consideration of two-dimensional discrete gust excitation,” Chinese Journal of Aeronautics, 2019.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58E509C9-A0B9-44D4-8205-0D16A4F65C95}"/>
              </a:ext>
            </a:extLst>
          </p:cNvPr>
          <p:cNvSpPr txBox="1">
            <a:spLocks/>
          </p:cNvSpPr>
          <p:nvPr/>
        </p:nvSpPr>
        <p:spPr>
          <a:xfrm>
            <a:off x="595712" y="5799813"/>
            <a:ext cx="606248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[4]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8C4DBD4D-3985-492D-996B-25304FAC3446}"/>
              </a:ext>
            </a:extLst>
          </p:cNvPr>
          <p:cNvSpPr txBox="1">
            <a:spLocks/>
          </p:cNvSpPr>
          <p:nvPr/>
        </p:nvSpPr>
        <p:spPr>
          <a:xfrm>
            <a:off x="7103165" y="5100201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latin typeface="Bahnschrift" panose="020B0502040204020203" pitchFamily="34" charset="0"/>
              </a:rPr>
              <a:t>Fig. 5: Spanwise distribution of 1-cosine gusts</a:t>
            </a:r>
            <a:endParaRPr lang="en-GB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024BD-E637-49A5-BF60-BF6C8FC0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00065"/>
            <a:ext cx="8991600" cy="1645920"/>
          </a:xfrm>
        </p:spPr>
        <p:txBody>
          <a:bodyPr/>
          <a:lstStyle/>
          <a:p>
            <a:r>
              <a:rPr lang="en-GB"/>
              <a:t>THANks for your attention!</a:t>
            </a:r>
            <a:endParaRPr lang="en-GB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3FDF34-0963-4AFB-AC46-159E67882E87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3954979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ANY QUESTION?</a:t>
            </a:r>
            <a:endParaRPr lang="en-GB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FECB111-382D-4F59-9372-546B061BE6BF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3210273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7219647-521D-4324-BB07-B575592E85FF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" name="Subtítulo 2">
            <a:extLst>
              <a:ext uri="{FF2B5EF4-FFF2-40B4-BE49-F238E27FC236}">
                <a16:creationId xmlns:a16="http://schemas.microsoft.com/office/drawing/2014/main" id="{85AF8E8C-B9E7-4F4C-B780-C439EEA27852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HALE AEROECODESIGN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10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34203"/>
            <a:ext cx="7729728" cy="278235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STATE OF THE ART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GOAL OF THE PROJECT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MILESTONES OF THE PROJECT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sz="2400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2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39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/>
              <a:t>STATE OF THE ART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979" y="181615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HALE   ➤   High-Altitude Long Endurance Drone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Atmospheric </a:t>
            </a:r>
            <a:r>
              <a:rPr lang="en-GB" dirty="0">
                <a:latin typeface="Bahnschrift" panose="020B0502040204020203" pitchFamily="34" charset="0"/>
              </a:rPr>
              <a:t>satellites or </a:t>
            </a:r>
            <a:r>
              <a:rPr lang="en-GB" dirty="0" err="1">
                <a:latin typeface="Bahnschrift" panose="020B0502040204020203" pitchFamily="34" charset="0"/>
              </a:rPr>
              <a:t>atmosats</a:t>
            </a:r>
            <a:endParaRPr lang="en-GB" dirty="0">
              <a:latin typeface="Bahnschrift" panose="020B0502040204020203" pitchFamily="34" charset="0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Services conventionally provided by space satellites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Environment-friendly   ➤   Powered by solar energy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CO</a:t>
            </a:r>
            <a:r>
              <a:rPr lang="en-GB" baseline="-25000">
                <a:latin typeface="Bahnschrift" panose="020B0502040204020203" pitchFamily="34" charset="0"/>
              </a:rPr>
              <a:t>2</a:t>
            </a:r>
            <a:r>
              <a:rPr lang="en-GB">
                <a:latin typeface="Bahnschrift" panose="020B0502040204020203" pitchFamily="34" charset="0"/>
              </a:rPr>
              <a:t> emissions   ➤   Manufacturing and materials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endParaRPr lang="en-GB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MDO   ➤   Multidisciplinary Design Optimization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Optimum for the interaction of disciplines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OpenAeroStruct (based on OpenMDAO)   ➤   Aerostructural optimization  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3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128BD6-4F4D-40CC-99C6-473E4BCF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533" y="1935419"/>
            <a:ext cx="3821425" cy="2547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4C93DC-DAD4-4994-947D-50F4FBE77536}"/>
              </a:ext>
            </a:extLst>
          </p:cNvPr>
          <p:cNvSpPr txBox="1">
            <a:spLocks/>
          </p:cNvSpPr>
          <p:nvPr/>
        </p:nvSpPr>
        <p:spPr>
          <a:xfrm>
            <a:off x="6839088" y="4660780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latin typeface="Bahnschrift" panose="020B0502040204020203" pitchFamily="34" charset="0"/>
              </a:rPr>
              <a:t>Fig. 1: Airbus-built HALE Zephyr</a:t>
            </a:r>
            <a:endParaRPr lang="en-GB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02A6B-2F80-46F4-A12B-BB812941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t>4</a:t>
            </a:fld>
            <a:endParaRPr lang="en-GB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D5791E2C-5088-429D-B2A0-DBB3A5D0B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74170"/>
              </p:ext>
            </p:extLst>
          </p:nvPr>
        </p:nvGraphicFramePr>
        <p:xfrm>
          <a:off x="434075" y="1937531"/>
          <a:ext cx="6505539" cy="3240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29941">
                  <a:extLst>
                    <a:ext uri="{9D8B030D-6E8A-4147-A177-3AD203B41FA5}">
                      <a16:colId xmlns:a16="http://schemas.microsoft.com/office/drawing/2014/main" val="2727695197"/>
                    </a:ext>
                  </a:extLst>
                </a:gridCol>
                <a:gridCol w="875598">
                  <a:extLst>
                    <a:ext uri="{9D8B030D-6E8A-4147-A177-3AD203B41FA5}">
                      <a16:colId xmlns:a16="http://schemas.microsoft.com/office/drawing/2014/main" val="1476959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8100743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61112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HALE of 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FB HALE [2]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088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Span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97.5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7248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Root chord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09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Taper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6172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Total mass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8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Wing surface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m</a:t>
                      </a:r>
                      <a:r>
                        <a:rPr lang="en-GB" sz="1600" baseline="30000" noProof="0">
                          <a:latin typeface="Bahnschrift" panose="020B0502040204020203" pitchFamily="34" charset="0"/>
                        </a:rPr>
                        <a:t>2</a:t>
                      </a:r>
                      <a:endParaRPr lang="en-GB" sz="1600" noProof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86.6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71.8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241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Aspect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C</a:t>
                      </a:r>
                      <a:r>
                        <a:rPr lang="en-GB" sz="1600" baseline="-25000" noProof="0">
                          <a:latin typeface="Bahnschrift" panose="020B0502040204020203" pitchFamily="34" charset="0"/>
                        </a:rPr>
                        <a:t>L</a:t>
                      </a:r>
                      <a:r>
                        <a:rPr lang="en-GB" sz="1600" baseline="30000" noProof="0">
                          <a:latin typeface="Bahnschrift" panose="020B0502040204020203" pitchFamily="34" charset="0"/>
                        </a:rPr>
                        <a:t>cruise</a:t>
                      </a:r>
                      <a:endParaRPr lang="en-GB" sz="1600" noProof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1.31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1.33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662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(C</a:t>
                      </a:r>
                      <a:r>
                        <a:rPr lang="en-GB" sz="1600" strike="noStrike" baseline="-25000" noProof="0">
                          <a:latin typeface="Bahnschrift" panose="020B0502040204020203" pitchFamily="34" charset="0"/>
                        </a:rPr>
                        <a:t>L</a:t>
                      </a:r>
                      <a:r>
                        <a:rPr lang="en-GB" sz="1600" strike="noStrike" baseline="30000" noProof="0">
                          <a:latin typeface="Bahnschrift" panose="020B0502040204020203" pitchFamily="34" charset="0"/>
                        </a:rPr>
                        <a:t>3/2</a:t>
                      </a:r>
                      <a:r>
                        <a:rPr lang="en-GB" sz="1600" strike="noStrike" baseline="0" noProof="0">
                          <a:latin typeface="Bahnschrift" panose="020B0502040204020203" pitchFamily="34" charset="0"/>
                        </a:rPr>
                        <a:t>/C</a:t>
                      </a:r>
                      <a:r>
                        <a:rPr lang="en-GB" sz="1600" strike="noStrike" baseline="-25000" noProof="0">
                          <a:latin typeface="Bahnschrift" panose="020B0502040204020203" pitchFamily="34" charset="0"/>
                        </a:rPr>
                        <a:t>D</a:t>
                      </a:r>
                      <a:r>
                        <a:rPr lang="en-GB" sz="1600" strike="noStrike" baseline="0" noProof="0">
                          <a:latin typeface="Bahnschrift" panose="020B0502040204020203" pitchFamily="34" charset="0"/>
                        </a:rPr>
                        <a:t>)</a:t>
                      </a:r>
                      <a:r>
                        <a:rPr lang="en-GB" sz="1600" strike="noStrike" baseline="30000" noProof="0">
                          <a:latin typeface="Bahnschrift" panose="020B0502040204020203" pitchFamily="34" charset="0"/>
                        </a:rPr>
                        <a:t>cruise</a:t>
                      </a:r>
                      <a:endParaRPr lang="en-GB" sz="1600" noProof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44.1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40.1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33698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FA901AA2-3783-4C29-9384-B8865871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/>
              <a:t>STATE OF THE ART</a:t>
            </a:r>
            <a:endParaRPr lang="en-GB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17C4FCA-8622-45C9-A7E6-2E6E3C936E00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744AC99-4A75-4EF1-BCBD-71FDF42690E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57D518C0-3337-49A0-9D6E-73A859102BD3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C888BFC4-FE67-482F-A8B3-36B3A023CC9F}"/>
              </a:ext>
            </a:extLst>
          </p:cNvPr>
          <p:cNvSpPr txBox="1">
            <a:spLocks/>
          </p:cNvSpPr>
          <p:nvPr/>
        </p:nvSpPr>
        <p:spPr>
          <a:xfrm>
            <a:off x="570146" y="5458529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D. Colas, N. H. Roberts, and V. S.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Suryakumar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part i:  Solar-powered single and multiple-boom aircraft,” in 2018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AviationTechnology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Integration, and Operations Conference, p. 3028, 2018.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E3C148C-F847-451E-8A0A-C0C34E1B5D11}"/>
              </a:ext>
            </a:extLst>
          </p:cNvPr>
          <p:cNvSpPr txBox="1">
            <a:spLocks/>
          </p:cNvSpPr>
          <p:nvPr/>
        </p:nvSpPr>
        <p:spPr>
          <a:xfrm>
            <a:off x="235782" y="5458529"/>
            <a:ext cx="378652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A57B0F72-EFEC-4A1C-BD99-0A61D7693EEC}"/>
              </a:ext>
            </a:extLst>
          </p:cNvPr>
          <p:cNvSpPr txBox="1">
            <a:spLocks/>
          </p:cNvSpPr>
          <p:nvPr/>
        </p:nvSpPr>
        <p:spPr>
          <a:xfrm>
            <a:off x="235782" y="5782649"/>
            <a:ext cx="481270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[2]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8418A982-C0F1-4672-9C10-79EC9BF50515}"/>
              </a:ext>
            </a:extLst>
          </p:cNvPr>
          <p:cNvSpPr txBox="1">
            <a:spLocks/>
          </p:cNvSpPr>
          <p:nvPr/>
        </p:nvSpPr>
        <p:spPr>
          <a:xfrm>
            <a:off x="1208687" y="1608969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latin typeface="Bahnschrift" panose="020B0502040204020203" pitchFamily="34" charset="0"/>
              </a:rPr>
              <a:t>Table 1: Design variable values for validation case [1]</a:t>
            </a:r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BF40FD5-2A17-4DF5-AA06-28A52D00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1709" y="3807020"/>
            <a:ext cx="3632865" cy="1210955"/>
          </a:xfrm>
          <a:prstGeom prst="rect">
            <a:avLst/>
          </a:prstGeom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92647385-9449-4AF7-B656-2EBD972856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6" t="7398" r="63310" b="18002"/>
          <a:stretch/>
        </p:blipFill>
        <p:spPr>
          <a:xfrm flipH="1">
            <a:off x="7449523" y="1632023"/>
            <a:ext cx="3885051" cy="1784312"/>
          </a:xfrm>
          <a:prstGeom prst="rect">
            <a:avLst/>
          </a:prstGeom>
        </p:spPr>
      </p:pic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E65B68D5-1B64-4AFD-8354-91196AB34D37}"/>
              </a:ext>
            </a:extLst>
          </p:cNvPr>
          <p:cNvSpPr txBox="1">
            <a:spLocks/>
          </p:cNvSpPr>
          <p:nvPr/>
        </p:nvSpPr>
        <p:spPr>
          <a:xfrm>
            <a:off x="7039984" y="3087891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latin typeface="Bahnschrift" panose="020B0502040204020203" pitchFamily="34" charset="0"/>
              </a:rPr>
              <a:t>Fig. 2: Optimal HALE wing structure [1]</a:t>
            </a:r>
            <a:endParaRPr lang="en-GB" sz="1400" dirty="0">
              <a:latin typeface="Bahnschrift" panose="020B0502040204020203" pitchFamily="34" charset="0"/>
            </a:endParaRP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8B9E6B75-964E-450C-8CCF-55DFE50BD5A7}"/>
              </a:ext>
            </a:extLst>
          </p:cNvPr>
          <p:cNvSpPr txBox="1">
            <a:spLocks/>
          </p:cNvSpPr>
          <p:nvPr/>
        </p:nvSpPr>
        <p:spPr>
          <a:xfrm>
            <a:off x="7039984" y="4946461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latin typeface="Bahnschrift" panose="020B0502040204020203" pitchFamily="34" charset="0"/>
              </a:rPr>
              <a:t>Fig. 3: Facebook’s single-boom HALE [2]</a:t>
            </a:r>
            <a:endParaRPr lang="en-GB" sz="1400" dirty="0">
              <a:latin typeface="Bahnschrift" panose="020B0502040204020203" pitchFamily="34" charset="0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D8C29B5-BBF3-4CD8-B939-80B18E803CC2}"/>
              </a:ext>
            </a:extLst>
          </p:cNvPr>
          <p:cNvSpPr/>
          <p:nvPr/>
        </p:nvSpPr>
        <p:spPr>
          <a:xfrm>
            <a:off x="567087" y="2345635"/>
            <a:ext cx="6264000" cy="259846"/>
          </a:xfrm>
          <a:prstGeom prst="roundRect">
            <a:avLst/>
          </a:prstGeom>
          <a:solidFill>
            <a:srgbClr val="F6A21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BCC43F8-4978-4DF3-9FFE-D93D56C977E3}"/>
              </a:ext>
            </a:extLst>
          </p:cNvPr>
          <p:cNvSpPr/>
          <p:nvPr/>
        </p:nvSpPr>
        <p:spPr>
          <a:xfrm>
            <a:off x="586967" y="4154556"/>
            <a:ext cx="6264000" cy="259846"/>
          </a:xfrm>
          <a:prstGeom prst="roundRect">
            <a:avLst/>
          </a:prstGeom>
          <a:solidFill>
            <a:srgbClr val="F6A21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05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/>
              <a:t>GOAL OF THE PROJECT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418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Refine a modified version of </a:t>
            </a:r>
            <a:r>
              <a:rPr lang="en-GB" dirty="0" err="1">
                <a:latin typeface="Bahnschrift" panose="020B0502040204020203" pitchFamily="34" charset="0"/>
              </a:rPr>
              <a:t>OpenAeroStruct</a:t>
            </a:r>
            <a:r>
              <a:rPr lang="en-GB" dirty="0">
                <a:latin typeface="Bahnschrift" panose="020B0502040204020203" pitchFamily="34" charset="0"/>
              </a:rPr>
              <a:t> presented in [1]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</a:t>
            </a:r>
            <a:r>
              <a:rPr lang="en-GB" baseline="-25000" dirty="0">
                <a:latin typeface="Bahnschrift" panose="020B0502040204020203" pitchFamily="34" charset="0"/>
              </a:rPr>
              <a:t>2</a:t>
            </a:r>
            <a:r>
              <a:rPr lang="en-GB" dirty="0">
                <a:latin typeface="Bahnschrift" panose="020B0502040204020203" pitchFamily="34" charset="0"/>
              </a:rPr>
              <a:t> footprint optimization of a HALE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Compromise solution between: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Convergence of the optimization   ➤   Efficiency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Complexity  of  the  model   ➤   Realistic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5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0F781EB-AEFB-465F-ADDB-188A2DEEFFF2}"/>
              </a:ext>
            </a:extLst>
          </p:cNvPr>
          <p:cNvSpPr txBox="1">
            <a:spLocks/>
          </p:cNvSpPr>
          <p:nvPr/>
        </p:nvSpPr>
        <p:spPr>
          <a:xfrm>
            <a:off x="937658" y="5760062"/>
            <a:ext cx="7907652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F63DF8B-5D44-4D13-9AC9-0AEA6DF0124B}"/>
              </a:ext>
            </a:extLst>
          </p:cNvPr>
          <p:cNvSpPr txBox="1">
            <a:spLocks/>
          </p:cNvSpPr>
          <p:nvPr/>
        </p:nvSpPr>
        <p:spPr>
          <a:xfrm>
            <a:off x="595712" y="5760062"/>
            <a:ext cx="566464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8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/>
              <a:t>MILESTONES OF THE PROJECT</a:t>
            </a:r>
            <a:endParaRPr lang="en-GB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6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5582FD5-7F14-46FA-B3D2-53817045CE4D}"/>
              </a:ext>
            </a:extLst>
          </p:cNvPr>
          <p:cNvSpPr txBox="1">
            <a:spLocks/>
          </p:cNvSpPr>
          <p:nvPr/>
        </p:nvSpPr>
        <p:spPr>
          <a:xfrm>
            <a:off x="2231136" y="1948671"/>
            <a:ext cx="7729728" cy="405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1: Add a constraint on the wing surface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2: Fix </a:t>
            </a:r>
            <a:r>
              <a:rPr lang="en-GB" dirty="0">
                <a:latin typeface="Bahnschrift" panose="020B0502040204020203" pitchFamily="34" charset="0"/>
              </a:rPr>
              <a:t>some design variables 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3: Turn material function into OpenMDAO component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4: Set different materials for different parts of the wing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5: Introduce a more complex buckling model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6: Add </a:t>
            </a:r>
            <a:r>
              <a:rPr lang="en-GB" dirty="0">
                <a:latin typeface="Bahnschrift" panose="020B0502040204020203" pitchFamily="34" charset="0"/>
              </a:rPr>
              <a:t>engines as point masses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7: Model </a:t>
            </a:r>
            <a:r>
              <a:rPr lang="en-GB" dirty="0">
                <a:latin typeface="Bahnschrift" panose="020B0502040204020203" pitchFamily="34" charset="0"/>
              </a:rPr>
              <a:t>a two dimensional discrete gust</a:t>
            </a:r>
          </a:p>
        </p:txBody>
      </p:sp>
    </p:spTree>
    <p:extLst>
      <p:ext uri="{BB962C8B-B14F-4D97-AF65-F5344CB8AC3E}">
        <p14:creationId xmlns:p14="http://schemas.microsoft.com/office/powerpoint/2010/main" val="99471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/>
              <a:t>Task 1: Add a constraint on the wing surface</a:t>
            </a:r>
            <a:endParaRPr lang="en-GB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156170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Reduce snowball effect   ➤   Prevent </a:t>
            </a:r>
            <a:r>
              <a:rPr lang="en-GB" dirty="0">
                <a:latin typeface="Bahnschrift" panose="020B0502040204020203" pitchFamily="34" charset="0"/>
              </a:rPr>
              <a:t>the optimization from diverging </a:t>
            </a:r>
          </a:p>
          <a:p>
            <a:pPr lvl="1"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Maximum wing surface threshold</a:t>
            </a: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7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26AA5BF-1E7D-40C0-B91A-2650945A23FF}"/>
              </a:ext>
            </a:extLst>
          </p:cNvPr>
          <p:cNvSpPr txBox="1">
            <a:spLocks/>
          </p:cNvSpPr>
          <p:nvPr/>
        </p:nvSpPr>
        <p:spPr bwMode="black">
          <a:xfrm>
            <a:off x="2231135" y="3472672"/>
            <a:ext cx="7729728" cy="69183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/>
              <a:t>Task 2: Fix some design variables </a:t>
            </a:r>
            <a:endParaRPr lang="en-GB" sz="20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EAE83CF-8DA2-4ED1-8D09-72322B0C820F}"/>
              </a:ext>
            </a:extLst>
          </p:cNvPr>
          <p:cNvSpPr txBox="1">
            <a:spLocks/>
          </p:cNvSpPr>
          <p:nvPr/>
        </p:nvSpPr>
        <p:spPr>
          <a:xfrm>
            <a:off x="2231135" y="4256237"/>
            <a:ext cx="7729728" cy="405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Make the problem more computationally efficient</a:t>
            </a:r>
          </a:p>
          <a:p>
            <a:pPr lvl="1"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Fix </a:t>
            </a:r>
            <a:r>
              <a:rPr lang="en-GB" dirty="0">
                <a:latin typeface="Bahnschrift" panose="020B0502040204020203" pitchFamily="34" charset="0"/>
              </a:rPr>
              <a:t>some optimization </a:t>
            </a:r>
            <a:r>
              <a:rPr lang="en-GB">
                <a:latin typeface="Bahnschrift" panose="020B0502040204020203" pitchFamily="34" charset="0"/>
              </a:rPr>
              <a:t>variables   ➤   tapper </a:t>
            </a:r>
            <a:r>
              <a:rPr lang="en-GB" dirty="0">
                <a:latin typeface="Bahnschrift" panose="020B0502040204020203" pitchFamily="34" charset="0"/>
              </a:rPr>
              <a:t>ratio, </a:t>
            </a:r>
            <a:r>
              <a:rPr lang="en-GB">
                <a:latin typeface="Bahnschrift" panose="020B0502040204020203" pitchFamily="34" charset="0"/>
              </a:rPr>
              <a:t>root chord…</a:t>
            </a: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</a:pPr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0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/>
              <a:t>Task 3: Turn material function into OpenMDAO component</a:t>
            </a:r>
            <a:endParaRPr lang="en-GB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418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Currently   ➤   </a:t>
            </a:r>
            <a:r>
              <a:rPr lang="en-GB" dirty="0">
                <a:latin typeface="Bahnschrift" panose="020B0502040204020203" pitchFamily="34" charset="0"/>
              </a:rPr>
              <a:t>Function to use material properties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err="1">
                <a:latin typeface="Bahnschrift" panose="020B0502040204020203" pitchFamily="34" charset="0"/>
              </a:rPr>
              <a:t>OpenMDAO</a:t>
            </a:r>
            <a:r>
              <a:rPr lang="en-GB">
                <a:latin typeface="Bahnschrift" panose="020B0502040204020203" pitchFamily="34" charset="0"/>
              </a:rPr>
              <a:t>   ➤   Modular </a:t>
            </a:r>
            <a:r>
              <a:rPr lang="en-GB" dirty="0">
                <a:latin typeface="Bahnschrift" panose="020B0502040204020203" pitchFamily="34" charset="0"/>
              </a:rPr>
              <a:t>implementation in components   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Components   ➤   More </a:t>
            </a:r>
            <a:r>
              <a:rPr lang="en-GB" dirty="0">
                <a:latin typeface="Bahnschrift" panose="020B0502040204020203" pitchFamily="34" charset="0"/>
              </a:rPr>
              <a:t>efficient for gradient-based optimization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Replace the function by a component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Get to know the OpenMDAO methodology 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8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3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/>
              <a:t>Task 4: Set different materials for different parts of the wing</a:t>
            </a:r>
            <a:endParaRPr lang="en-GB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418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Currently   ➤   Sigle material for the whole wing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Allow the optimization to use two different materials: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One for the spars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One for the skins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 Better solution in terms of CO</a:t>
            </a:r>
            <a:r>
              <a:rPr lang="en-GB" baseline="-25000" dirty="0">
                <a:latin typeface="Bahnschrift" panose="020B0502040204020203" pitchFamily="34" charset="0"/>
              </a:rPr>
              <a:t>2</a:t>
            </a:r>
            <a:r>
              <a:rPr lang="en-GB" dirty="0">
                <a:latin typeface="Bahnschrift" panose="020B0502040204020203" pitchFamily="34" charset="0"/>
              </a:rPr>
              <a:t> footprint and weight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More design variables   ➤   Longer optimization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9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1606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438</TotalTime>
  <Words>931</Words>
  <Application>Microsoft Office PowerPoint</Application>
  <PresentationFormat>Panorámica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Calibri</vt:lpstr>
      <vt:lpstr>Cambria</vt:lpstr>
      <vt:lpstr>Cambria Math</vt:lpstr>
      <vt:lpstr>Gill Sans MT</vt:lpstr>
      <vt:lpstr>Paquete</vt:lpstr>
      <vt:lpstr>HALE Aeroecodesign</vt:lpstr>
      <vt:lpstr>OUTLINE</vt:lpstr>
      <vt:lpstr>STATE OF THE ART</vt:lpstr>
      <vt:lpstr>STATE OF THE ART</vt:lpstr>
      <vt:lpstr>GOAL OF THE PROJECT</vt:lpstr>
      <vt:lpstr>MILESTONES OF THE PROJECT</vt:lpstr>
      <vt:lpstr>Task 1: Add a constraint on the wing surface</vt:lpstr>
      <vt:lpstr>Task 3: Turn material function into OpenMDAO component</vt:lpstr>
      <vt:lpstr>Task 4: Set different materials for different parts of the wing</vt:lpstr>
      <vt:lpstr>Task 5: Introduce a more complex buckling model</vt:lpstr>
      <vt:lpstr>Task 6: Add engines as point masses</vt:lpstr>
      <vt:lpstr>Task 7: Model a two dimensional discrete gust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HALE Aeroecodesign</dc:title>
  <dc:creator>Víctor Manuel Guadaño Martín</dc:creator>
  <cp:lastModifiedBy>Víctor Manuel Guadaño Martín</cp:lastModifiedBy>
  <cp:revision>47</cp:revision>
  <dcterms:created xsi:type="dcterms:W3CDTF">2020-04-01T09:43:44Z</dcterms:created>
  <dcterms:modified xsi:type="dcterms:W3CDTF">2020-06-10T09:18:22Z</dcterms:modified>
</cp:coreProperties>
</file>