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70" r:id="rId7"/>
    <p:sldId id="271" r:id="rId8"/>
    <p:sldId id="274" r:id="rId9"/>
    <p:sldId id="273" r:id="rId10"/>
    <p:sldId id="276" r:id="rId11"/>
    <p:sldId id="277" r:id="rId12"/>
    <p:sldId id="281" r:id="rId13"/>
    <p:sldId id="292" r:id="rId14"/>
    <p:sldId id="275" r:id="rId15"/>
    <p:sldId id="301" r:id="rId16"/>
    <p:sldId id="293" r:id="rId17"/>
    <p:sldId id="282" r:id="rId18"/>
    <p:sldId id="303" r:id="rId19"/>
    <p:sldId id="283" r:id="rId20"/>
    <p:sldId id="284" r:id="rId21"/>
    <p:sldId id="288" r:id="rId22"/>
    <p:sldId id="289" r:id="rId23"/>
    <p:sldId id="285" r:id="rId24"/>
    <p:sldId id="290" r:id="rId25"/>
    <p:sldId id="286" r:id="rId26"/>
    <p:sldId id="287" r:id="rId27"/>
    <p:sldId id="296" r:id="rId28"/>
    <p:sldId id="300" r:id="rId29"/>
    <p:sldId id="298" r:id="rId30"/>
    <p:sldId id="299" r:id="rId31"/>
    <p:sldId id="297" r:id="rId32"/>
    <p:sldId id="295" r:id="rId33"/>
    <p:sldId id="294" r:id="rId34"/>
    <p:sldId id="291" r:id="rId35"/>
    <p:sldId id="280" r:id="rId36"/>
    <p:sldId id="302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4660"/>
  </p:normalViewPr>
  <p:slideViewPr>
    <p:cSldViewPr snapToGrid="0">
      <p:cViewPr varScale="1">
        <p:scale>
          <a:sx n="79" d="100"/>
          <a:sy n="79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82AA8B-6F57-F41D-8DB5-666D48668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C85E4F-99CA-0780-C679-C6256994F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07FA35-8529-6DA3-56DE-8E176607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A478-D693-4BA2-9C30-0362C046427A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ECEF3C-1FFF-CB97-4397-44CBD792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3200F3-A785-C088-9823-F0A7A29B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6333-81F0-4D1A-8635-7DA89799A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27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E14E2C-CD43-A0F7-623B-C994E140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1694BB-E293-0823-80F0-B74CDD2DC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9ABF44-10BB-5DA3-8DFB-FD2AF80E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A478-D693-4BA2-9C30-0362C046427A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C29DC3-2CEE-0FC3-A5CC-AE1D5FC7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5D583-6EBF-377F-2548-555657ED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6333-81F0-4D1A-8635-7DA89799A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67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DBE59A5-02D9-97F3-4E49-97A180DA0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2CD7DB-6D61-C970-ABB6-B9314F5E3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A522E9-2FA8-A135-B0DC-6DE09F7E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A478-D693-4BA2-9C30-0362C046427A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BFC179-7D64-AA09-911A-C7FC0B26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B266E1-9FDF-46DF-2CB2-72FB9AFF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6333-81F0-4D1A-8635-7DA89799A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50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28087-371A-12DF-F1F7-2F29F4AC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25C720-ECB6-4F02-BA11-771B5D288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2149E3-A57C-4F32-D97F-C1F78DB4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A478-D693-4BA2-9C30-0362C046427A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87F429-1653-9A04-4EEB-C1B14CDF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101D26-6507-23CD-88B1-B0D8B2E5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6333-81F0-4D1A-8635-7DA89799A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56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E9F1FF-CC7E-69AF-2029-874AE1EF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E928EC-578C-6354-EF12-39298EFA0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0E1315-2A57-904D-E10A-DCD84E2C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A478-D693-4BA2-9C30-0362C046427A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615112-1FE5-F17B-0B8D-C11E39E8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6BC7CE-D293-25CD-52EC-E68BF200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6333-81F0-4D1A-8635-7DA89799A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89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25049-FB58-79C1-F188-8CD214AD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BCD360-B077-FA34-344C-1C39BB910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2DA5BC-9D63-B612-D839-F91590457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5E3938-3BAE-4FD9-5C8B-CA8AAC36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A478-D693-4BA2-9C30-0362C046427A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216655-233E-7744-1BCF-FC892B63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713ED9-32DE-3372-4A8C-BEEC9B06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6333-81F0-4D1A-8635-7DA89799A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94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40281-E451-1D3E-9A8A-E9553F34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3BD18D-9B75-50C1-76AC-1415E09AF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74FB0E-3B51-179E-6291-187E49A28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2F45F75-4782-B6D4-0248-33E49B02D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58184AE-0A3C-91FF-CB9C-995E793FD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1BB4414-A9F6-AEE6-F5E5-6E01FEE2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A478-D693-4BA2-9C30-0362C046427A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0A4739-1C01-FC5C-5223-F7D145C3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4C32A14-22FD-C5FD-24D5-1FA446FB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6333-81F0-4D1A-8635-7DA89799A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67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7FA46-C569-AA08-5FDF-732AC57E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9482B3-EA5E-A5AF-02FD-F7DEE60A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A478-D693-4BA2-9C30-0362C046427A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D24B13-6CFC-2429-F29A-80691871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AE2803-3A5E-02D3-275D-6A44E240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6333-81F0-4D1A-8635-7DA89799A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82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58F786-2E90-2663-65D6-193A147B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A478-D693-4BA2-9C30-0362C046427A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75A296A-16A4-6D82-B6E2-7263BAE6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7CD670-6E93-9510-F143-94F8D4CA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6333-81F0-4D1A-8635-7DA89799A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92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DFD2A-821B-8B7E-39AB-685EDC43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E318B-F1D9-BF15-C570-29FC8E488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9292D0-3AFF-5A99-B3A5-86842C2B3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4BE9C5-9110-25F3-0A65-7CFE4C47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A478-D693-4BA2-9C30-0362C046427A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4AA5B5-63EC-CCF1-F6CF-59116091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6717BD-31DE-C602-33E0-E8781275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6333-81F0-4D1A-8635-7DA89799A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39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7EBE6E-6F36-AECE-B928-E710EF94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36B068-C53B-DBBB-9A26-CC3B772B8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82A5BA-2062-AD7B-5E38-66165BFBC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254FE0-C3CD-7A3F-21EA-16358D02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A478-D693-4BA2-9C30-0362C046427A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4A7DBC-AEBA-0702-EE1E-24A466CB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3EBE64-4AC0-6251-3BF2-B5C22D48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56333-81F0-4D1A-8635-7DA89799A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13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96B127-F030-40FB-58E4-365B4DD6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588F9C-98D4-D249-3054-EC13533DF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199377-9E29-D28B-B3BF-C655E3461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23A478-D693-4BA2-9C30-0362C046427A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09F48-C519-206D-67D5-9B518CDB4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7EBD44-D761-05A4-214B-84BB5CBAB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956333-81F0-4D1A-8635-7DA89799A4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59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i.meta.com/blog/meta-llama-3-1/" TargetMode="External"/><Relationship Id="rId2" Type="http://schemas.openxmlformats.org/officeDocument/2006/relationships/hyperlink" Target="https://platform.openai.com/tokeniz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pt.cc/fS6W8x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Python Workshop #3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Jonathan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376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C4F64D-768E-1B22-B2CF-5729C194E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936875C-3C88-22C8-CB30-DACD9D25CB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2"/>
          <a:stretch/>
        </p:blipFill>
        <p:spPr>
          <a:xfrm>
            <a:off x="1520215" y="0"/>
            <a:ext cx="913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36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F699F-DD9B-1880-CC1A-19DC18B48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FAE83-94D6-D78B-FEDC-59FB5788F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1643"/>
            <a:ext cx="9144000" cy="1068320"/>
          </a:xfrm>
        </p:spPr>
        <p:txBody>
          <a:bodyPr/>
          <a:lstStyle/>
          <a:p>
            <a:r>
              <a:rPr lang="en-US" altLang="zh-TW" dirty="0" err="1">
                <a:latin typeface="Arial Black" panose="020B0A04020102020204" pitchFamily="34" charset="0"/>
              </a:rPr>
              <a:t>PyLab</a:t>
            </a:r>
            <a:r>
              <a:rPr lang="en-US" altLang="zh-TW" dirty="0">
                <a:latin typeface="Arial Black" panose="020B0A04020102020204" pitchFamily="34" charset="0"/>
              </a:rPr>
              <a:t> #3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6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1C52E-AA1F-B644-921C-DE50505FB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C9E6BE2-0BB0-C0BD-2345-B245CECF5B34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Data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CB5CCF6-7CF8-7CE8-949E-06F2D2F73C17}"/>
              </a:ext>
            </a:extLst>
          </p:cNvPr>
          <p:cNvSpPr txBox="1"/>
          <p:nvPr/>
        </p:nvSpPr>
        <p:spPr>
          <a:xfrm>
            <a:off x="3020438" y="1613118"/>
            <a:ext cx="615112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500" dirty="0"/>
              <a:t>5</a:t>
            </a:r>
          </a:p>
          <a:p>
            <a:pPr algn="ctr"/>
            <a:r>
              <a:rPr lang="en-US" altLang="zh-TW" sz="11500" dirty="0">
                <a:solidFill>
                  <a:srgbClr val="FF0000"/>
                </a:solidFill>
              </a:rPr>
              <a:t>integer</a:t>
            </a:r>
            <a:r>
              <a:rPr lang="en-US" altLang="zh-TW" sz="11500" dirty="0"/>
              <a:t> </a:t>
            </a:r>
            <a:endParaRPr lang="zh-TW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254223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6AACB-AB91-9990-3C6B-0D6A57E88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F18A3FA-72A2-22F6-E8FA-5CF27D1C3CC3}"/>
              </a:ext>
            </a:extLst>
          </p:cNvPr>
          <p:cNvSpPr txBox="1"/>
          <p:nvPr/>
        </p:nvSpPr>
        <p:spPr>
          <a:xfrm>
            <a:off x="3020437" y="1613118"/>
            <a:ext cx="615112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500" dirty="0">
                <a:highlight>
                  <a:srgbClr val="FF0000"/>
                </a:highlight>
              </a:rPr>
              <a:t>x</a:t>
            </a:r>
            <a:r>
              <a:rPr lang="en-US" altLang="zh-TW" sz="11500" dirty="0"/>
              <a:t> = 5</a:t>
            </a:r>
          </a:p>
          <a:p>
            <a:pPr algn="ctr"/>
            <a:r>
              <a:rPr lang="en-US" altLang="zh-TW" sz="11500" dirty="0">
                <a:solidFill>
                  <a:srgbClr val="FF0000"/>
                </a:solidFill>
              </a:rPr>
              <a:t>variable</a:t>
            </a:r>
            <a:r>
              <a:rPr lang="en-US" altLang="zh-TW" sz="11500" dirty="0"/>
              <a:t> </a:t>
            </a:r>
            <a:endParaRPr lang="zh-TW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641066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00C92-20EE-CCF8-5B58-9A3B2D291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BE19074-FC05-7B84-1176-17CC59B05A41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Data Type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EBDC36F-5D0E-F321-2453-BFC3919CC255}"/>
              </a:ext>
            </a:extLst>
          </p:cNvPr>
          <p:cNvSpPr txBox="1"/>
          <p:nvPr/>
        </p:nvSpPr>
        <p:spPr>
          <a:xfrm>
            <a:off x="1733143" y="6089993"/>
            <a:ext cx="87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https://medium.com/ccclub/ccclub-python-for-beginners-tutorial-d26900b9280e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2EC0547-E7B1-4047-71F2-7AAF35591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15" y="1404452"/>
            <a:ext cx="11561566" cy="338328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7145022-3A61-2626-27B8-58F0EA9ED4BA}"/>
              </a:ext>
            </a:extLst>
          </p:cNvPr>
          <p:cNvSpPr txBox="1"/>
          <p:nvPr/>
        </p:nvSpPr>
        <p:spPr>
          <a:xfrm>
            <a:off x="315215" y="4787732"/>
            <a:ext cx="4062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Check with  </a:t>
            </a:r>
            <a:r>
              <a:rPr lang="en-US" altLang="zh-TW" sz="2400" b="1" dirty="0">
                <a:solidFill>
                  <a:srgbClr val="FF0000"/>
                </a:solidFill>
              </a:rPr>
              <a:t>type( )</a:t>
            </a:r>
          </a:p>
          <a:p>
            <a:r>
              <a:rPr lang="en-US" altLang="zh-TW" sz="2400" b="1" dirty="0"/>
              <a:t>See return with </a:t>
            </a:r>
            <a:r>
              <a:rPr lang="en-US" altLang="zh-TW" sz="2400" b="1" dirty="0">
                <a:solidFill>
                  <a:srgbClr val="FF0000"/>
                </a:solidFill>
              </a:rPr>
              <a:t>print( 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601CC1C-00D2-A2E1-3EE3-45D46F08D975}"/>
              </a:ext>
            </a:extLst>
          </p:cNvPr>
          <p:cNvSpPr txBox="1"/>
          <p:nvPr/>
        </p:nvSpPr>
        <p:spPr>
          <a:xfrm>
            <a:off x="428017" y="2573411"/>
            <a:ext cx="11196536" cy="5226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FED4D89-B30F-CE27-3B11-CE0ECFF53EA9}"/>
              </a:ext>
            </a:extLst>
          </p:cNvPr>
          <p:cNvSpPr txBox="1"/>
          <p:nvPr/>
        </p:nvSpPr>
        <p:spPr>
          <a:xfrm>
            <a:off x="428016" y="4055127"/>
            <a:ext cx="11196535" cy="5226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4944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77719-0406-06C9-6C6C-2433343F6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E0B4885-A46A-BBFA-2FC2-F7F00AA68278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Data Structure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A8C816-5777-AC30-CDB2-E8F3348EA5B5}"/>
              </a:ext>
            </a:extLst>
          </p:cNvPr>
          <p:cNvSpPr txBox="1"/>
          <p:nvPr/>
        </p:nvSpPr>
        <p:spPr>
          <a:xfrm>
            <a:off x="1733143" y="6089993"/>
            <a:ext cx="87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https://medium.com/ccclub/ccclub-python-for-beginners-tutorial-d26900b9280e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62C8BEC-F8EF-5303-0BDA-433600CAF0E5}"/>
              </a:ext>
            </a:extLst>
          </p:cNvPr>
          <p:cNvSpPr txBox="1"/>
          <p:nvPr/>
        </p:nvSpPr>
        <p:spPr>
          <a:xfrm>
            <a:off x="315215" y="4787732"/>
            <a:ext cx="4062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Check with  </a:t>
            </a:r>
            <a:r>
              <a:rPr lang="en-US" altLang="zh-TW" sz="2400" b="1" dirty="0">
                <a:solidFill>
                  <a:srgbClr val="FF0000"/>
                </a:solidFill>
              </a:rPr>
              <a:t>type( )</a:t>
            </a:r>
          </a:p>
          <a:p>
            <a:r>
              <a:rPr lang="en-US" altLang="zh-TW" sz="2400" b="1" dirty="0"/>
              <a:t>See return with </a:t>
            </a:r>
            <a:r>
              <a:rPr lang="en-US" altLang="zh-TW" sz="2400" b="1" dirty="0">
                <a:solidFill>
                  <a:srgbClr val="FF0000"/>
                </a:solidFill>
              </a:rPr>
              <a:t>print( 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CBC139D-0BC4-D40A-2DA5-4859095CB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25" y="1229678"/>
            <a:ext cx="11184346" cy="343493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BC8A3FA-6159-022F-5516-091291ED5794}"/>
              </a:ext>
            </a:extLst>
          </p:cNvPr>
          <p:cNvSpPr txBox="1"/>
          <p:nvPr/>
        </p:nvSpPr>
        <p:spPr>
          <a:xfrm>
            <a:off x="603115" y="3793787"/>
            <a:ext cx="10972800" cy="5226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1611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3B007-06DF-7967-718B-3A2DA7712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E3C0168-B280-7589-07F9-488F1AC189D6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Data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48CA5A9-6527-D81F-6357-E4F3ED843A4B}"/>
              </a:ext>
            </a:extLst>
          </p:cNvPr>
          <p:cNvSpPr txBox="1"/>
          <p:nvPr/>
        </p:nvSpPr>
        <p:spPr>
          <a:xfrm>
            <a:off x="3020437" y="1613118"/>
            <a:ext cx="615112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500" dirty="0"/>
              <a:t>type(x)</a:t>
            </a:r>
          </a:p>
          <a:p>
            <a:pPr algn="ctr"/>
            <a:r>
              <a:rPr lang="en-US" altLang="zh-TW" sz="11500" dirty="0">
                <a:highlight>
                  <a:srgbClr val="FF0000"/>
                </a:highlight>
              </a:rPr>
              <a:t>str</a:t>
            </a:r>
            <a:r>
              <a:rPr lang="en-US" altLang="zh-TW" sz="11500" dirty="0"/>
              <a:t> </a:t>
            </a:r>
            <a:endParaRPr lang="zh-TW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432996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B09B9-A220-2333-A842-71C0955F1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0F4EB0BA-43BD-E1B9-AF02-997789800DF4}"/>
              </a:ext>
            </a:extLst>
          </p:cNvPr>
          <p:cNvSpPr txBox="1"/>
          <p:nvPr/>
        </p:nvSpPr>
        <p:spPr>
          <a:xfrm>
            <a:off x="-68710" y="1790212"/>
            <a:ext cx="1232940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800" dirty="0">
                <a:highlight>
                  <a:srgbClr val="FF0000"/>
                </a:highlight>
              </a:rPr>
              <a:t>input</a:t>
            </a:r>
            <a:r>
              <a:rPr lang="en-US" altLang="zh-TW" sz="11500" dirty="0"/>
              <a:t>  f(input) </a:t>
            </a:r>
            <a:r>
              <a:rPr lang="en-US" altLang="zh-TW" sz="4800" dirty="0">
                <a:highlight>
                  <a:srgbClr val="FF0000"/>
                </a:highlight>
              </a:rPr>
              <a:t>output</a:t>
            </a:r>
            <a:endParaRPr lang="zh-TW" altLang="en-US" sz="4800" dirty="0">
              <a:highlight>
                <a:srgbClr val="FF0000"/>
              </a:highlight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665FF5-45FF-D7BD-C581-73F679D60C69}"/>
              </a:ext>
            </a:extLst>
          </p:cNvPr>
          <p:cNvSpPr txBox="1"/>
          <p:nvPr/>
        </p:nvSpPr>
        <p:spPr>
          <a:xfrm>
            <a:off x="3902409" y="245424"/>
            <a:ext cx="4387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>
                <a:latin typeface="Arial Black" panose="020B0A04020102020204" pitchFamily="34" charset="0"/>
              </a:rPr>
              <a:t>Function</a:t>
            </a:r>
            <a:endParaRPr lang="zh-TW" altLang="en-US" sz="6600" dirty="0">
              <a:latin typeface="Arial Black" panose="020B0A040201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594A236-002B-4EBD-39EF-BBB8BED7BF7C}"/>
              </a:ext>
            </a:extLst>
          </p:cNvPr>
          <p:cNvSpPr txBox="1"/>
          <p:nvPr/>
        </p:nvSpPr>
        <p:spPr>
          <a:xfrm>
            <a:off x="2294909" y="4136764"/>
            <a:ext cx="760216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500" dirty="0"/>
              <a:t>f(x) = 2x + 1</a:t>
            </a:r>
            <a:endParaRPr lang="zh-TW" altLang="en-US" sz="115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230EE52-EDBA-6E54-FCBE-9F549DA6B997}"/>
              </a:ext>
            </a:extLst>
          </p:cNvPr>
          <p:cNvSpPr txBox="1"/>
          <p:nvPr/>
        </p:nvSpPr>
        <p:spPr>
          <a:xfrm>
            <a:off x="3462232" y="3429000"/>
            <a:ext cx="8979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highlight>
                  <a:srgbClr val="FF0000"/>
                </a:highlight>
              </a:rPr>
              <a:t>   v   </a:t>
            </a:r>
            <a:r>
              <a:rPr lang="en-US" altLang="zh-TW" sz="4000" dirty="0"/>
              <a:t>            </a:t>
            </a:r>
            <a:r>
              <a:rPr lang="en-US" altLang="zh-TW" sz="4000" dirty="0">
                <a:highlight>
                  <a:srgbClr val="FF0000"/>
                </a:highlight>
              </a:rPr>
              <a:t>(   n   )</a:t>
            </a:r>
            <a:endParaRPr lang="zh-TW" altLang="en-US" sz="4000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37081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CAA18-BE50-5FDA-FC5E-42E51B311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B4DD0E6-3D13-33CB-793A-4399EF6A534F}"/>
              </a:ext>
            </a:extLst>
          </p:cNvPr>
          <p:cNvSpPr txBox="1"/>
          <p:nvPr/>
        </p:nvSpPr>
        <p:spPr>
          <a:xfrm>
            <a:off x="3339017" y="274607"/>
            <a:ext cx="55139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>
                <a:latin typeface="Arial Black" panose="020B0A04020102020204" pitchFamily="34" charset="0"/>
              </a:rPr>
              <a:t>Data Flow</a:t>
            </a:r>
            <a:endParaRPr lang="zh-TW" altLang="en-US" sz="6600" dirty="0">
              <a:latin typeface="Arial Black" panose="020B0A04020102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743C51D-AFB5-5816-3D95-AC5CFA40BA5C}"/>
              </a:ext>
            </a:extLst>
          </p:cNvPr>
          <p:cNvSpPr txBox="1"/>
          <p:nvPr/>
        </p:nvSpPr>
        <p:spPr>
          <a:xfrm>
            <a:off x="1410511" y="1595336"/>
            <a:ext cx="103405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/>
              <a:t>F(x) = 2x+1</a:t>
            </a:r>
            <a:br>
              <a:rPr lang="en-US" altLang="zh-TW" sz="7200" dirty="0"/>
            </a:br>
            <a:r>
              <a:rPr lang="en-US" altLang="zh-TW" sz="7200" dirty="0"/>
              <a:t>x </a:t>
            </a:r>
            <a:r>
              <a:rPr lang="en-US" altLang="zh-TW" sz="7200" dirty="0">
                <a:sym typeface="Wingdings" panose="05000000000000000000" pitchFamily="2" charset="2"/>
              </a:rPr>
              <a:t> x*2  (x*2)+1 re</a:t>
            </a:r>
            <a:br>
              <a:rPr lang="en-US" altLang="zh-TW" sz="7200" dirty="0">
                <a:sym typeface="Wingdings" panose="05000000000000000000" pitchFamily="2" charset="2"/>
              </a:rPr>
            </a:br>
            <a:r>
              <a:rPr lang="en-US" altLang="zh-TW" sz="7200" dirty="0">
                <a:sym typeface="Wingdings" panose="05000000000000000000" pitchFamily="2" charset="2"/>
              </a:rPr>
              <a:t>5(int)10(int) 11(int) </a:t>
            </a:r>
            <a:br>
              <a:rPr lang="en-US" altLang="zh-TW" sz="7200" dirty="0"/>
            </a:b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530485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E92A7-9221-5D7E-E4B4-FA94A95EB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626BE05-BED7-B8E7-11A7-27F99620956B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Data Flow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50E7906-CCAC-3FAB-AFA2-42BB15C042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641" t="7701" b="12985"/>
          <a:stretch/>
        </p:blipFill>
        <p:spPr>
          <a:xfrm>
            <a:off x="4447161" y="1106561"/>
            <a:ext cx="3297675" cy="549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441643"/>
            <a:ext cx="9144000" cy="1068320"/>
          </a:xfrm>
        </p:spPr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HW #2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091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1CDDA-075B-00C7-71A0-C8A03E71E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D93982A-61B6-F524-5841-5C49AEE6EADA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Indexing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FE44C74-0DAC-DDF3-2ADA-6CCF0AA6FC58}"/>
              </a:ext>
            </a:extLst>
          </p:cNvPr>
          <p:cNvSpPr txBox="1"/>
          <p:nvPr/>
        </p:nvSpPr>
        <p:spPr>
          <a:xfrm>
            <a:off x="1733143" y="6089993"/>
            <a:ext cx="87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https://medium.com/ccclub/ccclub-python-for-beginners-tutorial-d26900b9280e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14FFA47-E644-D82E-6611-80BADE04E89A}"/>
              </a:ext>
            </a:extLst>
          </p:cNvPr>
          <p:cNvSpPr txBox="1"/>
          <p:nvPr/>
        </p:nvSpPr>
        <p:spPr>
          <a:xfrm>
            <a:off x="1232168" y="1913558"/>
            <a:ext cx="97276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 err="1"/>
              <a:t>inputSTR</a:t>
            </a:r>
            <a:r>
              <a:rPr lang="en-US" altLang="zh-TW" sz="4800" b="1" dirty="0"/>
              <a:t>[ </a:t>
            </a:r>
            <a:r>
              <a:rPr lang="en-US" altLang="zh-TW" sz="4800" b="1" dirty="0" err="1"/>
              <a:t>idx</a:t>
            </a:r>
            <a:r>
              <a:rPr lang="en-US" altLang="zh-TW" sz="4800" b="1" dirty="0"/>
              <a:t> ]</a:t>
            </a:r>
          </a:p>
          <a:p>
            <a:pPr algn="ctr"/>
            <a:r>
              <a:rPr lang="en-US" altLang="zh-TW" sz="4800" b="1" dirty="0" err="1"/>
              <a:t>inputSTR</a:t>
            </a:r>
            <a:r>
              <a:rPr lang="en-US" altLang="zh-TW" sz="4800" b="1" dirty="0"/>
              <a:t>[start  :  end  :  </a:t>
            </a:r>
            <a:r>
              <a:rPr lang="en-US" altLang="zh-TW" sz="4800" b="1" dirty="0" err="1"/>
              <a:t>sep</a:t>
            </a:r>
            <a:r>
              <a:rPr lang="en-US" altLang="zh-TW" sz="4800" b="1" dirty="0"/>
              <a:t>]</a:t>
            </a:r>
          </a:p>
          <a:p>
            <a:pPr algn="ctr"/>
            <a:endParaRPr lang="en-US" altLang="zh-TW" sz="4800" b="1" dirty="0"/>
          </a:p>
          <a:p>
            <a:pPr algn="ctr"/>
            <a:r>
              <a:rPr lang="en-US" altLang="zh-TW" sz="4800" b="1" dirty="0"/>
              <a:t>“Happy Birthday”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39144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478B3-9458-6E6B-D62D-B5F082282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55AB2E7-7642-0C8F-A71F-2E3303C24842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Indexing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3584EA0-575A-9110-0D86-9F78F1C2024D}"/>
              </a:ext>
            </a:extLst>
          </p:cNvPr>
          <p:cNvSpPr txBox="1"/>
          <p:nvPr/>
        </p:nvSpPr>
        <p:spPr>
          <a:xfrm>
            <a:off x="1733143" y="6089993"/>
            <a:ext cx="87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https://medium.com/ccclub/ccclub-python-for-beginners-tutorial-d26900b9280e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F187A3-0E8E-E4CB-E8AE-FB8CBA1D4BC8}"/>
              </a:ext>
            </a:extLst>
          </p:cNvPr>
          <p:cNvSpPr txBox="1"/>
          <p:nvPr/>
        </p:nvSpPr>
        <p:spPr>
          <a:xfrm>
            <a:off x="1232168" y="1913558"/>
            <a:ext cx="9727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/>
              <a:t>“Happ</a:t>
            </a:r>
            <a:r>
              <a:rPr lang="en-US" altLang="zh-TW" sz="48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y</a:t>
            </a:r>
            <a:r>
              <a:rPr lang="en-US" altLang="zh-TW" sz="4800" b="1" dirty="0"/>
              <a:t> Birthday”</a:t>
            </a:r>
          </a:p>
          <a:p>
            <a:pPr algn="ctr"/>
            <a:endParaRPr lang="en-US" altLang="zh-TW" sz="4800" b="1" dirty="0"/>
          </a:p>
          <a:p>
            <a:pPr algn="ctr"/>
            <a:r>
              <a:rPr lang="en-US" altLang="zh-TW" sz="4800" b="1" dirty="0"/>
              <a:t>[4]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183922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20F7C-C246-78B8-1111-8D9AA69BA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8DDB903-4B45-593B-C360-801BB679F526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Indexing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907A6D9-6BEE-E90D-F0CB-60B3A9AE8894}"/>
              </a:ext>
            </a:extLst>
          </p:cNvPr>
          <p:cNvSpPr txBox="1"/>
          <p:nvPr/>
        </p:nvSpPr>
        <p:spPr>
          <a:xfrm>
            <a:off x="1733143" y="6089993"/>
            <a:ext cx="87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https://medium.com/ccclub/ccclub-python-for-beginners-tutorial-d26900b9280e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B807CC-ADAD-B712-A877-1D864CAA558D}"/>
              </a:ext>
            </a:extLst>
          </p:cNvPr>
          <p:cNvSpPr txBox="1"/>
          <p:nvPr/>
        </p:nvSpPr>
        <p:spPr>
          <a:xfrm>
            <a:off x="1232168" y="1913558"/>
            <a:ext cx="9727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/>
              <a:t>“Happy Birthda</a:t>
            </a:r>
            <a:r>
              <a:rPr lang="en-US" altLang="zh-TW" sz="48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y</a:t>
            </a:r>
            <a:r>
              <a:rPr lang="en-US" altLang="zh-TW" sz="4800" b="1" dirty="0"/>
              <a:t>”</a:t>
            </a:r>
          </a:p>
          <a:p>
            <a:pPr algn="ctr"/>
            <a:endParaRPr lang="en-US" altLang="zh-TW" sz="4800" b="1" dirty="0"/>
          </a:p>
          <a:p>
            <a:pPr algn="ctr"/>
            <a:r>
              <a:rPr lang="en-US" altLang="zh-TW" sz="4800" b="1" dirty="0"/>
              <a:t>[-1]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806490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6AD36-9A1B-DD61-530D-55A0DB92D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DF177EF-3990-97BE-BEB4-6F41601E2F75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Indexing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A588A1-9DCD-C78E-F851-812A6588FB6B}"/>
              </a:ext>
            </a:extLst>
          </p:cNvPr>
          <p:cNvSpPr txBox="1"/>
          <p:nvPr/>
        </p:nvSpPr>
        <p:spPr>
          <a:xfrm>
            <a:off x="1733143" y="6089993"/>
            <a:ext cx="87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https://medium.com/ccclub/ccclub-python-for-beginners-tutorial-d26900b9280e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DB76EB1-C93C-D61F-4CA8-CB6D572F5F02}"/>
              </a:ext>
            </a:extLst>
          </p:cNvPr>
          <p:cNvSpPr txBox="1"/>
          <p:nvPr/>
        </p:nvSpPr>
        <p:spPr>
          <a:xfrm>
            <a:off x="1232168" y="1913558"/>
            <a:ext cx="9727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/>
              <a:t>“H</a:t>
            </a:r>
            <a:r>
              <a:rPr lang="en-US" altLang="zh-TW" sz="48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appy</a:t>
            </a:r>
            <a:r>
              <a:rPr lang="en-US" altLang="zh-TW" sz="4800" b="1" dirty="0"/>
              <a:t> Birthday”</a:t>
            </a:r>
          </a:p>
          <a:p>
            <a:pPr algn="ctr"/>
            <a:r>
              <a:rPr lang="en-US" altLang="zh-TW" sz="4800" b="1" dirty="0"/>
              <a:t>[1:5:]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787581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36328-5E8A-B057-6A69-E91B0B52F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FB65B89-7F36-63A5-1C8D-47524031EF1F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Indexing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09B3E90-8EDA-571A-83E2-0249583761DA}"/>
              </a:ext>
            </a:extLst>
          </p:cNvPr>
          <p:cNvSpPr txBox="1"/>
          <p:nvPr/>
        </p:nvSpPr>
        <p:spPr>
          <a:xfrm>
            <a:off x="1733143" y="6089993"/>
            <a:ext cx="87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https://medium.com/ccclub/ccclub-python-for-beginners-tutorial-d26900b9280e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D2B25A5-F172-4FB6-B72B-14B90511BDB2}"/>
              </a:ext>
            </a:extLst>
          </p:cNvPr>
          <p:cNvSpPr txBox="1"/>
          <p:nvPr/>
        </p:nvSpPr>
        <p:spPr>
          <a:xfrm>
            <a:off x="1232168" y="1913558"/>
            <a:ext cx="9727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/>
              <a:t>“H</a:t>
            </a:r>
            <a:r>
              <a:rPr lang="en-US" altLang="zh-TW" sz="48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a</a:t>
            </a:r>
            <a:r>
              <a:rPr lang="en-US" altLang="zh-TW" sz="4800" b="1" dirty="0">
                <a:solidFill>
                  <a:srgbClr val="FF0000"/>
                </a:solidFill>
              </a:rPr>
              <a:t>p</a:t>
            </a:r>
            <a:r>
              <a:rPr lang="en-US" altLang="zh-TW" sz="48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p</a:t>
            </a:r>
            <a:r>
              <a:rPr lang="en-US" altLang="zh-TW" sz="4800" b="1" dirty="0">
                <a:solidFill>
                  <a:srgbClr val="FF0000"/>
                </a:solidFill>
              </a:rPr>
              <a:t>y</a:t>
            </a:r>
            <a:r>
              <a:rPr lang="en-US" altLang="zh-TW" sz="4800" b="1" dirty="0"/>
              <a:t> Birthday”</a:t>
            </a:r>
          </a:p>
          <a:p>
            <a:pPr algn="ctr"/>
            <a:r>
              <a:rPr lang="en-US" altLang="zh-TW" sz="4800" b="1" dirty="0"/>
              <a:t>[1:5:2]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10570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63078-9F8E-10F9-87EA-D904BDEAE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FBA04EF-16DA-F1AC-9A68-64D6269FD5D3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Indexing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D045F5B-EF28-1984-6D4F-24CECAE00C2E}"/>
              </a:ext>
            </a:extLst>
          </p:cNvPr>
          <p:cNvSpPr txBox="1"/>
          <p:nvPr/>
        </p:nvSpPr>
        <p:spPr>
          <a:xfrm>
            <a:off x="1733143" y="6089993"/>
            <a:ext cx="87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https://medium.com/ccclub/ccclub-python-for-beginners-tutorial-d26900b9280e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0E8AB22-5523-59D4-D06C-61E81F9AA0C2}"/>
              </a:ext>
            </a:extLst>
          </p:cNvPr>
          <p:cNvSpPr txBox="1"/>
          <p:nvPr/>
        </p:nvSpPr>
        <p:spPr>
          <a:xfrm>
            <a:off x="1232168" y="1913558"/>
            <a:ext cx="9727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/>
              <a:t>“Happy</a:t>
            </a:r>
            <a:r>
              <a:rPr lang="en-US" altLang="zh-TW" sz="48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 Bir</a:t>
            </a:r>
            <a:r>
              <a:rPr lang="en-US" altLang="zh-TW" sz="4800" b="1" dirty="0"/>
              <a:t>thday”</a:t>
            </a:r>
          </a:p>
          <a:p>
            <a:pPr algn="ctr"/>
            <a:r>
              <a:rPr lang="en-US" altLang="zh-TW" sz="4800" b="1" dirty="0"/>
              <a:t>[5:9:]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878852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95A37-7FE3-82D8-05CA-A6A71B4D3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7EA03E9-F860-BCCB-79B6-A61CC095D479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Indexing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62B53D-E6B8-86FC-74D3-ECDB5816C47D}"/>
              </a:ext>
            </a:extLst>
          </p:cNvPr>
          <p:cNvSpPr txBox="1"/>
          <p:nvPr/>
        </p:nvSpPr>
        <p:spPr>
          <a:xfrm>
            <a:off x="1733143" y="6089993"/>
            <a:ext cx="87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https://medium.com/ccclub/ccclub-python-for-beginners-tutorial-d26900b9280e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2EC23EB-12A2-038B-C80D-E8BC50A7F295}"/>
              </a:ext>
            </a:extLst>
          </p:cNvPr>
          <p:cNvSpPr txBox="1"/>
          <p:nvPr/>
        </p:nvSpPr>
        <p:spPr>
          <a:xfrm>
            <a:off x="1232168" y="1913558"/>
            <a:ext cx="9727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/>
              <a:t>“Hap</a:t>
            </a:r>
            <a:r>
              <a:rPr lang="en-US" altLang="zh-TW" sz="48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py Birthda</a:t>
            </a:r>
            <a:r>
              <a:rPr lang="en-US" altLang="zh-TW" sz="4800" b="1" dirty="0"/>
              <a:t>y”</a:t>
            </a:r>
          </a:p>
          <a:p>
            <a:pPr algn="ctr"/>
            <a:r>
              <a:rPr lang="en-US" altLang="zh-TW" sz="4800" b="1" dirty="0"/>
              <a:t>[3:-1:]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646415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8639B-0A93-22D1-584A-2EA128B12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DF606FE-28D7-B2B8-44A1-7919D9192826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Indexing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FC59758-9AA5-937C-1F1B-E36175344BFD}"/>
              </a:ext>
            </a:extLst>
          </p:cNvPr>
          <p:cNvSpPr txBox="1"/>
          <p:nvPr/>
        </p:nvSpPr>
        <p:spPr>
          <a:xfrm>
            <a:off x="1733143" y="6089993"/>
            <a:ext cx="87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https://medium.com/ccclub/ccclub-python-for-beginners-tutorial-d26900b9280e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D988415-C1B1-4D9C-755B-195537FC1A35}"/>
              </a:ext>
            </a:extLst>
          </p:cNvPr>
          <p:cNvSpPr txBox="1"/>
          <p:nvPr/>
        </p:nvSpPr>
        <p:spPr>
          <a:xfrm>
            <a:off x="1232168" y="1913558"/>
            <a:ext cx="9727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 err="1">
                <a:highlight>
                  <a:srgbClr val="FF0000"/>
                </a:highlight>
              </a:rPr>
              <a:t>patient</a:t>
            </a:r>
            <a:r>
              <a:rPr lang="en-US" altLang="zh-TW" sz="4800" b="1" dirty="0" err="1"/>
              <a:t>.find</a:t>
            </a:r>
            <a:r>
              <a:rPr lang="en-US" altLang="zh-TW" sz="4800" b="1" dirty="0"/>
              <a:t>(</a:t>
            </a:r>
            <a:r>
              <a:rPr lang="en-US" altLang="zh-TW" sz="4800" b="1" dirty="0">
                <a:highlight>
                  <a:srgbClr val="FF0000"/>
                </a:highlight>
              </a:rPr>
              <a:t>target</a:t>
            </a:r>
            <a:r>
              <a:rPr lang="en-US" altLang="zh-TW" sz="4800" b="1" dirty="0"/>
              <a:t>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C5BE962-8126-526D-2F92-67FB54BBDB81}"/>
              </a:ext>
            </a:extLst>
          </p:cNvPr>
          <p:cNvSpPr txBox="1"/>
          <p:nvPr/>
        </p:nvSpPr>
        <p:spPr>
          <a:xfrm>
            <a:off x="1329444" y="2598003"/>
            <a:ext cx="9727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/>
              <a:t>n          </a:t>
            </a:r>
            <a:r>
              <a:rPr lang="en-US" altLang="zh-TW" sz="4800" b="1" dirty="0">
                <a:highlight>
                  <a:srgbClr val="FF0000"/>
                </a:highlight>
              </a:rPr>
              <a:t>.v </a:t>
            </a:r>
            <a:r>
              <a:rPr lang="en-US" altLang="zh-TW" sz="4800" b="1" dirty="0"/>
              <a:t>        (n)</a:t>
            </a:r>
          </a:p>
        </p:txBody>
      </p:sp>
    </p:spTree>
    <p:extLst>
      <p:ext uri="{BB962C8B-B14F-4D97-AF65-F5344CB8AC3E}">
        <p14:creationId xmlns:p14="http://schemas.microsoft.com/office/powerpoint/2010/main" val="2257847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B6670-D59D-16D4-FD17-5E6F6E98D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A351564-CCA8-9D6C-A7F7-64911A7253A0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.find()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34D91F-E6AC-F678-D715-A7AAF48B60CC}"/>
              </a:ext>
            </a:extLst>
          </p:cNvPr>
          <p:cNvSpPr txBox="1"/>
          <p:nvPr/>
        </p:nvSpPr>
        <p:spPr>
          <a:xfrm>
            <a:off x="1733143" y="6089993"/>
            <a:ext cx="87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https://medium.com/ccclub/ccclub-python-for-beginners-tutorial-d26900b9280e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20DD969-D081-7D81-4708-F14C97FCB305}"/>
              </a:ext>
            </a:extLst>
          </p:cNvPr>
          <p:cNvSpPr txBox="1"/>
          <p:nvPr/>
        </p:nvSpPr>
        <p:spPr>
          <a:xfrm>
            <a:off x="1232168" y="1913558"/>
            <a:ext cx="97276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/>
              <a:t>“Happy Birthday”</a:t>
            </a:r>
          </a:p>
          <a:p>
            <a:pPr algn="ctr"/>
            <a:endParaRPr lang="en-US" altLang="zh-TW" sz="4800" b="1" dirty="0"/>
          </a:p>
          <a:p>
            <a:pPr algn="ctr"/>
            <a:r>
              <a:rPr lang="en-US" altLang="zh-TW" sz="4800" b="1" dirty="0" err="1"/>
              <a:t>inputSTR.find</a:t>
            </a:r>
            <a:r>
              <a:rPr lang="en-US" altLang="zh-TW" sz="4800" b="1" dirty="0"/>
              <a:t>(“H”)</a:t>
            </a:r>
          </a:p>
          <a:p>
            <a:pPr algn="ctr"/>
            <a:r>
              <a:rPr lang="en-US" altLang="zh-TW" sz="48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747539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2867E-DA33-DCCD-6D5F-28028BB2C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B00081B-E902-D4D4-0916-FB3AD1674388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.find()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F111B92-9D53-2015-BD06-7C3D2D620C47}"/>
              </a:ext>
            </a:extLst>
          </p:cNvPr>
          <p:cNvSpPr txBox="1"/>
          <p:nvPr/>
        </p:nvSpPr>
        <p:spPr>
          <a:xfrm>
            <a:off x="1733143" y="6089993"/>
            <a:ext cx="87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https://medium.com/ccclub/ccclub-python-for-beginners-tutorial-d26900b9280e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C434290-9DE7-44D3-0D60-8B6CA54779B1}"/>
              </a:ext>
            </a:extLst>
          </p:cNvPr>
          <p:cNvSpPr txBox="1"/>
          <p:nvPr/>
        </p:nvSpPr>
        <p:spPr>
          <a:xfrm>
            <a:off x="1232168" y="1913558"/>
            <a:ext cx="97276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/>
              <a:t>“Happy Birthday”</a:t>
            </a:r>
          </a:p>
          <a:p>
            <a:pPr algn="ctr"/>
            <a:endParaRPr lang="en-US" altLang="zh-TW" sz="4800" b="1" dirty="0"/>
          </a:p>
          <a:p>
            <a:pPr algn="ctr"/>
            <a:r>
              <a:rPr lang="en-US" altLang="zh-TW" sz="4800" b="1" dirty="0" err="1"/>
              <a:t>inputSTR.find</a:t>
            </a:r>
            <a:r>
              <a:rPr lang="en-US" altLang="zh-TW" sz="4800" b="1" dirty="0"/>
              <a:t>(“p”)</a:t>
            </a:r>
          </a:p>
          <a:p>
            <a:pPr algn="ctr"/>
            <a:r>
              <a:rPr lang="en-US" altLang="zh-TW" sz="48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1922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624EE8A-AF29-D2A0-E94C-B9276FC1EE5C}"/>
              </a:ext>
            </a:extLst>
          </p:cNvPr>
          <p:cNvSpPr txBox="1"/>
          <p:nvPr/>
        </p:nvSpPr>
        <p:spPr>
          <a:xfrm>
            <a:off x="891703" y="369651"/>
            <a:ext cx="520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latin typeface="+mj-ea"/>
                <a:ea typeface="+mj-ea"/>
              </a:rPr>
              <a:t>詞性 </a:t>
            </a:r>
            <a:r>
              <a:rPr lang="en-US" altLang="zh-TW" sz="3600" b="1" dirty="0"/>
              <a:t>(Part of speech)</a:t>
            </a:r>
            <a:endParaRPr lang="zh-TW" altLang="en-US" sz="36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1091B70-F4B5-E1F7-C031-EB3E7063AD05}"/>
              </a:ext>
            </a:extLst>
          </p:cNvPr>
          <p:cNvSpPr txBox="1"/>
          <p:nvPr/>
        </p:nvSpPr>
        <p:spPr>
          <a:xfrm>
            <a:off x="6096000" y="369650"/>
            <a:ext cx="520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latin typeface="+mj-ea"/>
                <a:ea typeface="+mj-ea"/>
              </a:rPr>
              <a:t>格位 </a:t>
            </a:r>
            <a:r>
              <a:rPr lang="en-US" altLang="zh-TW" sz="3600" b="1" dirty="0"/>
              <a:t>(Case)</a:t>
            </a:r>
            <a:endParaRPr lang="zh-TW" altLang="en-US" sz="3600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4D5A8FA-C8B7-014D-AE42-1DA197CD07E5}"/>
              </a:ext>
            </a:extLst>
          </p:cNvPr>
          <p:cNvSpPr txBox="1"/>
          <p:nvPr/>
        </p:nvSpPr>
        <p:spPr>
          <a:xfrm>
            <a:off x="1225685" y="1916349"/>
            <a:ext cx="40856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John(n.)   likes(v.)   Mary(n.)</a:t>
            </a:r>
            <a:r>
              <a:rPr lang="en-US" altLang="zh-TW" dirty="0"/>
              <a:t>.</a:t>
            </a:r>
          </a:p>
          <a:p>
            <a:pPr algn="ctr"/>
            <a:endParaRPr lang="en-US" altLang="zh-TW" dirty="0"/>
          </a:p>
          <a:p>
            <a:pPr algn="ctr"/>
            <a:endParaRPr lang="en-US" altLang="zh-TW" dirty="0"/>
          </a:p>
          <a:p>
            <a:pPr algn="ctr"/>
            <a:r>
              <a:rPr lang="zh-TW" altLang="en-US" sz="3600" b="1" dirty="0"/>
              <a:t>我</a:t>
            </a:r>
            <a:r>
              <a:rPr lang="en-US" altLang="zh-TW" sz="3600" b="1" dirty="0"/>
              <a:t>	</a:t>
            </a:r>
            <a:r>
              <a:rPr lang="zh-TW" altLang="en-US" sz="3600" b="1" dirty="0">
                <a:solidFill>
                  <a:srgbClr val="FF0000"/>
                </a:solidFill>
              </a:rPr>
              <a:t>很</a:t>
            </a:r>
            <a:r>
              <a:rPr lang="zh-TW" altLang="en-US" sz="3600" b="1" dirty="0"/>
              <a:t> </a:t>
            </a:r>
            <a:r>
              <a:rPr lang="en-US" altLang="zh-TW" sz="3600" b="1" dirty="0">
                <a:sym typeface="Wingdings" panose="05000000000000000000" pitchFamily="2" charset="2"/>
              </a:rPr>
              <a:t> </a:t>
            </a:r>
            <a:r>
              <a:rPr lang="zh-TW" altLang="en-US" sz="3600" b="1" u="sng" dirty="0"/>
              <a:t>開心</a:t>
            </a:r>
            <a:r>
              <a:rPr lang="en-US" altLang="zh-TW" sz="3600" b="1" u="sng" dirty="0"/>
              <a:t>(adj.)</a:t>
            </a:r>
            <a:endParaRPr lang="zh-TW" altLang="en-US" sz="3600" b="1" u="sng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2477E60-1D72-8EC9-0E11-819E42896D03}"/>
              </a:ext>
            </a:extLst>
          </p:cNvPr>
          <p:cNvSpPr txBox="1"/>
          <p:nvPr/>
        </p:nvSpPr>
        <p:spPr>
          <a:xfrm>
            <a:off x="6361888" y="1916349"/>
            <a:ext cx="46725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John(Subj)   likes   Mary(Obj.)</a:t>
            </a:r>
            <a:r>
              <a:rPr lang="en-US" altLang="zh-TW" sz="2400" dirty="0"/>
              <a:t>.</a:t>
            </a:r>
          </a:p>
          <a:p>
            <a:pPr algn="ctr"/>
            <a:endParaRPr lang="en-US" altLang="zh-TW" sz="2400" dirty="0"/>
          </a:p>
          <a:p>
            <a:pPr algn="ctr"/>
            <a:endParaRPr lang="en-US" altLang="zh-TW" sz="1200" dirty="0"/>
          </a:p>
          <a:p>
            <a:pPr algn="ctr"/>
            <a:r>
              <a:rPr lang="zh-TW" altLang="en-US" sz="3600" b="1" u="sng" dirty="0">
                <a:solidFill>
                  <a:srgbClr val="FF0000"/>
                </a:solidFill>
              </a:rPr>
              <a:t>我</a:t>
            </a:r>
            <a:r>
              <a:rPr lang="en-US" altLang="zh-TW" sz="3600" b="1" u="sng" dirty="0">
                <a:solidFill>
                  <a:srgbClr val="FF0000"/>
                </a:solidFill>
              </a:rPr>
              <a:t>(Subj)</a:t>
            </a:r>
            <a:r>
              <a:rPr lang="zh-TW" altLang="en-US" sz="3600" b="1" dirty="0"/>
              <a:t>很</a:t>
            </a:r>
            <a:r>
              <a:rPr lang="en-US" altLang="zh-TW" sz="3600" b="1" dirty="0"/>
              <a:t>	</a:t>
            </a:r>
            <a:r>
              <a:rPr lang="zh-TW" altLang="en-US" sz="3600" b="1" dirty="0"/>
              <a:t>開心</a:t>
            </a:r>
          </a:p>
        </p:txBody>
      </p:sp>
    </p:spTree>
    <p:extLst>
      <p:ext uri="{BB962C8B-B14F-4D97-AF65-F5344CB8AC3E}">
        <p14:creationId xmlns:p14="http://schemas.microsoft.com/office/powerpoint/2010/main" val="2969688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2C8B2-C2B3-FAF5-D3CF-47CD3CDDD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454C899-6FFD-9BF7-8859-01D99402EF8B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.find()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F8EB9A8-5CF9-F211-09A6-029B6102C567}"/>
              </a:ext>
            </a:extLst>
          </p:cNvPr>
          <p:cNvSpPr txBox="1"/>
          <p:nvPr/>
        </p:nvSpPr>
        <p:spPr>
          <a:xfrm>
            <a:off x="1733143" y="6089993"/>
            <a:ext cx="87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https://medium.com/ccclub/ccclub-python-for-beginners-tutorial-d26900b9280e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206B967-819E-2FD8-7051-CC23C6991795}"/>
              </a:ext>
            </a:extLst>
          </p:cNvPr>
          <p:cNvSpPr txBox="1"/>
          <p:nvPr/>
        </p:nvSpPr>
        <p:spPr>
          <a:xfrm>
            <a:off x="1232168" y="1913558"/>
            <a:ext cx="97276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/>
              <a:t>“Happy Birthday”</a:t>
            </a:r>
          </a:p>
          <a:p>
            <a:pPr algn="ctr"/>
            <a:endParaRPr lang="en-US" altLang="zh-TW" sz="4800" b="1" dirty="0"/>
          </a:p>
          <a:p>
            <a:pPr algn="ctr"/>
            <a:r>
              <a:rPr lang="en-US" altLang="zh-TW" sz="4800" b="1" dirty="0" err="1"/>
              <a:t>inputSTR.find</a:t>
            </a:r>
            <a:r>
              <a:rPr lang="en-US" altLang="zh-TW" sz="4800" b="1" dirty="0"/>
              <a:t>(“B”)</a:t>
            </a:r>
          </a:p>
          <a:p>
            <a:pPr algn="ctr"/>
            <a:r>
              <a:rPr lang="en-US" altLang="zh-TW" sz="48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67822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B6DF7-A0F5-6FDA-701F-D9D13E691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63FA74A-25FE-A8B7-C8F3-BFA42EA0B514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.find()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0294065-A6E3-3F71-58EE-31BD39D2D18A}"/>
              </a:ext>
            </a:extLst>
          </p:cNvPr>
          <p:cNvSpPr txBox="1"/>
          <p:nvPr/>
        </p:nvSpPr>
        <p:spPr>
          <a:xfrm>
            <a:off x="1733143" y="6089993"/>
            <a:ext cx="87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https://medium.com/ccclub/ccclub-python-for-beginners-tutorial-d26900b9280e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4B6365F-DDDF-3188-2992-B262C27A08B0}"/>
              </a:ext>
            </a:extLst>
          </p:cNvPr>
          <p:cNvSpPr txBox="1"/>
          <p:nvPr/>
        </p:nvSpPr>
        <p:spPr>
          <a:xfrm>
            <a:off x="1232168" y="1913558"/>
            <a:ext cx="97276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/>
              <a:t>“Happy Birthday”</a:t>
            </a:r>
          </a:p>
          <a:p>
            <a:pPr algn="ctr"/>
            <a:endParaRPr lang="en-US" altLang="zh-TW" sz="4800" b="1" dirty="0"/>
          </a:p>
          <a:p>
            <a:pPr algn="ctr"/>
            <a:r>
              <a:rPr lang="en-US" altLang="zh-TW" sz="4800" b="1" dirty="0" err="1"/>
              <a:t>inputSTR.find</a:t>
            </a:r>
            <a:r>
              <a:rPr lang="en-US" altLang="zh-TW" sz="4800" b="1" dirty="0"/>
              <a:t>(“z”)</a:t>
            </a:r>
          </a:p>
          <a:p>
            <a:pPr algn="ctr"/>
            <a:r>
              <a:rPr lang="en-US" altLang="zh-TW" sz="4800" b="1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852314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AB38E-1551-10BB-D45D-F16322436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212CEFE-4C22-B212-EF05-799FA9388FDB}"/>
              </a:ext>
            </a:extLst>
          </p:cNvPr>
          <p:cNvSpPr txBox="1"/>
          <p:nvPr/>
        </p:nvSpPr>
        <p:spPr>
          <a:xfrm>
            <a:off x="2608051" y="1760549"/>
            <a:ext cx="122044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 Black" panose="020B0A04020102020204" pitchFamily="34" charset="0"/>
              </a:rPr>
              <a:t>input</a:t>
            </a:r>
            <a:r>
              <a:rPr lang="en-US" altLang="zh-TW" sz="2800" dirty="0">
                <a:solidFill>
                  <a:srgbClr val="FF0000"/>
                </a:solidFill>
                <a:latin typeface="Arial Black" panose="020B0A04020102020204" pitchFamily="34" charset="0"/>
              </a:rPr>
              <a:t>STR</a:t>
            </a:r>
            <a:r>
              <a:rPr lang="en-US" altLang="zh-TW" sz="2800" dirty="0">
                <a:latin typeface="Arial Black" panose="020B0A04020102020204" pitchFamily="34" charset="0"/>
              </a:rPr>
              <a:t> = “</a:t>
            </a:r>
            <a:r>
              <a:rPr lang="ja-JP" altLang="en-US" sz="2800" b="1" dirty="0">
                <a:latin typeface="Arial Black" panose="020B0A04020102020204" pitchFamily="34" charset="0"/>
              </a:rPr>
              <a:t>私はラーメンを食べます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  <a:p>
            <a:r>
              <a:rPr lang="en-US" altLang="zh-TW" sz="2800" dirty="0" err="1">
                <a:latin typeface="Arial Black" panose="020B0A04020102020204" pitchFamily="34" charset="0"/>
              </a:rPr>
              <a:t>output</a:t>
            </a:r>
            <a:r>
              <a:rPr lang="en-US" altLang="zh-TW" sz="2800" dirty="0" err="1">
                <a:solidFill>
                  <a:srgbClr val="FF0000"/>
                </a:solidFill>
                <a:latin typeface="Arial Black" panose="020B0A04020102020204" pitchFamily="34" charset="0"/>
              </a:rPr>
              <a:t>DICT</a:t>
            </a:r>
            <a:r>
              <a:rPr lang="en-US" altLang="zh-TW" sz="2800" dirty="0">
                <a:latin typeface="Arial Black" panose="020B0A04020102020204" pitchFamily="34" charset="0"/>
              </a:rPr>
              <a:t> = {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“Subject”:”</a:t>
            </a:r>
            <a:r>
              <a:rPr lang="ja-JP" altLang="en-US" sz="2800" b="1" dirty="0">
                <a:latin typeface="Arial Black" panose="020B0A04020102020204" pitchFamily="34" charset="0"/>
              </a:rPr>
              <a:t>私</a:t>
            </a:r>
            <a:r>
              <a:rPr lang="en-US" altLang="zh-TW" sz="2800" dirty="0">
                <a:latin typeface="Arial Black" panose="020B0A04020102020204" pitchFamily="34" charset="0"/>
              </a:rPr>
              <a:t>”, 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“Object”:”</a:t>
            </a:r>
            <a:r>
              <a:rPr lang="ja-JP" altLang="en-US" sz="2800" b="1" dirty="0">
                <a:latin typeface="Arial Black" panose="020B0A04020102020204" pitchFamily="34" charset="0"/>
              </a:rPr>
              <a:t>ラーメン</a:t>
            </a:r>
            <a:r>
              <a:rPr lang="en-US" altLang="zh-TW" sz="2800" dirty="0">
                <a:latin typeface="Arial Black" panose="020B0A04020102020204" pitchFamily="34" charset="0"/>
              </a:rPr>
              <a:t>”, 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“Verb”:”</a:t>
            </a:r>
            <a:r>
              <a:rPr lang="ja-JP" altLang="en-US" sz="2800" b="1" dirty="0">
                <a:latin typeface="Arial Black" panose="020B0A04020102020204" pitchFamily="34" charset="0"/>
              </a:rPr>
              <a:t>食べます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}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320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A84E9-B320-7574-372B-4C980B3B3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6DD18A8-49DB-62F1-0DB8-AEE2620F6B25}"/>
              </a:ext>
            </a:extLst>
          </p:cNvPr>
          <p:cNvSpPr txBox="1"/>
          <p:nvPr/>
        </p:nvSpPr>
        <p:spPr>
          <a:xfrm>
            <a:off x="2608051" y="1760549"/>
            <a:ext cx="122044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 Black" panose="020B0A04020102020204" pitchFamily="34" charset="0"/>
              </a:rPr>
              <a:t>input</a:t>
            </a:r>
            <a:r>
              <a:rPr lang="en-US" altLang="zh-TW" sz="2800" dirty="0">
                <a:solidFill>
                  <a:srgbClr val="FF0000"/>
                </a:solidFill>
                <a:latin typeface="Arial Black" panose="020B0A04020102020204" pitchFamily="34" charset="0"/>
              </a:rPr>
              <a:t>STR</a:t>
            </a:r>
            <a:r>
              <a:rPr lang="en-US" altLang="zh-TW" sz="2800" dirty="0">
                <a:latin typeface="Arial Black" panose="020B0A04020102020204" pitchFamily="34" charset="0"/>
              </a:rPr>
              <a:t> = “</a:t>
            </a:r>
            <a:r>
              <a:rPr lang="ja-JP" altLang="en-US" sz="28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猫が魚を食べる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  <a:p>
            <a:r>
              <a:rPr lang="en-US" altLang="zh-TW" sz="2800" dirty="0" err="1">
                <a:latin typeface="Arial Black" panose="020B0A04020102020204" pitchFamily="34" charset="0"/>
              </a:rPr>
              <a:t>output</a:t>
            </a:r>
            <a:r>
              <a:rPr lang="en-US" altLang="zh-TW" sz="2800" dirty="0" err="1">
                <a:solidFill>
                  <a:srgbClr val="FF0000"/>
                </a:solidFill>
                <a:latin typeface="Arial Black" panose="020B0A04020102020204" pitchFamily="34" charset="0"/>
              </a:rPr>
              <a:t>DICT</a:t>
            </a:r>
            <a:r>
              <a:rPr lang="en-US" altLang="zh-TW" sz="2800" dirty="0">
                <a:latin typeface="Arial Black" panose="020B0A04020102020204" pitchFamily="34" charset="0"/>
              </a:rPr>
              <a:t> = {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“Subject”:”</a:t>
            </a:r>
            <a:r>
              <a:rPr lang="ja-JP" altLang="en-US" sz="28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猫</a:t>
            </a:r>
            <a:r>
              <a:rPr lang="en-US" altLang="zh-TW" sz="2800" dirty="0">
                <a:latin typeface="Arial Black" panose="020B0A04020102020204" pitchFamily="34" charset="0"/>
              </a:rPr>
              <a:t>”, 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“Object”:”</a:t>
            </a:r>
            <a:r>
              <a:rPr lang="ja-JP" altLang="en-US" sz="28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魚</a:t>
            </a:r>
            <a:r>
              <a:rPr lang="en-US" altLang="zh-TW" sz="2800" dirty="0">
                <a:latin typeface="Arial Black" panose="020B0A04020102020204" pitchFamily="34" charset="0"/>
              </a:rPr>
              <a:t>”, 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“Verb”:”</a:t>
            </a:r>
            <a:r>
              <a:rPr lang="ja-JP" altLang="en-US" sz="28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食べる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}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85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64F37-9AF5-F677-1C8F-E1D7E3BE8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F27F0-BF95-80F4-0D68-CEE12B1CB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1643"/>
            <a:ext cx="9144000" cy="1068320"/>
          </a:xfrm>
        </p:spPr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HW #3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221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73A01-16CC-2A68-C36D-F9F49F3ED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39A82A4-D1DB-B467-71A4-A4FD2CB780C5}"/>
              </a:ext>
            </a:extLst>
          </p:cNvPr>
          <p:cNvSpPr txBox="1"/>
          <p:nvPr/>
        </p:nvSpPr>
        <p:spPr>
          <a:xfrm>
            <a:off x="3902409" y="245424"/>
            <a:ext cx="4387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>
                <a:latin typeface="Arial Black" panose="020B0A04020102020204" pitchFamily="34" charset="0"/>
              </a:rPr>
              <a:t>BMI</a:t>
            </a:r>
            <a:endParaRPr lang="zh-TW" altLang="en-US" sz="6600" dirty="0">
              <a:latin typeface="Arial Black" panose="020B0A040201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1BF88CD-DB18-316E-9D0E-AD9679996033}"/>
              </a:ext>
            </a:extLst>
          </p:cNvPr>
          <p:cNvSpPr txBox="1"/>
          <p:nvPr/>
        </p:nvSpPr>
        <p:spPr>
          <a:xfrm>
            <a:off x="2294912" y="1673956"/>
            <a:ext cx="76021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>
                <a:highlight>
                  <a:srgbClr val="FF0000"/>
                </a:highlight>
              </a:rPr>
              <a:t>BMI</a:t>
            </a:r>
            <a:r>
              <a:rPr lang="en-US" altLang="zh-TW" sz="6600" dirty="0"/>
              <a:t> (w, h) = w / (h*h)</a:t>
            </a:r>
            <a:endParaRPr lang="zh-TW" altLang="en-US" sz="66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96C20F-A07E-D0D6-30BE-11660BBC1E27}"/>
              </a:ext>
            </a:extLst>
          </p:cNvPr>
          <p:cNvSpPr txBox="1"/>
          <p:nvPr/>
        </p:nvSpPr>
        <p:spPr>
          <a:xfrm>
            <a:off x="2625654" y="2480706"/>
            <a:ext cx="8979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highlight>
                  <a:srgbClr val="FF0000"/>
                </a:highlight>
              </a:rPr>
              <a:t>   v   </a:t>
            </a:r>
            <a:r>
              <a:rPr lang="en-US" altLang="zh-TW" sz="4000" dirty="0"/>
              <a:t>        (   n   )     =      …………….. </a:t>
            </a:r>
            <a:endParaRPr lang="zh-TW" altLang="en-US" sz="4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2A3C314-5FA3-6421-5E42-7273B949CEE5}"/>
              </a:ext>
            </a:extLst>
          </p:cNvPr>
          <p:cNvSpPr txBox="1"/>
          <p:nvPr/>
        </p:nvSpPr>
        <p:spPr>
          <a:xfrm>
            <a:off x="225353" y="3669409"/>
            <a:ext cx="117412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/>
              <a:t>function (input) = ……………..      </a:t>
            </a:r>
          </a:p>
          <a:p>
            <a:pPr algn="ctr"/>
            <a:r>
              <a:rPr lang="en-US" altLang="zh-TW" sz="6600" dirty="0"/>
              <a:t>                        =output</a:t>
            </a: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8406616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E1CE0-1464-5BE6-2176-62DEFFA3F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A2D4446-8C4E-131D-0B40-E5448F988E3F}"/>
              </a:ext>
            </a:extLst>
          </p:cNvPr>
          <p:cNvSpPr txBox="1"/>
          <p:nvPr/>
        </p:nvSpPr>
        <p:spPr>
          <a:xfrm>
            <a:off x="3902409" y="245424"/>
            <a:ext cx="4387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>
                <a:latin typeface="Arial Black" panose="020B0A04020102020204" pitchFamily="34" charset="0"/>
              </a:rPr>
              <a:t>HAND IN</a:t>
            </a:r>
            <a:endParaRPr lang="zh-TW" altLang="en-US" sz="66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2E5608B-2A7E-8697-F031-0C5859AA11BB}"/>
              </a:ext>
            </a:extLst>
          </p:cNvPr>
          <p:cNvSpPr txBox="1"/>
          <p:nvPr/>
        </p:nvSpPr>
        <p:spPr>
          <a:xfrm>
            <a:off x="969519" y="1823457"/>
            <a:ext cx="102529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TW" sz="4400" b="1" dirty="0"/>
              <a:t>BMI flow chart (data flow included)</a:t>
            </a:r>
          </a:p>
          <a:p>
            <a:pPr marL="342900" indent="-342900">
              <a:buAutoNum type="arabicPeriod"/>
            </a:pPr>
            <a:r>
              <a:rPr lang="zh-TW" altLang="en-US" sz="4400" b="1" dirty="0"/>
              <a:t>  </a:t>
            </a:r>
            <a:r>
              <a:rPr lang="en-US" altLang="zh-TW" sz="4400" b="1" dirty="0"/>
              <a:t>BMI_xxx.py (with comments)</a:t>
            </a:r>
            <a:endParaRPr lang="zh-TW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8574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838200"/>
            <a:ext cx="9525000" cy="51816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29542" y="2493818"/>
            <a:ext cx="9077498" cy="4987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9542" y="3868189"/>
            <a:ext cx="9077498" cy="4987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74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886" y="1404719"/>
            <a:ext cx="8820227" cy="39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2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880426" y="797510"/>
            <a:ext cx="122044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 Black" panose="020B0A04020102020204" pitchFamily="34" charset="0"/>
              </a:rPr>
              <a:t>inputSTR = “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私</a:t>
            </a:r>
            <a:r>
              <a:rPr lang="ja-JP" altLang="en-US" sz="2800" b="1" dirty="0">
                <a:latin typeface="Arial Black" panose="020B0A04020102020204" pitchFamily="34" charset="0"/>
              </a:rPr>
              <a:t>は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ラーメン</a:t>
            </a:r>
            <a:r>
              <a:rPr lang="ja-JP" altLang="en-US" sz="2800" b="1" dirty="0">
                <a:latin typeface="Arial Black" panose="020B0A04020102020204" pitchFamily="34" charset="0"/>
              </a:rPr>
              <a:t>を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食べ</a:t>
            </a:r>
            <a:r>
              <a:rPr lang="ja-JP" altLang="en-US" sz="2800" b="1" dirty="0">
                <a:latin typeface="Arial Black" panose="020B0A04020102020204" pitchFamily="34" charset="0"/>
              </a:rPr>
              <a:t>ます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  <a:p>
            <a:r>
              <a:rPr lang="en-US" altLang="zh-TW" sz="2800" dirty="0">
                <a:latin typeface="Arial Black" panose="020B0A04020102020204" pitchFamily="34" charset="0"/>
              </a:rPr>
              <a:t>resultDICT = {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“Subject”:”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私</a:t>
            </a:r>
            <a:r>
              <a:rPr lang="en-US" altLang="zh-TW" sz="2800" dirty="0">
                <a:latin typeface="Arial Black" panose="020B0A04020102020204" pitchFamily="34" charset="0"/>
              </a:rPr>
              <a:t>”, 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“Object”:”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ラーメン</a:t>
            </a:r>
            <a:r>
              <a:rPr lang="en-US" altLang="zh-TW" sz="2800" dirty="0">
                <a:latin typeface="Arial Black" panose="020B0A04020102020204" pitchFamily="34" charset="0"/>
              </a:rPr>
              <a:t>”, 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“Verb”:”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食べ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}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  <a:p>
            <a:r>
              <a:rPr lang="en-US" altLang="zh-TW" sz="2800" dirty="0">
                <a:latin typeface="Arial Black" panose="020B0A04020102020204" pitchFamily="34" charset="0"/>
              </a:rPr>
              <a:t>def caseparse(inputLIST):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extractSubject(inputLIST)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extractObject(inputLIST)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extractVerb (inputLIST)</a:t>
            </a:r>
            <a:endParaRPr lang="zh-TW" alt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36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40564" y="1766958"/>
            <a:ext cx="12204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 Black" panose="020B0A04020102020204" pitchFamily="34" charset="0"/>
              </a:rPr>
              <a:t>inputSTR = “</a:t>
            </a:r>
            <a:r>
              <a:rPr lang="ja-JP" altLang="en-US" sz="2800" b="1" dirty="0">
                <a:latin typeface="Arial Black" panose="020B0A04020102020204" pitchFamily="34" charset="0"/>
              </a:rPr>
              <a:t>私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は</a:t>
            </a:r>
            <a:r>
              <a:rPr lang="ja-JP" altLang="en-US" sz="2800" b="1" dirty="0">
                <a:latin typeface="Arial Black" panose="020B0A04020102020204" pitchFamily="34" charset="0"/>
              </a:rPr>
              <a:t>ラーメン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を</a:t>
            </a:r>
            <a:r>
              <a:rPr lang="ja-JP" altLang="en-US" sz="2800" b="1" dirty="0">
                <a:latin typeface="Arial Black" panose="020B0A04020102020204" pitchFamily="34" charset="0"/>
              </a:rPr>
              <a:t>食べます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707363" y="531844"/>
            <a:ext cx="477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latin typeface="Arial Black" panose="020B0A04020102020204" pitchFamily="34" charset="0"/>
                <a:ea typeface="+mj-ea"/>
                <a:cs typeface="+mj-cs"/>
              </a:rPr>
              <a:t>Hint</a:t>
            </a:r>
            <a:endParaRPr lang="zh-TW" altLang="en-US" sz="600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90E0AFC-5FA4-48D5-33EB-983C9417953D}"/>
              </a:ext>
            </a:extLst>
          </p:cNvPr>
          <p:cNvSpPr txBox="1"/>
          <p:nvPr/>
        </p:nvSpPr>
        <p:spPr>
          <a:xfrm>
            <a:off x="2640564" y="3071199"/>
            <a:ext cx="74214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Arial Black" panose="020B0A04020102020204" pitchFamily="34" charset="0"/>
              </a:rPr>
              <a:t>https://medium.com/ccclub/ccclub-python-for-beginners-tutorial-d26900b9280e</a:t>
            </a:r>
          </a:p>
        </p:txBody>
      </p:sp>
    </p:spTree>
    <p:extLst>
      <p:ext uri="{BB962C8B-B14F-4D97-AF65-F5344CB8AC3E}">
        <p14:creationId xmlns:p14="http://schemas.microsoft.com/office/powerpoint/2010/main" val="428319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699D5-D230-74FC-A756-BADAC9909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C72DA-59AC-003D-87CC-C94E575A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QA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3EA80D5-6D9A-5328-8BC2-CF3BE7509309}"/>
              </a:ext>
            </a:extLst>
          </p:cNvPr>
          <p:cNvSpPr txBox="1"/>
          <p:nvPr/>
        </p:nvSpPr>
        <p:spPr>
          <a:xfrm>
            <a:off x="838200" y="1690688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4400" dirty="0"/>
              <a:t>Tokenize ?</a:t>
            </a:r>
          </a:p>
          <a:p>
            <a:r>
              <a:rPr lang="en-US" altLang="zh-TW" sz="3200" dirty="0">
                <a:hlinkClick r:id="rId2"/>
              </a:rPr>
              <a:t>https://platform.openai.com/tokenizer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en-US" altLang="zh-TW" sz="4400" dirty="0"/>
              <a:t>2.</a:t>
            </a:r>
            <a:r>
              <a:rPr lang="zh-TW" altLang="en-US" sz="4400" dirty="0"/>
              <a:t> </a:t>
            </a:r>
            <a:r>
              <a:rPr lang="en-US" altLang="zh-TW" sz="4400" dirty="0"/>
              <a:t>AI?</a:t>
            </a:r>
            <a:r>
              <a:rPr lang="zh-TW" altLang="en-US" sz="4400" dirty="0"/>
              <a:t> </a:t>
            </a:r>
            <a:r>
              <a:rPr lang="en-US" altLang="zh-TW" sz="4400" dirty="0"/>
              <a:t>Parameterize (</a:t>
            </a:r>
            <a:r>
              <a:rPr lang="zh-TW" altLang="en-US" sz="4400" b="1" dirty="0"/>
              <a:t>參數化</a:t>
            </a:r>
            <a:r>
              <a:rPr lang="en-US" altLang="zh-TW" sz="4400" dirty="0"/>
              <a:t>)?</a:t>
            </a:r>
          </a:p>
          <a:p>
            <a:r>
              <a:rPr lang="en-US" altLang="zh-TW" sz="3200" dirty="0">
                <a:hlinkClick r:id="rId3"/>
              </a:rPr>
              <a:t>https://ai.meta.com/blog/meta-llama-3-1/</a:t>
            </a:r>
            <a:br>
              <a:rPr lang="en-US" altLang="zh-TW" sz="3200" dirty="0"/>
            </a:br>
            <a:r>
              <a:rPr lang="de-DE" altLang="zh-TW" sz="3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https://ppt.cc/fS6W8x</a:t>
            </a:r>
            <a:endParaRPr lang="de-DE" altLang="zh-TW" sz="3200" dirty="0"/>
          </a:p>
          <a:p>
            <a:endParaRPr lang="en-US" altLang="zh-TW" sz="3600" b="1" dirty="0"/>
          </a:p>
          <a:p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97477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67873-AA58-EA09-BB68-A35C76C0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 it down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843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768</Words>
  <Application>Microsoft Office PowerPoint</Application>
  <PresentationFormat>寬螢幕</PresentationFormat>
  <Paragraphs>142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3" baseType="lpstr">
      <vt:lpstr>Aptos</vt:lpstr>
      <vt:lpstr>Aptos Display</vt:lpstr>
      <vt:lpstr>Arial</vt:lpstr>
      <vt:lpstr>Arial Black</vt:lpstr>
      <vt:lpstr>Helvetica</vt:lpstr>
      <vt:lpstr>Wingdings</vt:lpstr>
      <vt:lpstr>Office 佈景主題</vt:lpstr>
      <vt:lpstr>Python Workshop #3</vt:lpstr>
      <vt:lpstr>HW #2</vt:lpstr>
      <vt:lpstr>PowerPoint 簡報</vt:lpstr>
      <vt:lpstr>PowerPoint 簡報</vt:lpstr>
      <vt:lpstr>PowerPoint 簡報</vt:lpstr>
      <vt:lpstr>PowerPoint 簡報</vt:lpstr>
      <vt:lpstr>PowerPoint 簡報</vt:lpstr>
      <vt:lpstr>QA</vt:lpstr>
      <vt:lpstr>Break it down</vt:lpstr>
      <vt:lpstr>PowerPoint 簡報</vt:lpstr>
      <vt:lpstr>PyLab #3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HW #3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陳畯田</dc:creator>
  <cp:lastModifiedBy>陳畯田</cp:lastModifiedBy>
  <cp:revision>323</cp:revision>
  <dcterms:created xsi:type="dcterms:W3CDTF">2025-03-11T13:06:25Z</dcterms:created>
  <dcterms:modified xsi:type="dcterms:W3CDTF">2025-03-12T04:08:22Z</dcterms:modified>
</cp:coreProperties>
</file>