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8" r:id="rId3"/>
    <p:sldId id="304" r:id="rId4"/>
    <p:sldId id="305" r:id="rId5"/>
    <p:sldId id="306" r:id="rId6"/>
    <p:sldId id="307" r:id="rId7"/>
    <p:sldId id="316" r:id="rId8"/>
    <p:sldId id="308" r:id="rId9"/>
    <p:sldId id="270" r:id="rId10"/>
    <p:sldId id="309" r:id="rId11"/>
    <p:sldId id="310" r:id="rId12"/>
    <p:sldId id="311" r:id="rId13"/>
    <p:sldId id="312" r:id="rId14"/>
    <p:sldId id="315" r:id="rId15"/>
    <p:sldId id="31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2DCA9D-B95D-9B80-7980-417F9CAF7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6916B-C227-6DC5-AFEA-43F688374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B9E67E-8AA2-37D9-67D7-8A8705B3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472E9-D4D7-5262-17C5-13F3B090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EC828-62D8-E3F9-1DA3-E4374FAD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67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7616C-B00F-979A-F5B5-E4E960CBE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E0CEA8-A10D-41D9-FB66-34762B7BA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D9232E-FF2B-AFC1-18D0-9A187994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5633D4-BD8F-035F-F75D-73D2DCD0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E6A08A-8A2D-23B3-8094-65BB48CD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701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CBAAE4C-AC81-9D87-C860-BEFCABBF3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E0825B-D7C2-EE90-FB59-780E215B2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C8E27F8-A10D-61DA-9D3B-2931CACA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C25E39-9B15-38CB-170E-D867D533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82FB8-B46D-5FFF-8F47-19C6387E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70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4F3DE-B073-87F6-0076-B5BA0C71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2E0C76-FFCB-2066-24A1-C79773E4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9758E5-08EA-B71F-8B2B-1BDFACAA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0D25AB-EB1A-C69C-6ADD-71ACFC82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90ABC6-FF42-2717-E7B0-6FB2D3E4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8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5A539C-2667-6E64-5830-B68259BD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AF32CA-7DE8-567A-80B8-B16A7AD0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3FC8CA-C9DC-2BC1-AFDA-7A5EF811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189576-9854-3069-CE7D-3B7DFF8B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D85651-42D4-2574-221D-212A54AC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74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3F0CF-1816-3A70-8017-DED0AF46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F7503-D706-D2DD-D10E-559D0B34B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A05DCD-A2B6-C5F1-DDFB-EAD41D6FE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BC4FB96-6038-D4C8-230D-DAE49C9B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A148CD-7344-8A9F-37F4-7494955B8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1D771A-D84B-A977-62FD-8BEF8FF3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14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826E8-D5AE-A414-A56C-E049EEB3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4030468-C8CD-CB23-CA92-CDEF2C3D3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B66086-206C-F04B-4F96-A407A691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61B761F-9027-C1B5-5EFD-8E76EBF4D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395F75C-D165-BDFB-9B82-0C7CA0FA1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E7AF4D1-F484-B9CD-7CFB-9998AB00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0A0A90-1FB3-F220-3E5E-D1D64703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CABCE0-129F-6616-E7BA-9A841D4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67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572D62-75AA-612F-0C09-A61692A7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0CF0D7D-169A-6CD8-AB80-219FE8F3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98F127-74EE-0FB7-F45D-D0BDE05B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B9863A-989A-7883-5DA6-E5C6558B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0989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99533E-A5B9-2692-A3D7-D8353F63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81DA7D-9B8E-6154-3FDE-EE860B83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7D8B5E-187C-B060-B704-4DAB2F87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17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79743-61DA-8767-113C-5F38E562E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33F085-1FAD-2837-0E9B-70B287E65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1951F0-21D7-548A-7762-026C6787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2F04FD-BDBE-9DA7-8532-79FB0F3A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D79360-F28B-1910-FDFB-CF9AEC84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B9A2BF-3A79-29AF-8AC1-FFB72CC05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3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72E727-EF4B-118C-DA4E-3B18EF07F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8E32BD-CB79-1A49-8D59-D1AB95EDD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B3668E-1A61-854A-48FD-23BD7622C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7436EF-5EE6-6080-0B3A-F67A9DC1D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7DAED4-1F3D-0B09-54CD-22103BC6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366972-9A9D-4F6A-4CC4-08C1C7F9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99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4C18294-C5C7-6974-56DD-04DB854BF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0AA333-FA7D-D468-A1C3-ABF2C7417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76299B-0960-47EC-8AC9-1DA77737C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9B05E-5A0D-400E-8978-DA5E52F6246B}" type="datetimeFigureOut">
              <a:rPr lang="zh-TW" altLang="en-US" smtClean="0"/>
              <a:t>2025/5/28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1EBF46-B695-A67A-C6E7-04CCB6B5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95A9CC-1802-34E0-83A5-9B44E1669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CB654-4BD0-48B0-B961-31F429711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158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15452" y="1041400"/>
            <a:ext cx="9561095" cy="2387600"/>
          </a:xfrm>
        </p:spPr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Python Workshop #11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Jonathan Chen</a:t>
            </a:r>
            <a:endParaRPr lang="zh-TW" altLang="en-US"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D52685DC-BD47-31DF-A859-50C10522610D}"/>
              </a:ext>
            </a:extLst>
          </p:cNvPr>
          <p:cNvSpPr txBox="1">
            <a:spLocks/>
          </p:cNvSpPr>
          <p:nvPr/>
        </p:nvSpPr>
        <p:spPr>
          <a:xfrm>
            <a:off x="2667000" y="5656566"/>
            <a:ext cx="6858000" cy="12418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NYCU 25SS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63763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AC1BE-51F9-20D4-3FB2-BE05CD3B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CD7A5AD-C5CC-CBFF-D691-EC6B9A6A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9" y="801036"/>
            <a:ext cx="11639341" cy="473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76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4FD9F-DEC9-3ABC-FD65-5DDB508E0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166990C-B375-0B62-AC83-44CA5CAD7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52" y="401935"/>
            <a:ext cx="7950916" cy="218714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DA0AC46-BA4A-C32B-7E1C-0328F20E1250}"/>
              </a:ext>
            </a:extLst>
          </p:cNvPr>
          <p:cNvSpPr/>
          <p:nvPr/>
        </p:nvSpPr>
        <p:spPr>
          <a:xfrm>
            <a:off x="1688123" y="1246125"/>
            <a:ext cx="4712677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AA92988-20D5-167A-8506-48E9A500F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260"/>
          <a:stretch/>
        </p:blipFill>
        <p:spPr>
          <a:xfrm>
            <a:off x="4044461" y="3163867"/>
            <a:ext cx="7198460" cy="206947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C48016F-F951-F3CE-54D2-9A05D068E91E}"/>
              </a:ext>
            </a:extLst>
          </p:cNvPr>
          <p:cNvSpPr/>
          <p:nvPr/>
        </p:nvSpPr>
        <p:spPr>
          <a:xfrm>
            <a:off x="4754546" y="4734578"/>
            <a:ext cx="3967424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30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C7EB7-D31A-9862-8286-810842084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89C22-30F3-83EC-0258-A3CC44135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Thoughts?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3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64BA9-AA4E-AD36-8AD5-0FD588253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576ECB-25DC-DAC0-482D-DE79DBBF2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6858000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Takeaways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DAD05E-A6FC-F0CC-260C-FED091EF2F21}"/>
              </a:ext>
            </a:extLst>
          </p:cNvPr>
          <p:cNvSpPr txBox="1"/>
          <p:nvPr/>
        </p:nvSpPr>
        <p:spPr>
          <a:xfrm>
            <a:off x="614463" y="1388547"/>
            <a:ext cx="1055289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工作坊的目標不是把你變成「會寫程式的人」。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工作坊的目的是大致了解、用用看一個工具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Maybe 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這個工具可以實現一些</a:t>
            </a:r>
            <a:r>
              <a:rPr lang="zh-TW" altLang="en-US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有價值的知識和想法</a:t>
            </a:r>
            <a:r>
              <a:rPr lang="en-US" altLang="zh-TW" sz="28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endParaRPr lang="de-DE" altLang="zh-TW" sz="2800" b="1" dirty="0"/>
          </a:p>
          <a:p>
            <a:r>
              <a:rPr lang="de-DE" altLang="zh-TW" sz="2800" b="1" dirty="0"/>
              <a:t>--- how good is good?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General 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Stable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Can be fixed, altered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Cost (time/human)</a:t>
            </a:r>
          </a:p>
          <a:p>
            <a:pPr marL="514350" indent="-514350">
              <a:buAutoNum type="arabicPeriod"/>
            </a:pPr>
            <a:endParaRPr lang="de-DE" altLang="zh-TW" sz="2800" b="1" dirty="0"/>
          </a:p>
          <a:p>
            <a:r>
              <a:rPr lang="de-DE" altLang="zh-TW" sz="2800" b="1" dirty="0"/>
              <a:t>--- break things down</a:t>
            </a:r>
          </a:p>
          <a:p>
            <a:r>
              <a:rPr lang="de-DE" altLang="zh-TW" sz="2800" b="1" dirty="0"/>
              <a:t>--- get hands dirty</a:t>
            </a:r>
          </a:p>
          <a:p>
            <a:pPr marL="514350" indent="-514350">
              <a:buAutoNum type="arabicPeriod"/>
            </a:pPr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zh-TW" altLang="en-US" sz="28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9DFC630-4308-4FFB-434C-3064F2084319}"/>
              </a:ext>
            </a:extLst>
          </p:cNvPr>
          <p:cNvSpPr txBox="1"/>
          <p:nvPr/>
        </p:nvSpPr>
        <p:spPr>
          <a:xfrm>
            <a:off x="5658254" y="2801566"/>
            <a:ext cx="362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FF0000"/>
                </a:solidFill>
              </a:rPr>
              <a:t>THIS IS WHAT’S IMPORTANT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36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738C0-956D-6F24-6550-D11AE3F88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7A730-F186-DDDC-28CB-8B712D77D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6858000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Takeaways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F29ADD-6B5F-3F54-601C-E60240EF7CC4}"/>
              </a:ext>
            </a:extLst>
          </p:cNvPr>
          <p:cNvSpPr txBox="1"/>
          <p:nvPr/>
        </p:nvSpPr>
        <p:spPr>
          <a:xfrm>
            <a:off x="614463" y="1388547"/>
            <a:ext cx="105528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如果你覺得某個應用不符合需求，你可以試著去改動它，甚至自己做一個新的。</a:t>
            </a: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>
              <a:buAutoNum type="arabicPeriod"/>
            </a:pP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在這之前，你可以先理解它如何運作，有沒有更好的方法</a:t>
            </a:r>
            <a:r>
              <a:rPr lang="en-US" altLang="zh-TW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de-DE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8303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00FDD-EED4-B26E-53C1-C4791905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E6E5A-8EE0-52E5-8B31-F2BCA65A3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6858000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Final?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307401E-570B-1692-8E9F-78153668239B}"/>
              </a:ext>
            </a:extLst>
          </p:cNvPr>
          <p:cNvSpPr txBox="1"/>
          <p:nvPr/>
        </p:nvSpPr>
        <p:spPr>
          <a:xfrm>
            <a:off x="614463" y="1388547"/>
            <a:ext cx="1055289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de-DE" altLang="zh-TW" sz="2800" b="1" dirty="0"/>
              <a:t>Filepath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File handling 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List, dict</a:t>
            </a:r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849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381FC-7D97-F38C-3ACB-05DC8D7E9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B20162-C250-177E-C00C-2B765314F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688482"/>
            <a:ext cx="6858000" cy="80124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Arial Black" panose="020B0A04020102020204" pitchFamily="34" charset="0"/>
              </a:rPr>
              <a:t>HW #10 – TW sentence parsing 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2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BB154-26C8-96F0-2F98-2BA514A5F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EBBAF7-DB47-114F-FC51-B323AFA03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6858000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Methods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A6D4371-C481-5CB3-F30C-639996D43660}"/>
              </a:ext>
            </a:extLst>
          </p:cNvPr>
          <p:cNvSpPr txBox="1"/>
          <p:nvPr/>
        </p:nvSpPr>
        <p:spPr>
          <a:xfrm>
            <a:off x="614463" y="1512971"/>
            <a:ext cx="609437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de-DE" altLang="zh-TW" sz="2800" b="1" dirty="0"/>
              <a:t>Dictionary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N-gram corpus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Rule + target word</a:t>
            </a:r>
          </a:p>
          <a:p>
            <a:pPr marL="514350" indent="-514350">
              <a:buAutoNum type="arabicPeriod"/>
            </a:pPr>
            <a:endParaRPr lang="de-DE" altLang="zh-TW" sz="2800" b="1" dirty="0"/>
          </a:p>
          <a:p>
            <a:endParaRPr lang="de-DE" altLang="zh-TW" sz="2800" b="1" dirty="0"/>
          </a:p>
          <a:p>
            <a:r>
              <a:rPr lang="de-DE" altLang="zh-TW" sz="2800" b="1" dirty="0"/>
              <a:t>--- how good is good?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General 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Stable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Can be fixed, altered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Cost (time/human)</a:t>
            </a:r>
          </a:p>
          <a:p>
            <a:pPr marL="514350" indent="-514350">
              <a:buAutoNum type="arabicPeriod"/>
            </a:pPr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0102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A2342-A6CE-911E-377D-D1063ED53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508945-D1B5-1D3C-5C28-713D16740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6858000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Dictionary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D428BDF-BEC4-E70C-B18A-0CDAA8E67EF3}"/>
              </a:ext>
            </a:extLst>
          </p:cNvPr>
          <p:cNvSpPr txBox="1"/>
          <p:nvPr/>
        </p:nvSpPr>
        <p:spPr>
          <a:xfrm>
            <a:off x="614463" y="1857983"/>
            <a:ext cx="82182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(Human) List </a:t>
            </a:r>
            <a:r>
              <a:rPr lang="en-US" altLang="zh-TW" sz="4000" b="1" dirty="0">
                <a:solidFill>
                  <a:srgbClr val="FF0000"/>
                </a:solidFill>
              </a:rPr>
              <a:t>every </a:t>
            </a:r>
            <a:r>
              <a:rPr lang="en-US" altLang="zh-TW" sz="4000" dirty="0"/>
              <a:t>possible word</a:t>
            </a:r>
          </a:p>
          <a:p>
            <a:endParaRPr lang="en-US" altLang="zh-TW" sz="4000" dirty="0"/>
          </a:p>
          <a:p>
            <a:r>
              <a:rPr lang="en-US" altLang="zh-TW" sz="4000" dirty="0"/>
              <a:t>Advantage?</a:t>
            </a:r>
          </a:p>
          <a:p>
            <a:r>
              <a:rPr lang="en-US" altLang="zh-TW" sz="4000" dirty="0"/>
              <a:t>Disadvantage?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EECA08A-EFE2-53D7-C7F3-49C9D9C42A3F}"/>
              </a:ext>
            </a:extLst>
          </p:cNvPr>
          <p:cNvSpPr txBox="1"/>
          <p:nvPr/>
        </p:nvSpPr>
        <p:spPr>
          <a:xfrm>
            <a:off x="614463" y="4412528"/>
            <a:ext cx="6094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TW" sz="1800" b="1" dirty="0"/>
              <a:t>--- how good is good?</a:t>
            </a:r>
          </a:p>
          <a:p>
            <a:pPr marL="514350" indent="-514350">
              <a:buAutoNum type="arabicPeriod"/>
            </a:pPr>
            <a:r>
              <a:rPr lang="de-DE" altLang="zh-TW" sz="1800" b="1" dirty="0"/>
              <a:t>General </a:t>
            </a:r>
          </a:p>
          <a:p>
            <a:pPr marL="514350" indent="-514350">
              <a:buAutoNum type="arabicPeriod"/>
            </a:pPr>
            <a:r>
              <a:rPr lang="de-DE" altLang="zh-TW" sz="1800" b="1" dirty="0">
                <a:solidFill>
                  <a:srgbClr val="FF0000"/>
                </a:solidFill>
              </a:rPr>
              <a:t>Stable</a:t>
            </a:r>
          </a:p>
          <a:p>
            <a:pPr marL="514350" indent="-514350">
              <a:buAutoNum type="arabicPeriod"/>
            </a:pPr>
            <a:r>
              <a:rPr lang="de-DE" altLang="zh-TW" sz="1800" b="1" dirty="0">
                <a:solidFill>
                  <a:srgbClr val="FF0000"/>
                </a:solidFill>
              </a:rPr>
              <a:t>Can be fixed, altered</a:t>
            </a:r>
          </a:p>
          <a:p>
            <a:pPr marL="514350" indent="-514350">
              <a:buFontTx/>
              <a:buAutoNum type="arabicPeriod"/>
            </a:pPr>
            <a:r>
              <a:rPr lang="de-DE" altLang="zh-TW" sz="1800" b="1" dirty="0"/>
              <a:t>Cost </a:t>
            </a:r>
            <a:r>
              <a:rPr lang="de-DE" altLang="zh-TW" b="1" dirty="0"/>
              <a:t>(time/human)</a:t>
            </a:r>
            <a:endParaRPr lang="de-DE" altLang="zh-TW" sz="1800" b="1" dirty="0"/>
          </a:p>
        </p:txBody>
      </p:sp>
    </p:spTree>
    <p:extLst>
      <p:ext uri="{BB962C8B-B14F-4D97-AF65-F5344CB8AC3E}">
        <p14:creationId xmlns:p14="http://schemas.microsoft.com/office/powerpoint/2010/main" val="2200950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268D5-A38B-5F91-4CD2-6286C9665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C456A-1D72-D9F3-D237-880D31F61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6858000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 err="1">
                <a:latin typeface="Arial Black" panose="020B0A04020102020204" pitchFamily="34" charset="0"/>
              </a:rPr>
              <a:t>Ngram</a:t>
            </a:r>
            <a:r>
              <a:rPr lang="en-US" altLang="zh-TW" dirty="0">
                <a:latin typeface="Arial Black" panose="020B0A04020102020204" pitchFamily="34" charset="0"/>
              </a:rPr>
              <a:t>-Corpus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DAEEFC7-CD2A-AFD4-13F3-3A7532C40EBC}"/>
              </a:ext>
            </a:extLst>
          </p:cNvPr>
          <p:cNvSpPr txBox="1"/>
          <p:nvPr/>
        </p:nvSpPr>
        <p:spPr>
          <a:xfrm>
            <a:off x="614463" y="1857983"/>
            <a:ext cx="82182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(Data) List </a:t>
            </a:r>
            <a:r>
              <a:rPr lang="en-US" altLang="zh-TW" sz="4000" b="1" dirty="0">
                <a:solidFill>
                  <a:srgbClr val="FF0000"/>
                </a:solidFill>
              </a:rPr>
              <a:t>every </a:t>
            </a:r>
            <a:r>
              <a:rPr lang="en-US" altLang="zh-TW" sz="4000" dirty="0"/>
              <a:t>possible word</a:t>
            </a:r>
          </a:p>
          <a:p>
            <a:endParaRPr lang="en-US" altLang="zh-TW" sz="4000" dirty="0"/>
          </a:p>
          <a:p>
            <a:r>
              <a:rPr lang="en-US" altLang="zh-TW" sz="4000" dirty="0"/>
              <a:t>Advantage?</a:t>
            </a:r>
          </a:p>
          <a:p>
            <a:r>
              <a:rPr lang="en-US" altLang="zh-TW" sz="4000" dirty="0"/>
              <a:t>Disadvantage?</a:t>
            </a:r>
            <a:endParaRPr lang="zh-TW" altLang="en-US" sz="4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BBFFBB-8D43-1267-FAEB-418588A351E8}"/>
              </a:ext>
            </a:extLst>
          </p:cNvPr>
          <p:cNvSpPr txBox="1"/>
          <p:nvPr/>
        </p:nvSpPr>
        <p:spPr>
          <a:xfrm>
            <a:off x="614463" y="4412528"/>
            <a:ext cx="6094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TW" sz="1800" b="1" dirty="0"/>
              <a:t>--- how good is good?</a:t>
            </a:r>
          </a:p>
          <a:p>
            <a:pPr marL="514350" indent="-514350">
              <a:buAutoNum type="arabicPeriod"/>
            </a:pPr>
            <a:r>
              <a:rPr lang="de-DE" altLang="zh-TW" sz="1800" b="1" dirty="0">
                <a:solidFill>
                  <a:srgbClr val="FF0000"/>
                </a:solidFill>
              </a:rPr>
              <a:t>General </a:t>
            </a:r>
          </a:p>
          <a:p>
            <a:pPr marL="514350" indent="-514350">
              <a:buAutoNum type="arabicPeriod"/>
            </a:pPr>
            <a:r>
              <a:rPr lang="de-DE" altLang="zh-TW" sz="1800" b="1" dirty="0"/>
              <a:t>Stable</a:t>
            </a:r>
          </a:p>
          <a:p>
            <a:pPr marL="514350" indent="-514350">
              <a:buAutoNum type="arabicPeriod"/>
            </a:pPr>
            <a:r>
              <a:rPr lang="de-DE" altLang="zh-TW" sz="1800" b="1" dirty="0"/>
              <a:t>Can be fixed, altered</a:t>
            </a:r>
          </a:p>
          <a:p>
            <a:pPr marL="514350" indent="-514350">
              <a:buFontTx/>
              <a:buAutoNum type="arabicPeriod"/>
            </a:pPr>
            <a:r>
              <a:rPr lang="de-DE" altLang="zh-TW" sz="1800" b="1" dirty="0">
                <a:solidFill>
                  <a:srgbClr val="FF0000"/>
                </a:solidFill>
              </a:rPr>
              <a:t>Cost</a:t>
            </a:r>
            <a:r>
              <a:rPr lang="de-DE" altLang="zh-TW" b="1" dirty="0">
                <a:solidFill>
                  <a:srgbClr val="FF0000"/>
                </a:solidFill>
              </a:rPr>
              <a:t> (time/human)</a:t>
            </a:r>
            <a:endParaRPr lang="de-DE" altLang="zh-TW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83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0F5-A573-834A-4140-CBCF2A6EB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E1A3DE-3281-A368-D071-BB6E4D9A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8112442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Rule + target word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7381FD5-2163-AD20-0890-D617CA05EB1A}"/>
              </a:ext>
            </a:extLst>
          </p:cNvPr>
          <p:cNvSpPr txBox="1"/>
          <p:nvPr/>
        </p:nvSpPr>
        <p:spPr>
          <a:xfrm>
            <a:off x="614463" y="1857983"/>
            <a:ext cx="82182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/>
              <a:t>(Human) List </a:t>
            </a:r>
            <a:r>
              <a:rPr lang="en-US" altLang="zh-TW" sz="4000" b="1" dirty="0">
                <a:solidFill>
                  <a:srgbClr val="FF0000"/>
                </a:solidFill>
              </a:rPr>
              <a:t>important</a:t>
            </a:r>
            <a:r>
              <a:rPr lang="en-US" altLang="zh-TW" sz="4000" dirty="0"/>
              <a:t> words</a:t>
            </a:r>
          </a:p>
          <a:p>
            <a:endParaRPr lang="en-US" altLang="zh-TW" sz="4000" dirty="0"/>
          </a:p>
          <a:p>
            <a:r>
              <a:rPr lang="en-US" altLang="zh-TW" sz="4000" dirty="0"/>
              <a:t>Advantage?</a:t>
            </a:r>
          </a:p>
          <a:p>
            <a:r>
              <a:rPr lang="en-US" altLang="zh-TW" sz="4000" dirty="0"/>
              <a:t>Disadvantage?</a:t>
            </a:r>
            <a:endParaRPr lang="zh-TW" altLang="en-US" sz="40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064D37C-AACC-33D8-4B7D-8FECC6096B43}"/>
              </a:ext>
            </a:extLst>
          </p:cNvPr>
          <p:cNvSpPr txBox="1"/>
          <p:nvPr/>
        </p:nvSpPr>
        <p:spPr>
          <a:xfrm>
            <a:off x="614463" y="4412528"/>
            <a:ext cx="60943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zh-TW" sz="1800" b="1" dirty="0"/>
              <a:t>--- how good is good?</a:t>
            </a:r>
          </a:p>
          <a:p>
            <a:pPr marL="514350" indent="-514350">
              <a:buAutoNum type="arabicPeriod"/>
            </a:pPr>
            <a:r>
              <a:rPr lang="de-DE" altLang="zh-TW" b="1" dirty="0"/>
              <a:t>General </a:t>
            </a:r>
          </a:p>
          <a:p>
            <a:pPr marL="514350" indent="-514350">
              <a:buAutoNum type="arabicPeriod"/>
            </a:pPr>
            <a:r>
              <a:rPr lang="de-DE" altLang="zh-TW" b="1" dirty="0"/>
              <a:t>Stable</a:t>
            </a:r>
          </a:p>
          <a:p>
            <a:pPr marL="514350" indent="-514350">
              <a:buAutoNum type="arabicPeriod"/>
            </a:pPr>
            <a:r>
              <a:rPr lang="de-DE" altLang="zh-TW" b="1" dirty="0"/>
              <a:t>Can be fixed, altered</a:t>
            </a:r>
          </a:p>
          <a:p>
            <a:pPr marL="514350" indent="-514350">
              <a:buFontTx/>
              <a:buAutoNum type="arabicPeriod"/>
            </a:pPr>
            <a:r>
              <a:rPr lang="de-DE" altLang="zh-TW" b="1" dirty="0"/>
              <a:t>Cost (time/human)</a:t>
            </a:r>
          </a:p>
        </p:txBody>
      </p:sp>
    </p:spTree>
    <p:extLst>
      <p:ext uri="{BB962C8B-B14F-4D97-AF65-F5344CB8AC3E}">
        <p14:creationId xmlns:p14="http://schemas.microsoft.com/office/powerpoint/2010/main" val="133635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E2E59-571A-4C6F-ECD5-37B1D5ED9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B75B9-128D-9FE2-425F-BA6DA9F6F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3" y="587307"/>
            <a:ext cx="6858000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Methods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9A0A695-FF8F-8945-885B-00A062AF8370}"/>
              </a:ext>
            </a:extLst>
          </p:cNvPr>
          <p:cNvSpPr txBox="1"/>
          <p:nvPr/>
        </p:nvSpPr>
        <p:spPr>
          <a:xfrm>
            <a:off x="614463" y="1512971"/>
            <a:ext cx="609437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de-DE" altLang="zh-TW" sz="2800" b="1" dirty="0"/>
              <a:t>Dictionary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N-gram corpus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Rule + target word</a:t>
            </a:r>
          </a:p>
          <a:p>
            <a:pPr marL="514350" indent="-514350">
              <a:buAutoNum type="arabicPeriod"/>
            </a:pPr>
            <a:endParaRPr lang="de-DE" altLang="zh-TW" sz="2800" b="1" dirty="0"/>
          </a:p>
          <a:p>
            <a:endParaRPr lang="de-DE" altLang="zh-TW" sz="2800" b="1" dirty="0"/>
          </a:p>
          <a:p>
            <a:r>
              <a:rPr lang="de-DE" altLang="zh-TW" sz="2800" b="1" dirty="0"/>
              <a:t>--- 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蔡英文</a:t>
            </a:r>
            <a:r>
              <a:rPr lang="en-US" altLang="zh-TW" sz="2800" b="1" dirty="0"/>
              <a:t>?</a:t>
            </a:r>
            <a:endParaRPr lang="de-DE" altLang="zh-TW" sz="2800" b="1" dirty="0"/>
          </a:p>
          <a:p>
            <a:pPr marL="514350" indent="-514350">
              <a:buAutoNum type="arabicPeriod"/>
            </a:pPr>
            <a:r>
              <a:rPr lang="de-DE" altLang="zh-TW" sz="2800" b="1" dirty="0"/>
              <a:t>General 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Stable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Can be fixed, altered</a:t>
            </a:r>
          </a:p>
          <a:p>
            <a:pPr marL="514350" indent="-514350">
              <a:buAutoNum type="arabicPeriod"/>
            </a:pPr>
            <a:r>
              <a:rPr lang="de-DE" altLang="zh-TW" sz="2800" b="1" dirty="0"/>
              <a:t>Cost (time/human)</a:t>
            </a:r>
          </a:p>
          <a:p>
            <a:pPr marL="514350" indent="-514350">
              <a:buAutoNum type="arabicPeriod"/>
            </a:pPr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de-DE" altLang="zh-TW" sz="2800" b="1" dirty="0"/>
          </a:p>
          <a:p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1322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563DB-B3D1-5430-3390-28A6911B3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B319DD-F1AD-DCCF-D1F8-37712EB6B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462" y="587307"/>
            <a:ext cx="8938099" cy="80124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dirty="0">
                <a:latin typeface="Arial Black" panose="020B0A04020102020204" pitchFamily="34" charset="0"/>
              </a:rPr>
              <a:t>Recall case extraction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2" y="1388547"/>
            <a:ext cx="9525000" cy="51816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10504" y="3044165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10504" y="4418536"/>
            <a:ext cx="9077498" cy="498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108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2880426" y="797510"/>
            <a:ext cx="122044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Arial Black" panose="020B0A04020102020204" pitchFamily="34" charset="0"/>
              </a:rPr>
              <a:t>inputSTR = “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ja-JP" altLang="en-US" sz="2800" b="1" dirty="0">
                <a:latin typeface="Arial Black" panose="020B0A04020102020204" pitchFamily="34" charset="0"/>
              </a:rPr>
              <a:t>は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ja-JP" altLang="en-US" sz="2800" b="1" dirty="0">
                <a:latin typeface="Arial Black" panose="020B0A04020102020204" pitchFamily="34" charset="0"/>
              </a:rPr>
              <a:t>を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ja-JP" altLang="en-US" sz="2800" b="1" dirty="0">
                <a:latin typeface="Arial Black" panose="020B0A04020102020204" pitchFamily="34" charset="0"/>
              </a:rPr>
              <a:t>ます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resultDICT = {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“Subject”:”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私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“Object”:”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ラーメン</a:t>
            </a:r>
            <a:r>
              <a:rPr lang="en-US" altLang="zh-TW" sz="2800" dirty="0">
                <a:latin typeface="Arial Black" panose="020B0A04020102020204" pitchFamily="34" charset="0"/>
              </a:rPr>
              <a:t>”, 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“Verb”:”</a:t>
            </a:r>
            <a:r>
              <a:rPr lang="ja-JP" alt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食べ</a:t>
            </a:r>
            <a:r>
              <a:rPr lang="en-US" altLang="zh-TW" sz="2800" dirty="0">
                <a:latin typeface="Arial Black" panose="020B0A04020102020204" pitchFamily="34" charset="0"/>
              </a:rPr>
              <a:t>”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		}</a:t>
            </a:r>
          </a:p>
          <a:p>
            <a:endParaRPr lang="en-US" altLang="zh-TW" sz="2800" dirty="0">
              <a:latin typeface="Arial Black" panose="020B0A04020102020204" pitchFamily="34" charset="0"/>
            </a:endParaRPr>
          </a:p>
          <a:p>
            <a:r>
              <a:rPr lang="en-US" altLang="zh-TW" sz="2800" dirty="0">
                <a:latin typeface="Arial Black" panose="020B0A04020102020204" pitchFamily="34" charset="0"/>
              </a:rPr>
              <a:t>def caseparse(inputLIST):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extractSubject(inputLIST)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extractObject(inputLIST)</a:t>
            </a:r>
          </a:p>
          <a:p>
            <a:r>
              <a:rPr lang="en-US" altLang="zh-TW" sz="2800" dirty="0">
                <a:latin typeface="Arial Black" panose="020B0A04020102020204" pitchFamily="34" charset="0"/>
              </a:rPr>
              <a:t>	extractVerb (inputLIST)</a:t>
            </a:r>
            <a:endParaRPr lang="zh-TW" altLang="en-US" sz="2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4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359</Words>
  <Application>Microsoft Office PowerPoint</Application>
  <PresentationFormat>寬螢幕</PresentationFormat>
  <Paragraphs>103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標楷體</vt:lpstr>
      <vt:lpstr>Aptos</vt:lpstr>
      <vt:lpstr>Aptos Display</vt:lpstr>
      <vt:lpstr>Arial</vt:lpstr>
      <vt:lpstr>Arial Black</vt:lpstr>
      <vt:lpstr>Office 佈景主題</vt:lpstr>
      <vt:lpstr>Python Workshop #11</vt:lpstr>
      <vt:lpstr>HW #10 – TW sentence parsing </vt:lpstr>
      <vt:lpstr>Methods</vt:lpstr>
      <vt:lpstr>Dictionary</vt:lpstr>
      <vt:lpstr>Ngram-Corpus</vt:lpstr>
      <vt:lpstr>Rule + target word</vt:lpstr>
      <vt:lpstr>Methods</vt:lpstr>
      <vt:lpstr>Recall case extraction</vt:lpstr>
      <vt:lpstr>PowerPoint 簡報</vt:lpstr>
      <vt:lpstr>PowerPoint 簡報</vt:lpstr>
      <vt:lpstr>PowerPoint 簡報</vt:lpstr>
      <vt:lpstr>Thoughts?</vt:lpstr>
      <vt:lpstr>Takeaways</vt:lpstr>
      <vt:lpstr>Takeaways</vt:lpstr>
      <vt:lpstr>Final?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陳畯田</dc:creator>
  <cp:lastModifiedBy>陳畯田</cp:lastModifiedBy>
  <cp:revision>89</cp:revision>
  <dcterms:created xsi:type="dcterms:W3CDTF">2025-05-28T01:20:25Z</dcterms:created>
  <dcterms:modified xsi:type="dcterms:W3CDTF">2025-05-28T02:01:22Z</dcterms:modified>
</cp:coreProperties>
</file>