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8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89" r:id="rId12"/>
    <p:sldId id="291" r:id="rId13"/>
    <p:sldId id="292" r:id="rId14"/>
    <p:sldId id="294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BB2E6-0947-5A37-622D-E64236BA5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6BE4A5A-7EE4-8797-9B0A-07B46AAA2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D45FFC-F79C-DDDF-F2A4-657C17791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AC40-0881-4C0D-9126-5E64538D4E13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4A5010-7C54-275F-0BDB-C8B988B0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31159A-4CD3-5DE7-ED28-673EE950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6974-BAC3-423D-BBF8-AC88DAAF5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30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15A8E7-57D5-5FD2-CFB1-7BA070ED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3FACDF-0CB4-02A9-3DBC-E55F04978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91A9C7-27AA-E561-22C1-2C3E8203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AC40-0881-4C0D-9126-5E64538D4E13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B8948-917B-CD57-89C0-10FBC3AA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D29F1A-632C-F3A6-01AD-AC4E7B77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6974-BAC3-423D-BBF8-AC88DAAF5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63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19843DD-FAC5-77B4-DDB5-DF623046A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4424685-B6F8-DC8B-3D97-8F055B48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6456B6-65E4-E42A-A768-D429ED952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AC40-0881-4C0D-9126-5E64538D4E13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DA0AE9-3C53-6E6F-7AA5-65BB7750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690098-0631-2258-BB55-FBAC63BD8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6974-BAC3-423D-BBF8-AC88DAAF5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26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A71228-50CA-C1B6-F0C3-76A55481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1670F0-6460-1020-FFFB-22B3AFF83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87833D-FBD0-829F-CDF1-E9A27465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AC40-0881-4C0D-9126-5E64538D4E13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D76144-2B31-C93C-FE93-1218CC76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6E57D3-969E-B6C1-75FE-BD7A8122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6974-BAC3-423D-BBF8-AC88DAAF5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49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14830-BC8F-86E9-7169-468BC5EE4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9CAF90-9384-8682-C536-9AF1B5BFC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814BC8-18F6-8627-3832-EFBB24ED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AC40-0881-4C0D-9126-5E64538D4E13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90DF1A-D1BB-8676-7ED5-BE5A7140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3078F4-49DB-7C48-702A-DB980C15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6974-BAC3-423D-BBF8-AC88DAAF5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88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948568-7525-4FDD-CB6E-D89005DBB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5AD30F-45FA-DAA5-4FAF-DEE7C0EC6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4878C5-8F1A-5BDB-E6A3-5F0A6F371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20FE6E-2298-CA51-3408-1CB8770B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AC40-0881-4C0D-9126-5E64538D4E13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D7BA60-1BC3-F1C6-66C5-02103CDA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211407-9D69-1260-441C-31943AE0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6974-BAC3-423D-BBF8-AC88DAAF5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11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98ED7E-9784-AE93-D906-080BBC6A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E28D98-62D7-2D1B-8E8A-DA309E3FE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65910B-EB65-BEEB-0871-830CCCCFD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8D5299-AA89-4309-F73A-F6CE84EB1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6A8C40D-66B8-534F-753A-CE513B769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C04B51C-53B7-61FC-4AB3-10D8E109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AC40-0881-4C0D-9126-5E64538D4E13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9F84177-F9D6-CA7B-830C-6EA341E5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EA07A72-9B14-8C70-67DB-123BFD10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6974-BAC3-423D-BBF8-AC88DAAF5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62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5B0B1B-0E58-498E-7C7E-79EB188D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0C6150-1836-BCD9-FD42-D37C14B3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AC40-0881-4C0D-9126-5E64538D4E13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6168BFE-0D9A-6F8A-C2BF-94582E3C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CA921A-8B05-BA8E-92C6-BB374358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6974-BAC3-423D-BBF8-AC88DAAF5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01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40679D0-C27D-5742-5A0A-BDF207D1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AC40-0881-4C0D-9126-5E64538D4E13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38D0DAF-17E7-BF35-6392-24797C20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370216-0050-41CF-1208-8B16B36F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6974-BAC3-423D-BBF8-AC88DAAF5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00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B6722F-E412-9B80-42FE-E994A409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AD0EBE-2552-0693-F470-7567A08CD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C3C3CB5-747E-0741-4623-D60F5D1D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4B2B79-9EA2-C634-25AE-98FFA503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AC40-0881-4C0D-9126-5E64538D4E13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1E1DB7-6555-F6FB-FEFF-72547131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8D5DFA-833A-B0FD-69C6-F4A7FE25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6974-BAC3-423D-BBF8-AC88DAAF5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23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8205D9-97B8-7E79-BD32-23C175FC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86D82BE-3D17-0B96-A097-C39BDBF6E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881015B-0220-9EBC-F3FE-10A0E1DEE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5B9330-41FB-E240-5268-E7A1FA089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AC40-0881-4C0D-9126-5E64538D4E13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06652B-0849-11AD-1CAA-D1EB0C02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9D99C3-2379-99DA-D58E-8225B187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6974-BAC3-423D-BBF8-AC88DAAF5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87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7B65578-A27F-6604-F174-D5F662DAC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FBA761-FAFC-425D-CD15-8A4239027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41EC51-B8CA-2416-2F94-6D0403DF0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59AC40-0881-4C0D-9126-5E64538D4E13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40FF56-8766-88E4-4E69-7FE783A90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62A0A7-1372-5400-61AA-588891379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946974-BAC3-423D-BBF8-AC88DAAF5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49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Python Workshop #7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Jonathan Chen</a:t>
            </a:r>
            <a:endParaRPr lang="zh-TW" altLang="en-US" dirty="0"/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D52685DC-BD47-31DF-A859-50C10522610D}"/>
              </a:ext>
            </a:extLst>
          </p:cNvPr>
          <p:cNvSpPr txBox="1">
            <a:spLocks/>
          </p:cNvSpPr>
          <p:nvPr/>
        </p:nvSpPr>
        <p:spPr>
          <a:xfrm>
            <a:off x="2667000" y="5656566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200" dirty="0"/>
              <a:t>NYCU 25SS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376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Further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Python Docs: https://docs.python.org/3/library/re.html</a:t>
            </a:r>
          </a:p>
          <a:p>
            <a:r>
              <a:rPr dirty="0"/>
              <a:t>Regex101 (with Python flavor): </a:t>
            </a:r>
            <a:r>
              <a:rPr dirty="0">
                <a:hlinkClick r:id="rId2"/>
              </a:rPr>
              <a:t>https://regex101.com</a:t>
            </a:r>
            <a:endParaRPr lang="en-US" dirty="0"/>
          </a:p>
          <a:p>
            <a:r>
              <a:rPr lang="en-US" altLang="zh-TW"/>
              <a:t>https://cheatography.com/davechild/cheat-sheets/regular-expressions/</a:t>
            </a:r>
            <a:br>
              <a:rPr lang="en-US"/>
            </a:b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E1B20-AB52-5DD0-1344-26C162A5C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970A50-1EED-0530-D3E2-CC0FAF2B3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688482"/>
            <a:ext cx="6858000" cy="80124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Arial Black" panose="020B0A04020102020204" pitchFamily="34" charset="0"/>
              </a:rPr>
              <a:t>HW #6</a:t>
            </a:r>
            <a:r>
              <a:rPr lang="zh-TW" altLang="en-US" dirty="0">
                <a:latin typeface="Arial Black" panose="020B0A04020102020204" pitchFamily="34" charset="0"/>
              </a:rPr>
              <a:t> </a:t>
            </a:r>
            <a:r>
              <a:rPr lang="en-US" altLang="zh-TW" dirty="0">
                <a:latin typeface="Arial Black" panose="020B0A04020102020204" pitchFamily="34" charset="0"/>
              </a:rPr>
              <a:t>email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644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D528552-50B0-ED55-58DE-345886922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35" y="1414181"/>
            <a:ext cx="9164329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73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2811A-56D2-1E48-DD5D-237CA47B6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14F3514-5B68-C20E-D942-5698AE1D9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25" y="904522"/>
            <a:ext cx="9497750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95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3F673-2A5E-4867-85EE-5DD9B7D62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E585-ADA4-32BE-159B-73529F00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注意！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280F4-C521-41FB-2A48-F8BA6F956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.</a:t>
            </a:r>
            <a:r>
              <a:rPr lang="en-US" altLang="zh-TW" dirty="0" err="1"/>
              <a:t>py</a:t>
            </a:r>
            <a:r>
              <a:rPr lang="en-US" altLang="zh-TW" dirty="0"/>
              <a:t> </a:t>
            </a:r>
            <a:r>
              <a:rPr lang="zh-TW" altLang="en-US" dirty="0"/>
              <a:t>在 </a:t>
            </a:r>
            <a:r>
              <a:rPr lang="en-US" altLang="zh-TW" dirty="0" err="1"/>
              <a:t>src</a:t>
            </a:r>
            <a:r>
              <a:rPr lang="zh-TW" altLang="en-US" dirty="0"/>
              <a:t>，目標 </a:t>
            </a:r>
            <a:r>
              <a:rPr lang="en-US" altLang="zh-TW" dirty="0"/>
              <a:t>sheet.txt </a:t>
            </a:r>
            <a:r>
              <a:rPr lang="zh-TW" altLang="en-US" dirty="0"/>
              <a:t>在 </a:t>
            </a:r>
            <a:r>
              <a:rPr lang="en-US" altLang="zh-TW" dirty="0"/>
              <a:t>data</a:t>
            </a:r>
            <a:r>
              <a:rPr lang="zh-TW" altLang="en-US" dirty="0"/>
              <a:t>，要透過相對路徑讀取</a:t>
            </a:r>
            <a:r>
              <a:rPr lang="en-US" altLang="zh-TW" dirty="0"/>
              <a:t> </a:t>
            </a:r>
          </a:p>
          <a:p>
            <a:r>
              <a:rPr lang="zh-TW" altLang="en-US" dirty="0"/>
              <a:t>思考如何讓 </a:t>
            </a:r>
            <a:r>
              <a:rPr lang="en-US" altLang="zh-TW" dirty="0" err="1"/>
              <a:t>func</a:t>
            </a:r>
            <a:r>
              <a:rPr lang="en-US" altLang="zh-TW" dirty="0"/>
              <a:t> </a:t>
            </a:r>
            <a:r>
              <a:rPr lang="zh-TW" altLang="en-US" dirty="0"/>
              <a:t>回傳兩個分開的 </a:t>
            </a:r>
            <a:r>
              <a:rPr lang="en-US" altLang="zh-TW" dirty="0"/>
              <a:t>list</a:t>
            </a:r>
          </a:p>
          <a:p>
            <a:r>
              <a:rPr lang="zh-TW" altLang="en-US" dirty="0"/>
              <a:t>有些 </a:t>
            </a:r>
            <a:r>
              <a:rPr lang="en-US" altLang="zh-TW" dirty="0"/>
              <a:t>str </a:t>
            </a:r>
            <a:r>
              <a:rPr lang="zh-TW" altLang="en-US" dirty="0"/>
              <a:t>不是 </a:t>
            </a:r>
            <a:r>
              <a:rPr lang="en-US" altLang="zh-TW" dirty="0"/>
              <a:t>email address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13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0DD4F-2588-BC86-F315-6B5FB75B3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ABE9AC-862D-FE1D-1F59-2251DFAF3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688482"/>
            <a:ext cx="6858000" cy="80124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Arial Black" panose="020B0A04020102020204" pitchFamily="34" charset="0"/>
              </a:rPr>
              <a:t>HW #5</a:t>
            </a:r>
            <a:r>
              <a:rPr lang="zh-TW" altLang="en-US" dirty="0">
                <a:latin typeface="Arial Black" panose="020B0A04020102020204" pitchFamily="34" charset="0"/>
              </a:rPr>
              <a:t> </a:t>
            </a:r>
            <a:r>
              <a:rPr lang="en-US" altLang="zh-TW" dirty="0">
                <a:latin typeface="Arial Black" panose="020B0A04020102020204" pitchFamily="34" charset="0"/>
              </a:rPr>
              <a:t>read</a:t>
            </a:r>
            <a:r>
              <a:rPr lang="zh-TW" altLang="en-US" dirty="0">
                <a:latin typeface="Arial Black" panose="020B0A04020102020204" pitchFamily="34" charset="0"/>
              </a:rPr>
              <a:t> </a:t>
            </a:r>
            <a:r>
              <a:rPr lang="en-US" altLang="zh-TW" dirty="0">
                <a:latin typeface="Arial Black" panose="020B0A04020102020204" pitchFamily="34" charset="0"/>
              </a:rPr>
              <a:t>file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809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00C7A-5F05-4EA6-C26B-404CB09EC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504D-D4C1-7B30-B7CA-7C6352A06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Python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369255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is a Regular Expression?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</a:t>
            </a:r>
            <a:r>
              <a:rPr b="1" dirty="0">
                <a:solidFill>
                  <a:srgbClr val="FF0000"/>
                </a:solidFill>
              </a:rPr>
              <a:t>reg</a:t>
            </a:r>
            <a:r>
              <a:rPr dirty="0"/>
              <a:t>ular </a:t>
            </a:r>
            <a:r>
              <a:rPr b="1" dirty="0">
                <a:solidFill>
                  <a:srgbClr val="FF0000"/>
                </a:solidFill>
              </a:rPr>
              <a:t>ex</a:t>
            </a:r>
            <a:r>
              <a:rPr dirty="0"/>
              <a:t>pression (regex) is a sequence of characters that defines a search pattern.</a:t>
            </a:r>
          </a:p>
          <a:p>
            <a:r>
              <a:rPr dirty="0"/>
              <a:t>Used for string matching, validation, and text manipulation.</a:t>
            </a:r>
          </a:p>
          <a:p>
            <a:r>
              <a:rPr dirty="0"/>
              <a:t>Common in tasks like:</a:t>
            </a:r>
          </a:p>
          <a:p>
            <a:r>
              <a:rPr dirty="0"/>
              <a:t>  - Finding</a:t>
            </a:r>
            <a:r>
              <a:rPr lang="en-US" dirty="0"/>
              <a:t> </a:t>
            </a:r>
            <a:r>
              <a:rPr lang="en-US" altLang="zh-TW" dirty="0"/>
              <a:t>str </a:t>
            </a: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patterns</a:t>
            </a:r>
            <a:endParaRPr dirty="0"/>
          </a:p>
          <a:p>
            <a:r>
              <a:rPr dirty="0"/>
              <a:t>  - Validating </a:t>
            </a:r>
            <a:r>
              <a:rPr lang="en-US" dirty="0"/>
              <a:t>str </a:t>
            </a: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patterns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  -Replacing str</a:t>
            </a: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 patterns</a:t>
            </a:r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/>
              <a:t>emails, specific words or phone </a:t>
            </a:r>
            <a:r>
              <a:rPr lang="en-US" altLang="zh-TW" dirty="0" err="1"/>
              <a:t>nums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re Module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Python provides the re module for working with regular expressions.</a:t>
            </a:r>
          </a:p>
          <a:p>
            <a:r>
              <a:rPr dirty="0"/>
              <a:t>Common functions:</a:t>
            </a:r>
          </a:p>
          <a:p>
            <a:r>
              <a:rPr dirty="0"/>
              <a:t>  - </a:t>
            </a:r>
            <a:r>
              <a:rPr dirty="0" err="1"/>
              <a:t>re.search</a:t>
            </a:r>
            <a:r>
              <a:rPr dirty="0"/>
              <a:t>() – Finds first match</a:t>
            </a:r>
          </a:p>
          <a:p>
            <a:r>
              <a:rPr dirty="0"/>
              <a:t>  - </a:t>
            </a:r>
            <a:r>
              <a:rPr dirty="0" err="1"/>
              <a:t>re.match</a:t>
            </a:r>
            <a:r>
              <a:rPr dirty="0"/>
              <a:t>() – Matches at the beginning of the string</a:t>
            </a:r>
          </a:p>
          <a:p>
            <a:r>
              <a:rPr dirty="0"/>
              <a:t>  - </a:t>
            </a:r>
            <a:r>
              <a:rPr b="1" dirty="0" err="1">
                <a:solidFill>
                  <a:srgbClr val="FF0000"/>
                </a:solidFill>
              </a:rPr>
              <a:t>re.findall</a:t>
            </a:r>
            <a:r>
              <a:rPr b="1" dirty="0">
                <a:solidFill>
                  <a:srgbClr val="FF0000"/>
                </a:solidFill>
              </a:rPr>
              <a:t>() – Returns all matches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 List[matchings]</a:t>
            </a:r>
            <a:endParaRPr b="1" dirty="0">
              <a:solidFill>
                <a:srgbClr val="FF0000"/>
              </a:solidFill>
            </a:endParaRPr>
          </a:p>
          <a:p>
            <a:r>
              <a:rPr dirty="0"/>
              <a:t>  - </a:t>
            </a:r>
            <a:r>
              <a:rPr b="1" dirty="0" err="1">
                <a:solidFill>
                  <a:srgbClr val="FF0000"/>
                </a:solidFill>
              </a:rPr>
              <a:t>re.sub</a:t>
            </a:r>
            <a:r>
              <a:rPr b="1" dirty="0">
                <a:solidFill>
                  <a:srgbClr val="FF0000"/>
                </a:solidFill>
              </a:rPr>
              <a:t>() – Replaces patterns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400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/>
              <a:t>Basic Pattern Syntax</a:t>
            </a:r>
          </a:p>
        </p:txBody>
      </p:sp>
      <p:pic>
        <p:nvPicPr>
          <p:cNvPr id="7" name="圖片 6" descr="一張含有 文字, 螢幕擷取畫面, 數字, 字型 的圖片&#10;&#10;AI 產生的內容可能不正確。">
            <a:extLst>
              <a:ext uri="{FF2B5EF4-FFF2-40B4-BE49-F238E27FC236}">
                <a16:creationId xmlns:a16="http://schemas.microsoft.com/office/drawing/2014/main" id="{0EACAD66-C558-918D-70D3-F6F73F4F3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1" y="1694723"/>
            <a:ext cx="8178799" cy="43552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400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/>
              <a:t>Example – Matching an Email Address</a:t>
            </a:r>
          </a:p>
        </p:txBody>
      </p:sp>
      <p:pic>
        <p:nvPicPr>
          <p:cNvPr id="7" name="圖片 6" descr="一張含有 文字, 字型, 螢幕擷取畫面 的圖片&#10;&#10;AI 產生的內容可能不正確。">
            <a:extLst>
              <a:ext uri="{FF2B5EF4-FFF2-40B4-BE49-F238E27FC236}">
                <a16:creationId xmlns:a16="http://schemas.microsoft.com/office/drawing/2014/main" id="{2750AFC9-716E-2A08-707B-E5A74530B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1" y="2461484"/>
            <a:ext cx="8178799" cy="28216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400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/>
              <a:t>Example – Using </a:t>
            </a:r>
            <a:r>
              <a:rPr lang="en-US" sz="2800" b="1" dirty="0" err="1"/>
              <a:t>re.sub</a:t>
            </a:r>
            <a:r>
              <a:rPr lang="en-US" sz="2800" b="1" dirty="0"/>
              <a:t>() to Clean Text</a:t>
            </a:r>
          </a:p>
        </p:txBody>
      </p:sp>
      <p:pic>
        <p:nvPicPr>
          <p:cNvPr id="7" name="圖片 6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B1573646-A5F0-93DC-0F4A-6628CAFA3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1" y="2870425"/>
            <a:ext cx="8178799" cy="20038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Tips &amp;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Always use </a:t>
            </a:r>
            <a:r>
              <a:rPr b="1" dirty="0">
                <a:solidFill>
                  <a:srgbClr val="FF0000"/>
                </a:solidFill>
              </a:rPr>
              <a:t>raw strings </a:t>
            </a:r>
            <a:r>
              <a:rPr dirty="0"/>
              <a:t>for regex:</a:t>
            </a:r>
          </a:p>
          <a:p>
            <a:r>
              <a:rPr dirty="0"/>
              <a:t>Use </a:t>
            </a:r>
            <a:r>
              <a:rPr b="1" dirty="0" err="1">
                <a:solidFill>
                  <a:srgbClr val="FF0000"/>
                </a:solidFill>
              </a:rPr>
              <a:t>re.compile</a:t>
            </a:r>
            <a:r>
              <a:rPr b="1" dirty="0">
                <a:solidFill>
                  <a:srgbClr val="FF0000"/>
                </a:solidFill>
              </a:rPr>
              <a:t>() </a:t>
            </a:r>
            <a:r>
              <a:rPr dirty="0"/>
              <a:t>for reusability and per</a:t>
            </a:r>
            <a:r>
              <a:rPr lang="de-DE" altLang="zh-TW" dirty="0"/>
              <a:t>r'pattern'</a:t>
            </a:r>
            <a:r>
              <a:rPr dirty="0" err="1"/>
              <a:t>formance</a:t>
            </a:r>
            <a:endParaRPr dirty="0"/>
          </a:p>
          <a:p>
            <a:r>
              <a:rPr lang="de-DE" dirty="0"/>
              <a:t>Use online regex testers like https://pythex.org/ for debugging</a:t>
            </a:r>
          </a:p>
          <a:p>
            <a:r>
              <a:rPr dirty="0"/>
              <a:t>Be cautious of greedy vs. non-greedy matching (* vs. *?)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294</Words>
  <Application>Microsoft Office PowerPoint</Application>
  <PresentationFormat>寬螢幕</PresentationFormat>
  <Paragraphs>37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Arial Black</vt:lpstr>
      <vt:lpstr>Wingdings</vt:lpstr>
      <vt:lpstr>Office 佈景主題</vt:lpstr>
      <vt:lpstr>Python Workshop #7</vt:lpstr>
      <vt:lpstr>HW #5 read file</vt:lpstr>
      <vt:lpstr>Python Regular Expressions</vt:lpstr>
      <vt:lpstr>What is a Regular Expression?</vt:lpstr>
      <vt:lpstr>The re Module in Python</vt:lpstr>
      <vt:lpstr>Basic Pattern Syntax</vt:lpstr>
      <vt:lpstr>Example – Matching an Email Address</vt:lpstr>
      <vt:lpstr>Example – Using re.sub() to Clean Text</vt:lpstr>
      <vt:lpstr>Tips &amp; Best Practices</vt:lpstr>
      <vt:lpstr>Further Resources</vt:lpstr>
      <vt:lpstr>HW #6 email</vt:lpstr>
      <vt:lpstr>PowerPoint 簡報</vt:lpstr>
      <vt:lpstr>PowerPoint 簡報</vt:lpstr>
      <vt:lpstr>注意！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陳畯田</dc:creator>
  <cp:lastModifiedBy>陳畯田</cp:lastModifiedBy>
  <cp:revision>33</cp:revision>
  <dcterms:created xsi:type="dcterms:W3CDTF">2025-04-23T01:02:38Z</dcterms:created>
  <dcterms:modified xsi:type="dcterms:W3CDTF">2025-04-23T01:42:07Z</dcterms:modified>
</cp:coreProperties>
</file>