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79" r:id="rId10"/>
    <p:sldId id="282" r:id="rId11"/>
    <p:sldId id="283" r:id="rId12"/>
    <p:sldId id="284" r:id="rId13"/>
    <p:sldId id="261" r:id="rId14"/>
    <p:sldId id="268" r:id="rId15"/>
    <p:sldId id="260" r:id="rId16"/>
    <p:sldId id="264" r:id="rId17"/>
    <p:sldId id="265" r:id="rId18"/>
    <p:sldId id="262" r:id="rId19"/>
    <p:sldId id="272" r:id="rId20"/>
    <p:sldId id="263" r:id="rId21"/>
    <p:sldId id="267" r:id="rId22"/>
    <p:sldId id="266" r:id="rId23"/>
    <p:sldId id="269" r:id="rId24"/>
    <p:sldId id="257" r:id="rId25"/>
    <p:sldId id="258" r:id="rId26"/>
    <p:sldId id="259" r:id="rId27"/>
    <p:sldId id="270" r:id="rId28"/>
    <p:sldId id="271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6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22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70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5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1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964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1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85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556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3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6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0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06069-D345-43C2-B511-2199960C95D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0748E-5AE5-4519-88D5-245476E50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58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bdRWgyN2vM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9519C-2194-69A1-A355-81EB572E1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9052DA-FB0D-CA2E-2165-8F3BE6B5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Binary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B61266-D8D8-9CFF-369F-4B5E4D730E4F}"/>
              </a:ext>
            </a:extLst>
          </p:cNvPr>
          <p:cNvSpPr txBox="1"/>
          <p:nvPr/>
        </p:nvSpPr>
        <p:spPr>
          <a:xfrm>
            <a:off x="838200" y="1690688"/>
            <a:ext cx="983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sorted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highlight>
                  <a:srgbClr val="FF0000"/>
                </a:highlight>
              </a:rPr>
              <a:t>Flowchart – draw.io/pseudocode</a:t>
            </a:r>
          </a:p>
        </p:txBody>
      </p:sp>
    </p:spTree>
    <p:extLst>
      <p:ext uri="{BB962C8B-B14F-4D97-AF65-F5344CB8AC3E}">
        <p14:creationId xmlns:p14="http://schemas.microsoft.com/office/powerpoint/2010/main" val="124767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0EC29-7667-F2C1-D124-DAFEDBD7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30AE5-37BF-67B9-B811-04D47C36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1" dirty="0"/>
              <a:t>Flowchart – draw.io/pseudocode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32322C-6D60-776B-201E-2F083CE33394}"/>
              </a:ext>
            </a:extLst>
          </p:cNvPr>
          <p:cNvSpPr txBox="1"/>
          <p:nvPr/>
        </p:nvSpPr>
        <p:spPr>
          <a:xfrm>
            <a:off x="914400" y="1690688"/>
            <a:ext cx="88521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3600" dirty="0"/>
              <a:t>Set min/max</a:t>
            </a:r>
          </a:p>
          <a:p>
            <a:pPr marL="342900" indent="-342900">
              <a:buAutoNum type="arabicPeriod"/>
            </a:pPr>
            <a:r>
              <a:rPr lang="en-US" altLang="zh-TW" sz="3600" dirty="0"/>
              <a:t> middle (</a:t>
            </a:r>
            <a:r>
              <a:rPr lang="en-US" altLang="zh-TW" sz="3600" dirty="0" err="1"/>
              <a:t>min+max</a:t>
            </a:r>
            <a:r>
              <a:rPr lang="en-US" altLang="zh-TW" sz="3600" dirty="0"/>
              <a:t>)/2</a:t>
            </a:r>
          </a:p>
          <a:p>
            <a:pPr marL="342900" indent="-342900">
              <a:buAutoNum type="arabicPeriod"/>
            </a:pPr>
            <a:r>
              <a:rPr lang="en-US" altLang="zh-TW" sz="3600" dirty="0"/>
              <a:t>Compare</a:t>
            </a:r>
          </a:p>
          <a:p>
            <a:pPr marL="800100" lvl="1" indent="-342900">
              <a:buAutoNum type="arabicPeriod"/>
            </a:pPr>
            <a:r>
              <a:rPr lang="en-US" altLang="zh-TW" sz="3600" dirty="0"/>
              <a:t>Given &gt; mid -&gt; ?</a:t>
            </a:r>
          </a:p>
          <a:p>
            <a:pPr marL="800100" lvl="1" indent="-342900">
              <a:buAutoNum type="arabicPeriod"/>
            </a:pPr>
            <a:r>
              <a:rPr lang="en-US" altLang="zh-TW" sz="3600" dirty="0"/>
              <a:t>Given &lt; mid -&gt; ?</a:t>
            </a:r>
          </a:p>
          <a:p>
            <a:pPr marL="800100" lvl="1" indent="-342900">
              <a:buAutoNum type="arabicPeriod"/>
            </a:pPr>
            <a:r>
              <a:rPr lang="en-US" altLang="zh-TW" sz="3600" dirty="0"/>
              <a:t>Given = mid -&gt; found</a:t>
            </a:r>
          </a:p>
          <a:p>
            <a:pPr marL="342900" indent="-342900">
              <a:buAutoNum type="arabicPeriod"/>
            </a:pPr>
            <a:endParaRPr lang="en-US" altLang="zh-TW" sz="3600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987478-DD0D-78AD-F90B-D9EE69261ADD}"/>
              </a:ext>
            </a:extLst>
          </p:cNvPr>
          <p:cNvSpPr txBox="1"/>
          <p:nvPr/>
        </p:nvSpPr>
        <p:spPr>
          <a:xfrm>
            <a:off x="838200" y="561483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https://zh.wikipedia.org/zh-tw/%E6%B5%81%E7%A8%8B%E5%9B%BE</a:t>
            </a:r>
          </a:p>
        </p:txBody>
      </p:sp>
    </p:spTree>
    <p:extLst>
      <p:ext uri="{BB962C8B-B14F-4D97-AF65-F5344CB8AC3E}">
        <p14:creationId xmlns:p14="http://schemas.microsoft.com/office/powerpoint/2010/main" val="254778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B9A6A-6B16-9162-F7FE-5EB4DB8A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664D9-596B-295B-3901-BBF0F64C99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Proposals #2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18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67663" y="493221"/>
            <a:ext cx="84566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Processing</a:t>
            </a:r>
            <a:endParaRPr lang="zh-TW" altLang="en-US" sz="4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E922E9-2526-51EA-BFBB-0919A896FACD}"/>
              </a:ext>
            </a:extLst>
          </p:cNvPr>
          <p:cNvSpPr/>
          <p:nvPr/>
        </p:nvSpPr>
        <p:spPr>
          <a:xfrm>
            <a:off x="685800" y="331694"/>
            <a:ext cx="10820400" cy="582705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26C7B0-2551-3CC8-0190-B288D1A4CC65}"/>
              </a:ext>
            </a:extLst>
          </p:cNvPr>
          <p:cNvSpPr txBox="1"/>
          <p:nvPr/>
        </p:nvSpPr>
        <p:spPr>
          <a:xfrm>
            <a:off x="1269004" y="1504599"/>
            <a:ext cx="3061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28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AF7B1F-499C-246E-8385-36481872AE18}"/>
              </a:ext>
            </a:extLst>
          </p:cNvPr>
          <p:cNvSpPr/>
          <p:nvPr/>
        </p:nvSpPr>
        <p:spPr>
          <a:xfrm>
            <a:off x="883926" y="1362634"/>
            <a:ext cx="3831509" cy="4607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666F11F-2FBD-04F3-BB71-EA16F6A200F9}"/>
              </a:ext>
            </a:extLst>
          </p:cNvPr>
          <p:cNvSpPr txBox="1"/>
          <p:nvPr/>
        </p:nvSpPr>
        <p:spPr>
          <a:xfrm>
            <a:off x="5651748" y="1504599"/>
            <a:ext cx="2355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 dirty="0">
                <a:latin typeface="Arial Black" panose="020B0A04020102020204" pitchFamily="34" charset="0"/>
                <a:ea typeface="+mj-ea"/>
                <a:cs typeface="+mj-cs"/>
              </a:rPr>
              <a:t>Generating</a:t>
            </a:r>
            <a:endParaRPr lang="zh-TW" altLang="en-US" sz="28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A19B25-1BDD-B927-A11A-3ED51AD2B471}"/>
              </a:ext>
            </a:extLst>
          </p:cNvPr>
          <p:cNvSpPr/>
          <p:nvPr/>
        </p:nvSpPr>
        <p:spPr>
          <a:xfrm>
            <a:off x="4913561" y="1362634"/>
            <a:ext cx="3831509" cy="460786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453B275-5314-5CF6-338C-FB3EE56C6128}"/>
              </a:ext>
            </a:extLst>
          </p:cNvPr>
          <p:cNvSpPr/>
          <p:nvPr/>
        </p:nvSpPr>
        <p:spPr>
          <a:xfrm>
            <a:off x="8943197" y="1362633"/>
            <a:ext cx="2364878" cy="66518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E8E60C-FAF1-DEDF-932A-4084BE68F098}"/>
              </a:ext>
            </a:extLst>
          </p:cNvPr>
          <p:cNvSpPr txBox="1"/>
          <p:nvPr/>
        </p:nvSpPr>
        <p:spPr>
          <a:xfrm>
            <a:off x="9345705" y="1536174"/>
            <a:ext cx="15598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</a:p>
          <a:p>
            <a:pPr algn="ctr"/>
            <a:r>
              <a:rPr lang="en-US" altLang="zh-TW" sz="6000" dirty="0"/>
              <a:t>.</a:t>
            </a:r>
            <a:endParaRPr lang="zh-TW" altLang="en-US" sz="6000" dirty="0"/>
          </a:p>
        </p:txBody>
      </p:sp>
      <p:pic>
        <p:nvPicPr>
          <p:cNvPr id="13" name="圖片 12" descr="一張含有 字型, 符號, 標誌, 圖形 的圖片&#10;&#10;自動產生的描述">
            <a:extLst>
              <a:ext uri="{FF2B5EF4-FFF2-40B4-BE49-F238E27FC236}">
                <a16:creationId xmlns:a16="http://schemas.microsoft.com/office/drawing/2014/main" id="{5AA67A19-21A1-C693-3AA3-5A6F287A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991" y="2378506"/>
            <a:ext cx="1304645" cy="1304645"/>
          </a:xfrm>
          <a:prstGeom prst="rect">
            <a:avLst/>
          </a:prstGeom>
        </p:spPr>
      </p:pic>
      <p:pic>
        <p:nvPicPr>
          <p:cNvPr id="15" name="圖片 14" descr="一張含有 創造力 的圖片&#10;&#10;自動產生的描述">
            <a:extLst>
              <a:ext uri="{FF2B5EF4-FFF2-40B4-BE49-F238E27FC236}">
                <a16:creationId xmlns:a16="http://schemas.microsoft.com/office/drawing/2014/main" id="{53E3C2B7-728E-45D4-E7B4-BF3C631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002" y="4033838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58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366885" y="602674"/>
            <a:ext cx="945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  <a:ea typeface="+mj-ea"/>
                <a:cs typeface="+mj-cs"/>
              </a:rPr>
              <a:t>Natural Language </a:t>
            </a:r>
            <a:r>
              <a:rPr lang="en-US" altLang="zh-TW" sz="4000" dirty="0">
                <a:solidFill>
                  <a:srgbClr val="FF0000"/>
                </a:solidFill>
                <a:latin typeface="Arial Black" panose="020B0A04020102020204" pitchFamily="34" charset="0"/>
                <a:ea typeface="+mj-ea"/>
                <a:cs typeface="+mj-cs"/>
              </a:rPr>
              <a:t>Understanding</a:t>
            </a:r>
            <a:endParaRPr lang="zh-TW" altLang="en-US" sz="4000" dirty="0">
              <a:solidFill>
                <a:srgbClr val="FF0000"/>
              </a:solidFill>
              <a:latin typeface="Arial Black" panose="020B0A04020102020204" pitchFamily="34" charset="0"/>
              <a:ea typeface="+mj-ea"/>
              <a:cs typeface="+mj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83" y="1805834"/>
            <a:ext cx="703043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2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073" y="542522"/>
            <a:ext cx="7363853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414073" y="5261956"/>
            <a:ext cx="7363853" cy="10535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小明把蘋果給了小弟</a:t>
            </a:r>
          </a:p>
        </p:txBody>
      </p:sp>
    </p:spTree>
    <p:extLst>
      <p:ext uri="{BB962C8B-B14F-4D97-AF65-F5344CB8AC3E}">
        <p14:creationId xmlns:p14="http://schemas.microsoft.com/office/powerpoint/2010/main" val="1372223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</p:spTree>
    <p:extLst>
      <p:ext uri="{BB962C8B-B14F-4D97-AF65-F5344CB8AC3E}">
        <p14:creationId xmlns:p14="http://schemas.microsoft.com/office/powerpoint/2010/main" val="210397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1691518-97A4-05E2-1291-00CF493760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020" y="3993156"/>
            <a:ext cx="730189" cy="73018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00A0AFE-BB18-6A8F-D85F-24DDC6CBB7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1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2674618" y="899877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CFABCE4-0E3A-22C5-3840-AE002527C942}"/>
              </a:ext>
            </a:extLst>
          </p:cNvPr>
          <p:cNvSpPr txBox="1"/>
          <p:nvPr/>
        </p:nvSpPr>
        <p:spPr>
          <a:xfrm>
            <a:off x="2674618" y="1641595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</a:t>
            </a:r>
            <a:r>
              <a:rPr lang="en-US" altLang="zh-TW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____</a:t>
            </a:r>
            <a:endParaRPr lang="zh-TW" altLang="en-US" sz="4800" b="1" dirty="0">
              <a:solidFill>
                <a:srgbClr val="00B0F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F27EB4-5E26-024C-33B1-E4F9C19C69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95" y="3087626"/>
            <a:ext cx="933625" cy="24036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3E3285-E910-3264-1375-A17D689A5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92" y="3993156"/>
            <a:ext cx="730189" cy="73018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9487AEF-2EF8-DBB1-FCB7-CE47DB35EA0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812" y="3552969"/>
            <a:ext cx="1610564" cy="1610564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B74CC76-FA7C-DAC1-6EC9-390581CD6DCA}"/>
              </a:ext>
            </a:extLst>
          </p:cNvPr>
          <p:cNvCxnSpPr/>
          <p:nvPr/>
        </p:nvCxnSpPr>
        <p:spPr>
          <a:xfrm>
            <a:off x="4591455" y="4426085"/>
            <a:ext cx="225681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67873-AA58-EA09-BB68-A35C76C0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8432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4230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149138" y="594635"/>
            <a:ext cx="5694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674619" y="2256629"/>
            <a:ext cx="664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小明把蘋果</a:t>
            </a:r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(v)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了小弟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753292" y="1425632"/>
            <a:ext cx="8286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小明</a:t>
            </a:r>
            <a:r>
              <a:rPr lang="en-US" altLang="zh-TW" sz="4800" dirty="0">
                <a:solidFill>
                  <a:srgbClr val="FF000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zh-TW" altLang="en-US" sz="48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蘋果</a:t>
            </a:r>
            <a:r>
              <a:rPr lang="en-US" altLang="zh-TW" sz="4800" dirty="0">
                <a:solidFill>
                  <a:srgbClr val="00B05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給了</a:t>
            </a:r>
            <a:r>
              <a:rPr lang="zh-TW" altLang="en-US" sz="4800" b="1" dirty="0">
                <a:solidFill>
                  <a:srgbClr val="00B0F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小弟</a:t>
            </a:r>
            <a:r>
              <a:rPr lang="en-US" altLang="zh-TW" sz="4800" dirty="0">
                <a:solidFill>
                  <a:srgbClr val="00B0F0"/>
                </a:solidFill>
                <a:latin typeface="Arial Black" panose="020B0A04020102020204" pitchFamily="34" charset="0"/>
                <a:ea typeface="標楷體" panose="03000509000000000000" pitchFamily="65" charset="-120"/>
              </a:rPr>
              <a:t>(n)</a:t>
            </a:r>
            <a:endParaRPr lang="zh-TW" altLang="en-US" sz="4800" dirty="0">
              <a:solidFill>
                <a:srgbClr val="00B0F0"/>
              </a:solidFill>
              <a:latin typeface="Arial Black" panose="020B0A040201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754522" y="2672127"/>
            <a:ext cx="50888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solidFill>
                  <a:srgbClr val="FF0000"/>
                </a:solidFill>
                <a:latin typeface="Arial Black" panose="020B0A04020102020204" pitchFamily="34" charset="0"/>
              </a:rPr>
              <a:t>HOW ?</a:t>
            </a:r>
            <a:endParaRPr lang="zh-TW" altLang="en-US" sz="96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1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8bdRWgyN2v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73155" y="772399"/>
            <a:ext cx="9445690" cy="5313201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2343" y="6085600"/>
            <a:ext cx="56636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>
                <a:latin typeface="Arial Black" panose="020B0A04020102020204" pitchFamily="34" charset="0"/>
              </a:rPr>
              <a:t>Source:https://github.com/Droidtown/NLP_TrainingLab/tree/main/Syntax101/week01</a:t>
            </a:r>
            <a:endParaRPr lang="zh-TW" altLang="en-US" sz="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5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E.G.,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752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60" y="327091"/>
            <a:ext cx="6908280" cy="62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5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838200"/>
            <a:ext cx="9525000" cy="51816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529542" y="2493818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529542" y="3868189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59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886" y="1404719"/>
            <a:ext cx="8820227" cy="393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0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0426" y="797510"/>
            <a:ext cx="12204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resultDICT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def caseparse(inputLIST):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extractSubject(inputLIST)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extractObject(inputLIST)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extractVerb (inputLIST)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9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640564" y="1766958"/>
            <a:ext cx="12204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latin typeface="Arial Black" panose="020B0A04020102020204" pitchFamily="34" charset="0"/>
              </a:rPr>
              <a:t>食べます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07363" y="531844"/>
            <a:ext cx="4777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latin typeface="Arial Black" panose="020B0A04020102020204" pitchFamily="34" charset="0"/>
                <a:ea typeface="+mj-ea"/>
                <a:cs typeface="+mj-cs"/>
              </a:rPr>
              <a:t>Hint</a:t>
            </a:r>
            <a:endParaRPr lang="zh-TW" altLang="en-US" sz="6000" dirty="0">
              <a:latin typeface="Arial Black" panose="020B0A04020102020204" pitchFamily="34" charset="0"/>
              <a:ea typeface="+mj-ea"/>
              <a:cs typeface="+mj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0E0AFC-5FA4-48D5-33EB-983C9417953D}"/>
              </a:ext>
            </a:extLst>
          </p:cNvPr>
          <p:cNvSpPr txBox="1"/>
          <p:nvPr/>
        </p:nvSpPr>
        <p:spPr>
          <a:xfrm>
            <a:off x="2640564" y="3071199"/>
            <a:ext cx="74214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>
                <a:latin typeface="Arial Black" panose="020B0A04020102020204" pitchFamily="34" charset="0"/>
              </a:rPr>
              <a:t>https://medium.com/ccclub/ccclub-python-for-beginners-tutorial-d26900b9280e</a:t>
            </a:r>
          </a:p>
        </p:txBody>
      </p:sp>
    </p:spTree>
    <p:extLst>
      <p:ext uri="{BB962C8B-B14F-4D97-AF65-F5344CB8AC3E}">
        <p14:creationId xmlns:p14="http://schemas.microsoft.com/office/powerpoint/2010/main" val="256163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41630-7562-CED5-0CE5-61DB5FBD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970B4F-BC42-723A-6D08-96E8D3FB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BC6234F-E98D-47B3-BABC-7158E143C6E8}"/>
              </a:ext>
            </a:extLst>
          </p:cNvPr>
          <p:cNvSpPr txBox="1"/>
          <p:nvPr/>
        </p:nvSpPr>
        <p:spPr>
          <a:xfrm>
            <a:off x="838200" y="1690688"/>
            <a:ext cx="9834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endParaRPr lang="en-US" altLang="zh-TW" sz="3600" b="1" dirty="0"/>
          </a:p>
          <a:p>
            <a:r>
              <a:rPr lang="en-US" altLang="zh-TW" b="1" dirty="0"/>
              <a:t>Input: target integer </a:t>
            </a:r>
          </a:p>
          <a:p>
            <a:r>
              <a:rPr lang="en-US" altLang="zh-TW" b="1" dirty="0"/>
              <a:t>Output: target index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158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9ADAB-2BBF-95DD-D60B-990523C1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B2837B-99FC-B3AE-595F-705191DC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43C3A8-144A-C1E5-C46E-F54C4F28F3C0}"/>
              </a:ext>
            </a:extLst>
          </p:cNvPr>
          <p:cNvSpPr txBox="1"/>
          <p:nvPr/>
        </p:nvSpPr>
        <p:spPr>
          <a:xfrm>
            <a:off x="838200" y="1690688"/>
            <a:ext cx="98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 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8928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95CC1-4E25-DE28-580F-5EA40D5BC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54C22-C447-0876-AAE0-F8A43A95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Linear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494E08F-FA3A-B7AB-9B00-F9A0780FF28D}"/>
              </a:ext>
            </a:extLst>
          </p:cNvPr>
          <p:cNvSpPr txBox="1"/>
          <p:nvPr/>
        </p:nvSpPr>
        <p:spPr>
          <a:xfrm>
            <a:off x="838200" y="1690688"/>
            <a:ext cx="9834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 – one at a time?</a:t>
            </a:r>
          </a:p>
          <a:p>
            <a:pPr marL="742950" indent="-742950">
              <a:buAutoNum type="arabicPeriod"/>
            </a:pPr>
            <a:endParaRPr lang="en-US" altLang="zh-TW" sz="3600" b="1" dirty="0"/>
          </a:p>
          <a:p>
            <a:r>
              <a:rPr lang="en-US" altLang="zh-TW" sz="4800" b="1" dirty="0"/>
              <a:t>[1,2,</a:t>
            </a:r>
            <a:r>
              <a:rPr lang="en-US" altLang="zh-TW" sz="4800" b="1" dirty="0">
                <a:highlight>
                  <a:srgbClr val="FF0000"/>
                </a:highlight>
              </a:rPr>
              <a:t>3</a:t>
            </a:r>
            <a:r>
              <a:rPr lang="en-US" altLang="zh-TW" sz="4800" b="1" dirty="0"/>
              <a:t>,4,5,6,7,8,9,10,11,12,13,14,15]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0370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A8E2C-93FF-AD62-9F48-578E37BE6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56F99-D609-B720-747B-0CA785A6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Linear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3D972AB-4716-BE5E-690F-6EED8FDBC648}"/>
              </a:ext>
            </a:extLst>
          </p:cNvPr>
          <p:cNvSpPr txBox="1"/>
          <p:nvPr/>
        </p:nvSpPr>
        <p:spPr>
          <a:xfrm>
            <a:off x="838200" y="1690688"/>
            <a:ext cx="983466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FontTx/>
              <a:buAutoNum type="arabicPeriod"/>
            </a:pPr>
            <a:r>
              <a:rPr lang="en-US" altLang="zh-TW" sz="3600" b="1" dirty="0"/>
              <a:t>Now start thinking – one at a time?</a:t>
            </a:r>
          </a:p>
          <a:p>
            <a:pPr marL="742950" indent="-742950">
              <a:buAutoNum type="arabicPeriod"/>
            </a:pPr>
            <a:endParaRPr lang="en-US" altLang="zh-TW" sz="3600" b="1" dirty="0"/>
          </a:p>
          <a:p>
            <a:r>
              <a:rPr lang="en-US" altLang="zh-TW" sz="4800" b="1" dirty="0"/>
              <a:t>[1,2,3,4,5,6,7,8,9,10,11,</a:t>
            </a:r>
            <a:r>
              <a:rPr lang="en-US" altLang="zh-TW" sz="4800" b="1" dirty="0">
                <a:highlight>
                  <a:srgbClr val="FF0000"/>
                </a:highlight>
              </a:rPr>
              <a:t>12</a:t>
            </a:r>
            <a:r>
              <a:rPr lang="en-US" altLang="zh-TW" sz="4800" b="1" dirty="0"/>
              <a:t>,13,14,15]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2825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1F5F8-F6E0-77E0-3EF6-2B2C62516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0DBD1-C499-C6AB-1456-CBD2F09E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FD4A087-579D-ED83-D81E-97DCD225F5DF}"/>
              </a:ext>
            </a:extLst>
          </p:cNvPr>
          <p:cNvSpPr txBox="1"/>
          <p:nvPr/>
        </p:nvSpPr>
        <p:spPr>
          <a:xfrm>
            <a:off x="838200" y="1690688"/>
            <a:ext cx="9834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Now start thinking</a:t>
            </a:r>
          </a:p>
          <a:p>
            <a:pPr algn="ctr"/>
            <a:r>
              <a:rPr lang="en-US" altLang="zh-TW" sz="5400" b="1" dirty="0">
                <a:highlight>
                  <a:srgbClr val="FF0000"/>
                </a:highlight>
              </a:rPr>
              <a:t>robust, efficient</a:t>
            </a:r>
          </a:p>
          <a:p>
            <a:pPr algn="ctr"/>
            <a:endParaRPr lang="en-US" altLang="zh-TW" sz="5400" b="1" dirty="0">
              <a:highlight>
                <a:srgbClr val="FF0000"/>
              </a:highlight>
            </a:endParaRPr>
          </a:p>
          <a:p>
            <a:pPr algn="ctr"/>
            <a:r>
              <a:rPr lang="en-US" altLang="zh-TW" sz="6000" b="1" dirty="0"/>
              <a:t>[2,5,7,</a:t>
            </a:r>
            <a:r>
              <a:rPr lang="en-US" altLang="zh-TW" sz="6000" b="1" dirty="0">
                <a:highlight>
                  <a:srgbClr val="FFFF00"/>
                </a:highlight>
              </a:rPr>
              <a:t>15</a:t>
            </a:r>
            <a:r>
              <a:rPr lang="en-US" altLang="zh-TW" sz="6000" b="1" dirty="0"/>
              <a:t>,     [22,</a:t>
            </a:r>
            <a:r>
              <a:rPr lang="en-US" altLang="zh-TW" sz="6000" b="1" dirty="0">
                <a:highlight>
                  <a:srgbClr val="FF0000"/>
                </a:highlight>
              </a:rPr>
              <a:t>35</a:t>
            </a:r>
            <a:r>
              <a:rPr lang="en-US" altLang="zh-TW" sz="6000" b="1" dirty="0"/>
              <a:t>,48,57]</a:t>
            </a:r>
          </a:p>
        </p:txBody>
      </p:sp>
    </p:spTree>
    <p:extLst>
      <p:ext uri="{BB962C8B-B14F-4D97-AF65-F5344CB8AC3E}">
        <p14:creationId xmlns:p14="http://schemas.microsoft.com/office/powerpoint/2010/main" val="912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B7DA-BDA5-DB60-D308-81FA4FD5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172EB-A1D3-7AD2-79F0-90CAE6FE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– Linear Search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89681F2-B0AB-B705-E5CA-1B44A29B4E33}"/>
              </a:ext>
            </a:extLst>
          </p:cNvPr>
          <p:cNvSpPr txBox="1"/>
          <p:nvPr/>
        </p:nvSpPr>
        <p:spPr>
          <a:xfrm>
            <a:off x="838200" y="1690688"/>
            <a:ext cx="98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endParaRPr lang="en-US" altLang="zh-TW" sz="3600" b="1" dirty="0"/>
          </a:p>
        </p:txBody>
      </p:sp>
      <p:pic>
        <p:nvPicPr>
          <p:cNvPr id="6" name="圖片 5" descr="一張含有 文字, 字型, 螢幕擷取畫面, 數字 的圖片&#10;&#10;AI 產生的內容可能不正確。">
            <a:extLst>
              <a:ext uri="{FF2B5EF4-FFF2-40B4-BE49-F238E27FC236}">
                <a16:creationId xmlns:a16="http://schemas.microsoft.com/office/drawing/2014/main" id="{301A9B87-6072-E4FA-5429-46C37ADE4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1" y="1423093"/>
            <a:ext cx="12258321" cy="401181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6711959-2812-575F-CC74-0F56BD052AD3}"/>
              </a:ext>
            </a:extLst>
          </p:cNvPr>
          <p:cNvSpPr txBox="1"/>
          <p:nvPr/>
        </p:nvSpPr>
        <p:spPr>
          <a:xfrm>
            <a:off x="0" y="6427113"/>
            <a:ext cx="92510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https://medium.com/@ralph-tech/%E6%BC%94%E7%AE%97%E6%B3%95%E5%AD%B8%E7%BF%92%E7%AD%86%E8%A8%98-%E7%B7%9A%E6%80%A7%E6%90%9C%E5%B0%8B-linear-sequential-search-%E4%BA%8C%E5%85%83%E6%90%9C%E5%B0%8B-binary-search-fe55e1b6865f</a:t>
            </a:r>
          </a:p>
        </p:txBody>
      </p:sp>
    </p:spTree>
    <p:extLst>
      <p:ext uri="{BB962C8B-B14F-4D97-AF65-F5344CB8AC3E}">
        <p14:creationId xmlns:p14="http://schemas.microsoft.com/office/powerpoint/2010/main" val="597056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6109-6854-57AB-E26A-1C7BF0CC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65E52D-3DB4-38BE-0645-06B0519F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Break it down </a:t>
            </a:r>
            <a:r>
              <a:rPr lang="en-US" altLang="zh-TW" dirty="0"/>
              <a:t>-- Searching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03746F6-01B4-EE1B-E16C-944C5AF929A4}"/>
              </a:ext>
            </a:extLst>
          </p:cNvPr>
          <p:cNvSpPr txBox="1"/>
          <p:nvPr/>
        </p:nvSpPr>
        <p:spPr>
          <a:xfrm>
            <a:off x="838200" y="1690688"/>
            <a:ext cx="9834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3600" b="1" dirty="0"/>
              <a:t>Spec – search number from </a:t>
            </a:r>
            <a:r>
              <a:rPr lang="en-US" altLang="zh-TW" sz="3600" b="1" dirty="0">
                <a:solidFill>
                  <a:srgbClr val="FF0000"/>
                </a:solidFill>
              </a:rPr>
              <a:t>sorted</a:t>
            </a:r>
            <a:r>
              <a:rPr lang="en-US" altLang="zh-TW" sz="3600" b="1" dirty="0"/>
              <a:t> sequence</a:t>
            </a:r>
          </a:p>
          <a:p>
            <a:endParaRPr lang="en-US" altLang="zh-TW" sz="3600" b="1" dirty="0"/>
          </a:p>
        </p:txBody>
      </p:sp>
      <p:pic>
        <p:nvPicPr>
          <p:cNvPr id="5" name="圖片 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3CE46DE1-632C-1DA7-74E0-6373034BF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68" y="442513"/>
            <a:ext cx="10672864" cy="597297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09D1D5A-0386-8ACB-04F1-C1C1BA780375}"/>
              </a:ext>
            </a:extLst>
          </p:cNvPr>
          <p:cNvSpPr txBox="1"/>
          <p:nvPr/>
        </p:nvSpPr>
        <p:spPr>
          <a:xfrm>
            <a:off x="0" y="6460822"/>
            <a:ext cx="92510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/>
              <a:t>https://medium.com/@ralph-tech/%E6%BC%94%E7%AE%97%E6%B3%95%E5%AD%B8%E7%BF%92%E7%AD%86%E8%A8%98-%E7%B7%9A%E6%80%A7%E6%90%9C%E5%B0%8B-linear-sequential-search-%E4%BA%8C%E5%85%83%E6%90%9C%E5%B0%8B-binary-search-fe55e1b6865f</a:t>
            </a:r>
          </a:p>
        </p:txBody>
      </p:sp>
    </p:spTree>
    <p:extLst>
      <p:ext uri="{BB962C8B-B14F-4D97-AF65-F5344CB8AC3E}">
        <p14:creationId xmlns:p14="http://schemas.microsoft.com/office/powerpoint/2010/main" val="332112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938</Words>
  <Application>Microsoft Office PowerPoint</Application>
  <PresentationFormat>寬螢幕</PresentationFormat>
  <Paragraphs>85</Paragraphs>
  <Slides>28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標楷體</vt:lpstr>
      <vt:lpstr>Arial</vt:lpstr>
      <vt:lpstr>Arial Black</vt:lpstr>
      <vt:lpstr>Calibri</vt:lpstr>
      <vt:lpstr>Calibri Light</vt:lpstr>
      <vt:lpstr>Office 佈景主題</vt:lpstr>
      <vt:lpstr>Python Workshop #2</vt:lpstr>
      <vt:lpstr>Break it down -- Searching</vt:lpstr>
      <vt:lpstr>Break it down -- Searching</vt:lpstr>
      <vt:lpstr>Break it down -- Searching</vt:lpstr>
      <vt:lpstr>Break it down – Linear Search</vt:lpstr>
      <vt:lpstr>Break it down – Linear Search</vt:lpstr>
      <vt:lpstr>Break it down -- Searching</vt:lpstr>
      <vt:lpstr>Break it down – Linear Search</vt:lpstr>
      <vt:lpstr>Break it down -- Searching</vt:lpstr>
      <vt:lpstr>Break it down – Binary Search</vt:lpstr>
      <vt:lpstr>Flowchart – draw.io/pseudocode</vt:lpstr>
      <vt:lpstr>Proposals #2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E.G.,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陳畯田</dc:creator>
  <cp:lastModifiedBy>陳畯田</cp:lastModifiedBy>
  <cp:revision>344</cp:revision>
  <dcterms:created xsi:type="dcterms:W3CDTF">2024-03-19T08:10:48Z</dcterms:created>
  <dcterms:modified xsi:type="dcterms:W3CDTF">2025-03-05T03:51:27Z</dcterms:modified>
</cp:coreProperties>
</file>