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D313B-F540-A3E3-22DD-72E028154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ACEE6E-7B19-3BD7-FF67-52354C931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D8CB47-6529-88F6-D386-0A7EBFCD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FA5F-AC79-4B4F-893B-24B81C525E97}" type="datetimeFigureOut">
              <a:rPr lang="zh-TW" altLang="en-US" smtClean="0"/>
              <a:t>2024/2/9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8A9CF1-9DC0-3768-56CE-08C98D3E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8D39BD-9E75-B07D-A194-A6AF69F3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9D0-F6E2-4868-9F4E-7E03AFA67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12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DAEA2-BA38-DDA7-1091-5E8FCFAC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F8CE5E-4DB3-C0E8-F476-0CB7FAB04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64F02D-2596-6444-2D42-D6314D50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FA5F-AC79-4B4F-893B-24B81C525E97}" type="datetimeFigureOut">
              <a:rPr lang="zh-TW" altLang="en-US" smtClean="0"/>
              <a:t>2024/2/9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BD7E0C-4CC9-74C8-453C-7260E2DB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241D86-0E82-C9C3-DE34-4037E672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9D0-F6E2-4868-9F4E-7E03AFA67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57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87921E-CD05-8B88-6F30-E81676554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DBE858-6E32-4C2B-FB14-31B03A66D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03F6DA-1B2A-7EEC-C349-B44A9459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FA5F-AC79-4B4F-893B-24B81C525E97}" type="datetimeFigureOut">
              <a:rPr lang="zh-TW" altLang="en-US" smtClean="0"/>
              <a:t>2024/2/9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0E2C97-2170-AEBC-4EF3-6ABF404B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F3FAE0-07A9-F5BD-0CCC-FC3AE5F5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9D0-F6E2-4868-9F4E-7E03AFA67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8B607-4469-B720-2E10-4ACD48D5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CE4175-4938-4A66-506B-CB721987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766578-C11A-0300-D64F-0D68C13C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FA5F-AC79-4B4F-893B-24B81C525E97}" type="datetimeFigureOut">
              <a:rPr lang="zh-TW" altLang="en-US" smtClean="0"/>
              <a:t>2024/2/9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BD030A-F199-D167-7CD4-DB3EB22E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30472F-5A89-E4F8-83F7-D9DD9AE5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9D0-F6E2-4868-9F4E-7E03AFA67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2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FB97E-70A4-4685-32D4-909FC297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1329E-6018-AC59-D70E-9D8CC6B93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A1311A-31F4-EA5F-7176-00C7E881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FA5F-AC79-4B4F-893B-24B81C525E97}" type="datetimeFigureOut">
              <a:rPr lang="zh-TW" altLang="en-US" smtClean="0"/>
              <a:t>2024/2/9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28308A-568C-B1D6-5D36-EC9F7A79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A74677-8A9A-F08C-347A-37FF6F95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9D0-F6E2-4868-9F4E-7E03AFA67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33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74809-01D2-FD07-6A6A-1D9372C9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C679B-A01A-23FC-F165-6E6B7A750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8BD0D4-7311-C323-9FF6-C6555F4CD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901E6E-13A2-D705-CA04-7531283D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FA5F-AC79-4B4F-893B-24B81C525E97}" type="datetimeFigureOut">
              <a:rPr lang="zh-TW" altLang="en-US" smtClean="0"/>
              <a:t>2024/2/9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00FE1E-DAB4-E881-430E-EE4F3153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7E94B6-7FFB-5FA3-2572-00981895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9D0-F6E2-4868-9F4E-7E03AFA67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4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0F23A-01BA-905E-FF95-3E6227FF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B5510C-915C-71BF-3E72-AABEE4074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C287CE-3936-5F17-3776-D0EF38315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9AEFC8-FA5E-4469-403A-8EC4CF341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0DAE31-642D-291B-4D9D-1E85B5E8D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40073F8-2FE1-E5EA-950B-9A511455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FA5F-AC79-4B4F-893B-24B81C525E97}" type="datetimeFigureOut">
              <a:rPr lang="zh-TW" altLang="en-US" smtClean="0"/>
              <a:t>2024/2/9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E41D6C3-EDC5-3F47-C3D7-B47A35A9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89C67B-0AE0-239C-2B8B-7754CBB4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9D0-F6E2-4868-9F4E-7E03AFA67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76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AC9EF-2A64-BB12-4108-8E7FA814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32BE489-9EB9-A51D-38D6-0D452F2F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FA5F-AC79-4B4F-893B-24B81C525E97}" type="datetimeFigureOut">
              <a:rPr lang="zh-TW" altLang="en-US" smtClean="0"/>
              <a:t>2024/2/9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84FD44-EE3B-D0B5-66DF-703BAF03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DBFC08-AE0B-143D-BFEE-4110BD5D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9D0-F6E2-4868-9F4E-7E03AFA67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68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BA8894-71E5-3569-2ED7-D14C286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FA5F-AC79-4B4F-893B-24B81C525E97}" type="datetimeFigureOut">
              <a:rPr lang="zh-TW" altLang="en-US" smtClean="0"/>
              <a:t>2024/2/9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F5B7DC-3A34-B992-ECAC-E38DEF1D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58A210-D263-D76B-CFF0-2B83CA87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9D0-F6E2-4868-9F4E-7E03AFA67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63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47504-2651-AB31-C478-71738C60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52118E-3D47-5007-42B4-470B2E7E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E07C05-DA89-6E22-08BD-E9CC59CB7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F7C777-E05C-09B6-5741-7CC3D597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FA5F-AC79-4B4F-893B-24B81C525E97}" type="datetimeFigureOut">
              <a:rPr lang="zh-TW" altLang="en-US" smtClean="0"/>
              <a:t>2024/2/9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59B0FB-C84B-2761-FFBB-9F0DCAEC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FEA240-A315-125F-19E5-B633656C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9D0-F6E2-4868-9F4E-7E03AFA67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63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000B7-8C29-566E-A01C-C91317DF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027012-48F0-1152-F630-CAA6FAA8A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C94788-E19F-18D9-11B4-99FB6AA09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D036FF-3063-2E2D-2B68-E66A5C5C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FA5F-AC79-4B4F-893B-24B81C525E97}" type="datetimeFigureOut">
              <a:rPr lang="zh-TW" altLang="en-US" smtClean="0"/>
              <a:t>2024/2/9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7999D0-438B-8146-7483-6E8C34B3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A3BC18-B36B-A0E6-3AEB-3088A28A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9D0-F6E2-4868-9F4E-7E03AFA67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13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4BD7C3-5A56-030A-9287-90EC20A4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4CF57-8271-6785-AE0C-47206E783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0034DA-F02B-DCF9-9B27-F0486222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FA5F-AC79-4B4F-893B-24B81C525E97}" type="datetimeFigureOut">
              <a:rPr lang="zh-TW" altLang="en-US" smtClean="0"/>
              <a:t>2024/2/9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B0B358-4A7A-5F68-F8AF-51AE29D9B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E624F1-F4FD-ACBB-88CF-DA5970B97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59D0-F6E2-4868-9F4E-7E03AFA67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56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B0480-1A35-C081-DA46-C5895FB6D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>
                <a:effectLst/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</a:rPr>
              <a:t>LOKI</a:t>
            </a:r>
            <a:r>
              <a:rPr lang="zh-TW" altLang="zh-TW" sz="8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建模流程</a:t>
            </a:r>
            <a:endParaRPr lang="zh-TW" altLang="en-US" sz="8000" b="1" dirty="0"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D9B02B-0CA4-FD16-BBD2-9091E1073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以</a:t>
            </a:r>
            <a:r>
              <a:rPr lang="en-US" altLang="zh-TW" sz="4000" dirty="0" err="1">
                <a:effectLst/>
                <a:latin typeface="Aharoni" panose="02010803020104030203" pitchFamily="2" charset="-79"/>
                <a:ea typeface="微軟正黑體" panose="020B0604030504040204" pitchFamily="34" charset="-120"/>
                <a:cs typeface="Aharoni" panose="02010803020104030203" pitchFamily="2" charset="-79"/>
              </a:rPr>
              <a:t>wh</a:t>
            </a:r>
            <a:r>
              <a:rPr lang="zh-TW" altLang="en-US" sz="4000" b="1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疑問詞為例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7094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BC850C0-614A-B9FA-363E-C52500022EE3}"/>
              </a:ext>
            </a:extLst>
          </p:cNvPr>
          <p:cNvSpPr txBox="1"/>
          <p:nvPr/>
        </p:nvSpPr>
        <p:spPr>
          <a:xfrm>
            <a:off x="3459145" y="314905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Findings</a:t>
            </a:r>
            <a:r>
              <a:rPr kumimoji="0" lang="en-US" altLang="zh-TW" sz="36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 </a:t>
            </a:r>
            <a:r>
              <a:rPr kumimoji="0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and</a:t>
            </a:r>
            <a:r>
              <a:rPr kumimoji="0" lang="en-US" altLang="zh-TW" sz="36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 </a:t>
            </a:r>
            <a:r>
              <a:rPr kumimoji="0" lang="en-US" altLang="zh-TW" sz="36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Demo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E334AB0-DFF5-FA29-7A56-FE7D986E49E6}"/>
              </a:ext>
            </a:extLst>
          </p:cNvPr>
          <p:cNvSpPr txBox="1"/>
          <p:nvPr/>
        </p:nvSpPr>
        <p:spPr>
          <a:xfrm>
            <a:off x="1866900" y="961236"/>
            <a:ext cx="845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zh-TW" altLang="en-US" sz="2400" b="1" dirty="0"/>
              <a:t>比對到含有強疑問詞的 </a:t>
            </a:r>
            <a:r>
              <a:rPr lang="en-US" altLang="zh-TW" sz="2400" b="1" dirty="0"/>
              <a:t>pattern</a:t>
            </a:r>
            <a:r>
              <a:rPr lang="zh-TW" altLang="en-US" sz="2400" b="1" dirty="0"/>
              <a:t>時，句子必定是疑問語意</a:t>
            </a:r>
          </a:p>
          <a:p>
            <a:r>
              <a:rPr lang="en-US" altLang="zh-TW" sz="2400" b="1" dirty="0"/>
              <a:t>b.</a:t>
            </a:r>
            <a:r>
              <a:rPr lang="zh-TW" altLang="en-US" sz="2400" b="1" dirty="0"/>
              <a:t> 無強疑問詞時，取存在或全稱語義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5D32541-FCCE-0B9C-F62B-8C405BF7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45" y="1930513"/>
            <a:ext cx="5006174" cy="4681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883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7AC1CC9-2FEE-F3E7-EA25-3DF0B683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914" y="886575"/>
            <a:ext cx="3792172" cy="42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2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4DC20-77C7-BFB4-BAAC-2E54268E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為什麼需要語義檢查機器人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202E49-EADB-1DFD-6F85-58F42897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b="1" dirty="0"/>
              <a:t>人工檢查十分</a:t>
            </a:r>
            <a:r>
              <a:rPr lang="zh-TW" altLang="en-US" b="1" dirty="0">
                <a:solidFill>
                  <a:schemeClr val="accent1"/>
                </a:solidFill>
              </a:rPr>
              <a:t>耗時</a:t>
            </a:r>
            <a:r>
              <a:rPr lang="zh-TW" altLang="en-US" b="1" dirty="0"/>
              <a:t>，一天能處理的語料數量有限</a:t>
            </a:r>
            <a:br>
              <a:rPr lang="en-US" altLang="zh-TW" b="1" dirty="0"/>
            </a:br>
            <a:endParaRPr lang="en-US" altLang="zh-TW" b="1" dirty="0"/>
          </a:p>
          <a:p>
            <a:pPr marL="0" indent="0">
              <a:buNone/>
            </a:pPr>
            <a:br>
              <a:rPr lang="en-US" altLang="zh-TW" b="1" dirty="0"/>
            </a:br>
            <a:r>
              <a:rPr lang="en-US" altLang="zh-TW" b="1" dirty="0"/>
              <a:t>2. </a:t>
            </a:r>
            <a:r>
              <a:rPr lang="zh-TW" altLang="en-US" b="1" dirty="0"/>
              <a:t>語感</a:t>
            </a:r>
            <a:r>
              <a:rPr lang="zh-TW" altLang="en-US" b="1" dirty="0">
                <a:solidFill>
                  <a:schemeClr val="accent1"/>
                </a:solidFill>
              </a:rPr>
              <a:t>疲乏</a:t>
            </a:r>
            <a:r>
              <a:rPr lang="zh-TW" altLang="en-US" b="1" dirty="0"/>
              <a:t>，重複檢查語料之後</a:t>
            </a:r>
            <a:r>
              <a:rPr lang="zh-TW" altLang="en-US" b="1" dirty="0">
                <a:solidFill>
                  <a:schemeClr val="accent1"/>
                </a:solidFill>
              </a:rPr>
              <a:t>錯誤率提高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7807F2CB-19A5-56A7-3930-F0C0141BD8AE}"/>
              </a:ext>
            </a:extLst>
          </p:cNvPr>
          <p:cNvSpPr/>
          <p:nvPr/>
        </p:nvSpPr>
        <p:spPr>
          <a:xfrm>
            <a:off x="5464001" y="5111793"/>
            <a:ext cx="874207" cy="3416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E2A9AD-D086-43A4-D5F0-9B9C950B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936" y="4317120"/>
            <a:ext cx="1715861" cy="17158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F4D2C0-CE64-298E-0576-1F209F0C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226" y="4424685"/>
            <a:ext cx="1567542" cy="15675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2F87D24-AEE2-04B3-16D9-221B387B1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768" y="398494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5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CF70A-9C9A-DCAD-C898-62233733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為什麼需要語義檢查機器人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2F09E8-4C81-43BE-E172-8F380CF6E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3. </a:t>
            </a:r>
            <a:r>
              <a:rPr lang="zh-TW" altLang="en-US" b="1" dirty="0"/>
              <a:t>語感判斷</a:t>
            </a:r>
            <a:r>
              <a:rPr lang="zh-TW" altLang="en-US" b="1" dirty="0">
                <a:solidFill>
                  <a:schemeClr val="accent1"/>
                </a:solidFill>
              </a:rPr>
              <a:t>缺乏實際依據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4. </a:t>
            </a:r>
            <a:r>
              <a:rPr lang="zh-TW" altLang="en-US" b="1" dirty="0"/>
              <a:t>語感判斷</a:t>
            </a:r>
            <a:r>
              <a:rPr lang="zh-TW" altLang="en-US" b="1" dirty="0">
                <a:solidFill>
                  <a:schemeClr val="accent1"/>
                </a:solidFill>
              </a:rPr>
              <a:t>缺乏一致性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zh-TW" altLang="en-US" b="1" dirty="0">
              <a:solidFill>
                <a:schemeClr val="accent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CAF2A3-AEF1-B2B3-6DE8-ED7D4CA8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471" y="2365614"/>
            <a:ext cx="2576026" cy="24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6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22371-2DA1-DB56-6EF1-05BE4484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語義檢查機器人做到的事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7B0E7-3737-1ECB-40FD-8994AA2D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電腦可以代為執行所有的驗證過程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把判斷依據和過程變成程式碼，語感實體化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zh-TW" altLang="en-US" dirty="0"/>
              <a:t>具一致性的步驟依據供人驗證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010612BD-3D58-08FF-BA41-FBEB31340802}"/>
              </a:ext>
            </a:extLst>
          </p:cNvPr>
          <p:cNvSpPr/>
          <p:nvPr/>
        </p:nvSpPr>
        <p:spPr>
          <a:xfrm>
            <a:off x="4954256" y="4132384"/>
            <a:ext cx="321547" cy="3893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3E41D7-08D4-1747-C9ED-78CD4F0FF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207" y="3429000"/>
            <a:ext cx="1219200" cy="12192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2BCB04B-44AB-B72E-CC32-9C0F3F37C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953" y="3391694"/>
            <a:ext cx="1219200" cy="1219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9BBFE8F-2CEE-85F1-FC10-969D4D4B5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207" y="153273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4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A7E7C04-81F9-1AAD-7CC5-EEAEF27D0451}"/>
              </a:ext>
            </a:extLst>
          </p:cNvPr>
          <p:cNvSpPr txBox="1"/>
          <p:nvPr/>
        </p:nvSpPr>
        <p:spPr>
          <a:xfrm>
            <a:off x="4712676" y="532523"/>
            <a:ext cx="212020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Sinica</a:t>
            </a:r>
            <a:r>
              <a:rPr lang="en-US" altLang="zh-TW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Corpus</a:t>
            </a:r>
            <a:endParaRPr lang="zh-TW" alt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A415285F-A76D-EE0A-9BFD-ACC9832B4F21}"/>
              </a:ext>
            </a:extLst>
          </p:cNvPr>
          <p:cNvSpPr/>
          <p:nvPr/>
        </p:nvSpPr>
        <p:spPr>
          <a:xfrm>
            <a:off x="5687366" y="1105319"/>
            <a:ext cx="130629" cy="2411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68DEAB8-B22A-79F9-6208-FC405F217019}"/>
              </a:ext>
            </a:extLst>
          </p:cNvPr>
          <p:cNvSpPr txBox="1"/>
          <p:nvPr/>
        </p:nvSpPr>
        <p:spPr>
          <a:xfrm>
            <a:off x="4712677" y="1460029"/>
            <a:ext cx="212020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Aharoni" panose="02010803020104030203" pitchFamily="2" charset="-79"/>
                <a:cs typeface="Aharoni" panose="02010803020104030203" pitchFamily="2" charset="-79"/>
              </a:rPr>
              <a:t>Utterance</a:t>
            </a:r>
            <a:endParaRPr lang="zh-TW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39015B04-038C-74C2-F066-F33D173889B3}"/>
              </a:ext>
            </a:extLst>
          </p:cNvPr>
          <p:cNvSpPr/>
          <p:nvPr/>
        </p:nvSpPr>
        <p:spPr>
          <a:xfrm>
            <a:off x="5707463" y="2088504"/>
            <a:ext cx="130629" cy="2411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5615138-AB35-9E49-42ED-A1D2F20C21EF}"/>
              </a:ext>
            </a:extLst>
          </p:cNvPr>
          <p:cNvSpPr txBox="1"/>
          <p:nvPr/>
        </p:nvSpPr>
        <p:spPr>
          <a:xfrm>
            <a:off x="4712676" y="2494921"/>
            <a:ext cx="212020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Aharoni" panose="02010803020104030203" pitchFamily="2" charset="-79"/>
                <a:cs typeface="Aharoni" panose="02010803020104030203" pitchFamily="2" charset="-79"/>
              </a:rPr>
              <a:t>CWS POS</a:t>
            </a:r>
            <a:endParaRPr lang="zh-TW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5932D241-CAA7-4B3E-F3DD-7E9C387FC36B}"/>
              </a:ext>
            </a:extLst>
          </p:cNvPr>
          <p:cNvSpPr/>
          <p:nvPr/>
        </p:nvSpPr>
        <p:spPr>
          <a:xfrm>
            <a:off x="5707463" y="3203782"/>
            <a:ext cx="130629" cy="2411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A5B3D92-6BCF-7286-26E2-FD7CA451293C}"/>
              </a:ext>
            </a:extLst>
          </p:cNvPr>
          <p:cNvSpPr txBox="1"/>
          <p:nvPr/>
        </p:nvSpPr>
        <p:spPr>
          <a:xfrm>
            <a:off x="4712676" y="3709040"/>
            <a:ext cx="212020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Aharoni" panose="02010803020104030203" pitchFamily="2" charset="-79"/>
                <a:cs typeface="Aharoni" panose="02010803020104030203" pitchFamily="2" charset="-79"/>
              </a:rPr>
              <a:t>Patterns</a:t>
            </a:r>
            <a:endParaRPr lang="zh-TW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F5EA6F69-6A9D-1CE1-3B4B-E862344A9D5B}"/>
              </a:ext>
            </a:extLst>
          </p:cNvPr>
          <p:cNvSpPr/>
          <p:nvPr/>
        </p:nvSpPr>
        <p:spPr>
          <a:xfrm>
            <a:off x="5687365" y="4433249"/>
            <a:ext cx="130629" cy="2411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F52389-E685-F8A6-68DC-C2DC0ACC2788}"/>
              </a:ext>
            </a:extLst>
          </p:cNvPr>
          <p:cNvSpPr txBox="1"/>
          <p:nvPr/>
        </p:nvSpPr>
        <p:spPr>
          <a:xfrm>
            <a:off x="4566975" y="4923159"/>
            <a:ext cx="25422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Aharoni" panose="02010803020104030203" pitchFamily="2" charset="-79"/>
                <a:cs typeface="Aharoni" panose="02010803020104030203" pitchFamily="2" charset="-79"/>
              </a:rPr>
              <a:t>Semantics Logic</a:t>
            </a:r>
            <a:endParaRPr lang="zh-TW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EE733B7B-A35B-A6D5-C144-4A2FA11F0D55}"/>
              </a:ext>
            </a:extLst>
          </p:cNvPr>
          <p:cNvSpPr/>
          <p:nvPr/>
        </p:nvSpPr>
        <p:spPr>
          <a:xfrm>
            <a:off x="5687365" y="5633574"/>
            <a:ext cx="130629" cy="2411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69C91F9-D00B-D343-DDC4-072FD0B58923}"/>
              </a:ext>
            </a:extLst>
          </p:cNvPr>
          <p:cNvSpPr txBox="1"/>
          <p:nvPr/>
        </p:nvSpPr>
        <p:spPr>
          <a:xfrm>
            <a:off x="4566975" y="6137278"/>
            <a:ext cx="25422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zh-TW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3224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34B9CB7-5979-68A7-948B-C8C56F1D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21" y="248696"/>
            <a:ext cx="2872330" cy="6360607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C7524E47-0BE8-4A05-C3B3-F0E6C2A0A76C}"/>
              </a:ext>
            </a:extLst>
          </p:cNvPr>
          <p:cNvSpPr/>
          <p:nvPr/>
        </p:nvSpPr>
        <p:spPr>
          <a:xfrm>
            <a:off x="859035" y="248696"/>
            <a:ext cx="2431701" cy="20297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1DF176-ED5F-078B-04A0-C15A31AE5A14}"/>
              </a:ext>
            </a:extLst>
          </p:cNvPr>
          <p:cNvSpPr txBox="1"/>
          <p:nvPr/>
        </p:nvSpPr>
        <p:spPr>
          <a:xfrm>
            <a:off x="4237990" y="248696"/>
            <a:ext cx="70949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sz="3200" b="1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j-ea"/>
                <a:cs typeface="Microsoft JhengHei"/>
              </a:rPr>
              <a:t>平衡語料庫 </a:t>
            </a:r>
            <a:endParaRPr kumimoji="0" lang="en-US" altLang="zh-TW" sz="3200" b="1" i="0" u="none" strike="noStrike" kern="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j-ea"/>
              <a:cs typeface="Microsoft JhengHei"/>
            </a:endParaRPr>
          </a:p>
          <a:p>
            <a:r>
              <a:rPr kumimoji="0" lang="en-US" altLang="zh-TW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Sinica</a:t>
            </a:r>
            <a:r>
              <a:rPr kumimoji="0" lang="en-US" altLang="zh-TW" sz="32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 </a:t>
            </a:r>
            <a:r>
              <a:rPr kumimoji="0" lang="en-US" altLang="zh-TW" sz="32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Corpus </a:t>
            </a:r>
            <a:r>
              <a:rPr kumimoji="0" lang="en-US" altLang="zh-TW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Input</a:t>
            </a:r>
            <a:r>
              <a:rPr kumimoji="0" lang="en-US" altLang="zh-TW" sz="3200" b="0" i="0" u="none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 </a:t>
            </a:r>
            <a:r>
              <a:rPr kumimoji="0" lang="en-US" altLang="zh-TW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Utterance</a:t>
            </a:r>
            <a:r>
              <a:rPr kumimoji="0" lang="en-US" altLang="zh-TW" sz="32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 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50C8CD8-1F30-7B2D-64A4-6B530794F4CD}"/>
              </a:ext>
            </a:extLst>
          </p:cNvPr>
          <p:cNvSpPr txBox="1"/>
          <p:nvPr/>
        </p:nvSpPr>
        <p:spPr>
          <a:xfrm>
            <a:off x="4424725" y="1325914"/>
            <a:ext cx="60943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e.g.,</a:t>
            </a:r>
            <a:r>
              <a:rPr lang="zh-TW" altLang="en-US" sz="2000" b="1" dirty="0"/>
              <a:t>無論誰當權</a:t>
            </a:r>
            <a:endParaRPr lang="en-US" altLang="zh-TW" sz="2000" b="1" dirty="0"/>
          </a:p>
          <a:p>
            <a:r>
              <a:rPr lang="zh-TW" altLang="en-US" dirty="0"/>
              <a:t>誰知道明年是不是又升官到別的地方去了</a:t>
            </a:r>
          </a:p>
          <a:p>
            <a:r>
              <a:rPr lang="zh-TW" altLang="en-US" dirty="0"/>
              <a:t>票投給誰只有天知、地知、我知</a:t>
            </a:r>
          </a:p>
          <a:p>
            <a:r>
              <a:rPr lang="zh-TW" altLang="en-US" dirty="0"/>
              <a:t>不是你想約誰誰就來的</a:t>
            </a:r>
          </a:p>
          <a:p>
            <a:r>
              <a:rPr lang="zh-TW" altLang="en-US" dirty="0"/>
              <a:t>還有誰會來買本國的產品</a:t>
            </a:r>
          </a:p>
          <a:p>
            <a:r>
              <a:rPr lang="zh-TW" altLang="en-US" dirty="0"/>
              <a:t>誰也不敢說會怎麼樣</a:t>
            </a:r>
          </a:p>
          <a:p>
            <a:r>
              <a:rPr lang="zh-TW" altLang="en-US" dirty="0"/>
              <a:t>一是關於生育成本由誰負擔的問題</a:t>
            </a:r>
          </a:p>
          <a:p>
            <a:r>
              <a:rPr lang="zh-TW" altLang="en-US" dirty="0"/>
              <a:t>究竟係誰僱的</a:t>
            </a:r>
          </a:p>
          <a:p>
            <a:r>
              <a:rPr lang="zh-TW" altLang="en-US" dirty="0"/>
              <a:t>你們誰</a:t>
            </a:r>
          </a:p>
          <a:p>
            <a:r>
              <a:rPr lang="zh-TW" altLang="en-US" dirty="0"/>
              <a:t>誰碰了我的電腦</a:t>
            </a:r>
          </a:p>
          <a:p>
            <a:r>
              <a:rPr lang="zh-TW" altLang="en-US" dirty="0"/>
              <a:t>誰碰我的電腦</a:t>
            </a:r>
          </a:p>
          <a:p>
            <a:r>
              <a:rPr lang="zh-TW" altLang="en-US" dirty="0"/>
              <a:t>他是誰呀</a:t>
            </a:r>
          </a:p>
          <a:p>
            <a:r>
              <a:rPr lang="zh-TW" altLang="en-US" dirty="0"/>
              <a:t>誰呀</a:t>
            </a:r>
          </a:p>
          <a:p>
            <a:r>
              <a:rPr lang="zh-TW" altLang="en-US" dirty="0"/>
              <a:t>是誰的總統呀</a:t>
            </a:r>
          </a:p>
          <a:p>
            <a:r>
              <a:rPr lang="zh-TW" altLang="en-US" dirty="0"/>
              <a:t>誰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是誰呀</a:t>
            </a:r>
          </a:p>
          <a:p>
            <a:r>
              <a:rPr lang="zh-TW" altLang="en-US" dirty="0"/>
              <a:t>誰讓你心情這麼鬱悶哦</a:t>
            </a:r>
          </a:p>
          <a:p>
            <a:r>
              <a:rPr lang="zh-TW" altLang="en-US" dirty="0"/>
              <a:t>是誰在唸詩呀</a:t>
            </a:r>
          </a:p>
          <a:p>
            <a:r>
              <a:rPr lang="zh-TW" altLang="en-US" dirty="0"/>
              <a:t>你知道誰是她的上線</a:t>
            </a:r>
          </a:p>
        </p:txBody>
      </p:sp>
    </p:spTree>
    <p:extLst>
      <p:ext uri="{BB962C8B-B14F-4D97-AF65-F5344CB8AC3E}">
        <p14:creationId xmlns:p14="http://schemas.microsoft.com/office/powerpoint/2010/main" val="384777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CB2BC0E-46C2-D687-261B-D09BA660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77" y="0"/>
            <a:ext cx="3096943" cy="6858000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5F9F3F28-5CA4-E6FA-2B4F-AE2B1806475D}"/>
              </a:ext>
            </a:extLst>
          </p:cNvPr>
          <p:cNvSpPr/>
          <p:nvPr/>
        </p:nvSpPr>
        <p:spPr>
          <a:xfrm>
            <a:off x="878342" y="2198076"/>
            <a:ext cx="2517211" cy="796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83C633B-7A0C-5682-3B2C-7BFAF11AB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660"/>
            <a:ext cx="3081360" cy="114391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21EE168-030A-AC21-FF6B-9C78A23F4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529" y="1979525"/>
            <a:ext cx="7820911" cy="455190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869E7A-46EC-B02A-914F-AF53AD38D98B}"/>
              </a:ext>
            </a:extLst>
          </p:cNvPr>
          <p:cNvSpPr txBox="1"/>
          <p:nvPr/>
        </p:nvSpPr>
        <p:spPr>
          <a:xfrm>
            <a:off x="3966281" y="1489017"/>
            <a:ext cx="8189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dirty="0">
                <a:effectLst/>
                <a:latin typeface="SFMono-Regular"/>
              </a:rPr>
              <a:t>&lt;MODIFIER&gt;</a:t>
            </a:r>
            <a:r>
              <a:rPr lang="zh-TW" altLang="en-US" sz="1400" b="1" i="0" dirty="0">
                <a:effectLst/>
                <a:latin typeface="SFMono-Regular"/>
              </a:rPr>
              <a:t>無論</a:t>
            </a:r>
            <a:r>
              <a:rPr lang="en-US" altLang="zh-TW" sz="1400" b="1" i="0" dirty="0">
                <a:effectLst/>
                <a:latin typeface="SFMono-Regular"/>
              </a:rPr>
              <a:t>&lt;/MODIFIER&gt;&lt;</a:t>
            </a:r>
            <a:r>
              <a:rPr lang="en-US" altLang="zh-TW" sz="1400" b="1" i="0" dirty="0" err="1">
                <a:effectLst/>
                <a:latin typeface="SFMono-Regular"/>
              </a:rPr>
              <a:t>CLAUSE_WhoQ</a:t>
            </a:r>
            <a:r>
              <a:rPr lang="en-US" altLang="zh-TW" sz="1400" b="1" i="0" dirty="0">
                <a:effectLst/>
                <a:latin typeface="SFMono-Regular"/>
              </a:rPr>
              <a:t>&gt;</a:t>
            </a:r>
            <a:r>
              <a:rPr lang="zh-TW" altLang="en-US" sz="1400" b="1" i="0" dirty="0">
                <a:effectLst/>
                <a:latin typeface="SFMono-Regular"/>
              </a:rPr>
              <a:t>誰</a:t>
            </a:r>
            <a:r>
              <a:rPr lang="en-US" altLang="zh-TW" sz="1400" b="1" i="0" dirty="0">
                <a:effectLst/>
                <a:latin typeface="SFMono-Regular"/>
              </a:rPr>
              <a:t>&lt;/</a:t>
            </a:r>
            <a:r>
              <a:rPr lang="en-US" altLang="zh-TW" sz="1400" b="1" i="0" dirty="0" err="1">
                <a:effectLst/>
                <a:latin typeface="SFMono-Regular"/>
              </a:rPr>
              <a:t>CLAUSE_WhoQ</a:t>
            </a:r>
            <a:r>
              <a:rPr lang="en-US" altLang="zh-TW" sz="1400" b="1" i="0" dirty="0">
                <a:effectLst/>
                <a:latin typeface="SFMono-Regular"/>
              </a:rPr>
              <a:t>&gt;&lt;</a:t>
            </a:r>
            <a:r>
              <a:rPr lang="en-US" altLang="zh-TW" sz="1400" b="1" i="0" dirty="0" err="1">
                <a:effectLst/>
                <a:latin typeface="SFMono-Regular"/>
              </a:rPr>
              <a:t>ACTION_verb</a:t>
            </a:r>
            <a:r>
              <a:rPr lang="en-US" altLang="zh-TW" sz="1400" b="1" i="0" dirty="0">
                <a:effectLst/>
                <a:latin typeface="SFMono-Regular"/>
              </a:rPr>
              <a:t>&gt;</a:t>
            </a:r>
            <a:r>
              <a:rPr lang="zh-TW" altLang="en-US" sz="1400" b="1" i="0" dirty="0">
                <a:effectLst/>
                <a:latin typeface="SFMono-Regular"/>
              </a:rPr>
              <a:t>當權</a:t>
            </a:r>
            <a:r>
              <a:rPr lang="en-US" altLang="zh-TW" sz="1400" b="1" i="0" dirty="0">
                <a:effectLst/>
                <a:latin typeface="SFMono-Regular"/>
              </a:rPr>
              <a:t>&lt;/</a:t>
            </a:r>
            <a:r>
              <a:rPr lang="en-US" altLang="zh-TW" sz="1400" b="1" i="0" dirty="0" err="1">
                <a:effectLst/>
                <a:latin typeface="SFMono-Regular"/>
              </a:rPr>
              <a:t>ACTION_verb</a:t>
            </a:r>
            <a:r>
              <a:rPr lang="en-US" altLang="zh-TW" sz="1400" b="1" i="0" dirty="0">
                <a:effectLst/>
                <a:latin typeface="SFMono-Regular"/>
              </a:rPr>
              <a:t>&gt;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7509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17B4072-08B9-DA25-7FA1-D67ED415F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07" y="0"/>
            <a:ext cx="3096943" cy="6858000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063E6938-373C-3883-66F8-C0289F7661B0}"/>
              </a:ext>
            </a:extLst>
          </p:cNvPr>
          <p:cNvSpPr/>
          <p:nvPr/>
        </p:nvSpPr>
        <p:spPr>
          <a:xfrm>
            <a:off x="697472" y="3429000"/>
            <a:ext cx="2517211" cy="7963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6EB922-A518-A07E-50E1-751BA4CE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976" y="119411"/>
            <a:ext cx="7195185" cy="124716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D13164B-3911-BAF7-BEFF-2295A558F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760" y="1727854"/>
            <a:ext cx="8167258" cy="1829262"/>
          </a:xfrm>
          <a:prstGeom prst="rect">
            <a:avLst/>
          </a:prstGeom>
        </p:spPr>
      </p:pic>
      <p:sp>
        <p:nvSpPr>
          <p:cNvPr id="10" name="箭號: 向下 9">
            <a:extLst>
              <a:ext uri="{FF2B5EF4-FFF2-40B4-BE49-F238E27FC236}">
                <a16:creationId xmlns:a16="http://schemas.microsoft.com/office/drawing/2014/main" id="{FF6CB494-33E4-0C9D-4CF4-ABE850070335}"/>
              </a:ext>
            </a:extLst>
          </p:cNvPr>
          <p:cNvSpPr/>
          <p:nvPr/>
        </p:nvSpPr>
        <p:spPr>
          <a:xfrm>
            <a:off x="7624036" y="3677697"/>
            <a:ext cx="221064" cy="31149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71A1B39-B03D-518E-27B0-3A61651C5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760" y="4124850"/>
            <a:ext cx="8245823" cy="18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4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B2CE9ED-32D2-009C-357E-E2D282A5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30" y="0"/>
            <a:ext cx="3096943" cy="6858000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3D0996B5-0C63-E6CF-85F5-6F2A063DDFB0}"/>
              </a:ext>
            </a:extLst>
          </p:cNvPr>
          <p:cNvSpPr/>
          <p:nvPr/>
        </p:nvSpPr>
        <p:spPr>
          <a:xfrm>
            <a:off x="406070" y="4785527"/>
            <a:ext cx="2957804" cy="8917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169B4A-2916-8D38-DC78-088EEC11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742" y="1775944"/>
            <a:ext cx="8574999" cy="266542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687556C-1871-0DAA-B781-547E1249BFE8}"/>
              </a:ext>
            </a:extLst>
          </p:cNvPr>
          <p:cNvSpPr txBox="1"/>
          <p:nvPr/>
        </p:nvSpPr>
        <p:spPr>
          <a:xfrm>
            <a:off x="2057515" y="131904"/>
            <a:ext cx="8510953" cy="1644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7745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Generate</a:t>
            </a:r>
            <a:r>
              <a:rPr kumimoji="0" lang="en-US" altLang="zh-TW" sz="36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 </a:t>
            </a:r>
            <a:r>
              <a:rPr kumimoji="0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Semantic</a:t>
            </a:r>
            <a:r>
              <a:rPr kumimoji="0" lang="en-US" altLang="zh-TW" sz="36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 </a:t>
            </a:r>
            <a:r>
              <a:rPr kumimoji="0" lang="en-US" altLang="zh-TW" sz="36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Logic</a:t>
            </a:r>
          </a:p>
          <a:p>
            <a:pPr marL="3550285" marR="0" lvl="0" indent="0" algn="ctr" defTabSz="914400" eaLnBrk="1" fontAlgn="auto" latinLnBrk="0" hangingPunct="1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In</a:t>
            </a:r>
            <a:r>
              <a:rPr kumimoji="0" lang="en-US" altLang="zh-TW" sz="28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 </a:t>
            </a:r>
            <a:r>
              <a:rPr kumimoji="0" lang="en-US" altLang="zh-TW" sz="28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/>
                <a:ea typeface="+mj-ea"/>
              </a:rPr>
              <a:t>Python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C86A8B7-2C61-7258-C32A-7D2402DEF927}"/>
              </a:ext>
            </a:extLst>
          </p:cNvPr>
          <p:cNvSpPr txBox="1"/>
          <p:nvPr/>
        </p:nvSpPr>
        <p:spPr>
          <a:xfrm>
            <a:off x="5744308" y="4785527"/>
            <a:ext cx="53892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強疑問詞</a:t>
            </a:r>
            <a:r>
              <a:rPr lang="en-US" altLang="zh-TW" sz="2000" b="1" dirty="0"/>
              <a:t>:</a:t>
            </a:r>
          </a:p>
          <a:p>
            <a:endParaRPr lang="en-US" altLang="zh-TW" sz="2000" b="1" dirty="0"/>
          </a:p>
          <a:p>
            <a:r>
              <a:rPr lang="en-US" altLang="zh-TW" sz="2000" b="1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a1</a:t>
            </a:r>
            <a:r>
              <a:rPr lang="en-US" altLang="zh-TW" sz="2000" b="1" dirty="0">
                <a:effectLst/>
                <a:latin typeface="楷體-繁"/>
                <a:cs typeface="Times New Roman" panose="02020603050405020304" pitchFamily="18" charset="0"/>
              </a:rPr>
              <a:t>: </a:t>
            </a:r>
            <a:r>
              <a:rPr lang="de-DE" altLang="zh-TW" sz="2000" b="1" dirty="0">
                <a:effectLst/>
                <a:latin typeface="楷體-繁"/>
                <a:cs typeface="Times New Roman" panose="02020603050405020304" pitchFamily="18" charset="0"/>
              </a:rPr>
              <a:t>誰</a:t>
            </a:r>
            <a:r>
              <a:rPr lang="en-US" altLang="zh-TW" sz="2000" b="1" dirty="0">
                <a:effectLst/>
                <a:latin typeface="楷體-繁"/>
                <a:cs typeface="Times New Roman" panose="02020603050405020304" pitchFamily="18" charset="0"/>
              </a:rPr>
              <a:t>+</a:t>
            </a:r>
            <a:r>
              <a:rPr lang="en-US" altLang="zh-TW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sentence-final interrogative particle</a:t>
            </a:r>
          </a:p>
          <a:p>
            <a:r>
              <a:rPr lang="en-US" altLang="zh-TW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a5</a:t>
            </a:r>
            <a:r>
              <a:rPr lang="en-US" altLang="zh-TW" sz="2000" b="1" dirty="0">
                <a:effectLst/>
                <a:latin typeface="楷體-繁"/>
                <a:cs typeface="Times New Roman" panose="02020603050405020304" pitchFamily="18" charset="0"/>
              </a:rPr>
              <a:t>: </a:t>
            </a:r>
            <a:r>
              <a:rPr lang="de-DE" altLang="zh-TW" sz="2000" b="1" dirty="0">
                <a:effectLst/>
                <a:latin typeface="楷體-繁"/>
                <a:cs typeface="Times New Roman" panose="02020603050405020304" pitchFamily="18" charset="0"/>
              </a:rPr>
              <a:t>還有</a:t>
            </a:r>
            <a:r>
              <a:rPr lang="en-US" altLang="zh-TW" sz="2000" b="1" dirty="0">
                <a:effectLst/>
                <a:latin typeface="楷體-繁"/>
                <a:cs typeface="Times New Roman" panose="02020603050405020304" pitchFamily="18" charset="0"/>
              </a:rPr>
              <a:t>+</a:t>
            </a:r>
            <a:r>
              <a:rPr lang="de-DE" altLang="zh-TW" sz="2000" b="1" dirty="0">
                <a:effectLst/>
                <a:latin typeface="楷體-繁"/>
                <a:cs typeface="Times New Roman" panose="02020603050405020304" pitchFamily="18" charset="0"/>
              </a:rPr>
              <a:t>誰</a:t>
            </a:r>
            <a:endParaRPr lang="zh-TW" altLang="zh-TW" sz="2000" b="1" dirty="0">
              <a:effectLst/>
              <a:latin typeface="楷體-繁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effectLst/>
                <a:latin typeface="Times New Roman" panose="02020603050405020304" pitchFamily="18" charset="0"/>
                <a:ea typeface="楷體-繁"/>
              </a:rPr>
              <a:t>a9: </a:t>
            </a:r>
            <a:r>
              <a:rPr lang="de-DE" altLang="zh-TW" sz="2000" b="1" dirty="0">
                <a:effectLst/>
                <a:latin typeface="楷體-繁"/>
                <a:cs typeface="Times New Roman" panose="02020603050405020304" pitchFamily="18" charset="0"/>
              </a:rPr>
              <a:t>誰</a:t>
            </a:r>
            <a:r>
              <a:rPr lang="en-US" altLang="zh-TW" sz="2000" b="1" dirty="0">
                <a:effectLst/>
                <a:latin typeface="Times New Roman" panose="02020603050405020304" pitchFamily="18" charset="0"/>
                <a:ea typeface="楷體-繁"/>
              </a:rPr>
              <a:t>+ conjunction + noun or </a:t>
            </a:r>
            <a:r>
              <a:rPr lang="de-DE" altLang="zh-TW" sz="2000" b="1" dirty="0">
                <a:effectLst/>
                <a:latin typeface="楷體-繁"/>
                <a:cs typeface="Times New Roman" panose="02020603050405020304" pitchFamily="18" charset="0"/>
              </a:rPr>
              <a:t>誰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8310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321</Words>
  <Application>Microsoft Office PowerPoint</Application>
  <PresentationFormat>寬螢幕</PresentationFormat>
  <Paragraphs>58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SFMono-Regular</vt:lpstr>
      <vt:lpstr>Microsoft JhengHei</vt:lpstr>
      <vt:lpstr>Microsoft JhengHei</vt:lpstr>
      <vt:lpstr>楷體-繁</vt:lpstr>
      <vt:lpstr>Aharoni</vt:lpstr>
      <vt:lpstr>Arial</vt:lpstr>
      <vt:lpstr>Arial Black</vt:lpstr>
      <vt:lpstr>Calibri</vt:lpstr>
      <vt:lpstr>Calibri Light</vt:lpstr>
      <vt:lpstr>Times New Roman</vt:lpstr>
      <vt:lpstr>Office 佈景主題</vt:lpstr>
      <vt:lpstr>LOKI建模流程</vt:lpstr>
      <vt:lpstr>為什麼需要語義檢查機器人?</vt:lpstr>
      <vt:lpstr>為什麼需要語義檢查機器人?</vt:lpstr>
      <vt:lpstr>語義檢查機器人做到的事: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LOKI建模流程</dc:title>
  <dc:creator>鍾孟軒</dc:creator>
  <cp:lastModifiedBy>鍾孟軒</cp:lastModifiedBy>
  <cp:revision>1</cp:revision>
  <dcterms:created xsi:type="dcterms:W3CDTF">2024-02-09T01:15:36Z</dcterms:created>
  <dcterms:modified xsi:type="dcterms:W3CDTF">2024-02-09T03:17:09Z</dcterms:modified>
</cp:coreProperties>
</file>