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>
      <p:cViewPr varScale="1">
        <p:scale>
          <a:sx n="22" d="100"/>
          <a:sy n="22" d="100"/>
        </p:scale>
        <p:origin x="3600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1269" y="1834972"/>
            <a:ext cx="8649461" cy="1590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97403" y="3560528"/>
            <a:ext cx="6997192" cy="925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3678" y="437769"/>
            <a:ext cx="10207726" cy="11475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155"/>
              </a:lnSpc>
              <a:spcBef>
                <a:spcPts val="100"/>
              </a:spcBef>
            </a:pPr>
            <a:r>
              <a:rPr sz="5400" spc="-10" dirty="0"/>
              <a:t>Visualizing</a:t>
            </a:r>
            <a:endParaRPr sz="5400"/>
          </a:p>
          <a:p>
            <a:pPr algn="ctr">
              <a:lnSpc>
                <a:spcPts val="6155"/>
              </a:lnSpc>
            </a:pPr>
            <a:r>
              <a:rPr sz="5400" dirty="0"/>
              <a:t>the</a:t>
            </a:r>
            <a:r>
              <a:rPr sz="5400" spc="-20" dirty="0"/>
              <a:t> </a:t>
            </a:r>
            <a:r>
              <a:rPr sz="5400" dirty="0"/>
              <a:t>Sense</a:t>
            </a:r>
            <a:r>
              <a:rPr sz="5400" spc="-5" dirty="0"/>
              <a:t> </a:t>
            </a:r>
            <a:r>
              <a:rPr sz="5400" dirty="0"/>
              <a:t>of</a:t>
            </a:r>
            <a:r>
              <a:rPr sz="5400" spc="295" dirty="0"/>
              <a:t> </a:t>
            </a:r>
            <a:r>
              <a:rPr sz="5400" spc="-10" dirty="0"/>
              <a:t>Language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3970" marR="5080" indent="856615">
              <a:lnSpc>
                <a:spcPct val="121900"/>
              </a:lnSpc>
              <a:spcBef>
                <a:spcPts val="35"/>
              </a:spcBef>
            </a:pPr>
            <a:r>
              <a:rPr sz="2400" dirty="0">
                <a:latin typeface="Arial Black"/>
                <a:cs typeface="Arial Black"/>
              </a:rPr>
              <a:t>Through</a:t>
            </a:r>
            <a:r>
              <a:rPr sz="2400" spc="35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analyzing</a:t>
            </a:r>
            <a:r>
              <a:rPr sz="2400" spc="4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the</a:t>
            </a:r>
            <a:r>
              <a:rPr sz="2400" spc="15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usage</a:t>
            </a:r>
            <a:r>
              <a:rPr sz="2400" spc="25" dirty="0">
                <a:latin typeface="Arial Black"/>
                <a:cs typeface="Arial Black"/>
              </a:rPr>
              <a:t> </a:t>
            </a:r>
            <a:r>
              <a:rPr sz="2400" spc="-25" dirty="0">
                <a:latin typeface="Arial Black"/>
                <a:cs typeface="Arial Black"/>
              </a:rPr>
              <a:t>of </a:t>
            </a:r>
            <a:r>
              <a:rPr sz="2400" dirty="0">
                <a:latin typeface="Arial Black"/>
                <a:cs typeface="Arial Black"/>
              </a:rPr>
              <a:t>Mandarin</a:t>
            </a:r>
            <a:r>
              <a:rPr sz="2400" spc="-10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approximative</a:t>
            </a:r>
            <a:r>
              <a:rPr sz="2400" spc="-100" dirty="0">
                <a:latin typeface="Arial Black"/>
                <a:cs typeface="Arial Black"/>
              </a:rPr>
              <a:t> </a:t>
            </a:r>
            <a:r>
              <a:rPr sz="2500" spc="-55" dirty="0">
                <a:latin typeface="Arial Black"/>
                <a:cs typeface="Arial Black"/>
              </a:rPr>
              <a:t>chayidian</a:t>
            </a:r>
            <a:r>
              <a:rPr sz="2500" spc="-130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(</a:t>
            </a:r>
            <a:r>
              <a:rPr sz="2400" b="1" spc="-10" dirty="0">
                <a:latin typeface="Microsoft JhengHei"/>
                <a:cs typeface="Microsoft JhengHei"/>
              </a:rPr>
              <a:t>差一點</a:t>
            </a:r>
            <a:r>
              <a:rPr sz="2400" spc="-50" dirty="0">
                <a:latin typeface="Arial Black"/>
                <a:cs typeface="Arial Black"/>
              </a:rPr>
              <a:t>)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5350" y="684657"/>
            <a:ext cx="2781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2736" y="2067686"/>
            <a:ext cx="3495674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2517" y="2833496"/>
            <a:ext cx="54279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3769">
              <a:lnSpc>
                <a:spcPct val="100000"/>
              </a:lnSpc>
              <a:spcBef>
                <a:spcPts val="100"/>
              </a:spcBef>
            </a:pPr>
            <a:r>
              <a:rPr dirty="0"/>
              <a:t>Just</a:t>
            </a:r>
            <a:r>
              <a:rPr spc="-85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second</a:t>
            </a:r>
            <a:r>
              <a:rPr spc="900" dirty="0"/>
              <a:t> </a:t>
            </a:r>
            <a:r>
              <a:rPr dirty="0"/>
              <a:t>Let</a:t>
            </a:r>
            <a:r>
              <a:rPr spc="-50" dirty="0"/>
              <a:t> </a:t>
            </a:r>
            <a:r>
              <a:rPr dirty="0"/>
              <a:t>me</a:t>
            </a:r>
            <a:r>
              <a:rPr spc="-50" dirty="0"/>
              <a:t> </a:t>
            </a:r>
            <a:r>
              <a:rPr dirty="0"/>
              <a:t>show</a:t>
            </a:r>
            <a:r>
              <a:rPr spc="-30" dirty="0"/>
              <a:t> </a:t>
            </a:r>
            <a:r>
              <a:rPr dirty="0"/>
              <a:t>you</a:t>
            </a:r>
            <a:r>
              <a:rPr spc="-40" dirty="0"/>
              <a:t> </a:t>
            </a:r>
            <a:r>
              <a:rPr spc="-25" dirty="0"/>
              <a:t>why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89430" y="2028431"/>
            <a:ext cx="2230755" cy="2106295"/>
            <a:chOff x="8789430" y="2028431"/>
            <a:chExt cx="2230755" cy="2106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80676" y="2863069"/>
              <a:ext cx="1039035" cy="9172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9430" y="2241365"/>
              <a:ext cx="1032749" cy="9133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7400" y="2028431"/>
              <a:ext cx="774966" cy="12032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94292" y="3253727"/>
              <a:ext cx="615404" cy="88084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75685" marR="5080" indent="-3563620">
              <a:lnSpc>
                <a:spcPts val="3890"/>
              </a:lnSpc>
              <a:spcBef>
                <a:spcPts val="585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dirty="0"/>
              <a:t>Problem</a:t>
            </a:r>
            <a:r>
              <a:rPr spc="25" dirty="0"/>
              <a:t> </a:t>
            </a:r>
            <a:r>
              <a:rPr dirty="0"/>
              <a:t>:</a:t>
            </a:r>
            <a:r>
              <a:rPr spc="2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Sense</a:t>
            </a:r>
            <a:r>
              <a:rPr spc="25" dirty="0"/>
              <a:t> </a:t>
            </a:r>
            <a:r>
              <a:rPr dirty="0"/>
              <a:t>of</a:t>
            </a:r>
            <a:r>
              <a:rPr spc="229" dirty="0"/>
              <a:t> </a:t>
            </a:r>
            <a:r>
              <a:rPr dirty="0"/>
              <a:t>Language</a:t>
            </a:r>
            <a:r>
              <a:rPr spc="25" dirty="0"/>
              <a:t> </a:t>
            </a:r>
            <a:r>
              <a:rPr spc="-25" dirty="0"/>
              <a:t>is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Black</a:t>
            </a:r>
            <a:r>
              <a:rPr spc="-45" dirty="0"/>
              <a:t> </a:t>
            </a:r>
            <a:r>
              <a:rPr spc="-25" dirty="0"/>
              <a:t>Box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1331" y="4614671"/>
            <a:ext cx="3173095" cy="7073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702945" indent="-268605">
              <a:lnSpc>
                <a:spcPct val="100000"/>
              </a:lnSpc>
              <a:spcBef>
                <a:spcPts val="305"/>
              </a:spcBef>
              <a:buClr>
                <a:srgbClr val="585858"/>
              </a:buClr>
              <a:buFont typeface="Microsoft JhengHei"/>
              <a:buAutoNum type="arabicPeriod"/>
              <a:tabLst>
                <a:tab pos="702945" algn="l"/>
              </a:tabLst>
            </a:pPr>
            <a:r>
              <a:rPr sz="2000" b="1" dirty="0">
                <a:latin typeface="Microsoft JhengHei"/>
                <a:cs typeface="Microsoft JhengHei"/>
              </a:rPr>
              <a:t>逐句驗證</a:t>
            </a:r>
            <a:r>
              <a:rPr sz="2000" spc="-15" dirty="0">
                <a:solidFill>
                  <a:srgbClr val="585858"/>
                </a:solidFill>
                <a:latin typeface="Microsoft JhengHei"/>
                <a:cs typeface="Microsoft JhengHei"/>
              </a:rPr>
              <a:t>曠日廢時</a:t>
            </a:r>
            <a:endParaRPr sz="2000">
              <a:latin typeface="Microsoft JhengHei"/>
              <a:cs typeface="Microsoft JhengHei"/>
            </a:endParaRPr>
          </a:p>
          <a:p>
            <a:pPr marL="702945" indent="-268605">
              <a:lnSpc>
                <a:spcPct val="100000"/>
              </a:lnSpc>
              <a:buAutoNum type="arabicPeriod"/>
              <a:tabLst>
                <a:tab pos="702945" algn="l"/>
              </a:tabLst>
            </a:pPr>
            <a:r>
              <a:rPr sz="2000" dirty="0">
                <a:solidFill>
                  <a:srgbClr val="585858"/>
                </a:solidFill>
                <a:latin typeface="Microsoft JhengHei"/>
                <a:cs typeface="Microsoft JhengHei"/>
              </a:rPr>
              <a:t>能處理之語料</a:t>
            </a:r>
            <a:r>
              <a:rPr sz="2000" b="1" spc="-25" dirty="0">
                <a:latin typeface="Microsoft JhengHei"/>
                <a:cs typeface="Microsoft JhengHei"/>
              </a:rPr>
              <a:t>有限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61604" y="4614671"/>
            <a:ext cx="3175000" cy="7073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704215" indent="-268605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704215" algn="l"/>
              </a:tabLst>
            </a:pPr>
            <a:r>
              <a:rPr sz="2000" dirty="0">
                <a:solidFill>
                  <a:srgbClr val="585858"/>
                </a:solidFill>
                <a:latin typeface="Microsoft JhengHei"/>
                <a:cs typeface="Microsoft JhengHei"/>
              </a:rPr>
              <a:t>難以複製</a:t>
            </a:r>
            <a:r>
              <a:rPr sz="2000" b="1" spc="-15" dirty="0">
                <a:latin typeface="Microsoft JhengHei"/>
                <a:cs typeface="Microsoft JhengHei"/>
              </a:rPr>
              <a:t>實驗步驟</a:t>
            </a:r>
            <a:endParaRPr sz="2000">
              <a:latin typeface="Microsoft JhengHei"/>
              <a:cs typeface="Microsoft JhengHei"/>
            </a:endParaRPr>
          </a:p>
          <a:p>
            <a:pPr marL="704215" indent="-268605">
              <a:lnSpc>
                <a:spcPct val="100000"/>
              </a:lnSpc>
              <a:buAutoNum type="arabicPeriod"/>
              <a:tabLst>
                <a:tab pos="704215" algn="l"/>
              </a:tabLst>
            </a:pPr>
            <a:r>
              <a:rPr sz="2000" dirty="0">
                <a:solidFill>
                  <a:srgbClr val="585858"/>
                </a:solidFill>
                <a:latin typeface="Microsoft JhengHei"/>
                <a:cs typeface="Microsoft JhengHei"/>
              </a:rPr>
              <a:t>缺乏實際</a:t>
            </a:r>
            <a:r>
              <a:rPr sz="2000" b="1" spc="-15" dirty="0">
                <a:latin typeface="Microsoft JhengHei"/>
                <a:cs typeface="Microsoft JhengHei"/>
              </a:rPr>
              <a:t>操作依據</a:t>
            </a:r>
            <a:endParaRPr sz="2000">
              <a:latin typeface="Microsoft JhengHei"/>
              <a:cs typeface="Microsoft Jheng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79824" y="2371344"/>
            <a:ext cx="2533015" cy="1197610"/>
            <a:chOff x="4679824" y="2371344"/>
            <a:chExt cx="2533015" cy="11976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9824" y="2756001"/>
              <a:ext cx="819762" cy="7927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4094" y="2756001"/>
              <a:ext cx="818692" cy="7927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5732" y="2371344"/>
              <a:ext cx="933462" cy="1197102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36517" y="2117255"/>
            <a:ext cx="2002596" cy="1984933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7677657" y="3072002"/>
            <a:ext cx="789305" cy="171450"/>
          </a:xfrm>
          <a:custGeom>
            <a:avLst/>
            <a:gdLst/>
            <a:ahLst/>
            <a:cxnLst/>
            <a:rect l="l" t="t" r="r" b="b"/>
            <a:pathLst>
              <a:path w="789304" h="171450">
                <a:moveTo>
                  <a:pt x="508" y="51054"/>
                </a:moveTo>
                <a:lnTo>
                  <a:pt x="0" y="108204"/>
                </a:lnTo>
                <a:lnTo>
                  <a:pt x="57150" y="108712"/>
                </a:lnTo>
                <a:lnTo>
                  <a:pt x="57658" y="51562"/>
                </a:lnTo>
                <a:lnTo>
                  <a:pt x="508" y="51054"/>
                </a:lnTo>
                <a:close/>
              </a:path>
              <a:path w="789304" h="171450">
                <a:moveTo>
                  <a:pt x="114808" y="52197"/>
                </a:moveTo>
                <a:lnTo>
                  <a:pt x="114300" y="109347"/>
                </a:lnTo>
                <a:lnTo>
                  <a:pt x="171450" y="109855"/>
                </a:lnTo>
                <a:lnTo>
                  <a:pt x="171958" y="52705"/>
                </a:lnTo>
                <a:lnTo>
                  <a:pt x="114808" y="52197"/>
                </a:lnTo>
                <a:close/>
              </a:path>
              <a:path w="789304" h="171450">
                <a:moveTo>
                  <a:pt x="229108" y="53339"/>
                </a:moveTo>
                <a:lnTo>
                  <a:pt x="228600" y="110489"/>
                </a:lnTo>
                <a:lnTo>
                  <a:pt x="285750" y="110998"/>
                </a:lnTo>
                <a:lnTo>
                  <a:pt x="286258" y="53848"/>
                </a:lnTo>
                <a:lnTo>
                  <a:pt x="229108" y="53339"/>
                </a:lnTo>
                <a:close/>
              </a:path>
              <a:path w="789304" h="171450">
                <a:moveTo>
                  <a:pt x="343408" y="54483"/>
                </a:moveTo>
                <a:lnTo>
                  <a:pt x="342900" y="111633"/>
                </a:lnTo>
                <a:lnTo>
                  <a:pt x="400050" y="112141"/>
                </a:lnTo>
                <a:lnTo>
                  <a:pt x="400558" y="54991"/>
                </a:lnTo>
                <a:lnTo>
                  <a:pt x="343408" y="54483"/>
                </a:lnTo>
                <a:close/>
              </a:path>
              <a:path w="789304" h="171450">
                <a:moveTo>
                  <a:pt x="457708" y="55499"/>
                </a:moveTo>
                <a:lnTo>
                  <a:pt x="457200" y="112649"/>
                </a:lnTo>
                <a:lnTo>
                  <a:pt x="514350" y="113284"/>
                </a:lnTo>
                <a:lnTo>
                  <a:pt x="514858" y="56134"/>
                </a:lnTo>
                <a:lnTo>
                  <a:pt x="457708" y="55499"/>
                </a:lnTo>
                <a:close/>
              </a:path>
              <a:path w="789304" h="171450">
                <a:moveTo>
                  <a:pt x="618490" y="0"/>
                </a:moveTo>
                <a:lnTo>
                  <a:pt x="617939" y="57152"/>
                </a:lnTo>
                <a:lnTo>
                  <a:pt x="629158" y="57276"/>
                </a:lnTo>
                <a:lnTo>
                  <a:pt x="628650" y="114426"/>
                </a:lnTo>
                <a:lnTo>
                  <a:pt x="617388" y="114426"/>
                </a:lnTo>
                <a:lnTo>
                  <a:pt x="616839" y="171450"/>
                </a:lnTo>
                <a:lnTo>
                  <a:pt x="733641" y="114426"/>
                </a:lnTo>
                <a:lnTo>
                  <a:pt x="628650" y="114426"/>
                </a:lnTo>
                <a:lnTo>
                  <a:pt x="617389" y="114301"/>
                </a:lnTo>
                <a:lnTo>
                  <a:pt x="733897" y="114301"/>
                </a:lnTo>
                <a:lnTo>
                  <a:pt x="789051" y="87375"/>
                </a:lnTo>
                <a:lnTo>
                  <a:pt x="618490" y="0"/>
                </a:lnTo>
                <a:close/>
              </a:path>
              <a:path w="789304" h="171450">
                <a:moveTo>
                  <a:pt x="617939" y="57152"/>
                </a:moveTo>
                <a:lnTo>
                  <a:pt x="617389" y="114301"/>
                </a:lnTo>
                <a:lnTo>
                  <a:pt x="628650" y="114426"/>
                </a:lnTo>
                <a:lnTo>
                  <a:pt x="629158" y="57276"/>
                </a:lnTo>
                <a:lnTo>
                  <a:pt x="617939" y="57152"/>
                </a:lnTo>
                <a:close/>
              </a:path>
              <a:path w="789304" h="171450">
                <a:moveTo>
                  <a:pt x="572008" y="56642"/>
                </a:moveTo>
                <a:lnTo>
                  <a:pt x="571500" y="113792"/>
                </a:lnTo>
                <a:lnTo>
                  <a:pt x="617389" y="114301"/>
                </a:lnTo>
                <a:lnTo>
                  <a:pt x="617939" y="57152"/>
                </a:lnTo>
                <a:lnTo>
                  <a:pt x="572008" y="56642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32021" y="3070479"/>
            <a:ext cx="789305" cy="171450"/>
          </a:xfrm>
          <a:custGeom>
            <a:avLst/>
            <a:gdLst/>
            <a:ahLst/>
            <a:cxnLst/>
            <a:rect l="l" t="t" r="r" b="b"/>
            <a:pathLst>
              <a:path w="789304" h="171450">
                <a:moveTo>
                  <a:pt x="507" y="51054"/>
                </a:moveTo>
                <a:lnTo>
                  <a:pt x="0" y="108204"/>
                </a:lnTo>
                <a:lnTo>
                  <a:pt x="57150" y="108712"/>
                </a:lnTo>
                <a:lnTo>
                  <a:pt x="57657" y="51562"/>
                </a:lnTo>
                <a:lnTo>
                  <a:pt x="507" y="51054"/>
                </a:lnTo>
                <a:close/>
              </a:path>
              <a:path w="789304" h="171450">
                <a:moveTo>
                  <a:pt x="114807" y="52197"/>
                </a:moveTo>
                <a:lnTo>
                  <a:pt x="114300" y="109347"/>
                </a:lnTo>
                <a:lnTo>
                  <a:pt x="171450" y="109855"/>
                </a:lnTo>
                <a:lnTo>
                  <a:pt x="171957" y="52705"/>
                </a:lnTo>
                <a:lnTo>
                  <a:pt x="114807" y="52197"/>
                </a:lnTo>
                <a:close/>
              </a:path>
              <a:path w="789304" h="171450">
                <a:moveTo>
                  <a:pt x="229107" y="53340"/>
                </a:moveTo>
                <a:lnTo>
                  <a:pt x="228600" y="110490"/>
                </a:lnTo>
                <a:lnTo>
                  <a:pt x="285750" y="110998"/>
                </a:lnTo>
                <a:lnTo>
                  <a:pt x="286257" y="53848"/>
                </a:lnTo>
                <a:lnTo>
                  <a:pt x="229107" y="53340"/>
                </a:lnTo>
                <a:close/>
              </a:path>
              <a:path w="789304" h="171450">
                <a:moveTo>
                  <a:pt x="343407" y="54483"/>
                </a:moveTo>
                <a:lnTo>
                  <a:pt x="342900" y="111633"/>
                </a:lnTo>
                <a:lnTo>
                  <a:pt x="400050" y="112141"/>
                </a:lnTo>
                <a:lnTo>
                  <a:pt x="400557" y="54991"/>
                </a:lnTo>
                <a:lnTo>
                  <a:pt x="343407" y="54483"/>
                </a:lnTo>
                <a:close/>
              </a:path>
              <a:path w="789304" h="171450">
                <a:moveTo>
                  <a:pt x="457707" y="55499"/>
                </a:moveTo>
                <a:lnTo>
                  <a:pt x="457200" y="112649"/>
                </a:lnTo>
                <a:lnTo>
                  <a:pt x="514350" y="113284"/>
                </a:lnTo>
                <a:lnTo>
                  <a:pt x="514857" y="56134"/>
                </a:lnTo>
                <a:lnTo>
                  <a:pt x="457707" y="55499"/>
                </a:lnTo>
                <a:close/>
              </a:path>
              <a:path w="789304" h="171450">
                <a:moveTo>
                  <a:pt x="618489" y="0"/>
                </a:moveTo>
                <a:lnTo>
                  <a:pt x="617939" y="57152"/>
                </a:lnTo>
                <a:lnTo>
                  <a:pt x="629157" y="57276"/>
                </a:lnTo>
                <a:lnTo>
                  <a:pt x="628650" y="114426"/>
                </a:lnTo>
                <a:lnTo>
                  <a:pt x="617388" y="114426"/>
                </a:lnTo>
                <a:lnTo>
                  <a:pt x="616838" y="171450"/>
                </a:lnTo>
                <a:lnTo>
                  <a:pt x="733641" y="114426"/>
                </a:lnTo>
                <a:lnTo>
                  <a:pt x="628650" y="114426"/>
                </a:lnTo>
                <a:lnTo>
                  <a:pt x="617389" y="114301"/>
                </a:lnTo>
                <a:lnTo>
                  <a:pt x="733897" y="114301"/>
                </a:lnTo>
                <a:lnTo>
                  <a:pt x="789051" y="87375"/>
                </a:lnTo>
                <a:lnTo>
                  <a:pt x="618489" y="0"/>
                </a:lnTo>
                <a:close/>
              </a:path>
              <a:path w="789304" h="171450">
                <a:moveTo>
                  <a:pt x="617939" y="57152"/>
                </a:moveTo>
                <a:lnTo>
                  <a:pt x="617389" y="114301"/>
                </a:lnTo>
                <a:lnTo>
                  <a:pt x="628650" y="114426"/>
                </a:lnTo>
                <a:lnTo>
                  <a:pt x="629157" y="57276"/>
                </a:lnTo>
                <a:lnTo>
                  <a:pt x="617939" y="57152"/>
                </a:lnTo>
                <a:close/>
              </a:path>
              <a:path w="789304" h="171450">
                <a:moveTo>
                  <a:pt x="572007" y="56642"/>
                </a:moveTo>
                <a:lnTo>
                  <a:pt x="571500" y="113792"/>
                </a:lnTo>
                <a:lnTo>
                  <a:pt x="617389" y="114301"/>
                </a:lnTo>
                <a:lnTo>
                  <a:pt x="617939" y="57152"/>
                </a:lnTo>
                <a:lnTo>
                  <a:pt x="572007" y="56642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09515" y="4620767"/>
            <a:ext cx="3173095" cy="7086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574675" indent="-268605">
              <a:lnSpc>
                <a:spcPct val="100000"/>
              </a:lnSpc>
              <a:spcBef>
                <a:spcPts val="310"/>
              </a:spcBef>
              <a:buAutoNum type="arabicPeriod"/>
              <a:tabLst>
                <a:tab pos="574675" algn="l"/>
              </a:tabLst>
            </a:pPr>
            <a:r>
              <a:rPr sz="2000" dirty="0">
                <a:solidFill>
                  <a:srgbClr val="585858"/>
                </a:solidFill>
                <a:latin typeface="Microsoft JhengHei"/>
                <a:cs typeface="Microsoft JhengHei"/>
              </a:rPr>
              <a:t>語感運作</a:t>
            </a:r>
            <a:r>
              <a:rPr sz="2000" b="1" spc="-10" dirty="0">
                <a:latin typeface="Microsoft JhengHei"/>
                <a:cs typeface="Microsoft JhengHei"/>
              </a:rPr>
              <a:t>無法被記錄</a:t>
            </a:r>
            <a:endParaRPr sz="2000">
              <a:latin typeface="Microsoft JhengHei"/>
              <a:cs typeface="Microsoft JhengHei"/>
            </a:endParaRPr>
          </a:p>
          <a:p>
            <a:pPr marL="574675" indent="-268605">
              <a:lnSpc>
                <a:spcPct val="100000"/>
              </a:lnSpc>
              <a:buAutoNum type="arabicPeriod"/>
              <a:tabLst>
                <a:tab pos="574675" algn="l"/>
              </a:tabLst>
            </a:pPr>
            <a:r>
              <a:rPr sz="2000" spc="-10" dirty="0">
                <a:solidFill>
                  <a:srgbClr val="585858"/>
                </a:solidFill>
                <a:latin typeface="Microsoft JhengHei"/>
                <a:cs typeface="Microsoft JhengHei"/>
              </a:rPr>
              <a:t>判斷依據</a:t>
            </a:r>
            <a:r>
              <a:rPr sz="2000" b="1" spc="-20" dirty="0">
                <a:latin typeface="Microsoft JhengHei"/>
                <a:cs typeface="Microsoft JhengHei"/>
              </a:rPr>
              <a:t>缺乏一致性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4658" y="4271898"/>
            <a:ext cx="2165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Input</a:t>
            </a:r>
            <a:r>
              <a:rPr sz="1800" spc="-25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:</a:t>
            </a:r>
            <a:r>
              <a:rPr sz="1800" spc="-20" dirty="0">
                <a:latin typeface="Arial Black"/>
                <a:cs typeface="Arial Black"/>
              </a:rPr>
              <a:t> </a:t>
            </a:r>
            <a:r>
              <a:rPr sz="1800" spc="-10" dirty="0">
                <a:latin typeface="Arial Black"/>
                <a:cs typeface="Arial Black"/>
              </a:rPr>
              <a:t>Utterance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67580" y="4271898"/>
            <a:ext cx="3652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Process</a:t>
            </a:r>
            <a:r>
              <a:rPr sz="1800" spc="-5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:</a:t>
            </a:r>
            <a:r>
              <a:rPr sz="1800" spc="-10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Sense</a:t>
            </a:r>
            <a:r>
              <a:rPr sz="1800" spc="-5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of</a:t>
            </a:r>
            <a:r>
              <a:rPr sz="1800" spc="95" dirty="0">
                <a:latin typeface="Arial Black"/>
                <a:cs typeface="Arial Black"/>
              </a:rPr>
              <a:t> </a:t>
            </a:r>
            <a:r>
              <a:rPr sz="1800" spc="-10" dirty="0">
                <a:latin typeface="Arial Black"/>
                <a:cs typeface="Arial Black"/>
              </a:rPr>
              <a:t>Language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13875" y="4271898"/>
            <a:ext cx="876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Black"/>
                <a:cs typeface="Arial Black"/>
              </a:rPr>
              <a:t>Output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35049"/>
            <a:ext cx="9637395" cy="5323205"/>
            <a:chOff x="0" y="1535049"/>
            <a:chExt cx="9637395" cy="5323205"/>
          </a:xfrm>
        </p:grpSpPr>
        <p:sp>
          <p:nvSpPr>
            <p:cNvPr id="3" name="object 3"/>
            <p:cNvSpPr/>
            <p:nvPr/>
          </p:nvSpPr>
          <p:spPr>
            <a:xfrm>
              <a:off x="2565654" y="1544574"/>
              <a:ext cx="7062470" cy="4386580"/>
            </a:xfrm>
            <a:custGeom>
              <a:avLst/>
              <a:gdLst/>
              <a:ahLst/>
              <a:cxnLst/>
              <a:rect l="l" t="t" r="r" b="b"/>
              <a:pathLst>
                <a:path w="7062470" h="4386580">
                  <a:moveTo>
                    <a:pt x="0" y="4386072"/>
                  </a:moveTo>
                  <a:lnTo>
                    <a:pt x="7062216" y="4386072"/>
                  </a:lnTo>
                  <a:lnTo>
                    <a:pt x="7062216" y="0"/>
                  </a:lnTo>
                  <a:lnTo>
                    <a:pt x="0" y="0"/>
                  </a:lnTo>
                  <a:lnTo>
                    <a:pt x="0" y="438607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7378" y="3108572"/>
              <a:ext cx="1975555" cy="205036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59252"/>
              <a:ext cx="2945891" cy="36987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22697" y="684657"/>
            <a:ext cx="254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25" dirty="0"/>
              <a:t> </a:t>
            </a:r>
            <a:r>
              <a:rPr spc="-20" dirty="0"/>
              <a:t>If…?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92446" y="3185922"/>
            <a:ext cx="4183379" cy="2106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Microsoft JhengHei"/>
                <a:cs typeface="Microsoft JhengHei"/>
              </a:rPr>
              <a:t>把語感實體化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把判斷依據和過程變成</a:t>
            </a:r>
            <a:r>
              <a:rPr sz="2000" b="1" spc="-25" dirty="0">
                <a:latin typeface="Microsoft JhengHei"/>
                <a:cs typeface="Microsoft JhengHei"/>
              </a:rPr>
              <a:t>程式碼</a:t>
            </a:r>
            <a:endParaRPr sz="20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354965" algn="l"/>
              </a:tabLst>
            </a:pPr>
            <a:r>
              <a:rPr sz="20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電腦可以</a:t>
            </a:r>
            <a:r>
              <a:rPr sz="2000" b="1" dirty="0">
                <a:latin typeface="Microsoft JhengHei"/>
                <a:cs typeface="Microsoft JhengHei"/>
              </a:rPr>
              <a:t>代為執行</a:t>
            </a:r>
            <a:r>
              <a:rPr sz="20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所有的驗證過程</a:t>
            </a:r>
            <a:endParaRPr sz="20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20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留下具</a:t>
            </a:r>
            <a:r>
              <a:rPr sz="2000" b="1" dirty="0">
                <a:latin typeface="Microsoft JhengHei"/>
                <a:cs typeface="Microsoft JhengHei"/>
              </a:rPr>
              <a:t>一致性</a:t>
            </a:r>
            <a:r>
              <a:rPr sz="20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的步驟依據供人驗證</a:t>
            </a:r>
            <a:endParaRPr sz="2000">
              <a:latin typeface="Microsoft JhengHei"/>
              <a:cs typeface="Microsoft JhengHei"/>
            </a:endParaRPr>
          </a:p>
          <a:p>
            <a:pPr marL="402590" algn="ctr">
              <a:lnSpc>
                <a:spcPct val="100000"/>
              </a:lnSpc>
              <a:spcBef>
                <a:spcPts val="2220"/>
              </a:spcBef>
            </a:pPr>
            <a:r>
              <a:rPr sz="1800" b="1" spc="-10" dirty="0">
                <a:latin typeface="Calibri"/>
                <a:cs typeface="Calibri"/>
              </a:rPr>
              <a:t>https://github.com/Chenct-jonathan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9823" y="0"/>
            <a:ext cx="9046210" cy="5367655"/>
            <a:chOff x="469823" y="0"/>
            <a:chExt cx="9046210" cy="536765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2436" y="4910373"/>
              <a:ext cx="466343" cy="4571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3432" y="1796633"/>
              <a:ext cx="863748" cy="11606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04987" y="1667255"/>
              <a:ext cx="1610868" cy="15163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215384" y="2366390"/>
              <a:ext cx="3578860" cy="177800"/>
            </a:xfrm>
            <a:custGeom>
              <a:avLst/>
              <a:gdLst/>
              <a:ahLst/>
              <a:cxnLst/>
              <a:rect l="l" t="t" r="r" b="b"/>
              <a:pathLst>
                <a:path w="3578859" h="177800">
                  <a:moveTo>
                    <a:pt x="57150" y="57150"/>
                  </a:moveTo>
                  <a:lnTo>
                    <a:pt x="0" y="57150"/>
                  </a:lnTo>
                  <a:lnTo>
                    <a:pt x="0" y="114300"/>
                  </a:lnTo>
                  <a:lnTo>
                    <a:pt x="57150" y="114300"/>
                  </a:lnTo>
                  <a:lnTo>
                    <a:pt x="57150" y="57150"/>
                  </a:lnTo>
                  <a:close/>
                </a:path>
                <a:path w="3578859" h="177800">
                  <a:moveTo>
                    <a:pt x="171450" y="57150"/>
                  </a:moveTo>
                  <a:lnTo>
                    <a:pt x="114300" y="57150"/>
                  </a:lnTo>
                  <a:lnTo>
                    <a:pt x="114300" y="114300"/>
                  </a:lnTo>
                  <a:lnTo>
                    <a:pt x="171450" y="114300"/>
                  </a:lnTo>
                  <a:lnTo>
                    <a:pt x="171450" y="57150"/>
                  </a:lnTo>
                  <a:close/>
                </a:path>
                <a:path w="3578859" h="177800">
                  <a:moveTo>
                    <a:pt x="285750" y="57150"/>
                  </a:moveTo>
                  <a:lnTo>
                    <a:pt x="228600" y="57150"/>
                  </a:lnTo>
                  <a:lnTo>
                    <a:pt x="228600" y="114300"/>
                  </a:lnTo>
                  <a:lnTo>
                    <a:pt x="285750" y="114300"/>
                  </a:lnTo>
                  <a:lnTo>
                    <a:pt x="285750" y="57150"/>
                  </a:lnTo>
                  <a:close/>
                </a:path>
                <a:path w="3578859" h="177800">
                  <a:moveTo>
                    <a:pt x="400050" y="57150"/>
                  </a:moveTo>
                  <a:lnTo>
                    <a:pt x="342900" y="57150"/>
                  </a:lnTo>
                  <a:lnTo>
                    <a:pt x="342900" y="114300"/>
                  </a:lnTo>
                  <a:lnTo>
                    <a:pt x="400050" y="114300"/>
                  </a:lnTo>
                  <a:lnTo>
                    <a:pt x="400050" y="57150"/>
                  </a:lnTo>
                  <a:close/>
                </a:path>
                <a:path w="3578859" h="177800">
                  <a:moveTo>
                    <a:pt x="671703" y="85725"/>
                  </a:moveTo>
                  <a:lnTo>
                    <a:pt x="614553" y="57150"/>
                  </a:lnTo>
                  <a:lnTo>
                    <a:pt x="500253" y="0"/>
                  </a:lnTo>
                  <a:lnTo>
                    <a:pt x="500253" y="57150"/>
                  </a:lnTo>
                  <a:lnTo>
                    <a:pt x="457200" y="57150"/>
                  </a:lnTo>
                  <a:lnTo>
                    <a:pt x="457200" y="114300"/>
                  </a:lnTo>
                  <a:lnTo>
                    <a:pt x="500253" y="114300"/>
                  </a:lnTo>
                  <a:lnTo>
                    <a:pt x="500253" y="171450"/>
                  </a:lnTo>
                  <a:lnTo>
                    <a:pt x="614553" y="114300"/>
                  </a:lnTo>
                  <a:lnTo>
                    <a:pt x="671703" y="85725"/>
                  </a:lnTo>
                  <a:close/>
                </a:path>
                <a:path w="3578859" h="177800">
                  <a:moveTo>
                    <a:pt x="2975610" y="63246"/>
                  </a:moveTo>
                  <a:lnTo>
                    <a:pt x="2918460" y="63246"/>
                  </a:lnTo>
                  <a:lnTo>
                    <a:pt x="2918460" y="120396"/>
                  </a:lnTo>
                  <a:lnTo>
                    <a:pt x="2975610" y="120396"/>
                  </a:lnTo>
                  <a:lnTo>
                    <a:pt x="2975610" y="63246"/>
                  </a:lnTo>
                  <a:close/>
                </a:path>
                <a:path w="3578859" h="177800">
                  <a:moveTo>
                    <a:pt x="3089910" y="63246"/>
                  </a:moveTo>
                  <a:lnTo>
                    <a:pt x="3032760" y="63246"/>
                  </a:lnTo>
                  <a:lnTo>
                    <a:pt x="3032760" y="120396"/>
                  </a:lnTo>
                  <a:lnTo>
                    <a:pt x="3089910" y="120396"/>
                  </a:lnTo>
                  <a:lnTo>
                    <a:pt x="3089910" y="63246"/>
                  </a:lnTo>
                  <a:close/>
                </a:path>
                <a:path w="3578859" h="177800">
                  <a:moveTo>
                    <a:pt x="3204210" y="63246"/>
                  </a:moveTo>
                  <a:lnTo>
                    <a:pt x="3147060" y="63246"/>
                  </a:lnTo>
                  <a:lnTo>
                    <a:pt x="3147060" y="120396"/>
                  </a:lnTo>
                  <a:lnTo>
                    <a:pt x="3204210" y="120396"/>
                  </a:lnTo>
                  <a:lnTo>
                    <a:pt x="3204210" y="63246"/>
                  </a:lnTo>
                  <a:close/>
                </a:path>
                <a:path w="3578859" h="177800">
                  <a:moveTo>
                    <a:pt x="3318510" y="63246"/>
                  </a:moveTo>
                  <a:lnTo>
                    <a:pt x="3261360" y="63246"/>
                  </a:lnTo>
                  <a:lnTo>
                    <a:pt x="3261360" y="120396"/>
                  </a:lnTo>
                  <a:lnTo>
                    <a:pt x="3318510" y="120396"/>
                  </a:lnTo>
                  <a:lnTo>
                    <a:pt x="3318510" y="63246"/>
                  </a:lnTo>
                  <a:close/>
                </a:path>
                <a:path w="3578859" h="177800">
                  <a:moveTo>
                    <a:pt x="3578733" y="91821"/>
                  </a:moveTo>
                  <a:lnTo>
                    <a:pt x="3521583" y="63246"/>
                  </a:lnTo>
                  <a:lnTo>
                    <a:pt x="3407283" y="6096"/>
                  </a:lnTo>
                  <a:lnTo>
                    <a:pt x="3407283" y="63246"/>
                  </a:lnTo>
                  <a:lnTo>
                    <a:pt x="3375660" y="63246"/>
                  </a:lnTo>
                  <a:lnTo>
                    <a:pt x="3375660" y="120396"/>
                  </a:lnTo>
                  <a:lnTo>
                    <a:pt x="3407283" y="120396"/>
                  </a:lnTo>
                  <a:lnTo>
                    <a:pt x="3407283" y="177546"/>
                  </a:lnTo>
                  <a:lnTo>
                    <a:pt x="3521583" y="120396"/>
                  </a:lnTo>
                  <a:lnTo>
                    <a:pt x="3578733" y="91821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37531" y="1706879"/>
              <a:ext cx="1810512" cy="151942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9823" y="0"/>
              <a:ext cx="3583000" cy="309448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96467" y="805383"/>
            <a:ext cx="10090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 Black"/>
                <a:cs typeface="Arial Black"/>
              </a:rPr>
              <a:t>Utterance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8915" y="448055"/>
            <a:ext cx="5154168" cy="59618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656" rIns="0" bIns="0" rtlCol="0">
            <a:spAutoFit/>
          </a:bodyPr>
          <a:lstStyle/>
          <a:p>
            <a:pPr marL="4716145" marR="5080" indent="-347980">
              <a:lnSpc>
                <a:spcPts val="3820"/>
              </a:lnSpc>
              <a:spcBef>
                <a:spcPts val="220"/>
              </a:spcBef>
            </a:pPr>
            <a:r>
              <a:rPr sz="3200" b="1" spc="-5" dirty="0">
                <a:latin typeface="Microsoft JhengHei"/>
                <a:cs typeface="Microsoft JhengHei"/>
              </a:rPr>
              <a:t>平衡語料庫 </a:t>
            </a:r>
            <a:r>
              <a:rPr sz="3200" dirty="0"/>
              <a:t>Sinica</a:t>
            </a:r>
            <a:r>
              <a:rPr sz="3200" spc="-15" dirty="0"/>
              <a:t> </a:t>
            </a:r>
            <a:r>
              <a:rPr sz="3200" spc="-10" dirty="0"/>
              <a:t>Corpus </a:t>
            </a:r>
            <a:r>
              <a:rPr sz="3200" dirty="0"/>
              <a:t>Input</a:t>
            </a:r>
            <a:r>
              <a:rPr sz="3200" spc="-35" dirty="0"/>
              <a:t> </a:t>
            </a:r>
            <a:r>
              <a:rPr sz="3200" dirty="0"/>
              <a:t>Utterance</a:t>
            </a:r>
            <a:r>
              <a:rPr sz="3200" spc="-40" dirty="0"/>
              <a:t> </a:t>
            </a:r>
            <a:r>
              <a:rPr sz="3200" spc="-20" dirty="0"/>
              <a:t>(44)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7788" y="1842642"/>
            <a:ext cx="3676015" cy="435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Black"/>
                <a:cs typeface="Arial Black"/>
              </a:rPr>
              <a:t>E.g</a:t>
            </a:r>
            <a:r>
              <a:rPr sz="2400" spc="-20" dirty="0">
                <a:latin typeface="Arial Black"/>
                <a:cs typeface="Arial Black"/>
              </a:rPr>
              <a:t>., </a:t>
            </a:r>
            <a:r>
              <a:rPr sz="2400" b="1" spc="-10" dirty="0">
                <a:latin typeface="Microsoft JhengHei"/>
                <a:cs typeface="Microsoft JhengHei"/>
              </a:rPr>
              <a:t>差一點昏倒</a:t>
            </a:r>
            <a:endParaRPr sz="2400">
              <a:latin typeface="Microsoft JhengHei"/>
              <a:cs typeface="Microsoft JhengHei"/>
            </a:endParaRPr>
          </a:p>
          <a:p>
            <a:pPr marL="12700" marR="5080" algn="ctr">
              <a:lnSpc>
                <a:spcPct val="100000"/>
              </a:lnSpc>
              <a:spcBef>
                <a:spcPts val="2960"/>
              </a:spcBef>
            </a:pPr>
            <a:r>
              <a:rPr sz="1600" spc="-25" dirty="0">
                <a:solidFill>
                  <a:srgbClr val="585858"/>
                </a:solidFill>
                <a:latin typeface="Microsoft JhengHei"/>
                <a:cs typeface="Microsoft JhengHei"/>
              </a:rPr>
              <a:t>爭三連霸的瑞典名將艾柏格則</a:t>
            </a:r>
            <a:r>
              <a:rPr sz="1600" b="1" spc="-20" dirty="0">
                <a:latin typeface="Microsoft JhengHei"/>
                <a:cs typeface="Microsoft JhengHei"/>
              </a:rPr>
              <a:t>差一點</a:t>
            </a:r>
            <a:r>
              <a:rPr sz="1600" spc="-40" dirty="0">
                <a:solidFill>
                  <a:srgbClr val="585858"/>
                </a:solidFill>
                <a:latin typeface="Microsoft JhengHei"/>
                <a:cs typeface="Microsoft JhengHei"/>
              </a:rPr>
              <a:t>落馬</a:t>
            </a:r>
            <a:r>
              <a:rPr sz="1600" spc="-30" dirty="0">
                <a:solidFill>
                  <a:srgbClr val="585858"/>
                </a:solidFill>
                <a:latin typeface="Microsoft JhengHei"/>
                <a:cs typeface="Microsoft JhengHei"/>
              </a:rPr>
              <a:t>只</a:t>
            </a:r>
            <a:r>
              <a:rPr sz="1600" b="1" spc="-30" dirty="0">
                <a:latin typeface="Microsoft JhengHei"/>
                <a:cs typeface="Microsoft JhengHei"/>
              </a:rPr>
              <a:t>差一點</a:t>
            </a:r>
            <a:r>
              <a:rPr sz="1600" spc="-35" dirty="0">
                <a:solidFill>
                  <a:srgbClr val="585858"/>
                </a:solidFill>
                <a:latin typeface="Microsoft JhengHei"/>
                <a:cs typeface="Microsoft JhengHei"/>
              </a:rPr>
              <a:t>沒和那漂亮女人做成一回好事</a:t>
            </a:r>
            <a:r>
              <a:rPr sz="1600" spc="500" dirty="0">
                <a:solidFill>
                  <a:srgbClr val="585858"/>
                </a:solidFill>
                <a:latin typeface="Microsoft JhengHei"/>
                <a:cs typeface="Microsoft JhengHei"/>
              </a:rPr>
              <a:t> </a:t>
            </a:r>
            <a:r>
              <a:rPr sz="1600" b="1" spc="-25" dirty="0">
                <a:latin typeface="Microsoft JhengHei"/>
                <a:cs typeface="Microsoft JhengHei"/>
              </a:rPr>
              <a:t>差一點</a:t>
            </a:r>
            <a:r>
              <a:rPr sz="1600" spc="-35" dirty="0">
                <a:solidFill>
                  <a:srgbClr val="585858"/>
                </a:solidFill>
                <a:latin typeface="Microsoft JhengHei"/>
                <a:cs typeface="Microsoft JhengHei"/>
              </a:rPr>
              <a:t>見上面</a:t>
            </a:r>
            <a:endParaRPr sz="160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</a:pPr>
            <a:r>
              <a:rPr sz="1600" b="1" spc="-25" dirty="0">
                <a:latin typeface="Microsoft JhengHei"/>
                <a:cs typeface="Microsoft JhengHei"/>
              </a:rPr>
              <a:t>差一點</a:t>
            </a:r>
            <a:r>
              <a:rPr sz="1600" spc="-40" dirty="0">
                <a:solidFill>
                  <a:srgbClr val="585858"/>
                </a:solidFill>
                <a:latin typeface="Microsoft JhengHei"/>
                <a:cs typeface="Microsoft JhengHei"/>
              </a:rPr>
              <a:t>忘了</a:t>
            </a:r>
            <a:endParaRPr sz="1600">
              <a:latin typeface="Microsoft JhengHei"/>
              <a:cs typeface="Microsoft JhengHei"/>
            </a:endParaRPr>
          </a:p>
          <a:p>
            <a:pPr marL="722630" marR="716280" algn="ctr">
              <a:lnSpc>
                <a:spcPct val="100000"/>
              </a:lnSpc>
            </a:pPr>
            <a:r>
              <a:rPr sz="1600" spc="-30" dirty="0">
                <a:solidFill>
                  <a:srgbClr val="585858"/>
                </a:solidFill>
                <a:latin typeface="Microsoft JhengHei"/>
                <a:cs typeface="Microsoft JhengHei"/>
              </a:rPr>
              <a:t>可是我</a:t>
            </a:r>
            <a:r>
              <a:rPr sz="1600" b="1" spc="-25" dirty="0">
                <a:latin typeface="Microsoft JhengHei"/>
                <a:cs typeface="Microsoft JhengHei"/>
              </a:rPr>
              <a:t>差一點</a:t>
            </a:r>
            <a:r>
              <a:rPr sz="1600" spc="-30" dirty="0">
                <a:solidFill>
                  <a:srgbClr val="585858"/>
                </a:solidFill>
                <a:latin typeface="Microsoft JhengHei"/>
                <a:cs typeface="Microsoft JhengHei"/>
              </a:rPr>
              <a:t>被卡子抓走</a:t>
            </a:r>
            <a:r>
              <a:rPr sz="1600" spc="-25" dirty="0">
                <a:solidFill>
                  <a:srgbClr val="585858"/>
                </a:solidFill>
                <a:latin typeface="Microsoft JhengHei"/>
                <a:cs typeface="Microsoft JhengHei"/>
              </a:rPr>
              <a:t>我</a:t>
            </a:r>
            <a:r>
              <a:rPr sz="1600" b="1" spc="-25" dirty="0">
                <a:latin typeface="Microsoft JhengHei"/>
                <a:cs typeface="Microsoft JhengHei"/>
              </a:rPr>
              <a:t>差一點</a:t>
            </a:r>
            <a:r>
              <a:rPr sz="1600" spc="-30" dirty="0">
                <a:solidFill>
                  <a:srgbClr val="585858"/>
                </a:solidFill>
                <a:latin typeface="Microsoft JhengHei"/>
                <a:cs typeface="Microsoft JhengHei"/>
              </a:rPr>
              <a:t>被抓去坐牢</a:t>
            </a:r>
            <a:endParaRPr sz="160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</a:pPr>
            <a:r>
              <a:rPr sz="1600" spc="-30" dirty="0">
                <a:solidFill>
                  <a:srgbClr val="585858"/>
                </a:solidFill>
                <a:latin typeface="Microsoft JhengHei"/>
                <a:cs typeface="Microsoft JhengHei"/>
              </a:rPr>
              <a:t>把經理</a:t>
            </a:r>
            <a:r>
              <a:rPr sz="1600" b="1" spc="-25" dirty="0">
                <a:latin typeface="Microsoft JhengHei"/>
                <a:cs typeface="Microsoft JhengHei"/>
              </a:rPr>
              <a:t>差一點</a:t>
            </a:r>
            <a:r>
              <a:rPr sz="1600" spc="-30" dirty="0">
                <a:solidFill>
                  <a:srgbClr val="585858"/>
                </a:solidFill>
                <a:latin typeface="Microsoft JhengHei"/>
                <a:cs typeface="Microsoft JhengHei"/>
              </a:rPr>
              <a:t>嚇昏了過去</a:t>
            </a:r>
            <a:endParaRPr sz="160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</a:pPr>
            <a:r>
              <a:rPr sz="1600" spc="-25" dirty="0">
                <a:solidFill>
                  <a:srgbClr val="585858"/>
                </a:solidFill>
                <a:latin typeface="Microsoft JhengHei"/>
                <a:cs typeface="Microsoft JhengHei"/>
              </a:rPr>
              <a:t>我真的感動得眼淚都</a:t>
            </a:r>
            <a:r>
              <a:rPr sz="1600" b="1" spc="-25" dirty="0">
                <a:latin typeface="Microsoft JhengHei"/>
                <a:cs typeface="Microsoft JhengHei"/>
              </a:rPr>
              <a:t>差一點</a:t>
            </a:r>
            <a:r>
              <a:rPr sz="1600" spc="-35" dirty="0">
                <a:solidFill>
                  <a:srgbClr val="585858"/>
                </a:solidFill>
                <a:latin typeface="Microsoft JhengHei"/>
                <a:cs typeface="Microsoft JhengHei"/>
              </a:rPr>
              <a:t>掉下來了</a:t>
            </a:r>
            <a:endParaRPr sz="160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25" dirty="0">
                <a:latin typeface="Microsoft JhengHei"/>
                <a:cs typeface="Microsoft JhengHei"/>
              </a:rPr>
              <a:t>差一點</a:t>
            </a:r>
            <a:r>
              <a:rPr sz="1600" spc="-30" dirty="0">
                <a:solidFill>
                  <a:srgbClr val="585858"/>
                </a:solidFill>
                <a:latin typeface="Microsoft JhengHei"/>
                <a:cs typeface="Microsoft JhengHei"/>
              </a:rPr>
              <a:t>沒把手指頭當菜切了</a:t>
            </a:r>
            <a:endParaRPr sz="1600">
              <a:latin typeface="Microsoft JhengHei"/>
              <a:cs typeface="Microsoft JhengHei"/>
            </a:endParaRPr>
          </a:p>
          <a:p>
            <a:pPr marL="215265" marR="209550" algn="ctr">
              <a:lnSpc>
                <a:spcPct val="100000"/>
              </a:lnSpc>
            </a:pPr>
            <a:r>
              <a:rPr sz="1600" b="1" spc="-25" dirty="0">
                <a:latin typeface="Microsoft JhengHei"/>
                <a:cs typeface="Microsoft JhengHei"/>
              </a:rPr>
              <a:t>差一點</a:t>
            </a:r>
            <a:r>
              <a:rPr sz="1600" spc="-30" dirty="0">
                <a:solidFill>
                  <a:srgbClr val="585858"/>
                </a:solidFill>
                <a:latin typeface="Microsoft JhengHei"/>
                <a:cs typeface="Microsoft JhengHei"/>
              </a:rPr>
              <a:t>把爸爸心愛的上等酒給打翻了</a:t>
            </a:r>
            <a:r>
              <a:rPr sz="1600" spc="-25" dirty="0">
                <a:solidFill>
                  <a:srgbClr val="585858"/>
                </a:solidFill>
                <a:latin typeface="Microsoft JhengHei"/>
                <a:cs typeface="Microsoft JhengHei"/>
              </a:rPr>
              <a:t>原來他</a:t>
            </a:r>
            <a:r>
              <a:rPr sz="1600" b="1" spc="-25" dirty="0">
                <a:latin typeface="Microsoft JhengHei"/>
                <a:cs typeface="Microsoft JhengHei"/>
              </a:rPr>
              <a:t>差一點</a:t>
            </a:r>
            <a:r>
              <a:rPr sz="1600" spc="-35" dirty="0">
                <a:solidFill>
                  <a:srgbClr val="585858"/>
                </a:solidFill>
                <a:latin typeface="Microsoft JhengHei"/>
                <a:cs typeface="Microsoft JhengHei"/>
              </a:rPr>
              <a:t>摔倒了</a:t>
            </a:r>
            <a:endParaRPr sz="1600">
              <a:latin typeface="Microsoft JhengHei"/>
              <a:cs typeface="Microsoft JhengHei"/>
            </a:endParaRPr>
          </a:p>
          <a:p>
            <a:pPr marL="1128395" marR="1120775" algn="ctr">
              <a:lnSpc>
                <a:spcPct val="100000"/>
              </a:lnSpc>
            </a:pPr>
            <a:r>
              <a:rPr sz="1600" b="1" spc="-25" dirty="0">
                <a:solidFill>
                  <a:srgbClr val="585858"/>
                </a:solidFill>
                <a:latin typeface="Microsoft JhengHei"/>
                <a:cs typeface="Microsoft JhengHei"/>
              </a:rPr>
              <a:t>差一點</a:t>
            </a:r>
            <a:r>
              <a:rPr sz="1600" spc="-35" dirty="0">
                <a:solidFill>
                  <a:srgbClr val="585858"/>
                </a:solidFill>
                <a:latin typeface="Microsoft JhengHei"/>
                <a:cs typeface="Microsoft JhengHei"/>
              </a:rPr>
              <a:t>遭到截肢</a:t>
            </a:r>
            <a:r>
              <a:rPr sz="1600" b="1" spc="-25" dirty="0">
                <a:solidFill>
                  <a:srgbClr val="585858"/>
                </a:solidFill>
                <a:latin typeface="Microsoft JhengHei"/>
                <a:cs typeface="Microsoft JhengHei"/>
              </a:rPr>
              <a:t>差一點</a:t>
            </a:r>
            <a:r>
              <a:rPr sz="1600" spc="-35" dirty="0">
                <a:solidFill>
                  <a:srgbClr val="585858"/>
                </a:solidFill>
                <a:latin typeface="Microsoft JhengHei"/>
                <a:cs typeface="Microsoft JhengHei"/>
              </a:rPr>
              <a:t>就車畚斗</a:t>
            </a:r>
            <a:endParaRPr sz="1600">
              <a:latin typeface="Microsoft JhengHei"/>
              <a:cs typeface="Microsoft JhengHei"/>
            </a:endParaRPr>
          </a:p>
          <a:p>
            <a:pPr marL="635" algn="ctr">
              <a:lnSpc>
                <a:spcPts val="3325"/>
              </a:lnSpc>
            </a:pPr>
            <a:r>
              <a:rPr sz="2800" spc="-50" dirty="0">
                <a:solidFill>
                  <a:srgbClr val="585858"/>
                </a:solidFill>
                <a:latin typeface="Microsoft JhengHei"/>
                <a:cs typeface="Microsoft JhengHei"/>
              </a:rPr>
              <a:t>…</a:t>
            </a:r>
            <a:endParaRPr sz="2800">
              <a:latin typeface="Microsoft JhengHei"/>
              <a:cs typeface="Microsoft JhengHe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3063" y="529208"/>
            <a:ext cx="3148965" cy="5486400"/>
            <a:chOff x="893063" y="529208"/>
            <a:chExt cx="3148965" cy="5486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063" y="557783"/>
              <a:ext cx="3148583" cy="54574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52372" y="557783"/>
              <a:ext cx="2030095" cy="538480"/>
            </a:xfrm>
            <a:custGeom>
              <a:avLst/>
              <a:gdLst/>
              <a:ahLst/>
              <a:cxnLst/>
              <a:rect l="l" t="t" r="r" b="b"/>
              <a:pathLst>
                <a:path w="2030095" h="538480">
                  <a:moveTo>
                    <a:pt x="0" y="89662"/>
                  </a:moveTo>
                  <a:lnTo>
                    <a:pt x="7044" y="54756"/>
                  </a:lnTo>
                  <a:lnTo>
                    <a:pt x="26257" y="26257"/>
                  </a:lnTo>
                  <a:lnTo>
                    <a:pt x="54756" y="7044"/>
                  </a:lnTo>
                  <a:lnTo>
                    <a:pt x="89662" y="0"/>
                  </a:lnTo>
                  <a:lnTo>
                    <a:pt x="1940305" y="0"/>
                  </a:lnTo>
                  <a:lnTo>
                    <a:pt x="1975211" y="7044"/>
                  </a:lnTo>
                  <a:lnTo>
                    <a:pt x="2003710" y="26257"/>
                  </a:lnTo>
                  <a:lnTo>
                    <a:pt x="2022923" y="54756"/>
                  </a:lnTo>
                  <a:lnTo>
                    <a:pt x="2029967" y="89662"/>
                  </a:lnTo>
                  <a:lnTo>
                    <a:pt x="2029967" y="448310"/>
                  </a:lnTo>
                  <a:lnTo>
                    <a:pt x="2022923" y="483215"/>
                  </a:lnTo>
                  <a:lnTo>
                    <a:pt x="2003710" y="511714"/>
                  </a:lnTo>
                  <a:lnTo>
                    <a:pt x="1975211" y="530927"/>
                  </a:lnTo>
                  <a:lnTo>
                    <a:pt x="1940305" y="537971"/>
                  </a:lnTo>
                  <a:lnTo>
                    <a:pt x="89662" y="537971"/>
                  </a:lnTo>
                  <a:lnTo>
                    <a:pt x="54756" y="530927"/>
                  </a:lnTo>
                  <a:lnTo>
                    <a:pt x="26257" y="511714"/>
                  </a:lnTo>
                  <a:lnTo>
                    <a:pt x="7044" y="483215"/>
                  </a:lnTo>
                  <a:lnTo>
                    <a:pt x="0" y="448310"/>
                  </a:lnTo>
                  <a:lnTo>
                    <a:pt x="0" y="89662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8780" y="3517391"/>
              <a:ext cx="335280" cy="3413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7278" y="590550"/>
            <a:ext cx="17741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Articut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9477" y="1146810"/>
            <a:ext cx="6208395" cy="8489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 Black"/>
                <a:cs typeface="Arial Black"/>
              </a:rPr>
              <a:t>CWS</a:t>
            </a:r>
            <a:r>
              <a:rPr sz="2800" spc="-75" dirty="0">
                <a:latin typeface="Arial Black"/>
                <a:cs typeface="Arial Black"/>
              </a:rPr>
              <a:t> </a:t>
            </a:r>
            <a:r>
              <a:rPr sz="2800" spc="-25" dirty="0">
                <a:latin typeface="Arial Black"/>
                <a:cs typeface="Arial Black"/>
              </a:rPr>
              <a:t>POS</a:t>
            </a:r>
            <a:endParaRPr sz="2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445"/>
              </a:spcBef>
            </a:pPr>
            <a:r>
              <a:rPr sz="1400" b="1" spc="-10" dirty="0">
                <a:latin typeface="Microsoft JhengHei"/>
                <a:cs typeface="Microsoft JhengHei"/>
              </a:rPr>
              <a:t>&lt;MODIFIER&gt;差一點&lt;/MODIFIER&gt;&lt;ACTION_verb&gt;昏倒&lt;/ACTION_verb&gt;</a:t>
            </a:r>
            <a:endParaRPr sz="1400">
              <a:latin typeface="Microsoft JhengHei"/>
              <a:cs typeface="Microsoft Jheng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7759" y="2246376"/>
            <a:ext cx="6251447" cy="38541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2388" y="675131"/>
            <a:ext cx="882395" cy="84277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1916" y="559308"/>
            <a:ext cx="3148965" cy="5457825"/>
            <a:chOff x="851916" y="559308"/>
            <a:chExt cx="3148965" cy="545782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916" y="559308"/>
              <a:ext cx="3148584" cy="54574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2184" y="3364991"/>
              <a:ext cx="335279" cy="3413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02080" y="2316480"/>
              <a:ext cx="2042160" cy="693420"/>
            </a:xfrm>
            <a:custGeom>
              <a:avLst/>
              <a:gdLst/>
              <a:ahLst/>
              <a:cxnLst/>
              <a:rect l="l" t="t" r="r" b="b"/>
              <a:pathLst>
                <a:path w="2042160" h="693419">
                  <a:moveTo>
                    <a:pt x="0" y="693420"/>
                  </a:moveTo>
                  <a:lnTo>
                    <a:pt x="2042160" y="693420"/>
                  </a:lnTo>
                  <a:lnTo>
                    <a:pt x="2042160" y="0"/>
                  </a:lnTo>
                  <a:lnTo>
                    <a:pt x="0" y="0"/>
                  </a:lnTo>
                  <a:lnTo>
                    <a:pt x="0" y="69342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557" rIns="0" bIns="0" rtlCol="0">
            <a:spAutoFit/>
          </a:bodyPr>
          <a:lstStyle/>
          <a:p>
            <a:pPr marL="468820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Loki</a:t>
            </a:r>
          </a:p>
          <a:p>
            <a:pPr marL="4692650">
              <a:lnSpc>
                <a:spcPct val="100000"/>
              </a:lnSpc>
              <a:spcBef>
                <a:spcPts val="55"/>
              </a:spcBef>
            </a:pPr>
            <a:r>
              <a:rPr sz="2800" dirty="0"/>
              <a:t>Syntactic</a:t>
            </a:r>
            <a:r>
              <a:rPr sz="2800" spc="-5" dirty="0"/>
              <a:t> </a:t>
            </a:r>
            <a:r>
              <a:rPr sz="2800" dirty="0"/>
              <a:t>Structural</a:t>
            </a:r>
            <a:r>
              <a:rPr sz="2800" spc="-20" dirty="0"/>
              <a:t> </a:t>
            </a:r>
            <a:r>
              <a:rPr sz="2800" spc="-10" dirty="0"/>
              <a:t>Pattern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1643" y="654491"/>
            <a:ext cx="908848" cy="8756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2855" y="1789176"/>
            <a:ext cx="7336535" cy="188214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96848" y="559308"/>
            <a:ext cx="3204210" cy="5457825"/>
            <a:chOff x="696848" y="559308"/>
            <a:chExt cx="3204210" cy="545782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423" y="559308"/>
              <a:ext cx="3147060" cy="54574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25423" y="3336036"/>
              <a:ext cx="3147060" cy="722630"/>
            </a:xfrm>
            <a:custGeom>
              <a:avLst/>
              <a:gdLst/>
              <a:ahLst/>
              <a:cxnLst/>
              <a:rect l="l" t="t" r="r" b="b"/>
              <a:pathLst>
                <a:path w="3147060" h="722629">
                  <a:moveTo>
                    <a:pt x="0" y="722376"/>
                  </a:moveTo>
                  <a:lnTo>
                    <a:pt x="3147060" y="722376"/>
                  </a:lnTo>
                  <a:lnTo>
                    <a:pt x="3147060" y="0"/>
                  </a:lnTo>
                  <a:lnTo>
                    <a:pt x="0" y="0"/>
                  </a:lnTo>
                  <a:lnTo>
                    <a:pt x="0" y="722376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5504" y="3400043"/>
              <a:ext cx="335279" cy="34137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404175" y="3759372"/>
            <a:ext cx="7788275" cy="2352675"/>
            <a:chOff x="4404175" y="3759372"/>
            <a:chExt cx="7788275" cy="235267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4175" y="3759372"/>
              <a:ext cx="7787823" cy="235230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62856" y="3918203"/>
              <a:ext cx="7336535" cy="18547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9041" y="483108"/>
            <a:ext cx="11323320" cy="5600700"/>
            <a:chOff x="709041" y="483108"/>
            <a:chExt cx="11323320" cy="5600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1441" y="1668479"/>
              <a:ext cx="8060641" cy="26843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0039" y="1827275"/>
              <a:ext cx="7563611" cy="21869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616" y="483108"/>
              <a:ext cx="3148584" cy="54589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7616" y="4219955"/>
              <a:ext cx="3148965" cy="829310"/>
            </a:xfrm>
            <a:custGeom>
              <a:avLst/>
              <a:gdLst/>
              <a:ahLst/>
              <a:cxnLst/>
              <a:rect l="l" t="t" r="r" b="b"/>
              <a:pathLst>
                <a:path w="3148965" h="829310">
                  <a:moveTo>
                    <a:pt x="0" y="414528"/>
                  </a:moveTo>
                  <a:lnTo>
                    <a:pt x="6433" y="376791"/>
                  </a:lnTo>
                  <a:lnTo>
                    <a:pt x="25364" y="340004"/>
                  </a:lnTo>
                  <a:lnTo>
                    <a:pt x="56236" y="304314"/>
                  </a:lnTo>
                  <a:lnTo>
                    <a:pt x="98493" y="269868"/>
                  </a:lnTo>
                  <a:lnTo>
                    <a:pt x="151580" y="236810"/>
                  </a:lnTo>
                  <a:lnTo>
                    <a:pt x="214940" y="205288"/>
                  </a:lnTo>
                  <a:lnTo>
                    <a:pt x="250299" y="190148"/>
                  </a:lnTo>
                  <a:lnTo>
                    <a:pt x="288018" y="175447"/>
                  </a:lnTo>
                  <a:lnTo>
                    <a:pt x="328028" y="161203"/>
                  </a:lnTo>
                  <a:lnTo>
                    <a:pt x="370258" y="147434"/>
                  </a:lnTo>
                  <a:lnTo>
                    <a:pt x="414641" y="134159"/>
                  </a:lnTo>
                  <a:lnTo>
                    <a:pt x="461105" y="121396"/>
                  </a:lnTo>
                  <a:lnTo>
                    <a:pt x="509582" y="109162"/>
                  </a:lnTo>
                  <a:lnTo>
                    <a:pt x="560002" y="97477"/>
                  </a:lnTo>
                  <a:lnTo>
                    <a:pt x="612295" y="86358"/>
                  </a:lnTo>
                  <a:lnTo>
                    <a:pt x="666393" y="75825"/>
                  </a:lnTo>
                  <a:lnTo>
                    <a:pt x="722225" y="65894"/>
                  </a:lnTo>
                  <a:lnTo>
                    <a:pt x="779723" y="56585"/>
                  </a:lnTo>
                  <a:lnTo>
                    <a:pt x="838816" y="47916"/>
                  </a:lnTo>
                  <a:lnTo>
                    <a:pt x="899436" y="39904"/>
                  </a:lnTo>
                  <a:lnTo>
                    <a:pt x="961513" y="32569"/>
                  </a:lnTo>
                  <a:lnTo>
                    <a:pt x="1024976" y="25928"/>
                  </a:lnTo>
                  <a:lnTo>
                    <a:pt x="1089758" y="20001"/>
                  </a:lnTo>
                  <a:lnTo>
                    <a:pt x="1155788" y="14804"/>
                  </a:lnTo>
                  <a:lnTo>
                    <a:pt x="1222996" y="10356"/>
                  </a:lnTo>
                  <a:lnTo>
                    <a:pt x="1291315" y="6677"/>
                  </a:lnTo>
                  <a:lnTo>
                    <a:pt x="1360673" y="3783"/>
                  </a:lnTo>
                  <a:lnTo>
                    <a:pt x="1431001" y="1693"/>
                  </a:lnTo>
                  <a:lnTo>
                    <a:pt x="1502231" y="426"/>
                  </a:lnTo>
                  <a:lnTo>
                    <a:pt x="1574292" y="0"/>
                  </a:lnTo>
                  <a:lnTo>
                    <a:pt x="1646352" y="426"/>
                  </a:lnTo>
                  <a:lnTo>
                    <a:pt x="1717582" y="1693"/>
                  </a:lnTo>
                  <a:lnTo>
                    <a:pt x="1787910" y="3783"/>
                  </a:lnTo>
                  <a:lnTo>
                    <a:pt x="1857268" y="6677"/>
                  </a:lnTo>
                  <a:lnTo>
                    <a:pt x="1925587" y="10356"/>
                  </a:lnTo>
                  <a:lnTo>
                    <a:pt x="1992795" y="14804"/>
                  </a:lnTo>
                  <a:lnTo>
                    <a:pt x="2058825" y="20001"/>
                  </a:lnTo>
                  <a:lnTo>
                    <a:pt x="2123607" y="25928"/>
                  </a:lnTo>
                  <a:lnTo>
                    <a:pt x="2187070" y="32569"/>
                  </a:lnTo>
                  <a:lnTo>
                    <a:pt x="2249147" y="39904"/>
                  </a:lnTo>
                  <a:lnTo>
                    <a:pt x="2309767" y="47916"/>
                  </a:lnTo>
                  <a:lnTo>
                    <a:pt x="2368860" y="56585"/>
                  </a:lnTo>
                  <a:lnTo>
                    <a:pt x="2426358" y="65894"/>
                  </a:lnTo>
                  <a:lnTo>
                    <a:pt x="2482190" y="75825"/>
                  </a:lnTo>
                  <a:lnTo>
                    <a:pt x="2536288" y="86358"/>
                  </a:lnTo>
                  <a:lnTo>
                    <a:pt x="2588581" y="97477"/>
                  </a:lnTo>
                  <a:lnTo>
                    <a:pt x="2639001" y="109162"/>
                  </a:lnTo>
                  <a:lnTo>
                    <a:pt x="2687478" y="121396"/>
                  </a:lnTo>
                  <a:lnTo>
                    <a:pt x="2733942" y="134159"/>
                  </a:lnTo>
                  <a:lnTo>
                    <a:pt x="2778325" y="147434"/>
                  </a:lnTo>
                  <a:lnTo>
                    <a:pt x="2820555" y="161203"/>
                  </a:lnTo>
                  <a:lnTo>
                    <a:pt x="2860565" y="175447"/>
                  </a:lnTo>
                  <a:lnTo>
                    <a:pt x="2898284" y="190148"/>
                  </a:lnTo>
                  <a:lnTo>
                    <a:pt x="2933643" y="205288"/>
                  </a:lnTo>
                  <a:lnTo>
                    <a:pt x="2997003" y="236810"/>
                  </a:lnTo>
                  <a:lnTo>
                    <a:pt x="3050090" y="269868"/>
                  </a:lnTo>
                  <a:lnTo>
                    <a:pt x="3092347" y="304314"/>
                  </a:lnTo>
                  <a:lnTo>
                    <a:pt x="3123219" y="340004"/>
                  </a:lnTo>
                  <a:lnTo>
                    <a:pt x="3142150" y="376791"/>
                  </a:lnTo>
                  <a:lnTo>
                    <a:pt x="3148584" y="414528"/>
                  </a:lnTo>
                  <a:lnTo>
                    <a:pt x="3146963" y="433506"/>
                  </a:lnTo>
                  <a:lnTo>
                    <a:pt x="3134212" y="470786"/>
                  </a:lnTo>
                  <a:lnTo>
                    <a:pt x="3109241" y="507042"/>
                  </a:lnTo>
                  <a:lnTo>
                    <a:pt x="3072607" y="542128"/>
                  </a:lnTo>
                  <a:lnTo>
                    <a:pt x="3024866" y="575899"/>
                  </a:lnTo>
                  <a:lnTo>
                    <a:pt x="2966573" y="608207"/>
                  </a:lnTo>
                  <a:lnTo>
                    <a:pt x="2898284" y="638907"/>
                  </a:lnTo>
                  <a:lnTo>
                    <a:pt x="2860565" y="653608"/>
                  </a:lnTo>
                  <a:lnTo>
                    <a:pt x="2820555" y="667852"/>
                  </a:lnTo>
                  <a:lnTo>
                    <a:pt x="2778325" y="681621"/>
                  </a:lnTo>
                  <a:lnTo>
                    <a:pt x="2733942" y="694896"/>
                  </a:lnTo>
                  <a:lnTo>
                    <a:pt x="2687478" y="707659"/>
                  </a:lnTo>
                  <a:lnTo>
                    <a:pt x="2639001" y="719893"/>
                  </a:lnTo>
                  <a:lnTo>
                    <a:pt x="2588581" y="731578"/>
                  </a:lnTo>
                  <a:lnTo>
                    <a:pt x="2536288" y="742697"/>
                  </a:lnTo>
                  <a:lnTo>
                    <a:pt x="2482190" y="753230"/>
                  </a:lnTo>
                  <a:lnTo>
                    <a:pt x="2426358" y="763161"/>
                  </a:lnTo>
                  <a:lnTo>
                    <a:pt x="2368860" y="772470"/>
                  </a:lnTo>
                  <a:lnTo>
                    <a:pt x="2309767" y="781139"/>
                  </a:lnTo>
                  <a:lnTo>
                    <a:pt x="2249147" y="789151"/>
                  </a:lnTo>
                  <a:lnTo>
                    <a:pt x="2187070" y="796486"/>
                  </a:lnTo>
                  <a:lnTo>
                    <a:pt x="2123607" y="803127"/>
                  </a:lnTo>
                  <a:lnTo>
                    <a:pt x="2058825" y="809054"/>
                  </a:lnTo>
                  <a:lnTo>
                    <a:pt x="1992795" y="814251"/>
                  </a:lnTo>
                  <a:lnTo>
                    <a:pt x="1925587" y="818699"/>
                  </a:lnTo>
                  <a:lnTo>
                    <a:pt x="1857268" y="822378"/>
                  </a:lnTo>
                  <a:lnTo>
                    <a:pt x="1787910" y="825272"/>
                  </a:lnTo>
                  <a:lnTo>
                    <a:pt x="1717582" y="827362"/>
                  </a:lnTo>
                  <a:lnTo>
                    <a:pt x="1646352" y="828629"/>
                  </a:lnTo>
                  <a:lnTo>
                    <a:pt x="1574292" y="829056"/>
                  </a:lnTo>
                  <a:lnTo>
                    <a:pt x="1502231" y="828629"/>
                  </a:lnTo>
                  <a:lnTo>
                    <a:pt x="1431001" y="827362"/>
                  </a:lnTo>
                  <a:lnTo>
                    <a:pt x="1360673" y="825272"/>
                  </a:lnTo>
                  <a:lnTo>
                    <a:pt x="1291315" y="822378"/>
                  </a:lnTo>
                  <a:lnTo>
                    <a:pt x="1222996" y="818699"/>
                  </a:lnTo>
                  <a:lnTo>
                    <a:pt x="1155788" y="814251"/>
                  </a:lnTo>
                  <a:lnTo>
                    <a:pt x="1089758" y="809054"/>
                  </a:lnTo>
                  <a:lnTo>
                    <a:pt x="1024976" y="803127"/>
                  </a:lnTo>
                  <a:lnTo>
                    <a:pt x="961513" y="796486"/>
                  </a:lnTo>
                  <a:lnTo>
                    <a:pt x="899436" y="789151"/>
                  </a:lnTo>
                  <a:lnTo>
                    <a:pt x="838816" y="781139"/>
                  </a:lnTo>
                  <a:lnTo>
                    <a:pt x="779723" y="772470"/>
                  </a:lnTo>
                  <a:lnTo>
                    <a:pt x="722225" y="763161"/>
                  </a:lnTo>
                  <a:lnTo>
                    <a:pt x="666393" y="753230"/>
                  </a:lnTo>
                  <a:lnTo>
                    <a:pt x="612295" y="742697"/>
                  </a:lnTo>
                  <a:lnTo>
                    <a:pt x="560002" y="731578"/>
                  </a:lnTo>
                  <a:lnTo>
                    <a:pt x="509582" y="719893"/>
                  </a:lnTo>
                  <a:lnTo>
                    <a:pt x="461105" y="707659"/>
                  </a:lnTo>
                  <a:lnTo>
                    <a:pt x="414641" y="694896"/>
                  </a:lnTo>
                  <a:lnTo>
                    <a:pt x="370258" y="681621"/>
                  </a:lnTo>
                  <a:lnTo>
                    <a:pt x="328028" y="667852"/>
                  </a:lnTo>
                  <a:lnTo>
                    <a:pt x="288018" y="653608"/>
                  </a:lnTo>
                  <a:lnTo>
                    <a:pt x="250299" y="638907"/>
                  </a:lnTo>
                  <a:lnTo>
                    <a:pt x="214940" y="623767"/>
                  </a:lnTo>
                  <a:lnTo>
                    <a:pt x="151580" y="592245"/>
                  </a:lnTo>
                  <a:lnTo>
                    <a:pt x="98493" y="559187"/>
                  </a:lnTo>
                  <a:lnTo>
                    <a:pt x="56236" y="524741"/>
                  </a:lnTo>
                  <a:lnTo>
                    <a:pt x="25364" y="489051"/>
                  </a:lnTo>
                  <a:lnTo>
                    <a:pt x="6433" y="452264"/>
                  </a:lnTo>
                  <a:lnTo>
                    <a:pt x="0" y="41452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4460" y="3300984"/>
              <a:ext cx="335279" cy="3413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8016" y="4084370"/>
              <a:ext cx="7933944" cy="199936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30039" y="4276343"/>
              <a:ext cx="7563611" cy="162915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624" rIns="0" bIns="0" rtlCol="0">
            <a:spAutoFit/>
          </a:bodyPr>
          <a:lstStyle/>
          <a:p>
            <a:pPr marL="3547745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Generate</a:t>
            </a:r>
            <a:r>
              <a:rPr spc="-30" dirty="0"/>
              <a:t> </a:t>
            </a:r>
            <a:r>
              <a:rPr dirty="0"/>
              <a:t>Semantic</a:t>
            </a:r>
            <a:r>
              <a:rPr spc="-15" dirty="0"/>
              <a:t> </a:t>
            </a:r>
            <a:r>
              <a:rPr spc="-10" dirty="0"/>
              <a:t>Logic</a:t>
            </a:r>
          </a:p>
          <a:p>
            <a:pPr marL="3550285" algn="ctr">
              <a:lnSpc>
                <a:spcPct val="100000"/>
              </a:lnSpc>
              <a:spcBef>
                <a:spcPts val="60"/>
              </a:spcBef>
            </a:pPr>
            <a:r>
              <a:rPr sz="2800" dirty="0"/>
              <a:t>In</a:t>
            </a:r>
            <a:r>
              <a:rPr sz="2800" spc="-15" dirty="0"/>
              <a:t> </a:t>
            </a:r>
            <a:r>
              <a:rPr sz="2800" spc="-10" dirty="0"/>
              <a:t>Python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653" y="684657"/>
            <a:ext cx="4775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Findings</a:t>
            </a:r>
            <a:r>
              <a:rPr spc="-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20" dirty="0"/>
              <a:t>Demo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27595" y="5908344"/>
            <a:ext cx="351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https://github.com/Chenct-jonathan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2511" y="5792754"/>
            <a:ext cx="464819" cy="45561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25650" y="1432052"/>
          <a:ext cx="82169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Grammatical Aspect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Lexical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-25" dirty="0">
                          <a:latin typeface="Microsoft JhengHei"/>
                          <a:cs typeface="Microsoft JhengHei"/>
                        </a:rPr>
                        <a:t>完成貌</a:t>
                      </a:r>
                      <a:r>
                        <a:rPr sz="1600" spc="-10" dirty="0">
                          <a:latin typeface="Arial Black"/>
                          <a:cs typeface="Arial Black"/>
                        </a:rPr>
                        <a:t>(Perfective)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-25" dirty="0">
                          <a:latin typeface="Microsoft JhengHei"/>
                          <a:cs typeface="Microsoft JhengHei"/>
                        </a:rPr>
                        <a:t>結束體</a:t>
                      </a:r>
                      <a:r>
                        <a:rPr sz="1600" spc="-10" dirty="0">
                          <a:latin typeface="Arial Black"/>
                          <a:cs typeface="Arial Black"/>
                        </a:rPr>
                        <a:t>(Accomplishment)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-25" dirty="0">
                          <a:latin typeface="Microsoft JhengHei"/>
                          <a:cs typeface="Microsoft JhengHei"/>
                        </a:rPr>
                        <a:t>經驗貌</a:t>
                      </a:r>
                      <a:r>
                        <a:rPr sz="1600" spc="-10" dirty="0">
                          <a:latin typeface="Arial Black"/>
                          <a:cs typeface="Arial Black"/>
                        </a:rPr>
                        <a:t>(Experiencial)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-25" dirty="0">
                          <a:latin typeface="Microsoft JhengHei"/>
                          <a:cs typeface="Microsoft JhengHei"/>
                        </a:rPr>
                        <a:t>達成體</a:t>
                      </a:r>
                      <a:r>
                        <a:rPr sz="1600" spc="-10" dirty="0">
                          <a:latin typeface="Arial Black"/>
                          <a:cs typeface="Arial Black"/>
                        </a:rPr>
                        <a:t>(Achievement)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866885" y="2599790"/>
            <a:ext cx="8444865" cy="2971165"/>
            <a:chOff x="1866885" y="2599790"/>
            <a:chExt cx="8444865" cy="297116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6885" y="2599790"/>
              <a:ext cx="8444513" cy="29706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1492" y="2764536"/>
              <a:ext cx="8129016" cy="26548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</Words>
  <Application>Microsoft Office PowerPoint</Application>
  <PresentationFormat>寬螢幕</PresentationFormat>
  <Paragraphs>48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Microsoft JhengHei</vt:lpstr>
      <vt:lpstr>Arial Black</vt:lpstr>
      <vt:lpstr>Calibri</vt:lpstr>
      <vt:lpstr>Office Theme</vt:lpstr>
      <vt:lpstr>Visualizing the Sense of Language</vt:lpstr>
      <vt:lpstr>The Problem : The Sense of Language is a Black Box</vt:lpstr>
      <vt:lpstr>What If…?</vt:lpstr>
      <vt:lpstr>PowerPoint 簡報</vt:lpstr>
      <vt:lpstr>平衡語料庫 Sinica Corpus Input Utterance (44)</vt:lpstr>
      <vt:lpstr>Articut</vt:lpstr>
      <vt:lpstr>Loki Syntactic Structural Pattern</vt:lpstr>
      <vt:lpstr>Generate Semantic Logic In Python</vt:lpstr>
      <vt:lpstr>Findings and Demo</vt:lpstr>
      <vt:lpstr>Conclusion</vt:lpstr>
      <vt:lpstr>Just a second Let me show you why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陳畯田</dc:creator>
  <cp:lastModifiedBy>鍾孟軒</cp:lastModifiedBy>
  <cp:revision>1</cp:revision>
  <dcterms:created xsi:type="dcterms:W3CDTF">2024-02-09T01:20:09Z</dcterms:created>
  <dcterms:modified xsi:type="dcterms:W3CDTF">2024-02-09T01:20:38Z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2024-02-09T00:00:00Z</vt:filetime>
  </property>
  <property fmtid="{D5CDD505-2E9C-101B-9397-08002B2CF9AE}" pid="5" name="Producer">
    <vt:lpwstr>Microsoft® PowerPoint® 2019</vt:lpwstr>
  </property>
</Properties>
</file>