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7" r:id="rId5"/>
    <p:sldId id="258" r:id="rId6"/>
    <p:sldId id="27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5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F1768-E2A2-4802-8903-18C467C0076C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F0028-10EB-4C29-832D-47FD8337DE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8F967E-F5CD-48DF-8FD1-313400D6CA1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09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2D4A-8571-4CA4-87D9-670AE4FB995A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05C4-2AD7-477B-8F2A-EEE85BD4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83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2D4A-8571-4CA4-87D9-670AE4FB995A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05C4-2AD7-477B-8F2A-EEE85BD4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39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2D4A-8571-4CA4-87D9-670AE4FB995A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05C4-2AD7-477B-8F2A-EEE85BD4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000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">
    <p:bg>
      <p:bgPr>
        <a:solidFill>
          <a:srgbClr val="0053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819604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083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36525"/>
            <a:ext cx="12192000" cy="699452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5D806D-32F2-4101-81C7-805AA17F071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4/5/2017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0AE0F-4F8C-4E63-B5C1-3ACD7FE2C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" y="4486276"/>
            <a:ext cx="8778240" cy="1431150"/>
          </a:xfrm>
          <a:prstGeom prst="rect">
            <a:avLst/>
          </a:prstGeom>
          <a:gradFill>
            <a:gsLst>
              <a:gs pos="0">
                <a:schemeClr val="tx2">
                  <a:lumMod val="0"/>
                  <a:alpha val="7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effectLst>
            <a:outerShdw blurRad="57150" dist="19050" dir="5400000" algn="ctr" rotWithShape="0">
              <a:schemeClr val="tx2">
                <a:alpha val="0"/>
              </a:scheme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57175" y="4772025"/>
            <a:ext cx="707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Thanks to our sponsor!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7775" y="4486274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8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2D4A-8571-4CA4-87D9-670AE4FB995A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05C4-2AD7-477B-8F2A-EEE85BD4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79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2D4A-8571-4CA4-87D9-670AE4FB995A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05C4-2AD7-477B-8F2A-EEE85BD4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7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2D4A-8571-4CA4-87D9-670AE4FB995A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05C4-2AD7-477B-8F2A-EEE85BD4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88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2D4A-8571-4CA4-87D9-670AE4FB995A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05C4-2AD7-477B-8F2A-EEE85BD4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26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2D4A-8571-4CA4-87D9-670AE4FB995A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05C4-2AD7-477B-8F2A-EEE85BD4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65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2D4A-8571-4CA4-87D9-670AE4FB995A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05C4-2AD7-477B-8F2A-EEE85BD4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34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2D4A-8571-4CA4-87D9-670AE4FB995A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05C4-2AD7-477B-8F2A-EEE85BD4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01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2D4A-8571-4CA4-87D9-670AE4FB995A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05C4-2AD7-477B-8F2A-EEE85BD4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62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2D4A-8571-4CA4-87D9-670AE4FB995A}" type="datetimeFigureOut">
              <a:rPr lang="en-IN" smtClean="0"/>
              <a:t>05-04-2017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05C4-2AD7-477B-8F2A-EEE85BD4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26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vscode-powershell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spdev.uservoice.com/" TargetMode="External"/><Relationship Id="rId2" Type="http://schemas.openxmlformats.org/officeDocument/2006/relationships/hyperlink" Target="https://www.microsoft.com/en-in/download/details.aspx?id=42038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shCode/PowerShellPracticeAndStyl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C:\Program%20Files%20(x86)\Microsoft%20VS%20Code\Code.ex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hyperlink" Target="http://chen.about-powershell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hyperlink" Target="http://chen.about-powershell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hannel9.msdn.com/Events/PowerShell-Team/PowerShell-10-Year-Anniversary/Keynote-PowerShell-Then-and-Now" TargetMode="External"/><Relationship Id="rId4" Type="http://schemas.openxmlformats.org/officeDocument/2006/relationships/hyperlink" Target="https://channel9.msdn.com/Events/PowerShell-Team/PowerShell-10-Year-Anniversary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indowsserver.uservoice.com/forums/301869-powershell" TargetMode="External"/><Relationship Id="rId13" Type="http://schemas.openxmlformats.org/officeDocument/2006/relationships/hyperlink" Target="https://mva.microsoft.com/training-topics/powershell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github.com/powershell" TargetMode="External"/><Relationship Id="rId12" Type="http://schemas.openxmlformats.org/officeDocument/2006/relationships/hyperlink" Target="https://channel9.msdn.com/Tags/powershel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allery.technet.microsoft.com/scriptcenter/site/search?f%5b0%5d.Type=ProgrammingLanguage&amp;f%5b0%5d.Value=PowerShell&amp;f%5b0%5d.Text=PowerShell" TargetMode="External"/><Relationship Id="rId11" Type="http://schemas.openxmlformats.org/officeDocument/2006/relationships/hyperlink" Target="https://social.technet.microsoft.com/wiki/contents/articles/tags/PowerShell/default.aspx" TargetMode="External"/><Relationship Id="rId5" Type="http://schemas.openxmlformats.org/officeDocument/2006/relationships/hyperlink" Target="https://www.powershellgallery.com/" TargetMode="External"/><Relationship Id="rId10" Type="http://schemas.openxmlformats.org/officeDocument/2006/relationships/hyperlink" Target="https://blogs.technet.microsoft.com/heyscriptingguy/" TargetMode="External"/><Relationship Id="rId4" Type="http://schemas.openxmlformats.org/officeDocument/2006/relationships/hyperlink" Target="https://msdn.microsoft.com/en-us/powershell/mt173057.aspx" TargetMode="External"/><Relationship Id="rId9" Type="http://schemas.openxmlformats.org/officeDocument/2006/relationships/hyperlink" Target="https://blogs.msdn.microsoft.com/powershell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shellgallery.com/" TargetMode="External"/><Relationship Id="rId2" Type="http://schemas.openxmlformats.org/officeDocument/2006/relationships/hyperlink" Target="https://github.com/PowerShell/platyPS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" y="2523067"/>
            <a:ext cx="10000540" cy="1853636"/>
          </a:xfrm>
          <a:solidFill>
            <a:schemeClr val="accent5">
              <a:lumMod val="20000"/>
              <a:lumOff val="80000"/>
              <a:alpha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6000" b="1" dirty="0">
                <a:solidFill>
                  <a:srgbClr val="002060"/>
                </a:solidFill>
              </a:rPr>
              <a:t>Automating Office 365 Using PowerShell</a:t>
            </a:r>
            <a:br>
              <a:rPr lang="en-IN" sz="6000" b="1" dirty="0">
                <a:solidFill>
                  <a:srgbClr val="002060"/>
                </a:solidFill>
              </a:rPr>
            </a:br>
            <a:endParaRPr lang="en-IN" sz="6000" b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830" y="2523067"/>
            <a:ext cx="1876425" cy="18764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589" y="4376703"/>
            <a:ext cx="5977466" cy="940364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</p:spPr>
        <p:txBody>
          <a:bodyPr vert="horz" wrap="square" lIns="0" tIns="0" rIns="0" bIns="0" rtlCol="0" anchor="b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IN" sz="3200" dirty="0">
                <a:solidFill>
                  <a:schemeClr val="tx1"/>
                </a:solidFill>
                <a:latin typeface="+mn-lt"/>
              </a:rPr>
              <a:t>Chendrayan Venkatesan (Chen V)</a:t>
            </a:r>
          </a:p>
          <a:p>
            <a:r>
              <a:rPr lang="en-IN" sz="3200" dirty="0">
                <a:solidFill>
                  <a:schemeClr val="tx1"/>
                </a:solidFill>
                <a:latin typeface="+mn-lt"/>
              </a:rPr>
              <a:t>Automation Engineer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89" y="5317067"/>
            <a:ext cx="5977466" cy="1202266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</p:spPr>
        <p:txBody>
          <a:bodyPr vert="horz" wrap="square" lIns="0" tIns="0" rIns="0" bIns="0" rtlCol="0" anchor="b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300" baseline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endParaRPr lang="en-IN" sz="3200" dirty="0">
              <a:solidFill>
                <a:schemeClr val="tx1"/>
              </a:solidFill>
              <a:latin typeface="+mn-lt"/>
            </a:endParaRPr>
          </a:p>
          <a:p>
            <a:r>
              <a:rPr lang="en-IN" sz="2800" b="1" dirty="0">
                <a:solidFill>
                  <a:schemeClr val="tx1"/>
                </a:solidFill>
                <a:latin typeface="+mn-lt"/>
              </a:rPr>
              <a:t>6</a:t>
            </a:r>
            <a:r>
              <a:rPr lang="en-IN" sz="2800" b="1" baseline="30000" dirty="0">
                <a:solidFill>
                  <a:schemeClr val="tx1"/>
                </a:solidFill>
                <a:latin typeface="+mn-lt"/>
              </a:rPr>
              <a:t>th</a:t>
            </a:r>
            <a:r>
              <a:rPr lang="en-IN" sz="2800" b="1" dirty="0">
                <a:solidFill>
                  <a:schemeClr val="tx1"/>
                </a:solidFill>
                <a:latin typeface="+mn-lt"/>
              </a:rPr>
              <a:t>  April 2017 </a:t>
            </a:r>
          </a:p>
          <a:p>
            <a:endParaRPr lang="en-IN" sz="3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151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87" y="6298294"/>
            <a:ext cx="7726205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       #aosIndiaTour, @aOSComm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sz="6000" dirty="0">
                <a:solidFill>
                  <a:schemeClr val="accent1"/>
                </a:solidFill>
              </a:rPr>
              <a:t>VS Code and PowerShell Extension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VS Code</a:t>
            </a:r>
          </a:p>
          <a:p>
            <a:r>
              <a:rPr lang="en-US" dirty="0"/>
              <a:t>Super light weight editor</a:t>
            </a:r>
          </a:p>
          <a:p>
            <a:r>
              <a:rPr lang="en-US" dirty="0" err="1"/>
              <a:t>Intellisense</a:t>
            </a:r>
            <a:r>
              <a:rPr lang="en-US" dirty="0"/>
              <a:t>, Debugging, Built-in </a:t>
            </a:r>
            <a:r>
              <a:rPr lang="en-US" dirty="0" err="1"/>
              <a:t>Git</a:t>
            </a:r>
            <a:r>
              <a:rPr lang="en-US" dirty="0"/>
              <a:t> and Extensions</a:t>
            </a:r>
          </a:p>
          <a:p>
            <a:r>
              <a:rPr lang="en-US" dirty="0"/>
              <a:t>Download </a:t>
            </a:r>
            <a:r>
              <a:rPr lang="en-US" dirty="0">
                <a:hlinkClick r:id="rId2"/>
              </a:rPr>
              <a:t>VS Code</a:t>
            </a:r>
            <a:endParaRPr lang="en-US" dirty="0"/>
          </a:p>
          <a:p>
            <a:r>
              <a:rPr lang="en-US" dirty="0"/>
              <a:t>For extension browse Marketplace</a:t>
            </a:r>
          </a:p>
          <a:p>
            <a:r>
              <a:rPr lang="en-US" dirty="0"/>
              <a:t>Follow @Code for the latest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PowerShell Extension</a:t>
            </a:r>
          </a:p>
          <a:p>
            <a:r>
              <a:rPr lang="en-US" dirty="0"/>
              <a:t>Windows 7 through Windows 10 with PS 3.0 and higher</a:t>
            </a:r>
          </a:p>
          <a:p>
            <a:r>
              <a:rPr lang="en-US" dirty="0"/>
              <a:t>Code snippets</a:t>
            </a:r>
          </a:p>
          <a:p>
            <a:r>
              <a:rPr lang="en-US" dirty="0"/>
              <a:t>Basic interactive console support</a:t>
            </a:r>
          </a:p>
          <a:p>
            <a:r>
              <a:rPr lang="en-US" dirty="0"/>
              <a:t>Rich code editing</a:t>
            </a:r>
          </a:p>
          <a:p>
            <a:r>
              <a:rPr lang="en-US" dirty="0"/>
              <a:t>Open source / </a:t>
            </a:r>
            <a:r>
              <a:rPr lang="en-US" dirty="0">
                <a:hlinkClick r:id="rId3"/>
              </a:rPr>
              <a:t>GitHub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8294"/>
            <a:ext cx="64770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7793" y="6298294"/>
            <a:ext cx="4455555" cy="5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6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Integrate API / SDK in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CSOM SDK</a:t>
            </a:r>
          </a:p>
          <a:p>
            <a:r>
              <a:rPr lang="en-US" dirty="0"/>
              <a:t>Evolved greatly in the latest version. </a:t>
            </a:r>
          </a:p>
          <a:p>
            <a:r>
              <a:rPr lang="en-US" dirty="0"/>
              <a:t>Helps to build Client Applications.</a:t>
            </a:r>
          </a:p>
          <a:p>
            <a:r>
              <a:rPr lang="en-US" dirty="0"/>
              <a:t>Discover artifacts properties</a:t>
            </a:r>
          </a:p>
          <a:p>
            <a:r>
              <a:rPr lang="en-US" dirty="0"/>
              <a:t>Run remotely no need of SharePoint Server.</a:t>
            </a:r>
          </a:p>
          <a:p>
            <a:r>
              <a:rPr lang="en-US" dirty="0"/>
              <a:t>Download </a:t>
            </a:r>
            <a:r>
              <a:rPr lang="en-US" dirty="0">
                <a:hlinkClick r:id="rId2"/>
              </a:rPr>
              <a:t>SharePoint Online Client Components</a:t>
            </a:r>
            <a:endParaRPr lang="en-US" dirty="0"/>
          </a:p>
          <a:p>
            <a:r>
              <a:rPr lang="en-US" dirty="0">
                <a:hlinkClick r:id="rId3"/>
              </a:rPr>
              <a:t>User Voice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EWS Managed API 2.2</a:t>
            </a:r>
          </a:p>
          <a:p>
            <a:r>
              <a:rPr lang="en-US" dirty="0"/>
              <a:t>Using EWS Managed API access Exchange Online. </a:t>
            </a:r>
          </a:p>
          <a:p>
            <a:r>
              <a:rPr lang="en-US" dirty="0"/>
              <a:t>It’s an Open Source Project on GitHub</a:t>
            </a:r>
          </a:p>
          <a:p>
            <a:r>
              <a:rPr lang="en-US" dirty="0"/>
              <a:t>Helps to build Client Applications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87" y="6298294"/>
            <a:ext cx="7726205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       #aosIndiaTour, @aOSComm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793" y="6298294"/>
            <a:ext cx="4455555" cy="5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7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Standard Naming Conventions.</a:t>
            </a:r>
          </a:p>
          <a:p>
            <a:r>
              <a:rPr lang="en-US" dirty="0"/>
              <a:t>Error handling.</a:t>
            </a:r>
          </a:p>
          <a:p>
            <a:r>
              <a:rPr lang="en-US" dirty="0"/>
              <a:t>Write neat and clean help files.</a:t>
            </a:r>
          </a:p>
          <a:p>
            <a:r>
              <a:rPr lang="en-US" dirty="0"/>
              <a:t>Build reusable code. </a:t>
            </a:r>
          </a:p>
          <a:p>
            <a:r>
              <a:rPr lang="en-US" dirty="0"/>
              <a:t>Security and Performance.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87" y="6298294"/>
            <a:ext cx="7726205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       #aosIndiaTour, @aOSComm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93" y="6298294"/>
            <a:ext cx="4455555" cy="559706"/>
          </a:xfrm>
          <a:prstGeom prst="rect">
            <a:avLst/>
          </a:prstGeom>
        </p:spPr>
      </p:pic>
      <p:pic>
        <p:nvPicPr>
          <p:cNvPr id="1026" name="Picture 2" descr="Image result for github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31" y="1202418"/>
            <a:ext cx="5257800" cy="436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Oval 6"/>
          <p:cNvSpPr/>
          <p:nvPr/>
        </p:nvSpPr>
        <p:spPr>
          <a:xfrm>
            <a:off x="9541564" y="503583"/>
            <a:ext cx="2650435" cy="3246782"/>
          </a:xfrm>
          <a:prstGeom prst="wedgeEllipseCallout">
            <a:avLst>
              <a:gd name="adj1" fmla="val -35093"/>
              <a:gd name="adj2" fmla="val 66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Thanks!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JayKul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Matt Penny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Carlos Perez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Contributors!</a:t>
            </a:r>
          </a:p>
        </p:txBody>
      </p:sp>
    </p:spTree>
    <p:extLst>
      <p:ext uri="{BB962C8B-B14F-4D97-AF65-F5344CB8AC3E}">
        <p14:creationId xmlns:p14="http://schemas.microsoft.com/office/powerpoint/2010/main" val="47889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PS C:\&gt; Start-Demo</a:t>
            </a:r>
          </a:p>
        </p:txBody>
      </p:sp>
      <p:pic>
        <p:nvPicPr>
          <p:cNvPr id="5" name="Content Placeholder 4">
            <a:hlinkClick r:id="rId2" action="ppaction://hlinkfile"/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325217"/>
            <a:ext cx="10515600" cy="48105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1587" y="6298294"/>
            <a:ext cx="7726205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       #aosIndiaTour, @aOSComm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793" y="6298294"/>
            <a:ext cx="4455555" cy="5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6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PS C:\&gt; Set-Location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8756" y="1690689"/>
            <a:ext cx="10385044" cy="42595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1587" y="6298294"/>
            <a:ext cx="7726205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       #aosIndiaTour, @aOSComm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793" y="6298294"/>
            <a:ext cx="4455555" cy="5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9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Single Corner Rectangle 4"/>
          <p:cNvSpPr/>
          <p:nvPr/>
        </p:nvSpPr>
        <p:spPr>
          <a:xfrm>
            <a:off x="-1" y="1"/>
            <a:ext cx="10325101" cy="4323146"/>
          </a:xfrm>
          <a:prstGeom prst="snip1Rect">
            <a:avLst>
              <a:gd name="adj" fmla="val 50000"/>
            </a:avLst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05" y="5270797"/>
            <a:ext cx="4115157" cy="737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256" y="5609571"/>
            <a:ext cx="329925" cy="268227"/>
          </a:xfrm>
          <a:prstGeom prst="rect">
            <a:avLst/>
          </a:prstGeom>
        </p:spPr>
      </p:pic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11" y="468278"/>
            <a:ext cx="6371223" cy="136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2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87" y="6298294"/>
            <a:ext cx="7726205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       #aosIndiaTour, @aOSComm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6000" dirty="0">
                <a:solidFill>
                  <a:schemeClr val="accent1"/>
                </a:solidFill>
              </a:rPr>
              <a:t>PS C:\&gt; $</a:t>
            </a:r>
            <a:r>
              <a:rPr lang="fr-CA" sz="6000" dirty="0" err="1">
                <a:solidFill>
                  <a:schemeClr val="accent1"/>
                </a:solidFill>
              </a:rPr>
              <a:t>WhoAmI</a:t>
            </a:r>
            <a:endParaRPr lang="fr-CA" sz="6000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Chendrayan Venkatesan (Chen V) </a:t>
            </a:r>
          </a:p>
          <a:p>
            <a:r>
              <a:rPr lang="en-US" dirty="0"/>
              <a:t>CDM MVP | PowerShell</a:t>
            </a:r>
          </a:p>
          <a:p>
            <a:r>
              <a:rPr lang="en-US" dirty="0"/>
              <a:t>MCC</a:t>
            </a:r>
          </a:p>
          <a:p>
            <a:r>
              <a:rPr lang="en-US" dirty="0"/>
              <a:t>TechNet Wiki Ninja</a:t>
            </a:r>
          </a:p>
          <a:p>
            <a:r>
              <a:rPr lang="en-US" dirty="0"/>
              <a:t>Blogger | Speaker | Author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8294"/>
            <a:ext cx="64770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793" y="6298294"/>
            <a:ext cx="4455555" cy="55970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47530" y="4327843"/>
          <a:ext cx="507227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135">
                  <a:extLst>
                    <a:ext uri="{9D8B030D-6E8A-4147-A177-3AD203B41FA5}">
                      <a16:colId xmlns:a16="http://schemas.microsoft.com/office/drawing/2014/main" val="2753608914"/>
                    </a:ext>
                  </a:extLst>
                </a:gridCol>
                <a:gridCol w="2536135">
                  <a:extLst>
                    <a:ext uri="{9D8B030D-6E8A-4147-A177-3AD203B41FA5}">
                      <a16:colId xmlns:a16="http://schemas.microsoft.com/office/drawing/2014/main" val="3093981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Social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15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Twitter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ChendrayanV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Facebook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1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LinkedIn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3793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Blog Link – </a:t>
                      </a:r>
                      <a:r>
                        <a:rPr lang="en-US" dirty="0">
                          <a:hlinkClick r:id="rId4"/>
                        </a:rPr>
                        <a:t>http://chen.about-powershell.com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31701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591" y="667539"/>
            <a:ext cx="5247861" cy="5216426"/>
          </a:xfrm>
          <a:prstGeom prst="rect">
            <a:avLst/>
          </a:prstGeom>
        </p:spPr>
      </p:pic>
      <p:sp>
        <p:nvSpPr>
          <p:cNvPr id="13" name="Thought Bubble: Cloud 12"/>
          <p:cNvSpPr/>
          <p:nvPr/>
        </p:nvSpPr>
        <p:spPr>
          <a:xfrm>
            <a:off x="6740756" y="734776"/>
            <a:ext cx="2535765" cy="2154486"/>
          </a:xfrm>
          <a:prstGeom prst="cloudCallout">
            <a:avLst>
              <a:gd name="adj1" fmla="val 23066"/>
              <a:gd name="adj2" fmla="val 145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Agenda?</a:t>
            </a:r>
          </a:p>
        </p:txBody>
      </p:sp>
    </p:spTree>
    <p:extLst>
      <p:ext uri="{BB962C8B-B14F-4D97-AF65-F5344CB8AC3E}">
        <p14:creationId xmlns:p14="http://schemas.microsoft.com/office/powerpoint/2010/main" val="137078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87" y="6298294"/>
            <a:ext cx="7726205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       #aosIndiaTour, @aOSComm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6000" dirty="0">
                <a:solidFill>
                  <a:schemeClr val="accent1"/>
                </a:solidFill>
              </a:rPr>
              <a:t>PS C:\&gt; $</a:t>
            </a:r>
            <a:r>
              <a:rPr lang="fr-CA" sz="6000" dirty="0" err="1">
                <a:solidFill>
                  <a:schemeClr val="accent1"/>
                </a:solidFill>
              </a:rPr>
              <a:t>WhoAmI</a:t>
            </a:r>
            <a:endParaRPr lang="fr-CA" sz="6000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Chendrayan Venkatesan (Chen V) </a:t>
            </a:r>
          </a:p>
          <a:p>
            <a:r>
              <a:rPr lang="en-US" dirty="0"/>
              <a:t>CDM MVP | PowerShell</a:t>
            </a:r>
          </a:p>
          <a:p>
            <a:r>
              <a:rPr lang="en-US" dirty="0"/>
              <a:t>MCC</a:t>
            </a:r>
          </a:p>
          <a:p>
            <a:r>
              <a:rPr lang="en-US" dirty="0"/>
              <a:t>TechNet Wiki Ninja</a:t>
            </a:r>
          </a:p>
          <a:p>
            <a:r>
              <a:rPr lang="en-US" dirty="0"/>
              <a:t>Blogger | Speaker | Author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8294"/>
            <a:ext cx="64770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793" y="6298294"/>
            <a:ext cx="4455555" cy="55970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47530" y="4327843"/>
          <a:ext cx="507227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135">
                  <a:extLst>
                    <a:ext uri="{9D8B030D-6E8A-4147-A177-3AD203B41FA5}">
                      <a16:colId xmlns:a16="http://schemas.microsoft.com/office/drawing/2014/main" val="2753608914"/>
                    </a:ext>
                  </a:extLst>
                </a:gridCol>
                <a:gridCol w="2536135">
                  <a:extLst>
                    <a:ext uri="{9D8B030D-6E8A-4147-A177-3AD203B41FA5}">
                      <a16:colId xmlns:a16="http://schemas.microsoft.com/office/drawing/2014/main" val="3093981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Social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15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Twitter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ChendrayanV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Facebook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1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LinkedIn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3793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Blog Link – </a:t>
                      </a:r>
                      <a:r>
                        <a:rPr lang="en-US" dirty="0">
                          <a:hlinkClick r:id="rId4"/>
                        </a:rPr>
                        <a:t>http://chen.about-powershell.com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31701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591" y="667539"/>
            <a:ext cx="5247861" cy="5216426"/>
          </a:xfrm>
          <a:prstGeom prst="rect">
            <a:avLst/>
          </a:prstGeom>
        </p:spPr>
      </p:pic>
      <p:sp>
        <p:nvSpPr>
          <p:cNvPr id="13" name="Thought Bubble: Cloud 12"/>
          <p:cNvSpPr/>
          <p:nvPr/>
        </p:nvSpPr>
        <p:spPr>
          <a:xfrm>
            <a:off x="6740756" y="734776"/>
            <a:ext cx="2535765" cy="2154486"/>
          </a:xfrm>
          <a:prstGeom prst="cloudCallout">
            <a:avLst>
              <a:gd name="adj1" fmla="val 23066"/>
              <a:gd name="adj2" fmla="val 145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Agenda?</a:t>
            </a:r>
          </a:p>
        </p:txBody>
      </p:sp>
    </p:spTree>
    <p:extLst>
      <p:ext uri="{BB962C8B-B14F-4D97-AF65-F5344CB8AC3E}">
        <p14:creationId xmlns:p14="http://schemas.microsoft.com/office/powerpoint/2010/main" val="240196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87" y="6298294"/>
            <a:ext cx="7726205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       #aosIndiaTour, @aOSComm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6000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About PowerShell</a:t>
            </a:r>
          </a:p>
          <a:p>
            <a:pPr lvl="1"/>
            <a:r>
              <a:rPr lang="en-US" dirty="0"/>
              <a:t>Get-History</a:t>
            </a:r>
          </a:p>
          <a:p>
            <a:pPr lvl="1"/>
            <a:r>
              <a:rPr lang="en-US" dirty="0"/>
              <a:t>Get-Started</a:t>
            </a:r>
          </a:p>
          <a:p>
            <a:r>
              <a:rPr lang="en-US" dirty="0"/>
              <a:t>Writing Scripting Module</a:t>
            </a:r>
          </a:p>
          <a:p>
            <a:pPr lvl="1"/>
            <a:r>
              <a:rPr lang="en-US" dirty="0"/>
              <a:t>Why? Where? What? How?</a:t>
            </a:r>
          </a:p>
          <a:p>
            <a:pPr lvl="1"/>
            <a:r>
              <a:rPr lang="en-US" dirty="0" err="1"/>
              <a:t>platyPS</a:t>
            </a:r>
            <a:r>
              <a:rPr lang="en-US" dirty="0"/>
              <a:t> for external help.</a:t>
            </a:r>
          </a:p>
          <a:p>
            <a:r>
              <a:rPr lang="en-US" dirty="0" err="1"/>
              <a:t>VSCode</a:t>
            </a:r>
            <a:r>
              <a:rPr lang="en-US" dirty="0"/>
              <a:t> and PowerShell Extension</a:t>
            </a:r>
          </a:p>
          <a:p>
            <a:r>
              <a:rPr lang="en-US" dirty="0"/>
              <a:t>Integrate API / SDK with PowerShell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CSOM – SharePoint Online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EWS Managed API – Exchange Online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Best 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8294"/>
            <a:ext cx="64770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793" y="6298294"/>
            <a:ext cx="4455555" cy="559706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52" y="1256348"/>
            <a:ext cx="6030538" cy="4081462"/>
          </a:xfrm>
        </p:spPr>
      </p:pic>
    </p:spTree>
    <p:extLst>
      <p:ext uri="{BB962C8B-B14F-4D97-AF65-F5344CB8AC3E}">
        <p14:creationId xmlns:p14="http://schemas.microsoft.com/office/powerpoint/2010/main" val="85277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87" y="6298294"/>
            <a:ext cx="7726205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       #aosIndiaTour, @aOSComm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6000" dirty="0">
                <a:solidFill>
                  <a:schemeClr val="accent1"/>
                </a:solidFill>
              </a:rPr>
              <a:t>PS C:\&gt; </a:t>
            </a:r>
            <a:r>
              <a:rPr lang="fr-CA" sz="6000" dirty="0" err="1">
                <a:solidFill>
                  <a:schemeClr val="accent1"/>
                </a:solidFill>
              </a:rPr>
              <a:t>Get-History</a:t>
            </a:r>
            <a:endParaRPr lang="fr-CA" sz="6000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8294"/>
            <a:ext cx="64770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793" y="6298294"/>
            <a:ext cx="4455555" cy="559706"/>
          </a:xfrm>
          <a:prstGeom prst="rect">
            <a:avLst/>
          </a:prstGeom>
        </p:spPr>
      </p:pic>
      <p:graphicFrame>
        <p:nvGraphicFramePr>
          <p:cNvPr id="20" name="Content Placeholder 19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081453" y="1840572"/>
          <a:ext cx="939897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9489">
                  <a:extLst>
                    <a:ext uri="{9D8B030D-6E8A-4147-A177-3AD203B41FA5}">
                      <a16:colId xmlns:a16="http://schemas.microsoft.com/office/drawing/2014/main" val="3865653267"/>
                    </a:ext>
                  </a:extLst>
                </a:gridCol>
                <a:gridCol w="4699489">
                  <a:extLst>
                    <a:ext uri="{9D8B030D-6E8A-4147-A177-3AD203B41FA5}">
                      <a16:colId xmlns:a16="http://schemas.microsoft.com/office/drawing/2014/main" val="326606193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$PowerShell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19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66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Jeffrey Snover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Bruce Payette, James Truher....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7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Appeared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 14, 2006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Stable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5.1.14393 / August 2, 2016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33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Preview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6.0.0 Alpha 16 / February 15, 2017; 23 days ago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51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.NET Framework , .NET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75579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Channel 9: </a:t>
                      </a:r>
                      <a:r>
                        <a:rPr lang="en-US" dirty="0">
                          <a:hlinkClick r:id="rId4"/>
                        </a:rPr>
                        <a:t>https://channel9.msdn.com/Events/PowerShell-Team/PowerShell-10-Year-Anniversary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Celebrate 10 years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214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5"/>
                        </a:rPr>
                        <a:t>PowerShell Then and Now by Jeffrey </a:t>
                      </a:r>
                      <a:r>
                        <a:rPr lang="en-US" dirty="0" err="1">
                          <a:hlinkClick r:id="rId5"/>
                        </a:rPr>
                        <a:t>Snover</a:t>
                      </a:r>
                      <a:r>
                        <a:rPr lang="en-US" dirty="0">
                          <a:hlinkClick r:id="rId5"/>
                        </a:rPr>
                        <a:t>, Kenneth Hansen, Keith Bankston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076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Source: Wikipedia and PowerShell.org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191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79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87" y="6298294"/>
            <a:ext cx="7726205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       #aosIndiaTour, @aOSComm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6000" dirty="0">
                <a:solidFill>
                  <a:schemeClr val="accent1"/>
                </a:solidFill>
              </a:rPr>
              <a:t>PS C:\&gt;Get-Started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8294"/>
            <a:ext cx="64770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793" y="6298294"/>
            <a:ext cx="4455555" cy="559706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1074420" y="1825625"/>
            <a:ext cx="2560320" cy="126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MSDN PowerShell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(Landing Page)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1074420" y="3263582"/>
            <a:ext cx="2560320" cy="126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PowerShell Gallery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(Central Repository)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1074420" y="4703127"/>
            <a:ext cx="2560320" cy="126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MSDN / TechNet Script Center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4084320" y="1812019"/>
            <a:ext cx="2560320" cy="126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PowerShell On GitHub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4084320" y="3249976"/>
            <a:ext cx="2560320" cy="126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/>
              </a:rPr>
              <a:t>User Voice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4084320" y="4689521"/>
            <a:ext cx="2560320" cy="126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9"/>
              </a:rPr>
              <a:t>Microsoft Official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(PowerShell Blog)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7014210" y="1812019"/>
            <a:ext cx="2560320" cy="126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0"/>
              </a:rPr>
              <a:t>Hey Scripting Guy Blog!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24"/>
          <p:cNvSpPr/>
          <p:nvPr/>
        </p:nvSpPr>
        <p:spPr>
          <a:xfrm>
            <a:off x="7014210" y="3249976"/>
            <a:ext cx="2560320" cy="126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1"/>
              </a:rPr>
              <a:t>TechNet Wiki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7014210" y="4689521"/>
            <a:ext cx="2560320" cy="126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2"/>
              </a:rPr>
              <a:t>Channel 9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3"/>
              </a:rPr>
              <a:t>MVA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006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PS C:\&gt; Get-Challenge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85869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Need Solutions using </a:t>
            </a:r>
            <a:r>
              <a:rPr lang="en-US" dirty="0">
                <a:solidFill>
                  <a:srgbClr val="00B050"/>
                </a:solidFill>
              </a:rPr>
              <a:t>C# / PowerShell</a:t>
            </a:r>
            <a:r>
              <a:rPr lang="en-US" dirty="0"/>
              <a:t> – IT Team Leader(s)</a:t>
            </a:r>
          </a:p>
          <a:p>
            <a:r>
              <a:rPr lang="en-US" dirty="0"/>
              <a:t>Choose the best solution which meet deliverables with no chaos  and </a:t>
            </a:r>
            <a:r>
              <a:rPr lang="en-US" dirty="0">
                <a:solidFill>
                  <a:srgbClr val="00B050"/>
                </a:solidFill>
              </a:rPr>
              <a:t>ON TIME </a:t>
            </a:r>
            <a:r>
              <a:rPr lang="en-US" dirty="0"/>
              <a:t>– IT Project Managers</a:t>
            </a:r>
          </a:p>
          <a:p>
            <a:r>
              <a:rPr lang="en-US" dirty="0"/>
              <a:t>Reduce </a:t>
            </a:r>
            <a:r>
              <a:rPr lang="en-US" dirty="0">
                <a:solidFill>
                  <a:srgbClr val="00B050"/>
                </a:solidFill>
              </a:rPr>
              <a:t>Total Cost of Ownership  </a:t>
            </a:r>
            <a:r>
              <a:rPr lang="en-US" dirty="0"/>
              <a:t>- IT Finance Team </a:t>
            </a:r>
          </a:p>
          <a:p>
            <a:r>
              <a:rPr lang="en-US" dirty="0"/>
              <a:t>Share </a:t>
            </a:r>
            <a:r>
              <a:rPr lang="en-US" dirty="0">
                <a:solidFill>
                  <a:srgbClr val="00B050"/>
                </a:solidFill>
              </a:rPr>
              <a:t>action items </a:t>
            </a:r>
            <a:r>
              <a:rPr lang="en-US" dirty="0"/>
              <a:t>before implementation – Change Advisory Board.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87" y="1690689"/>
            <a:ext cx="5221356" cy="4749868"/>
          </a:xfrm>
        </p:spPr>
      </p:pic>
      <p:sp>
        <p:nvSpPr>
          <p:cNvPr id="7" name="Thought Bubble: Cloud 6"/>
          <p:cNvSpPr/>
          <p:nvPr/>
        </p:nvSpPr>
        <p:spPr>
          <a:xfrm>
            <a:off x="7792278" y="132522"/>
            <a:ext cx="2981739" cy="136497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Requirement?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87" y="6298294"/>
            <a:ext cx="7726205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       #aosIndiaTour, @aOSComm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793" y="6298294"/>
            <a:ext cx="4455555" cy="5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Script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Any Valid PowerShell script saved as .PSM1</a:t>
            </a:r>
          </a:p>
          <a:p>
            <a:r>
              <a:rPr lang="en-US" dirty="0"/>
              <a:t>Script Developers and Administrators use this for creating modules</a:t>
            </a:r>
          </a:p>
          <a:p>
            <a:r>
              <a:rPr lang="en-US" dirty="0"/>
              <a:t>Use Module manifest file to include other resources (Helps versioning and authoring)</a:t>
            </a:r>
          </a:p>
          <a:p>
            <a:r>
              <a:rPr lang="en-US" dirty="0"/>
              <a:t>Has a certain folder structure which allows PowerShell to discover. </a:t>
            </a:r>
          </a:p>
          <a:p>
            <a:r>
              <a:rPr lang="en-US" dirty="0"/>
              <a:t>More information about script module is covered in our demo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87" y="6298294"/>
            <a:ext cx="7726205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       #aosIndiaTour, @aOSComm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93" y="6298294"/>
            <a:ext cx="4455555" cy="559706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825623"/>
            <a:ext cx="5181600" cy="435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6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87" y="6298294"/>
            <a:ext cx="7726205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rPr>
              <a:t>        #aosIndiaTour, @aOSComm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6000" dirty="0">
                <a:solidFill>
                  <a:schemeClr val="accent1"/>
                </a:solidFill>
              </a:rPr>
              <a:t>PS C:\&gt; Install-Module </a:t>
            </a:r>
            <a:r>
              <a:rPr lang="fr-CA" sz="6000" dirty="0" err="1">
                <a:solidFill>
                  <a:schemeClr val="accent1"/>
                </a:solidFill>
              </a:rPr>
              <a:t>platyPS</a:t>
            </a:r>
            <a:endParaRPr lang="fr-CA" sz="6000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PowerShell help in Markdown</a:t>
            </a:r>
          </a:p>
          <a:p>
            <a:r>
              <a:rPr lang="en-US" dirty="0"/>
              <a:t>Easy to Share in GitHub and human-readable</a:t>
            </a:r>
          </a:p>
          <a:p>
            <a:r>
              <a:rPr lang="en-US" dirty="0" err="1"/>
              <a:t>PlatyPS</a:t>
            </a:r>
            <a:r>
              <a:rPr lang="en-US" dirty="0"/>
              <a:t> is provided as a solution to write help as MD. </a:t>
            </a:r>
          </a:p>
          <a:p>
            <a:r>
              <a:rPr lang="en-US" dirty="0"/>
              <a:t>Any editor supports MD can be used. </a:t>
            </a:r>
          </a:p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PowerShell 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8294"/>
            <a:ext cx="64770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7793" y="6298294"/>
            <a:ext cx="4455555" cy="559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1825623"/>
            <a:ext cx="5181600" cy="435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7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19DA7A59E8614DB49DF5124D52DA80" ma:contentTypeVersion="2" ma:contentTypeDescription="Create a new document." ma:contentTypeScope="" ma:versionID="4bb5ab440cb64310461f8063c78ed9bd">
  <xsd:schema xmlns:xsd="http://www.w3.org/2001/XMLSchema" xmlns:xs="http://www.w3.org/2001/XMLSchema" xmlns:p="http://schemas.microsoft.com/office/2006/metadata/properties" xmlns:ns2="ba0bc190-1a14-4d9a-b8d2-51c9828d1f23" targetNamespace="http://schemas.microsoft.com/office/2006/metadata/properties" ma:root="true" ma:fieldsID="af1dcb8a0498cd5b8faa48b0c7a83103" ns2:_="">
    <xsd:import namespace="ba0bc190-1a14-4d9a-b8d2-51c9828d1f2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bc190-1a14-4d9a-b8d2-51c9828d1f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11196C-9418-43E0-8FDF-FAB7B6E609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902442-8967-4FD8-A319-28C68E39E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0bc190-1a14-4d9a-b8d2-51c9828d1f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F1D34A-88A3-4664-B5D5-51505C39ECBE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ba0bc190-1a14-4d9a-b8d2-51c9828d1f2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667</Words>
  <Application>Microsoft Office PowerPoint</Application>
  <PresentationFormat>Widescreen</PresentationFormat>
  <Paragraphs>153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Wingdings</vt:lpstr>
      <vt:lpstr>Office Theme</vt:lpstr>
      <vt:lpstr>Automating Office 365 Using PowerShell </vt:lpstr>
      <vt:lpstr>PS C:\&gt; $WhoAmI</vt:lpstr>
      <vt:lpstr>PS C:\&gt; $WhoAmI</vt:lpstr>
      <vt:lpstr>Agenda</vt:lpstr>
      <vt:lpstr>PS C:\&gt; Get-History</vt:lpstr>
      <vt:lpstr>PS C:\&gt;Get-Started</vt:lpstr>
      <vt:lpstr>PS C:\&gt; Get-Challenge </vt:lpstr>
      <vt:lpstr>Script Module</vt:lpstr>
      <vt:lpstr>PS C:\&gt; Install-Module platyPS</vt:lpstr>
      <vt:lpstr>VS Code and PowerShell Extension</vt:lpstr>
      <vt:lpstr>Integrate API / SDK in PowerShell</vt:lpstr>
      <vt:lpstr>Best Practices</vt:lpstr>
      <vt:lpstr>PS C:\&gt; Start-Demo</vt:lpstr>
      <vt:lpstr>PS C:\&gt; Set-Location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 Title &gt;&gt;</dc:title>
  <dc:creator>Dipti Chhatrapati</dc:creator>
  <cp:lastModifiedBy>Chendrayan Venkatesan</cp:lastModifiedBy>
  <cp:revision>7</cp:revision>
  <dcterms:created xsi:type="dcterms:W3CDTF">2017-02-26T16:16:45Z</dcterms:created>
  <dcterms:modified xsi:type="dcterms:W3CDTF">2017-04-05T13:55:44Z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0x010100F619DA7A59E8614DB49DF5124D52DA80</vt:lpwstr>
  </property>
</Properties>
</file>