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71" r:id="rId6"/>
    <p:sldId id="270" r:id="rId7"/>
    <p:sldId id="273" r:id="rId8"/>
    <p:sldId id="272"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6197"/>
  </p:normalViewPr>
  <p:slideViewPr>
    <p:cSldViewPr snapToGrid="0">
      <p:cViewPr>
        <p:scale>
          <a:sx n="110" d="100"/>
          <a:sy n="110" d="100"/>
        </p:scale>
        <p:origin x="44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437E-320E-F6A1-11B2-95BDA5C20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598E27-2775-FFEB-1E2E-E8428FA67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5F2732-C15F-3B9C-3A8E-F577330387BF}"/>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5" name="Footer Placeholder 4">
            <a:extLst>
              <a:ext uri="{FF2B5EF4-FFF2-40B4-BE49-F238E27FC236}">
                <a16:creationId xmlns:a16="http://schemas.microsoft.com/office/drawing/2014/main" id="{C0A9CEEE-152B-8B9D-944B-81267248B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16CC7-74CE-0584-F7E7-B8913B459F51}"/>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78545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1092-4298-72DB-CE72-A2029F9F31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E81558-7B60-D357-7D75-BAA7A8B68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9C7A9-53D9-29D4-261F-3B866934FEAB}"/>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5" name="Footer Placeholder 4">
            <a:extLst>
              <a:ext uri="{FF2B5EF4-FFF2-40B4-BE49-F238E27FC236}">
                <a16:creationId xmlns:a16="http://schemas.microsoft.com/office/drawing/2014/main" id="{04A24E69-6A8F-6798-09DB-389EE59E3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9A372-DDC3-63C4-3B63-BE21EB344637}"/>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378820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72E6C-392C-96A6-FF61-54764ACEB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846580-2FB1-D789-7CBA-E897AB01D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05D3E-F95E-F6A9-34FD-ED8635F6EC73}"/>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5" name="Footer Placeholder 4">
            <a:extLst>
              <a:ext uri="{FF2B5EF4-FFF2-40B4-BE49-F238E27FC236}">
                <a16:creationId xmlns:a16="http://schemas.microsoft.com/office/drawing/2014/main" id="{125C96D3-EA93-157E-85A8-892A9E450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359CB-E006-FAC0-1F62-F4808AC7DCB5}"/>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306741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3E62-9463-B542-CD1A-BD68AD5C5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974E6-6D08-7EF5-5A44-D366FC8890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542BF-BAC7-D85F-E2AE-0CFF49AF0162}"/>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5" name="Footer Placeholder 4">
            <a:extLst>
              <a:ext uri="{FF2B5EF4-FFF2-40B4-BE49-F238E27FC236}">
                <a16:creationId xmlns:a16="http://schemas.microsoft.com/office/drawing/2014/main" id="{F3457AEE-03E9-6D74-1802-B4CC25E79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252EA-0124-06C4-5833-85C99B1C7585}"/>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394561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1588-910E-73C5-0A19-DC0416339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B34060-4515-7F56-D233-7070E2833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26355B-6481-CAB3-D241-9777A958CE53}"/>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5" name="Footer Placeholder 4">
            <a:extLst>
              <a:ext uri="{FF2B5EF4-FFF2-40B4-BE49-F238E27FC236}">
                <a16:creationId xmlns:a16="http://schemas.microsoft.com/office/drawing/2014/main" id="{6F9B170A-AC55-6053-CB53-03B3E3AC1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949D7-9BE0-13B8-7573-F5A0B7F09C44}"/>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14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D58C-4089-7675-1DB2-63AA1DBBC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9FAA4-D1E5-E9FF-D2E9-7892C6F72D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730ED-B832-EC4C-805E-CD111FDBDF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28F30E-0E2E-6E9A-ABDC-8A2B732B9F39}"/>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6" name="Footer Placeholder 5">
            <a:extLst>
              <a:ext uri="{FF2B5EF4-FFF2-40B4-BE49-F238E27FC236}">
                <a16:creationId xmlns:a16="http://schemas.microsoft.com/office/drawing/2014/main" id="{B5C6FA5A-0F95-405C-1124-E11CD22FB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7AA9B-BDE3-79D4-5280-94010EA2B437}"/>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214818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CA40-33F2-54B4-2DAA-34EB5287F7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902AE-AA70-793C-DAD4-F6B9A12BC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4CC50-0545-F213-B134-3DF24700E1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345C7-192F-194A-C82B-EDF1E1F32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66CA2-3A87-2A64-5C60-60217859C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04A232-B09D-3B71-8B90-4CB5430BC06F}"/>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8" name="Footer Placeholder 7">
            <a:extLst>
              <a:ext uri="{FF2B5EF4-FFF2-40B4-BE49-F238E27FC236}">
                <a16:creationId xmlns:a16="http://schemas.microsoft.com/office/drawing/2014/main" id="{D2597818-6951-44FC-B68A-4F87F3C03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E76CB7-D3E6-1B65-6DE1-7E1841DB7C52}"/>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123354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A153-AF69-3869-61FF-6D1D87450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E3927-5CCD-201B-AA61-F81A85F1CFCF}"/>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4" name="Footer Placeholder 3">
            <a:extLst>
              <a:ext uri="{FF2B5EF4-FFF2-40B4-BE49-F238E27FC236}">
                <a16:creationId xmlns:a16="http://schemas.microsoft.com/office/drawing/2014/main" id="{7067732D-67CC-7B56-D2F9-25011F4A6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E45AA4-065D-78DD-EC68-EBF378932BC9}"/>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349788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41EE0-9124-12ED-54E7-83629DB2F6B4}"/>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3" name="Footer Placeholder 2">
            <a:extLst>
              <a:ext uri="{FF2B5EF4-FFF2-40B4-BE49-F238E27FC236}">
                <a16:creationId xmlns:a16="http://schemas.microsoft.com/office/drawing/2014/main" id="{9D8E63CA-E738-74C3-26FB-F3D7FF1534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F6B7A-D1E3-CE74-A1A6-85F96774034D}"/>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239581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1118-540D-7E67-3CF2-0DB8A12AF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FF5930-4F5E-B58B-8382-3C486EE43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366B8C-68B5-D798-BCF5-DD1088660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6961D-1F2A-0678-D50E-46703B38DDB6}"/>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6" name="Footer Placeholder 5">
            <a:extLst>
              <a:ext uri="{FF2B5EF4-FFF2-40B4-BE49-F238E27FC236}">
                <a16:creationId xmlns:a16="http://schemas.microsoft.com/office/drawing/2014/main" id="{6508B105-7591-0359-B370-10CA027765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DF7A5-C4A1-B0D7-FAA5-FFC1C7B946B3}"/>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275953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3C7C-DC0A-6398-A8F8-CC4F12577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C24853-4A5D-43FD-8149-15F44ACA5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A0520-8941-B090-D0BD-1DCAE2E2C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31002-1DEA-EE9E-9C1E-1A7E0F6618FD}"/>
              </a:ext>
            </a:extLst>
          </p:cNvPr>
          <p:cNvSpPr>
            <a:spLocks noGrp="1"/>
          </p:cNvSpPr>
          <p:nvPr>
            <p:ph type="dt" sz="half" idx="10"/>
          </p:nvPr>
        </p:nvSpPr>
        <p:spPr/>
        <p:txBody>
          <a:bodyPr/>
          <a:lstStyle/>
          <a:p>
            <a:fld id="{9FBE0587-3D3A-BB4D-AB42-02C3A9E79AE7}" type="datetimeFigureOut">
              <a:rPr lang="en-US" smtClean="0"/>
              <a:t>7/15/24</a:t>
            </a:fld>
            <a:endParaRPr lang="en-US"/>
          </a:p>
        </p:txBody>
      </p:sp>
      <p:sp>
        <p:nvSpPr>
          <p:cNvPr id="6" name="Footer Placeholder 5">
            <a:extLst>
              <a:ext uri="{FF2B5EF4-FFF2-40B4-BE49-F238E27FC236}">
                <a16:creationId xmlns:a16="http://schemas.microsoft.com/office/drawing/2014/main" id="{09DD7011-4096-6C8E-750E-87B47B400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8D351-91FD-E7E0-FEFD-83CB2AFA1493}"/>
              </a:ext>
            </a:extLst>
          </p:cNvPr>
          <p:cNvSpPr>
            <a:spLocks noGrp="1"/>
          </p:cNvSpPr>
          <p:nvPr>
            <p:ph type="sldNum" sz="quarter" idx="12"/>
          </p:nvPr>
        </p:nvSpPr>
        <p:spPr/>
        <p:txBody>
          <a:bodyPr/>
          <a:lstStyle/>
          <a:p>
            <a:fld id="{52224274-C1E9-224C-B7B9-0F23F57FE06E}" type="slidenum">
              <a:rPr lang="en-US" smtClean="0"/>
              <a:t>‹#›</a:t>
            </a:fld>
            <a:endParaRPr lang="en-US"/>
          </a:p>
        </p:txBody>
      </p:sp>
    </p:spTree>
    <p:extLst>
      <p:ext uri="{BB962C8B-B14F-4D97-AF65-F5344CB8AC3E}">
        <p14:creationId xmlns:p14="http://schemas.microsoft.com/office/powerpoint/2010/main" val="148704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A5156-D0A0-FD14-BC74-50EDD03CF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02978-7E69-BCC8-7C8B-2BD0330A2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E3829-2659-2F71-428E-4DDBAE7F7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E0587-3D3A-BB4D-AB42-02C3A9E79AE7}" type="datetimeFigureOut">
              <a:rPr lang="en-US" smtClean="0"/>
              <a:t>7/15/24</a:t>
            </a:fld>
            <a:endParaRPr lang="en-US"/>
          </a:p>
        </p:txBody>
      </p:sp>
      <p:sp>
        <p:nvSpPr>
          <p:cNvPr id="5" name="Footer Placeholder 4">
            <a:extLst>
              <a:ext uri="{FF2B5EF4-FFF2-40B4-BE49-F238E27FC236}">
                <a16:creationId xmlns:a16="http://schemas.microsoft.com/office/drawing/2014/main" id="{5FE5412D-A4C9-54CC-669A-98D7515D6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439F2A-9346-399B-D338-BE9C4DA62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24274-C1E9-224C-B7B9-0F23F57FE06E}" type="slidenum">
              <a:rPr lang="en-US" smtClean="0"/>
              <a:t>‹#›</a:t>
            </a:fld>
            <a:endParaRPr lang="en-US"/>
          </a:p>
        </p:txBody>
      </p:sp>
    </p:spTree>
    <p:extLst>
      <p:ext uri="{BB962C8B-B14F-4D97-AF65-F5344CB8AC3E}">
        <p14:creationId xmlns:p14="http://schemas.microsoft.com/office/powerpoint/2010/main" val="1377758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4AB520-457C-9E89-B240-FFAC5F7169AB}"/>
              </a:ext>
            </a:extLst>
          </p:cNvPr>
          <p:cNvSpPr txBox="1"/>
          <p:nvPr/>
        </p:nvSpPr>
        <p:spPr>
          <a:xfrm>
            <a:off x="1731275" y="1480307"/>
            <a:ext cx="9077093" cy="4370427"/>
          </a:xfrm>
          <a:prstGeom prst="rect">
            <a:avLst/>
          </a:prstGeom>
          <a:noFill/>
        </p:spPr>
        <p:txBody>
          <a:bodyPr wrap="square" rtlCol="0">
            <a:spAutoFit/>
          </a:bodyPr>
          <a:lstStyle/>
          <a:p>
            <a:pPr algn="ctr"/>
            <a:r>
              <a:rPr lang="en-US" sz="4000" b="1" dirty="0">
                <a:effectLst/>
                <a:latin typeface="Cambria" panose="02040503050406030204" pitchFamily="18" charset="0"/>
              </a:rPr>
              <a:t>Retrieval Augmented Generation (RAG) for chatbots</a:t>
            </a:r>
          </a:p>
          <a:p>
            <a:pPr algn="ctr"/>
            <a:endParaRPr lang="en-US" sz="4000" b="1" dirty="0">
              <a:effectLst/>
              <a:latin typeface="Cambria" panose="02040503050406030204" pitchFamily="18" charset="0"/>
            </a:endParaRPr>
          </a:p>
          <a:p>
            <a:pPr algn="ctr"/>
            <a:endParaRPr lang="en-US" sz="4000" b="1" dirty="0">
              <a:effectLst/>
              <a:latin typeface="Cambria" panose="02040503050406030204" pitchFamily="18" charset="0"/>
            </a:endParaRPr>
          </a:p>
          <a:p>
            <a:pPr algn="ctr"/>
            <a:endParaRPr lang="en-US" sz="4000" b="1" dirty="0">
              <a:effectLst/>
              <a:latin typeface="Cambria" panose="02040503050406030204" pitchFamily="18" charset="0"/>
            </a:endParaRPr>
          </a:p>
          <a:p>
            <a:pPr algn="ctr"/>
            <a:r>
              <a:rPr lang="en-US" sz="2000" b="1" dirty="0">
                <a:effectLst/>
                <a:latin typeface="Cambria" panose="02040503050406030204" pitchFamily="18" charset="0"/>
              </a:rPr>
              <a:t>Baobao </a:t>
            </a:r>
            <a:r>
              <a:rPr lang="en-US" sz="2000" b="1" dirty="0" err="1">
                <a:effectLst/>
                <a:latin typeface="Cambria" panose="02040503050406030204" pitchFamily="18" charset="0"/>
              </a:rPr>
              <a:t>chen</a:t>
            </a:r>
            <a:endParaRPr lang="en-US" sz="2000" b="1" dirty="0">
              <a:effectLst/>
              <a:latin typeface="Cambria" panose="02040503050406030204" pitchFamily="18" charset="0"/>
            </a:endParaRPr>
          </a:p>
          <a:p>
            <a:pPr algn="ctr"/>
            <a:r>
              <a:rPr lang="en-US" sz="2000" b="1" dirty="0">
                <a:effectLst/>
                <a:latin typeface="Cambria" panose="02040503050406030204" pitchFamily="18" charset="0"/>
              </a:rPr>
              <a:t>Prompt Engineering for Generative AI</a:t>
            </a:r>
          </a:p>
          <a:p>
            <a:pPr algn="ctr"/>
            <a:r>
              <a:rPr lang="en-US" sz="2000" b="1" dirty="0">
                <a:effectLst/>
                <a:latin typeface="Cambria" panose="02040503050406030204" pitchFamily="18" charset="0"/>
              </a:rPr>
              <a:t>July 16, 2024</a:t>
            </a:r>
          </a:p>
          <a:p>
            <a:endParaRPr lang="en-US" dirty="0"/>
          </a:p>
        </p:txBody>
      </p:sp>
    </p:spTree>
    <p:extLst>
      <p:ext uri="{BB962C8B-B14F-4D97-AF65-F5344CB8AC3E}">
        <p14:creationId xmlns:p14="http://schemas.microsoft.com/office/powerpoint/2010/main" val="372559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5447645"/>
          </a:xfrm>
          <a:prstGeom prst="rect">
            <a:avLst/>
          </a:prstGeom>
          <a:noFill/>
        </p:spPr>
        <p:txBody>
          <a:bodyPr wrap="square">
            <a:spAutoFit/>
          </a:bodyPr>
          <a:lstStyle/>
          <a:p>
            <a:r>
              <a:rPr lang="en-US" sz="2800" b="1" dirty="0">
                <a:latin typeface="Cambria" panose="02040503050406030204" pitchFamily="18" charset="0"/>
              </a:rPr>
              <a:t>Future Plan:</a:t>
            </a:r>
          </a:p>
          <a:p>
            <a:endParaRPr lang="en-US" sz="2000" dirty="0">
              <a:latin typeface="Lato Extended"/>
            </a:endParaRPr>
          </a:p>
          <a:p>
            <a:r>
              <a:rPr lang="en-US" sz="2000" b="1" dirty="0">
                <a:latin typeface="Cambria" panose="02040503050406030204" pitchFamily="18" charset="0"/>
              </a:rPr>
              <a:t>Potential extensions and improvements for the project: </a:t>
            </a:r>
          </a:p>
          <a:p>
            <a:r>
              <a:rPr lang="en-US" sz="2000" dirty="0">
                <a:latin typeface="Cambria" panose="02040503050406030204" pitchFamily="18" charset="0"/>
              </a:rPr>
              <a:t>Expansion: Incorporate additional and more diverse data sources to improve the comprehensiveness and reliability of the information retrieved.</a:t>
            </a:r>
          </a:p>
          <a:p>
            <a:r>
              <a:rPr lang="en-US" sz="2000" dirty="0">
                <a:latin typeface="Cambria" panose="02040503050406030204" pitchFamily="18" charset="0"/>
              </a:rPr>
              <a:t>Models: Integrate more advanced NLP models or techniques, such as GPT-4 or other state-of-the-art models. </a:t>
            </a:r>
          </a:p>
          <a:p>
            <a:r>
              <a:rPr lang="en-US" sz="2000" dirty="0">
                <a:latin typeface="Cambria" panose="02040503050406030204" pitchFamily="18" charset="0"/>
              </a:rPr>
              <a:t>Interactivity: Develop a more interactive and user-friendly interface for end-users.</a:t>
            </a:r>
          </a:p>
          <a:p>
            <a:endParaRPr lang="en-US" sz="2000" dirty="0">
              <a:effectLst/>
              <a:latin typeface="Cambria" panose="02040503050406030204" pitchFamily="18" charset="0"/>
            </a:endParaRPr>
          </a:p>
          <a:p>
            <a:r>
              <a:rPr lang="en-US" sz="2000" b="1" dirty="0">
                <a:latin typeface="Cambria" panose="02040503050406030204" pitchFamily="18" charset="0"/>
              </a:rPr>
              <a:t>Long-term vision and next steps</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latin typeface="Cambria" panose="02040503050406030204" pitchFamily="18" charset="0"/>
              </a:rPr>
              <a:t>Custom Models: Train and fine-tune models for specific domains or industries to provide more accurate and specialized responses.</a:t>
            </a:r>
          </a:p>
          <a:p>
            <a:r>
              <a:rPr lang="en-US" sz="2000" dirty="0">
                <a:latin typeface="Cambria" panose="02040503050406030204" pitchFamily="18" charset="0"/>
              </a:rPr>
              <a:t>Streaming: Implement real-time data processing capabilities to provide the most up-to-date information. </a:t>
            </a:r>
          </a:p>
          <a:p>
            <a:endParaRPr lang="en-US" sz="2000" dirty="0">
              <a:effectLst/>
              <a:latin typeface="Cambria" panose="02040503050406030204" pitchFamily="18" charset="0"/>
            </a:endParaRPr>
          </a:p>
          <a:p>
            <a:r>
              <a:rPr lang="en-US" sz="2000" b="1" dirty="0">
                <a:latin typeface="Cambria" panose="02040503050406030204" pitchFamily="18" charset="0"/>
              </a:rPr>
              <a:t>How this project can be further developed beyond the course</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altLang="zh-CN" sz="2000" dirty="0">
                <a:latin typeface="Cambria" panose="02040503050406030204" pitchFamily="18" charset="0"/>
              </a:rPr>
              <a:t>Deploy the application to more wide scope</a:t>
            </a:r>
          </a:p>
        </p:txBody>
      </p:sp>
    </p:spTree>
    <p:extLst>
      <p:ext uri="{BB962C8B-B14F-4D97-AF65-F5344CB8AC3E}">
        <p14:creationId xmlns:p14="http://schemas.microsoft.com/office/powerpoint/2010/main" val="10314802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5447645"/>
          </a:xfrm>
          <a:prstGeom prst="rect">
            <a:avLst/>
          </a:prstGeom>
          <a:noFill/>
        </p:spPr>
        <p:txBody>
          <a:bodyPr wrap="square">
            <a:spAutoFit/>
          </a:bodyPr>
          <a:lstStyle/>
          <a:p>
            <a:r>
              <a:rPr lang="en-US" sz="2800" b="1" dirty="0">
                <a:solidFill>
                  <a:srgbClr val="2D3B45"/>
                </a:solidFill>
                <a:effectLst/>
                <a:latin typeface="Cambria" panose="02040503050406030204" pitchFamily="18" charset="0"/>
              </a:rPr>
              <a:t>Conclusion</a:t>
            </a:r>
            <a:r>
              <a:rPr lang="en-US" sz="2800" b="1" dirty="0">
                <a:latin typeface="Cambria" panose="02040503050406030204" pitchFamily="18" charset="0"/>
              </a:rPr>
              <a:t>:</a:t>
            </a:r>
          </a:p>
          <a:p>
            <a:endParaRPr lang="en-US" sz="2000" dirty="0">
              <a:latin typeface="Lato Extended"/>
            </a:endParaRPr>
          </a:p>
          <a:p>
            <a:r>
              <a:rPr lang="en-US" sz="2000" b="1" i="0" dirty="0">
                <a:solidFill>
                  <a:srgbClr val="2D3B45"/>
                </a:solidFill>
                <a:effectLst/>
                <a:latin typeface="Cambria" panose="02040503050406030204" pitchFamily="18" charset="0"/>
              </a:rPr>
              <a:t>Summary of the project</a:t>
            </a:r>
            <a:r>
              <a:rPr lang="en-US" sz="2000" b="1" dirty="0">
                <a:latin typeface="Cambria" panose="02040503050406030204" pitchFamily="18" charset="0"/>
              </a:rPr>
              <a:t>: </a:t>
            </a:r>
          </a:p>
          <a:p>
            <a:r>
              <a:rPr lang="en-US" sz="2000" dirty="0">
                <a:latin typeface="Cambria" panose="02040503050406030204" pitchFamily="18" charset="0"/>
              </a:rPr>
              <a:t>The Retrieval-Augmented Generation (RAG) pipeline project aims to enhance the capabilities of language models by incorporating information retrieval techniques. The project involves several key components, including data preprocessing, vectorization, storage, retrieval, and response generation. By leveraging these components, the RAG pipeline can provide accurate, relevant, and coherent responses to user queries.</a:t>
            </a:r>
          </a:p>
          <a:p>
            <a:endParaRPr lang="en-US" sz="2000" dirty="0">
              <a:effectLst/>
              <a:latin typeface="Cambria" panose="02040503050406030204" pitchFamily="18" charset="0"/>
            </a:endParaRPr>
          </a:p>
          <a:p>
            <a:r>
              <a:rPr lang="en-US" sz="2000" b="1" dirty="0">
                <a:solidFill>
                  <a:srgbClr val="2D3B45"/>
                </a:solidFill>
                <a:latin typeface="Cambria" panose="02040503050406030204" pitchFamily="18" charset="0"/>
              </a:rPr>
              <a:t>Key takeaways</a:t>
            </a:r>
            <a:r>
              <a:rPr lang="zh-CN" altLang="en-US" sz="2000" b="1" dirty="0">
                <a:solidFill>
                  <a:srgbClr val="2D3B45"/>
                </a:solidFill>
                <a:latin typeface="Cambria" panose="02040503050406030204" pitchFamily="18" charset="0"/>
              </a:rPr>
              <a:t>：</a:t>
            </a:r>
            <a:endParaRPr lang="en-US" altLang="zh-CN" sz="2000" b="1" dirty="0">
              <a:solidFill>
                <a:srgbClr val="2D3B45"/>
              </a:solidFill>
              <a:latin typeface="Cambria" panose="02040503050406030204" pitchFamily="18" charset="0"/>
            </a:endParaRPr>
          </a:p>
          <a:p>
            <a:r>
              <a:rPr lang="en-US" sz="2000" dirty="0"/>
              <a:t>Data Quality</a:t>
            </a:r>
          </a:p>
          <a:p>
            <a:r>
              <a:rPr lang="en-US" sz="2000" dirty="0"/>
              <a:t>Advanced Models</a:t>
            </a:r>
          </a:p>
          <a:p>
            <a:r>
              <a:rPr lang="en-US" sz="2000" dirty="0"/>
              <a:t>Scalability and Performance</a:t>
            </a:r>
          </a:p>
          <a:p>
            <a:endParaRPr lang="en-US" sz="2000" b="1" i="0" dirty="0">
              <a:solidFill>
                <a:srgbClr val="2D3B45"/>
              </a:solidFill>
              <a:effectLst/>
              <a:latin typeface="Lato Extended"/>
            </a:endParaRPr>
          </a:p>
          <a:p>
            <a:r>
              <a:rPr lang="en-US" sz="2000" b="1" i="0" dirty="0">
                <a:solidFill>
                  <a:srgbClr val="2D3B45"/>
                </a:solidFill>
                <a:effectLst/>
                <a:latin typeface="Cambria" panose="02040503050406030204" pitchFamily="18" charset="0"/>
              </a:rPr>
              <a:t>Final thoughts</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latin typeface="Cambria" panose="02040503050406030204" pitchFamily="18" charset="0"/>
              </a:rPr>
              <a:t>From that course, I know by continually adapting and integrating user feedback, the RAG pipeline can set a new standard for intelligent information retrieval and generation systems.</a:t>
            </a:r>
            <a:endParaRPr lang="en-US" altLang="zh-CN" sz="2000" dirty="0">
              <a:latin typeface="Cambria" panose="02040503050406030204" pitchFamily="18" charset="0"/>
            </a:endParaRPr>
          </a:p>
        </p:txBody>
      </p:sp>
    </p:spTree>
    <p:extLst>
      <p:ext uri="{BB962C8B-B14F-4D97-AF65-F5344CB8AC3E}">
        <p14:creationId xmlns:p14="http://schemas.microsoft.com/office/powerpoint/2010/main" val="337764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4221772" y="2413337"/>
            <a:ext cx="10264697" cy="1015663"/>
          </a:xfrm>
          <a:prstGeom prst="rect">
            <a:avLst/>
          </a:prstGeom>
          <a:noFill/>
        </p:spPr>
        <p:txBody>
          <a:bodyPr wrap="square">
            <a:spAutoFit/>
          </a:bodyPr>
          <a:lstStyle/>
          <a:p>
            <a:r>
              <a:rPr lang="en-US" sz="4000" b="1" dirty="0">
                <a:solidFill>
                  <a:srgbClr val="2D3B45"/>
                </a:solidFill>
                <a:latin typeface="Cambria" panose="02040503050406030204" pitchFamily="18" charset="0"/>
              </a:rPr>
              <a:t>Q&amp;A round</a:t>
            </a:r>
            <a:endParaRPr lang="en-US" sz="4000" b="1" dirty="0">
              <a:latin typeface="Cambria" panose="02040503050406030204" pitchFamily="18" charset="0"/>
            </a:endParaRPr>
          </a:p>
          <a:p>
            <a:endParaRPr lang="en-US" sz="2000" dirty="0">
              <a:latin typeface="Lato Extended"/>
            </a:endParaRPr>
          </a:p>
        </p:txBody>
      </p:sp>
    </p:spTree>
    <p:extLst>
      <p:ext uri="{BB962C8B-B14F-4D97-AF65-F5344CB8AC3E}">
        <p14:creationId xmlns:p14="http://schemas.microsoft.com/office/powerpoint/2010/main" val="266907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471379" y="465669"/>
            <a:ext cx="10264697" cy="5355312"/>
          </a:xfrm>
          <a:prstGeom prst="rect">
            <a:avLst/>
          </a:prstGeom>
          <a:noFill/>
        </p:spPr>
        <p:txBody>
          <a:bodyPr wrap="square">
            <a:spAutoFit/>
          </a:bodyPr>
          <a:lstStyle/>
          <a:p>
            <a:r>
              <a:rPr lang="en-US" sz="2800" b="1" dirty="0">
                <a:effectLst/>
                <a:latin typeface="Cambria" panose="02040503050406030204" pitchFamily="18" charset="0"/>
              </a:rPr>
              <a:t>Introduction:</a:t>
            </a:r>
          </a:p>
          <a:p>
            <a:endParaRPr lang="en-US" sz="2000" dirty="0">
              <a:latin typeface="Lato Extended"/>
            </a:endParaRPr>
          </a:p>
          <a:p>
            <a:r>
              <a:rPr lang="en-US" sz="2000" b="1" dirty="0">
                <a:effectLst/>
                <a:latin typeface="Cambria" panose="02040503050406030204" pitchFamily="18" charset="0"/>
              </a:rPr>
              <a:t>Brief overview of the final project : </a:t>
            </a:r>
          </a:p>
          <a:p>
            <a:r>
              <a:rPr lang="en-US" sz="2000" dirty="0">
                <a:latin typeface="Cambria" panose="02040503050406030204" pitchFamily="18" charset="0"/>
              </a:rPr>
              <a:t>Use the knowledge learned in the course about AI large models to complete a chatbot that integrates with an LLM model.</a:t>
            </a:r>
          </a:p>
          <a:p>
            <a:endParaRPr lang="en-US" sz="2000" dirty="0">
              <a:latin typeface="Cambria" panose="02040503050406030204" pitchFamily="18" charset="0"/>
            </a:endParaRPr>
          </a:p>
          <a:p>
            <a:r>
              <a:rPr lang="en-US" sz="2000" b="1" dirty="0">
                <a:effectLst/>
                <a:latin typeface="Cambria" panose="02040503050406030204" pitchFamily="18" charset="0"/>
              </a:rPr>
              <a:t>Objectives and goals of the project</a:t>
            </a:r>
            <a:r>
              <a:rPr lang="zh-CN" altLang="en-US" sz="2000" b="1" dirty="0">
                <a:effectLst/>
                <a:latin typeface="Cambria" panose="02040503050406030204" pitchFamily="18" charset="0"/>
              </a:rPr>
              <a:t>：</a:t>
            </a:r>
            <a:endParaRPr lang="en-US" altLang="zh-CN" sz="2000" b="1" dirty="0">
              <a:effectLst/>
              <a:latin typeface="Cambria" panose="02040503050406030204" pitchFamily="18" charset="0"/>
            </a:endParaRPr>
          </a:p>
          <a:p>
            <a:r>
              <a:rPr lang="en-US" sz="2000" dirty="0">
                <a:latin typeface="Cambria" panose="02040503050406030204" pitchFamily="18" charset="0"/>
              </a:rPr>
              <a:t>Understand the utilization directions of large models and learn how to use them for building everyday applications.</a:t>
            </a:r>
          </a:p>
          <a:p>
            <a:endParaRPr lang="en-US" sz="2000" dirty="0">
              <a:effectLst/>
              <a:latin typeface="Cambria" panose="02040503050406030204" pitchFamily="18" charset="0"/>
            </a:endParaRPr>
          </a:p>
          <a:p>
            <a:r>
              <a:rPr lang="en-US" sz="2000" b="1" dirty="0">
                <a:effectLst/>
                <a:latin typeface="Cambria" panose="02040503050406030204" pitchFamily="18" charset="0"/>
              </a:rPr>
              <a:t>Importance and relevance of the project to the course and industry</a:t>
            </a:r>
            <a:r>
              <a:rPr lang="zh-CN" altLang="en-US" sz="2000" b="1" dirty="0">
                <a:effectLst/>
                <a:latin typeface="Cambria" panose="02040503050406030204" pitchFamily="18" charset="0"/>
              </a:rPr>
              <a:t>：</a:t>
            </a:r>
            <a:endParaRPr lang="en-US" altLang="zh-CN" sz="2000" b="1" dirty="0">
              <a:effectLst/>
              <a:latin typeface="Cambria" panose="02040503050406030204" pitchFamily="18" charset="0"/>
            </a:endParaRPr>
          </a:p>
          <a:p>
            <a:r>
              <a:rPr lang="en-US" sz="2000" dirty="0">
                <a:latin typeface="Cambria" panose="02040503050406030204" pitchFamily="18" charset="0"/>
              </a:rPr>
              <a:t>Use the final project to understand how to leverage large models and external databases to build an automated question-answering machine, and to increase the accuracy of the model's responses.</a:t>
            </a:r>
          </a:p>
          <a:p>
            <a:endParaRPr lang="en-US" dirty="0">
              <a:solidFill>
                <a:srgbClr val="2D3B45"/>
              </a:solidFill>
              <a:effectLst/>
              <a:latin typeface="Cambria" panose="02040503050406030204" pitchFamily="18" charset="0"/>
            </a:endParaRPr>
          </a:p>
          <a:p>
            <a:endParaRPr lang="en-US" dirty="0">
              <a:solidFill>
                <a:srgbClr val="2D3B45"/>
              </a:solidFill>
              <a:effectLst/>
              <a:latin typeface="Cambria" panose="02040503050406030204" pitchFamily="18" charset="0"/>
            </a:endParaRPr>
          </a:p>
          <a:p>
            <a:endParaRPr lang="en-US" dirty="0"/>
          </a:p>
        </p:txBody>
      </p:sp>
    </p:spTree>
    <p:extLst>
      <p:ext uri="{BB962C8B-B14F-4D97-AF65-F5344CB8AC3E}">
        <p14:creationId xmlns:p14="http://schemas.microsoft.com/office/powerpoint/2010/main" val="174898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29449" y="550425"/>
            <a:ext cx="10264697" cy="5355312"/>
          </a:xfrm>
          <a:prstGeom prst="rect">
            <a:avLst/>
          </a:prstGeom>
          <a:noFill/>
        </p:spPr>
        <p:txBody>
          <a:bodyPr wrap="square">
            <a:spAutoFit/>
          </a:bodyPr>
          <a:lstStyle/>
          <a:p>
            <a:r>
              <a:rPr lang="en-US" sz="2800" b="1" dirty="0">
                <a:latin typeface="Cambria" panose="02040503050406030204" pitchFamily="18" charset="0"/>
              </a:rPr>
              <a:t>Project Description :</a:t>
            </a:r>
          </a:p>
          <a:p>
            <a:endParaRPr lang="en-US" sz="2000" dirty="0">
              <a:latin typeface="Lato Extended"/>
            </a:endParaRPr>
          </a:p>
          <a:p>
            <a:r>
              <a:rPr lang="en-US" sz="2000" b="1" dirty="0">
                <a:latin typeface="Cambria" panose="02040503050406030204" pitchFamily="18" charset="0"/>
              </a:rPr>
              <a:t>Detailed description of the project</a:t>
            </a:r>
            <a:r>
              <a:rPr lang="en-US" sz="2000" b="1" dirty="0">
                <a:effectLst/>
                <a:latin typeface="Cambria" panose="02040503050406030204" pitchFamily="18" charset="0"/>
              </a:rPr>
              <a:t>: </a:t>
            </a:r>
          </a:p>
          <a:p>
            <a:r>
              <a:rPr lang="en-US" sz="2000" dirty="0">
                <a:latin typeface="Cambria" panose="02040503050406030204" pitchFamily="18" charset="0"/>
              </a:rPr>
              <a:t>To build a chatbot, when our users send a request to the chatbot, we retrieve data from an external vector database using contextual information. Finally, we send the user prompt + retrieved data + system prompt to the LLM to obtain a more accurate response.</a:t>
            </a:r>
          </a:p>
          <a:p>
            <a:endParaRPr lang="en-US" sz="2000" dirty="0">
              <a:effectLst/>
              <a:latin typeface="Cambria" panose="02040503050406030204" pitchFamily="18" charset="0"/>
            </a:endParaRPr>
          </a:p>
          <a:p>
            <a:r>
              <a:rPr lang="en-US" sz="2000" b="1" dirty="0">
                <a:latin typeface="Cambria" panose="02040503050406030204" pitchFamily="18" charset="0"/>
              </a:rPr>
              <a:t>Specific problem the project aims to solve</a:t>
            </a:r>
            <a:r>
              <a:rPr lang="zh-CN" altLang="en-US" sz="2000" b="1" dirty="0">
                <a:effectLst/>
                <a:latin typeface="Cambria" panose="02040503050406030204" pitchFamily="18" charset="0"/>
              </a:rPr>
              <a:t>：</a:t>
            </a:r>
            <a:endParaRPr lang="en-US" altLang="zh-CN" sz="2000" b="1" dirty="0">
              <a:effectLst/>
              <a:latin typeface="Cambria" panose="02040503050406030204" pitchFamily="18" charset="0"/>
            </a:endParaRPr>
          </a:p>
          <a:p>
            <a:r>
              <a:rPr lang="en-US" sz="2000" dirty="0">
                <a:latin typeface="Cambria" panose="02040503050406030204" pitchFamily="18" charset="0"/>
              </a:rPr>
              <a:t>This project primarily aims to improve the accuracy of large models in answering specific questions, which is affected by data latency.</a:t>
            </a:r>
            <a:endParaRPr lang="en-US" altLang="zh-CN" sz="2000" dirty="0">
              <a:latin typeface="Cambria" panose="02040503050406030204" pitchFamily="18" charset="0"/>
            </a:endParaRPr>
          </a:p>
          <a:p>
            <a:endParaRPr lang="en-US" sz="2000" dirty="0">
              <a:effectLst/>
              <a:latin typeface="Cambria" panose="02040503050406030204" pitchFamily="18" charset="0"/>
            </a:endParaRPr>
          </a:p>
          <a:p>
            <a:r>
              <a:rPr lang="en-US" sz="2000" b="1" dirty="0">
                <a:latin typeface="Cambria" panose="02040503050406030204" pitchFamily="18" charset="0"/>
              </a:rPr>
              <a:t>Scope of the project</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effectLst/>
                <a:latin typeface="Cambria" panose="02040503050406030204" pitchFamily="18" charset="0"/>
              </a:rPr>
              <a:t>FAISS Python package </a:t>
            </a:r>
            <a:r>
              <a:rPr lang="zh-CN" altLang="en-US" sz="2000" dirty="0">
                <a:latin typeface="Cambria" panose="02040503050406030204" pitchFamily="18" charset="0"/>
              </a:rPr>
              <a:t> </a:t>
            </a:r>
            <a:r>
              <a:rPr lang="en-US" altLang="zh-CN" sz="2000" dirty="0">
                <a:latin typeface="Cambria" panose="02040503050406030204" pitchFamily="18" charset="0"/>
              </a:rPr>
              <a:t>to</a:t>
            </a:r>
            <a:r>
              <a:rPr lang="zh-CN" altLang="en-US" sz="2000" dirty="0">
                <a:latin typeface="Cambria" panose="02040503050406030204" pitchFamily="18" charset="0"/>
              </a:rPr>
              <a:t> </a:t>
            </a:r>
            <a:r>
              <a:rPr lang="en-US" altLang="zh-CN" sz="2000" dirty="0">
                <a:latin typeface="Cambria" panose="02040503050406030204" pitchFamily="18" charset="0"/>
              </a:rPr>
              <a:t>realize </a:t>
            </a:r>
            <a:r>
              <a:rPr lang="en-US" sz="2000" dirty="0">
                <a:effectLst/>
                <a:latin typeface="Cambria" panose="02040503050406030204" pitchFamily="18" charset="0"/>
              </a:rPr>
              <a:t>embeddings, store data in vector database, and use</a:t>
            </a:r>
            <a:r>
              <a:rPr lang="zh-CN" altLang="en-US" sz="2000" dirty="0">
                <a:effectLst/>
                <a:latin typeface="Cambria" panose="02040503050406030204" pitchFamily="18" charset="0"/>
              </a:rPr>
              <a:t> </a:t>
            </a:r>
            <a:r>
              <a:rPr lang="en-US" altLang="zh-CN" sz="2000" dirty="0">
                <a:effectLst/>
                <a:latin typeface="Cambria" panose="02040503050406030204" pitchFamily="18" charset="0"/>
              </a:rPr>
              <a:t>       </a:t>
            </a:r>
            <a:r>
              <a:rPr lang="en-US" sz="2000" dirty="0" err="1">
                <a:latin typeface="Cambria" panose="02040503050406030204" pitchFamily="18" charset="0"/>
              </a:rPr>
              <a:t>LangChain</a:t>
            </a:r>
            <a:r>
              <a:rPr lang="zh-CN" altLang="en-US" sz="2000" dirty="0">
                <a:latin typeface="Cambria" panose="02040503050406030204" pitchFamily="18" charset="0"/>
              </a:rPr>
              <a:t> </a:t>
            </a:r>
            <a:r>
              <a:rPr lang="en-US" altLang="zh-CN" sz="2000" dirty="0">
                <a:latin typeface="Cambria" panose="02040503050406030204" pitchFamily="18" charset="0"/>
              </a:rPr>
              <a:t>to realize LLM, finally I will use </a:t>
            </a:r>
            <a:r>
              <a:rPr lang="en-US" sz="2000" dirty="0" err="1">
                <a:latin typeface="Cambria" panose="02040503050406030204" pitchFamily="18" charset="0"/>
              </a:rPr>
              <a:t>streamlit</a:t>
            </a:r>
            <a:r>
              <a:rPr lang="en-US" sz="2000" dirty="0">
                <a:latin typeface="Cambria" panose="02040503050406030204" pitchFamily="18" charset="0"/>
              </a:rPr>
              <a:t> build a frontend page.</a:t>
            </a:r>
          </a:p>
          <a:p>
            <a:endParaRPr lang="en-US" dirty="0">
              <a:solidFill>
                <a:srgbClr val="2D3B45"/>
              </a:solidFill>
              <a:effectLst/>
              <a:latin typeface="Cambria" panose="02040503050406030204" pitchFamily="18" charset="0"/>
            </a:endParaRPr>
          </a:p>
          <a:p>
            <a:endParaRPr lang="en-US" dirty="0">
              <a:solidFill>
                <a:srgbClr val="2D3B45"/>
              </a:solidFill>
              <a:effectLst/>
              <a:latin typeface="Cambria" panose="02040503050406030204" pitchFamily="18" charset="0"/>
            </a:endParaRPr>
          </a:p>
          <a:p>
            <a:endParaRPr lang="en-US" dirty="0"/>
          </a:p>
        </p:txBody>
      </p:sp>
    </p:spTree>
    <p:extLst>
      <p:ext uri="{BB962C8B-B14F-4D97-AF65-F5344CB8AC3E}">
        <p14:creationId xmlns:p14="http://schemas.microsoft.com/office/powerpoint/2010/main" val="108192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446572" y="482034"/>
            <a:ext cx="10264697" cy="1661993"/>
          </a:xfrm>
          <a:prstGeom prst="rect">
            <a:avLst/>
          </a:prstGeom>
          <a:noFill/>
        </p:spPr>
        <p:txBody>
          <a:bodyPr wrap="square">
            <a:spAutoFit/>
          </a:bodyPr>
          <a:lstStyle/>
          <a:p>
            <a:r>
              <a:rPr lang="en-US" sz="2800" b="1" dirty="0">
                <a:latin typeface="Cambria" panose="02040503050406030204" pitchFamily="18" charset="0"/>
              </a:rPr>
              <a:t>Project Architecture :</a:t>
            </a:r>
          </a:p>
          <a:p>
            <a:endParaRPr lang="en-US" sz="2000" dirty="0">
              <a:latin typeface="Lato Extended"/>
            </a:endParaRPr>
          </a:p>
          <a:p>
            <a:endParaRPr lang="en-US" dirty="0">
              <a:solidFill>
                <a:srgbClr val="2D3B45"/>
              </a:solidFill>
              <a:effectLst/>
              <a:latin typeface="Cambria" panose="02040503050406030204" pitchFamily="18" charset="0"/>
            </a:endParaRPr>
          </a:p>
          <a:p>
            <a:endParaRPr lang="en-US" dirty="0">
              <a:solidFill>
                <a:srgbClr val="2D3B45"/>
              </a:solidFill>
              <a:effectLst/>
              <a:latin typeface="Cambria" panose="02040503050406030204" pitchFamily="18" charset="0"/>
            </a:endParaRPr>
          </a:p>
          <a:p>
            <a:endParaRPr lang="en-US" dirty="0"/>
          </a:p>
        </p:txBody>
      </p:sp>
      <p:pic>
        <p:nvPicPr>
          <p:cNvPr id="6" name="Picture 5" descr="A diagram of a user model&#10;&#10;Description automatically generated">
            <a:extLst>
              <a:ext uri="{FF2B5EF4-FFF2-40B4-BE49-F238E27FC236}">
                <a16:creationId xmlns:a16="http://schemas.microsoft.com/office/drawing/2014/main" id="{007D0FC4-0C52-8946-04E3-FC3D66EE6B44}"/>
              </a:ext>
            </a:extLst>
          </p:cNvPr>
          <p:cNvPicPr>
            <a:picLocks noChangeAspect="1"/>
          </p:cNvPicPr>
          <p:nvPr/>
        </p:nvPicPr>
        <p:blipFill>
          <a:blip r:embed="rId2"/>
          <a:stretch>
            <a:fillRect/>
          </a:stretch>
        </p:blipFill>
        <p:spPr>
          <a:xfrm>
            <a:off x="529448" y="1153878"/>
            <a:ext cx="8194051" cy="3737179"/>
          </a:xfrm>
          <a:prstGeom prst="rect">
            <a:avLst/>
          </a:prstGeom>
        </p:spPr>
      </p:pic>
      <p:sp>
        <p:nvSpPr>
          <p:cNvPr id="7" name="TextBox 6">
            <a:extLst>
              <a:ext uri="{FF2B5EF4-FFF2-40B4-BE49-F238E27FC236}">
                <a16:creationId xmlns:a16="http://schemas.microsoft.com/office/drawing/2014/main" id="{7662DA33-2D9F-FE21-5983-D3078172A8EA}"/>
              </a:ext>
            </a:extLst>
          </p:cNvPr>
          <p:cNvSpPr txBox="1"/>
          <p:nvPr/>
        </p:nvSpPr>
        <p:spPr>
          <a:xfrm>
            <a:off x="529448" y="4713974"/>
            <a:ext cx="4892237" cy="1754326"/>
          </a:xfrm>
          <a:prstGeom prst="rect">
            <a:avLst/>
          </a:prstGeom>
          <a:noFill/>
        </p:spPr>
        <p:txBody>
          <a:bodyPr wrap="none" rtlCol="0">
            <a:spAutoFit/>
          </a:bodyPr>
          <a:lstStyle/>
          <a:p>
            <a:r>
              <a:rPr lang="en-US" sz="1800" dirty="0">
                <a:effectLst/>
                <a:latin typeface="Cambria" panose="02040503050406030204" pitchFamily="18" charset="0"/>
                <a:sym typeface="Wingdings" pitchFamily="2" charset="2"/>
              </a:rPr>
              <a:t> </a:t>
            </a:r>
            <a:r>
              <a:rPr lang="en-US" sz="1800" dirty="0">
                <a:effectLst/>
                <a:latin typeface="Cambria" panose="02040503050406030204" pitchFamily="18" charset="0"/>
              </a:rPr>
              <a:t>FAISS Python package </a:t>
            </a:r>
            <a:r>
              <a:rPr lang="zh-CN" altLang="en-US" sz="1800" dirty="0">
                <a:latin typeface="Cambria" panose="02040503050406030204" pitchFamily="18" charset="0"/>
              </a:rPr>
              <a:t> </a:t>
            </a:r>
            <a:r>
              <a:rPr lang="en-US" altLang="zh-CN" sz="1800" dirty="0">
                <a:latin typeface="Cambria" panose="02040503050406030204" pitchFamily="18" charset="0"/>
              </a:rPr>
              <a:t>to</a:t>
            </a:r>
            <a:r>
              <a:rPr lang="zh-CN" altLang="en-US" sz="1800" dirty="0">
                <a:latin typeface="Cambria" panose="02040503050406030204" pitchFamily="18" charset="0"/>
              </a:rPr>
              <a:t> </a:t>
            </a:r>
            <a:r>
              <a:rPr lang="en-US" altLang="zh-CN" sz="1800" dirty="0">
                <a:latin typeface="Cambria" panose="02040503050406030204" pitchFamily="18" charset="0"/>
              </a:rPr>
              <a:t>realize </a:t>
            </a:r>
            <a:r>
              <a:rPr lang="en-US" sz="1800" dirty="0">
                <a:effectLst/>
                <a:latin typeface="Cambria" panose="02040503050406030204" pitchFamily="18" charset="0"/>
              </a:rPr>
              <a:t>embeddings</a:t>
            </a:r>
          </a:p>
          <a:p>
            <a:pPr marL="285750" indent="-285750">
              <a:buFont typeface="Wingdings" pitchFamily="2" charset="2"/>
              <a:buChar char="à"/>
            </a:pPr>
            <a:r>
              <a:rPr lang="en-US" sz="1800" dirty="0">
                <a:effectLst/>
                <a:latin typeface="Cambria" panose="02040503050406030204" pitchFamily="18" charset="0"/>
              </a:rPr>
              <a:t>store data in vector database  </a:t>
            </a:r>
          </a:p>
          <a:p>
            <a:pPr marL="285750" indent="-285750">
              <a:buFont typeface="Wingdings" pitchFamily="2" charset="2"/>
              <a:buChar char="à"/>
            </a:pPr>
            <a:r>
              <a:rPr lang="en-US" sz="1800" dirty="0" err="1">
                <a:latin typeface="Cambria" panose="02040503050406030204" pitchFamily="18" charset="0"/>
              </a:rPr>
              <a:t>LangChain</a:t>
            </a:r>
            <a:r>
              <a:rPr lang="zh-CN" altLang="en-US" sz="1800" dirty="0">
                <a:latin typeface="Cambria" panose="02040503050406030204" pitchFamily="18" charset="0"/>
              </a:rPr>
              <a:t> </a:t>
            </a:r>
            <a:r>
              <a:rPr lang="en-US" altLang="zh-CN" sz="1800" dirty="0">
                <a:latin typeface="Cambria" panose="02040503050406030204" pitchFamily="18" charset="0"/>
              </a:rPr>
              <a:t>to combine LLM, </a:t>
            </a:r>
          </a:p>
          <a:p>
            <a:r>
              <a:rPr lang="en-US" altLang="zh-CN" sz="1800" dirty="0">
                <a:latin typeface="Cambria" panose="02040503050406030204" pitchFamily="18" charset="0"/>
                <a:sym typeface="Wingdings" pitchFamily="2" charset="2"/>
              </a:rPr>
              <a:t> </a:t>
            </a:r>
            <a:r>
              <a:rPr lang="en-US" altLang="zh-CN" sz="1800" dirty="0">
                <a:latin typeface="Cambria" panose="02040503050406030204" pitchFamily="18" charset="0"/>
              </a:rPr>
              <a:t>finally  use </a:t>
            </a:r>
            <a:r>
              <a:rPr lang="en-US" sz="1800" dirty="0" err="1">
                <a:latin typeface="Cambria" panose="02040503050406030204" pitchFamily="18" charset="0"/>
              </a:rPr>
              <a:t>streamlit</a:t>
            </a:r>
            <a:r>
              <a:rPr lang="en-US" sz="1800" dirty="0">
                <a:latin typeface="Cambria" panose="02040503050406030204" pitchFamily="18" charset="0"/>
              </a:rPr>
              <a:t> build a frontend page.</a:t>
            </a:r>
          </a:p>
          <a:p>
            <a:endParaRPr lang="en-US" dirty="0">
              <a:solidFill>
                <a:srgbClr val="2D3B45"/>
              </a:solidFill>
              <a:effectLst/>
              <a:latin typeface="Cambria" panose="02040503050406030204" pitchFamily="18" charset="0"/>
            </a:endParaRPr>
          </a:p>
          <a:p>
            <a:endParaRPr lang="en-US" dirty="0"/>
          </a:p>
        </p:txBody>
      </p:sp>
    </p:spTree>
    <p:extLst>
      <p:ext uri="{BB962C8B-B14F-4D97-AF65-F5344CB8AC3E}">
        <p14:creationId xmlns:p14="http://schemas.microsoft.com/office/powerpoint/2010/main" val="90188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5847755"/>
          </a:xfrm>
          <a:prstGeom prst="rect">
            <a:avLst/>
          </a:prstGeom>
          <a:noFill/>
        </p:spPr>
        <p:txBody>
          <a:bodyPr wrap="square">
            <a:spAutoFit/>
          </a:bodyPr>
          <a:lstStyle/>
          <a:p>
            <a:r>
              <a:rPr lang="en-US" sz="2800" b="1" dirty="0">
                <a:latin typeface="Cambria" panose="02040503050406030204" pitchFamily="18" charset="0"/>
              </a:rPr>
              <a:t>Data Collection and Preprocessing:</a:t>
            </a:r>
          </a:p>
          <a:p>
            <a:endParaRPr lang="en-US" sz="2000" dirty="0">
              <a:latin typeface="Lato Extended"/>
            </a:endParaRPr>
          </a:p>
          <a:p>
            <a:r>
              <a:rPr lang="en-US" sz="2000" b="1" dirty="0">
                <a:latin typeface="Cambria" panose="02040503050406030204" pitchFamily="18" charset="0"/>
              </a:rPr>
              <a:t>Source and nature of the data</a:t>
            </a:r>
            <a:r>
              <a:rPr lang="en-US" sz="2000" b="1" dirty="0">
                <a:effectLst/>
                <a:latin typeface="Cambria" panose="02040503050406030204" pitchFamily="18" charset="0"/>
              </a:rPr>
              <a:t>: </a:t>
            </a:r>
          </a:p>
          <a:p>
            <a:r>
              <a:rPr lang="en-US" sz="2000" dirty="0">
                <a:latin typeface="Cambria" panose="02040503050406030204" pitchFamily="18" charset="0"/>
              </a:rPr>
              <a:t>official introduction materials or official statistical websites.</a:t>
            </a:r>
          </a:p>
          <a:p>
            <a:endParaRPr lang="en-US" sz="2000" dirty="0">
              <a:effectLst/>
              <a:latin typeface="Cambria" panose="02040503050406030204" pitchFamily="18" charset="0"/>
            </a:endParaRPr>
          </a:p>
          <a:p>
            <a:r>
              <a:rPr lang="en-US" sz="2000" b="1" dirty="0">
                <a:latin typeface="Cambria" panose="02040503050406030204" pitchFamily="18" charset="0"/>
              </a:rPr>
              <a:t>Steps taken for data collection</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latin typeface="Cambria" panose="02040503050406030204" pitchFamily="18" charset="0"/>
              </a:rPr>
              <a:t>First, extract the content from the original document, then split it into manageable chunks. Store the text in a vector database. </a:t>
            </a:r>
          </a:p>
          <a:p>
            <a:endParaRPr lang="en-US" sz="2000" dirty="0">
              <a:effectLst/>
              <a:latin typeface="Cambria" panose="02040503050406030204" pitchFamily="18" charset="0"/>
            </a:endParaRPr>
          </a:p>
          <a:p>
            <a:r>
              <a:rPr lang="en-US" sz="2000" b="1" dirty="0">
                <a:latin typeface="Cambria" panose="02040503050406030204" pitchFamily="18" charset="0"/>
              </a:rPr>
              <a:t>Data preprocessing techniques used</a:t>
            </a:r>
            <a:r>
              <a:rPr lang="zh-CN" altLang="en-US" sz="2000" b="1" dirty="0">
                <a:latin typeface="Cambria" panose="02040503050406030204" pitchFamily="18" charset="0"/>
              </a:rPr>
              <a:t>：</a:t>
            </a:r>
            <a:endParaRPr lang="en-US" altLang="zh-CN" sz="2000" dirty="0">
              <a:latin typeface="Cambria" panose="02040503050406030204" pitchFamily="18" charset="0"/>
            </a:endParaRPr>
          </a:p>
          <a:p>
            <a:r>
              <a:rPr lang="en-US" sz="1600" i="1" dirty="0">
                <a:solidFill>
                  <a:schemeClr val="bg2">
                    <a:lumMod val="25000"/>
                  </a:schemeClr>
                </a:solidFill>
                <a:latin typeface="Cambria" panose="02040503050406030204" pitchFamily="18" charset="0"/>
              </a:rPr>
              <a:t>from </a:t>
            </a:r>
            <a:r>
              <a:rPr lang="en-US" sz="1600" i="1" dirty="0" err="1">
                <a:solidFill>
                  <a:schemeClr val="bg2">
                    <a:lumMod val="25000"/>
                  </a:schemeClr>
                </a:solidFill>
                <a:latin typeface="Cambria" panose="02040503050406030204" pitchFamily="18" charset="0"/>
              </a:rPr>
              <a:t>langchain.docstore.document</a:t>
            </a:r>
            <a:r>
              <a:rPr lang="en-US" sz="1600" i="1" dirty="0">
                <a:solidFill>
                  <a:schemeClr val="bg2">
                    <a:lumMod val="25000"/>
                  </a:schemeClr>
                </a:solidFill>
                <a:latin typeface="Cambria" panose="02040503050406030204" pitchFamily="18" charset="0"/>
              </a:rPr>
              <a:t> import Document -&gt; deal document</a:t>
            </a:r>
            <a:br>
              <a:rPr lang="en-US" sz="1600" i="1" dirty="0">
                <a:solidFill>
                  <a:schemeClr val="bg2">
                    <a:lumMod val="25000"/>
                  </a:schemeClr>
                </a:solidFill>
                <a:latin typeface="Cambria" panose="02040503050406030204" pitchFamily="18" charset="0"/>
              </a:rPr>
            </a:br>
            <a:r>
              <a:rPr lang="en-US" sz="1600" i="1" dirty="0">
                <a:solidFill>
                  <a:schemeClr val="bg2">
                    <a:lumMod val="25000"/>
                  </a:schemeClr>
                </a:solidFill>
                <a:latin typeface="Cambria" panose="02040503050406030204" pitchFamily="18" charset="0"/>
              </a:rPr>
              <a:t>from </a:t>
            </a:r>
            <a:r>
              <a:rPr lang="en-US" sz="1600" i="1" dirty="0" err="1">
                <a:solidFill>
                  <a:schemeClr val="bg2">
                    <a:lumMod val="25000"/>
                  </a:schemeClr>
                </a:solidFill>
                <a:latin typeface="Cambria" panose="02040503050406030204" pitchFamily="18" charset="0"/>
              </a:rPr>
              <a:t>langchain.document_loaders</a:t>
            </a:r>
            <a:r>
              <a:rPr lang="en-US" sz="1600" i="1" dirty="0">
                <a:solidFill>
                  <a:schemeClr val="bg2">
                    <a:lumMod val="25000"/>
                  </a:schemeClr>
                </a:solidFill>
                <a:latin typeface="Cambria" panose="02040503050406030204" pitchFamily="18" charset="0"/>
              </a:rPr>
              <a:t> import </a:t>
            </a:r>
            <a:r>
              <a:rPr lang="en-US" sz="1600" i="1" dirty="0" err="1">
                <a:solidFill>
                  <a:schemeClr val="bg2">
                    <a:lumMod val="25000"/>
                  </a:schemeClr>
                </a:solidFill>
                <a:latin typeface="Cambria" panose="02040503050406030204" pitchFamily="18" charset="0"/>
              </a:rPr>
              <a:t>PyPDFLoader</a:t>
            </a:r>
            <a:r>
              <a:rPr lang="en-US" sz="1600" i="1" dirty="0">
                <a:solidFill>
                  <a:schemeClr val="bg2">
                    <a:lumMod val="25000"/>
                  </a:schemeClr>
                </a:solidFill>
                <a:latin typeface="Cambria" panose="02040503050406030204" pitchFamily="18" charset="0"/>
              </a:rPr>
              <a:t> </a:t>
            </a:r>
            <a:br>
              <a:rPr lang="en-US" sz="1600" i="1" dirty="0">
                <a:solidFill>
                  <a:schemeClr val="bg2">
                    <a:lumMod val="25000"/>
                  </a:schemeClr>
                </a:solidFill>
                <a:latin typeface="Cambria" panose="02040503050406030204" pitchFamily="18" charset="0"/>
              </a:rPr>
            </a:br>
            <a:r>
              <a:rPr lang="en-US" sz="1600" i="1" dirty="0">
                <a:solidFill>
                  <a:schemeClr val="bg2">
                    <a:lumMod val="25000"/>
                  </a:schemeClr>
                </a:solidFill>
                <a:latin typeface="Cambria" panose="02040503050406030204" pitchFamily="18" charset="0"/>
              </a:rPr>
              <a:t>from </a:t>
            </a:r>
            <a:r>
              <a:rPr lang="en-US" sz="1600" i="1" dirty="0" err="1">
                <a:solidFill>
                  <a:schemeClr val="bg2">
                    <a:lumMod val="25000"/>
                  </a:schemeClr>
                </a:solidFill>
                <a:latin typeface="Cambria" panose="02040503050406030204" pitchFamily="18" charset="0"/>
              </a:rPr>
              <a:t>langchain.embeddings.openai</a:t>
            </a:r>
            <a:r>
              <a:rPr lang="en-US" sz="1600" i="1" dirty="0">
                <a:solidFill>
                  <a:schemeClr val="bg2">
                    <a:lumMod val="25000"/>
                  </a:schemeClr>
                </a:solidFill>
                <a:latin typeface="Cambria" panose="02040503050406030204" pitchFamily="18" charset="0"/>
              </a:rPr>
              <a:t> import </a:t>
            </a:r>
            <a:r>
              <a:rPr lang="en-US" sz="1600" i="1" dirty="0" err="1">
                <a:solidFill>
                  <a:schemeClr val="bg2">
                    <a:lumMod val="25000"/>
                  </a:schemeClr>
                </a:solidFill>
                <a:latin typeface="Cambria" panose="02040503050406030204" pitchFamily="18" charset="0"/>
              </a:rPr>
              <a:t>OpenAIEmbeddings</a:t>
            </a:r>
            <a:r>
              <a:rPr lang="en-US" sz="1600" i="1" dirty="0">
                <a:solidFill>
                  <a:schemeClr val="bg2">
                    <a:lumMod val="25000"/>
                  </a:schemeClr>
                </a:solidFill>
                <a:latin typeface="Cambria" panose="02040503050406030204" pitchFamily="18" charset="0"/>
              </a:rPr>
              <a:t> -&gt; </a:t>
            </a:r>
            <a:r>
              <a:rPr lang="en-US" sz="1600" i="1" dirty="0" err="1">
                <a:solidFill>
                  <a:schemeClr val="bg2">
                    <a:lumMod val="25000"/>
                  </a:schemeClr>
                </a:solidFill>
                <a:latin typeface="Cambria" panose="02040503050406030204" pitchFamily="18" charset="0"/>
              </a:rPr>
              <a:t>endbedding</a:t>
            </a:r>
            <a:br>
              <a:rPr lang="en-US" sz="1600" i="1" dirty="0">
                <a:solidFill>
                  <a:schemeClr val="bg2">
                    <a:lumMod val="25000"/>
                  </a:schemeClr>
                </a:solidFill>
                <a:latin typeface="Cambria" panose="02040503050406030204" pitchFamily="18" charset="0"/>
              </a:rPr>
            </a:br>
            <a:r>
              <a:rPr lang="en-US" sz="1600" i="1" dirty="0">
                <a:solidFill>
                  <a:schemeClr val="bg2">
                    <a:lumMod val="25000"/>
                  </a:schemeClr>
                </a:solidFill>
                <a:latin typeface="Cambria" panose="02040503050406030204" pitchFamily="18" charset="0"/>
              </a:rPr>
              <a:t>from </a:t>
            </a:r>
            <a:r>
              <a:rPr lang="en-US" sz="1600" i="1" dirty="0" err="1">
                <a:solidFill>
                  <a:schemeClr val="bg2">
                    <a:lumMod val="25000"/>
                  </a:schemeClr>
                </a:solidFill>
                <a:latin typeface="Cambria" panose="02040503050406030204" pitchFamily="18" charset="0"/>
              </a:rPr>
              <a:t>langchain.text_splitter</a:t>
            </a:r>
            <a:r>
              <a:rPr lang="en-US" sz="1600" i="1" dirty="0">
                <a:solidFill>
                  <a:schemeClr val="bg2">
                    <a:lumMod val="25000"/>
                  </a:schemeClr>
                </a:solidFill>
                <a:latin typeface="Cambria" panose="02040503050406030204" pitchFamily="18" charset="0"/>
              </a:rPr>
              <a:t> import </a:t>
            </a:r>
            <a:r>
              <a:rPr lang="en-US" sz="1600" i="1" dirty="0" err="1">
                <a:solidFill>
                  <a:schemeClr val="bg2">
                    <a:lumMod val="25000"/>
                  </a:schemeClr>
                </a:solidFill>
                <a:latin typeface="Cambria" panose="02040503050406030204" pitchFamily="18" charset="0"/>
              </a:rPr>
              <a:t>RecursiveCharacterTextSplitter</a:t>
            </a:r>
            <a:r>
              <a:rPr lang="en-US" sz="1600" i="1" dirty="0">
                <a:solidFill>
                  <a:schemeClr val="bg2">
                    <a:lumMod val="25000"/>
                  </a:schemeClr>
                </a:solidFill>
                <a:latin typeface="Cambria" panose="02040503050406030204" pitchFamily="18" charset="0"/>
              </a:rPr>
              <a:t> -&gt; split words</a:t>
            </a:r>
            <a:br>
              <a:rPr lang="en-US" sz="1600" i="1" dirty="0">
                <a:solidFill>
                  <a:schemeClr val="bg2">
                    <a:lumMod val="25000"/>
                  </a:schemeClr>
                </a:solidFill>
                <a:latin typeface="Cambria" panose="02040503050406030204" pitchFamily="18" charset="0"/>
              </a:rPr>
            </a:br>
            <a:r>
              <a:rPr lang="en-US" sz="1600" i="1" dirty="0">
                <a:solidFill>
                  <a:schemeClr val="bg2">
                    <a:lumMod val="25000"/>
                  </a:schemeClr>
                </a:solidFill>
                <a:latin typeface="Cambria" panose="02040503050406030204" pitchFamily="18" charset="0"/>
              </a:rPr>
              <a:t>from </a:t>
            </a:r>
            <a:r>
              <a:rPr lang="en-US" sz="1600" i="1" dirty="0" err="1">
                <a:solidFill>
                  <a:schemeClr val="bg2">
                    <a:lumMod val="25000"/>
                  </a:schemeClr>
                </a:solidFill>
                <a:latin typeface="Cambria" panose="02040503050406030204" pitchFamily="18" charset="0"/>
              </a:rPr>
              <a:t>langchain.vectorstores.faiss</a:t>
            </a:r>
            <a:r>
              <a:rPr lang="en-US" sz="1600" i="1" dirty="0">
                <a:solidFill>
                  <a:schemeClr val="bg2">
                    <a:lumMod val="25000"/>
                  </a:schemeClr>
                </a:solidFill>
                <a:latin typeface="Cambria" panose="02040503050406030204" pitchFamily="18" charset="0"/>
              </a:rPr>
              <a:t> import FAISS -&gt; vector</a:t>
            </a:r>
            <a:br>
              <a:rPr lang="en-US" sz="1600" i="1" dirty="0">
                <a:solidFill>
                  <a:schemeClr val="bg2">
                    <a:lumMod val="25000"/>
                  </a:schemeClr>
                </a:solidFill>
                <a:latin typeface="Cambria" panose="02040503050406030204" pitchFamily="18" charset="0"/>
              </a:rPr>
            </a:br>
            <a:r>
              <a:rPr lang="en-US" sz="1600" i="1" dirty="0">
                <a:solidFill>
                  <a:schemeClr val="bg2">
                    <a:lumMod val="25000"/>
                  </a:schemeClr>
                </a:solidFill>
                <a:latin typeface="Cambria" panose="02040503050406030204" pitchFamily="18" charset="0"/>
              </a:rPr>
              <a:t>from </a:t>
            </a:r>
            <a:r>
              <a:rPr lang="en-US" sz="1600" i="1" dirty="0" err="1">
                <a:solidFill>
                  <a:schemeClr val="bg2">
                    <a:lumMod val="25000"/>
                  </a:schemeClr>
                </a:solidFill>
                <a:latin typeface="Cambria" panose="02040503050406030204" pitchFamily="18" charset="0"/>
              </a:rPr>
              <a:t>pypdf</a:t>
            </a:r>
            <a:r>
              <a:rPr lang="en-US" sz="1600" i="1" dirty="0">
                <a:solidFill>
                  <a:schemeClr val="bg2">
                    <a:lumMod val="25000"/>
                  </a:schemeClr>
                </a:solidFill>
                <a:latin typeface="Cambria" panose="02040503050406030204" pitchFamily="18" charset="0"/>
              </a:rPr>
              <a:t> import </a:t>
            </a:r>
            <a:r>
              <a:rPr lang="en-US" sz="1600" i="1" dirty="0" err="1">
                <a:solidFill>
                  <a:schemeClr val="bg2">
                    <a:lumMod val="25000"/>
                  </a:schemeClr>
                </a:solidFill>
                <a:latin typeface="Cambria" panose="02040503050406030204" pitchFamily="18" charset="0"/>
              </a:rPr>
              <a:t>PdfReader</a:t>
            </a:r>
            <a:r>
              <a:rPr lang="en-US" sz="1600" i="1" dirty="0">
                <a:solidFill>
                  <a:schemeClr val="bg2">
                    <a:lumMod val="25000"/>
                  </a:schemeClr>
                </a:solidFill>
                <a:latin typeface="Cambria" panose="02040503050406030204" pitchFamily="18" charset="0"/>
              </a:rPr>
              <a:t> </a:t>
            </a:r>
            <a:br>
              <a:rPr lang="en-US" sz="1600" i="1" dirty="0">
                <a:solidFill>
                  <a:schemeClr val="bg2">
                    <a:lumMod val="25000"/>
                  </a:schemeClr>
                </a:solidFill>
                <a:latin typeface="Cambria" panose="02040503050406030204" pitchFamily="18" charset="0"/>
              </a:rPr>
            </a:br>
            <a:r>
              <a:rPr lang="en-US" sz="1600" i="1" dirty="0">
                <a:solidFill>
                  <a:schemeClr val="bg2">
                    <a:lumMod val="25000"/>
                  </a:schemeClr>
                </a:solidFill>
                <a:latin typeface="Cambria" panose="02040503050406030204" pitchFamily="18" charset="0"/>
              </a:rPr>
              <a:t>import </a:t>
            </a:r>
            <a:r>
              <a:rPr lang="en-US" sz="1600" i="1" dirty="0" err="1">
                <a:solidFill>
                  <a:schemeClr val="bg2">
                    <a:lumMod val="25000"/>
                  </a:schemeClr>
                </a:solidFill>
                <a:latin typeface="Cambria" panose="02040503050406030204" pitchFamily="18" charset="0"/>
              </a:rPr>
              <a:t>faiss</a:t>
            </a:r>
            <a:endParaRPr lang="en-US" altLang="zh-CN" sz="1600" i="1" dirty="0">
              <a:solidFill>
                <a:schemeClr val="bg2">
                  <a:lumMod val="25000"/>
                </a:schemeClr>
              </a:solidFill>
              <a:latin typeface="Cambria" panose="02040503050406030204" pitchFamily="18" charset="0"/>
            </a:endParaRPr>
          </a:p>
          <a:p>
            <a:endParaRPr lang="en-US" dirty="0">
              <a:solidFill>
                <a:srgbClr val="2D3B45"/>
              </a:solidFill>
              <a:effectLst/>
              <a:latin typeface="Cambria" panose="02040503050406030204" pitchFamily="18" charset="0"/>
            </a:endParaRPr>
          </a:p>
          <a:p>
            <a:endParaRPr lang="en-US" dirty="0">
              <a:solidFill>
                <a:srgbClr val="2D3B45"/>
              </a:solidFill>
              <a:effectLst/>
              <a:latin typeface="Cambria" panose="02040503050406030204" pitchFamily="18" charset="0"/>
            </a:endParaRPr>
          </a:p>
          <a:p>
            <a:endParaRPr lang="en-US" dirty="0"/>
          </a:p>
        </p:txBody>
      </p:sp>
    </p:spTree>
    <p:extLst>
      <p:ext uri="{BB962C8B-B14F-4D97-AF65-F5344CB8AC3E}">
        <p14:creationId xmlns:p14="http://schemas.microsoft.com/office/powerpoint/2010/main" val="29765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5386090"/>
          </a:xfrm>
          <a:prstGeom prst="rect">
            <a:avLst/>
          </a:prstGeom>
          <a:noFill/>
        </p:spPr>
        <p:txBody>
          <a:bodyPr wrap="square">
            <a:spAutoFit/>
          </a:bodyPr>
          <a:lstStyle/>
          <a:p>
            <a:r>
              <a:rPr lang="en-US" sz="2800" b="1" dirty="0">
                <a:latin typeface="Cambria" panose="02040503050406030204" pitchFamily="18" charset="0"/>
              </a:rPr>
              <a:t>RAG Pipeline Implementation:</a:t>
            </a:r>
          </a:p>
          <a:p>
            <a:endParaRPr lang="en-US" sz="2000" dirty="0">
              <a:latin typeface="Lato Extended"/>
            </a:endParaRPr>
          </a:p>
          <a:p>
            <a:r>
              <a:rPr lang="en-US" sz="2000" b="1" dirty="0">
                <a:latin typeface="Cambria" panose="02040503050406030204" pitchFamily="18" charset="0"/>
              </a:rPr>
              <a:t>Overview of the Retrieval-Augmented Generation (RAG) pipeline: </a:t>
            </a:r>
          </a:p>
          <a:p>
            <a:r>
              <a:rPr lang="en-US" sz="2000" dirty="0">
                <a:latin typeface="Cambria" panose="02040503050406030204" pitchFamily="18" charset="0"/>
              </a:rPr>
              <a:t>After obtaining the processed data, we vectorize the text data and then allow users to perform searches.</a:t>
            </a:r>
          </a:p>
          <a:p>
            <a:r>
              <a:rPr lang="en-US" sz="2000" dirty="0">
                <a:latin typeface="Cambria" panose="02040503050406030204" pitchFamily="18" charset="0"/>
              </a:rPr>
              <a:t>When a user query is made, the large model will retrieve the closest keywords from the database and generate a response based on the original document's content.</a:t>
            </a:r>
            <a:endParaRPr lang="en-US" altLang="zh-CN" sz="2000" dirty="0">
              <a:latin typeface="Cambria" panose="02040503050406030204" pitchFamily="18" charset="0"/>
            </a:endParaRPr>
          </a:p>
          <a:p>
            <a:endParaRPr lang="en-US" sz="2000" dirty="0">
              <a:effectLst/>
              <a:latin typeface="Cambria" panose="02040503050406030204" pitchFamily="18" charset="0"/>
            </a:endParaRPr>
          </a:p>
          <a:p>
            <a:r>
              <a:rPr lang="en-US" sz="2000" b="1" dirty="0">
                <a:latin typeface="Cambria" panose="02040503050406030204" pitchFamily="18" charset="0"/>
              </a:rPr>
              <a:t>Steps involved in implementing the RAG pipeline</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latin typeface="Cambria" panose="02040503050406030204" pitchFamily="18" charset="0"/>
              </a:rPr>
              <a:t>Data Collection</a:t>
            </a:r>
            <a:r>
              <a:rPr lang="zh-CN" altLang="en-US" sz="2000" dirty="0">
                <a:latin typeface="Cambria" panose="02040503050406030204" pitchFamily="18" charset="0"/>
              </a:rPr>
              <a:t> </a:t>
            </a:r>
            <a:r>
              <a:rPr lang="en-US" altLang="zh-CN" sz="2000" dirty="0">
                <a:latin typeface="Cambria" panose="02040503050406030204" pitchFamily="18" charset="0"/>
              </a:rPr>
              <a:t>–</a:t>
            </a:r>
            <a:r>
              <a:rPr lang="zh-CN" altLang="en-US" sz="2000" dirty="0">
                <a:latin typeface="Cambria" panose="02040503050406030204" pitchFamily="18" charset="0"/>
              </a:rPr>
              <a:t> </a:t>
            </a:r>
            <a:r>
              <a:rPr lang="en-US" sz="2000" dirty="0">
                <a:latin typeface="Cambria" panose="02040503050406030204" pitchFamily="18" charset="0"/>
              </a:rPr>
              <a:t>Preprocessing</a:t>
            </a:r>
            <a:r>
              <a:rPr lang="zh-CN" altLang="en-US" sz="2000" dirty="0">
                <a:latin typeface="Cambria" panose="02040503050406030204" pitchFamily="18" charset="0"/>
              </a:rPr>
              <a:t> </a:t>
            </a:r>
            <a:r>
              <a:rPr lang="en-US" altLang="zh-CN" sz="2000" dirty="0">
                <a:latin typeface="Cambria" panose="02040503050406030204" pitchFamily="18" charset="0"/>
              </a:rPr>
              <a:t>-</a:t>
            </a:r>
            <a:r>
              <a:rPr lang="en-US" sz="2000" dirty="0">
                <a:latin typeface="Cambria" panose="02040503050406030204" pitchFamily="18" charset="0"/>
              </a:rPr>
              <a:t>Vectorization</a:t>
            </a:r>
            <a:r>
              <a:rPr lang="en-US" altLang="zh-CN" sz="2000" dirty="0">
                <a:latin typeface="Cambria" panose="02040503050406030204" pitchFamily="18" charset="0"/>
              </a:rPr>
              <a:t>-</a:t>
            </a:r>
            <a:r>
              <a:rPr lang="zh-CN" altLang="en-US" sz="2000" dirty="0">
                <a:latin typeface="Cambria" panose="02040503050406030204" pitchFamily="18" charset="0"/>
              </a:rPr>
              <a:t> </a:t>
            </a:r>
            <a:r>
              <a:rPr lang="en-US" sz="2000" dirty="0">
                <a:latin typeface="Cambria" panose="02040503050406030204" pitchFamily="18" charset="0"/>
              </a:rPr>
              <a:t>Storage</a:t>
            </a:r>
            <a:r>
              <a:rPr lang="en-US" altLang="zh-CN" sz="2000" dirty="0">
                <a:latin typeface="Cambria" panose="02040503050406030204" pitchFamily="18" charset="0"/>
              </a:rPr>
              <a:t>-</a:t>
            </a:r>
            <a:r>
              <a:rPr lang="zh-CN" altLang="en-US" sz="2000" dirty="0">
                <a:latin typeface="Cambria" panose="02040503050406030204" pitchFamily="18" charset="0"/>
              </a:rPr>
              <a:t> </a:t>
            </a:r>
            <a:r>
              <a:rPr lang="en-US" sz="2000" dirty="0">
                <a:latin typeface="Cambria" panose="02040503050406030204" pitchFamily="18" charset="0"/>
              </a:rPr>
              <a:t>User Query</a:t>
            </a:r>
            <a:r>
              <a:rPr lang="en-US" altLang="zh-CN" sz="2000" dirty="0">
                <a:latin typeface="Cambria" panose="02040503050406030204" pitchFamily="18" charset="0"/>
              </a:rPr>
              <a:t>-</a:t>
            </a:r>
            <a:r>
              <a:rPr lang="zh-CN" altLang="en-US" sz="2000" dirty="0">
                <a:latin typeface="Cambria" panose="02040503050406030204" pitchFamily="18" charset="0"/>
              </a:rPr>
              <a:t> </a:t>
            </a:r>
            <a:r>
              <a:rPr lang="en-US" sz="2000" dirty="0">
                <a:latin typeface="Cambria" panose="02040503050406030204" pitchFamily="18" charset="0"/>
              </a:rPr>
              <a:t>Retrieval</a:t>
            </a:r>
            <a:r>
              <a:rPr lang="en-US" altLang="zh-CN" sz="2000" dirty="0">
                <a:latin typeface="Cambria" panose="02040503050406030204" pitchFamily="18" charset="0"/>
              </a:rPr>
              <a:t>-</a:t>
            </a:r>
            <a:r>
              <a:rPr lang="zh-CN" altLang="en-US" sz="2000" dirty="0">
                <a:latin typeface="Cambria" panose="02040503050406030204" pitchFamily="18" charset="0"/>
              </a:rPr>
              <a:t> </a:t>
            </a:r>
            <a:r>
              <a:rPr lang="en-US" sz="2000" dirty="0">
                <a:latin typeface="Cambria" panose="02040503050406030204" pitchFamily="18" charset="0"/>
              </a:rPr>
              <a:t>Response Generation</a:t>
            </a:r>
            <a:r>
              <a:rPr lang="en-US" altLang="zh-CN" sz="2000" dirty="0">
                <a:latin typeface="Cambria" panose="02040503050406030204" pitchFamily="18" charset="0"/>
              </a:rPr>
              <a:t>-</a:t>
            </a:r>
            <a:r>
              <a:rPr lang="zh-CN" altLang="en-US" sz="2000" dirty="0">
                <a:latin typeface="Cambria" panose="02040503050406030204" pitchFamily="18" charset="0"/>
              </a:rPr>
              <a:t> </a:t>
            </a:r>
            <a:r>
              <a:rPr lang="en-US" sz="2000" dirty="0">
                <a:latin typeface="Cambria" panose="02040503050406030204" pitchFamily="18" charset="0"/>
              </a:rPr>
              <a:t>Feedback Loop</a:t>
            </a:r>
            <a:endParaRPr lang="en-US" altLang="zh-CN" sz="2000" dirty="0">
              <a:latin typeface="Cambria" panose="02040503050406030204" pitchFamily="18" charset="0"/>
            </a:endParaRPr>
          </a:p>
          <a:p>
            <a:endParaRPr lang="en-US" sz="2000" dirty="0">
              <a:effectLst/>
              <a:latin typeface="Cambria" panose="02040503050406030204" pitchFamily="18" charset="0"/>
            </a:endParaRPr>
          </a:p>
          <a:p>
            <a:r>
              <a:rPr lang="en-US" sz="2000" b="1" dirty="0">
                <a:latin typeface="Cambria" panose="02040503050406030204" pitchFamily="18" charset="0"/>
              </a:rPr>
              <a:t>Challenges faced and solutions implemented</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latin typeface="Cambria" panose="02040503050406030204" pitchFamily="18" charset="0"/>
              </a:rPr>
              <a:t>Data Quality and Preprocessing</a:t>
            </a:r>
            <a:r>
              <a:rPr lang="zh-CN" altLang="en-US" sz="2000" dirty="0">
                <a:latin typeface="Cambria" panose="02040503050406030204" pitchFamily="18" charset="0"/>
              </a:rPr>
              <a:t> </a:t>
            </a:r>
            <a:r>
              <a:rPr lang="en-US" altLang="zh-CN" sz="2000" dirty="0">
                <a:latin typeface="Cambria" panose="02040503050406030204" pitchFamily="18" charset="0"/>
              </a:rPr>
              <a:t>-&gt;</a:t>
            </a:r>
            <a:r>
              <a:rPr lang="zh-CN" altLang="en-US" sz="2000" dirty="0">
                <a:latin typeface="Cambria" panose="02040503050406030204" pitchFamily="18" charset="0"/>
              </a:rPr>
              <a:t> </a:t>
            </a:r>
            <a:r>
              <a:rPr lang="en-US" altLang="zh-CN" sz="2000" dirty="0">
                <a:latin typeface="Cambria" panose="02040503050406030204" pitchFamily="18" charset="0"/>
              </a:rPr>
              <a:t>the source of data may not reliable</a:t>
            </a:r>
          </a:p>
          <a:p>
            <a:r>
              <a:rPr lang="en-US" sz="2000" dirty="0">
                <a:latin typeface="Cambria" panose="02040503050406030204" pitchFamily="18" charset="0"/>
              </a:rPr>
              <a:t>Vectorization Accuracy -&gt; not very accurate</a:t>
            </a:r>
            <a:endParaRPr lang="en-US" altLang="zh-CN" sz="2000" dirty="0">
              <a:latin typeface="Cambria" panose="02040503050406030204" pitchFamily="18" charset="0"/>
            </a:endParaRPr>
          </a:p>
          <a:p>
            <a:r>
              <a:rPr lang="en-US" sz="2000" dirty="0">
                <a:latin typeface="Cambria" panose="02040503050406030204" pitchFamily="18" charset="0"/>
              </a:rPr>
              <a:t>Security and Privacy -&gt;  protect sensitive data</a:t>
            </a:r>
          </a:p>
          <a:p>
            <a:endParaRPr lang="en-US" dirty="0"/>
          </a:p>
        </p:txBody>
      </p:sp>
    </p:spTree>
    <p:extLst>
      <p:ext uri="{BB962C8B-B14F-4D97-AF65-F5344CB8AC3E}">
        <p14:creationId xmlns:p14="http://schemas.microsoft.com/office/powerpoint/2010/main" val="372437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6032421"/>
          </a:xfrm>
          <a:prstGeom prst="rect">
            <a:avLst/>
          </a:prstGeom>
          <a:noFill/>
        </p:spPr>
        <p:txBody>
          <a:bodyPr wrap="square">
            <a:spAutoFit/>
          </a:bodyPr>
          <a:lstStyle/>
          <a:p>
            <a:r>
              <a:rPr lang="en-US" sz="2800" b="1" dirty="0">
                <a:latin typeface="Cambria" panose="02040503050406030204" pitchFamily="18" charset="0"/>
              </a:rPr>
              <a:t>Performance Metrics:</a:t>
            </a:r>
          </a:p>
          <a:p>
            <a:endParaRPr lang="en-US" sz="2000" dirty="0">
              <a:latin typeface="Lato Extended"/>
            </a:endParaRPr>
          </a:p>
          <a:p>
            <a:r>
              <a:rPr lang="en-US" sz="2000" b="1" dirty="0">
                <a:latin typeface="Cambria" panose="02040503050406030204" pitchFamily="18" charset="0"/>
              </a:rPr>
              <a:t>Key metrics to evaluate the project: </a:t>
            </a:r>
          </a:p>
          <a:p>
            <a:r>
              <a:rPr lang="en-US" sz="2000" dirty="0">
                <a:latin typeface="Cambria" panose="02040503050406030204" pitchFamily="18" charset="0"/>
              </a:rPr>
              <a:t>Precision: </a:t>
            </a:r>
            <a:r>
              <a:rPr lang="en-US" sz="2000" i="1" dirty="0">
                <a:latin typeface="Cambria" panose="02040503050406030204" pitchFamily="18" charset="0"/>
              </a:rPr>
              <a:t>Measures the proportion of retrieved documents that are relevant.</a:t>
            </a:r>
          </a:p>
          <a:p>
            <a:r>
              <a:rPr lang="en-US" sz="2000" dirty="0">
                <a:latin typeface="Cambria" panose="02040503050406030204" pitchFamily="18" charset="0"/>
              </a:rPr>
              <a:t>Human Evaluation: </a:t>
            </a:r>
            <a:r>
              <a:rPr lang="en-US" sz="2000" i="1" dirty="0">
                <a:latin typeface="Cambria" panose="02040503050406030204" pitchFamily="18" charset="0"/>
              </a:rPr>
              <a:t>Involves human judges rating the quality, coherence, and relevance of the generated responses.</a:t>
            </a:r>
          </a:p>
          <a:p>
            <a:r>
              <a:rPr lang="en-US" sz="2000" dirty="0">
                <a:latin typeface="Cambria" panose="02040503050406030204" pitchFamily="18" charset="0"/>
              </a:rPr>
              <a:t>Consistency: </a:t>
            </a:r>
            <a:r>
              <a:rPr lang="en-US" sz="2000" i="1" dirty="0">
                <a:latin typeface="Cambria" panose="02040503050406030204" pitchFamily="18" charset="0"/>
              </a:rPr>
              <a:t>Evaluates the consistency of the system's responses over multiple queries and sessions.</a:t>
            </a:r>
          </a:p>
          <a:p>
            <a:endParaRPr lang="en-US" sz="2000" dirty="0">
              <a:effectLst/>
              <a:latin typeface="Cambria" panose="02040503050406030204" pitchFamily="18" charset="0"/>
            </a:endParaRPr>
          </a:p>
          <a:p>
            <a:r>
              <a:rPr lang="en-US" sz="2000" b="1" dirty="0">
                <a:latin typeface="Cambria" panose="02040503050406030204" pitchFamily="18" charset="0"/>
              </a:rPr>
              <a:t>Methods used to calculate these metrics</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endParaRPr lang="en-US" altLang="zh-CN" sz="2000" b="1" dirty="0">
              <a:latin typeface="Cambria" panose="02040503050406030204" pitchFamily="18" charset="0"/>
            </a:endParaRPr>
          </a:p>
          <a:p>
            <a:r>
              <a:rPr lang="en-US" altLang="zh-CN" sz="2000" dirty="0">
                <a:latin typeface="Cambria" panose="02040503050406030204" pitchFamily="18" charset="0"/>
              </a:rPr>
              <a:t>1 - </a:t>
            </a:r>
          </a:p>
          <a:p>
            <a:endParaRPr lang="en-US" sz="2000" dirty="0">
              <a:effectLst/>
              <a:latin typeface="Cambria" panose="02040503050406030204" pitchFamily="18" charset="0"/>
            </a:endParaRPr>
          </a:p>
          <a:p>
            <a:r>
              <a:rPr lang="en-US" sz="2000" dirty="0">
                <a:latin typeface="Cambria" panose="02040503050406030204" pitchFamily="18" charset="0"/>
              </a:rPr>
              <a:t>2 – evaluate accurate of response by scoring 1-5</a:t>
            </a:r>
          </a:p>
          <a:p>
            <a:r>
              <a:rPr lang="en-US" sz="2000" dirty="0">
                <a:latin typeface="Cambria" panose="02040503050406030204" pitchFamily="18" charset="0"/>
              </a:rPr>
              <a:t>3 -  execute the standard queries at different times and under different conditions and record.</a:t>
            </a:r>
          </a:p>
          <a:p>
            <a:pPr algn="l"/>
            <a:endParaRPr lang="en-US" sz="2000" b="1" dirty="0">
              <a:latin typeface="Cambria" panose="02040503050406030204" pitchFamily="18" charset="0"/>
            </a:endParaRPr>
          </a:p>
          <a:p>
            <a:pPr algn="l"/>
            <a:r>
              <a:rPr lang="en-US" sz="2000" b="1" dirty="0">
                <a:latin typeface="Cambria" panose="02040503050406030204" pitchFamily="18" charset="0"/>
              </a:rPr>
              <a:t>Initial results and observations:</a:t>
            </a:r>
          </a:p>
          <a:p>
            <a:pPr algn="l"/>
            <a:r>
              <a:rPr lang="en-US" sz="2000" i="1" dirty="0">
                <a:latin typeface="Cambria" panose="02040503050406030204" pitchFamily="18" charset="0"/>
              </a:rPr>
              <a:t>Not come yet </a:t>
            </a:r>
          </a:p>
          <a:p>
            <a:endParaRPr lang="en-US" dirty="0"/>
          </a:p>
        </p:txBody>
      </p:sp>
      <p:pic>
        <p:nvPicPr>
          <p:cNvPr id="3" name="Picture 2">
            <a:extLst>
              <a:ext uri="{FF2B5EF4-FFF2-40B4-BE49-F238E27FC236}">
                <a16:creationId xmlns:a16="http://schemas.microsoft.com/office/drawing/2014/main" id="{AC962698-2E76-C3C6-CEFD-73CFEA1AE25F}"/>
              </a:ext>
            </a:extLst>
          </p:cNvPr>
          <p:cNvPicPr>
            <a:picLocks noChangeAspect="1"/>
          </p:cNvPicPr>
          <p:nvPr/>
        </p:nvPicPr>
        <p:blipFill>
          <a:blip r:embed="rId2"/>
          <a:stretch>
            <a:fillRect/>
          </a:stretch>
        </p:blipFill>
        <p:spPr>
          <a:xfrm>
            <a:off x="1004010" y="3718016"/>
            <a:ext cx="5686157" cy="796235"/>
          </a:xfrm>
          <a:prstGeom prst="rect">
            <a:avLst/>
          </a:prstGeom>
        </p:spPr>
      </p:pic>
    </p:spTree>
    <p:extLst>
      <p:ext uri="{BB962C8B-B14F-4D97-AF65-F5344CB8AC3E}">
        <p14:creationId xmlns:p14="http://schemas.microsoft.com/office/powerpoint/2010/main" val="226713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5878532"/>
          </a:xfrm>
          <a:prstGeom prst="rect">
            <a:avLst/>
          </a:prstGeom>
          <a:noFill/>
        </p:spPr>
        <p:txBody>
          <a:bodyPr wrap="square">
            <a:spAutoFit/>
          </a:bodyPr>
          <a:lstStyle/>
          <a:p>
            <a:r>
              <a:rPr lang="en-US" sz="2800" b="1" dirty="0">
                <a:latin typeface="Cambria" panose="02040503050406030204" pitchFamily="18" charset="0"/>
              </a:rPr>
              <a:t>Method to improve metrics:</a:t>
            </a:r>
          </a:p>
          <a:p>
            <a:endParaRPr lang="en-US" sz="2000" dirty="0">
              <a:latin typeface="Lato Extended"/>
            </a:endParaRPr>
          </a:p>
          <a:p>
            <a:r>
              <a:rPr lang="en-US" sz="2000" b="1" dirty="0">
                <a:latin typeface="Cambria" panose="02040503050406030204" pitchFamily="18" charset="0"/>
              </a:rPr>
              <a:t>Strategies to improve performance metrics</a:t>
            </a:r>
            <a:r>
              <a:rPr lang="zh-CN" altLang="en-US" sz="2000" b="1" dirty="0">
                <a:latin typeface="Cambria" panose="02040503050406030204" pitchFamily="18" charset="0"/>
              </a:rPr>
              <a:t> </a:t>
            </a:r>
            <a:r>
              <a:rPr lang="en-US" altLang="zh-CN" sz="2000" b="1" dirty="0">
                <a:latin typeface="Cambria" panose="02040503050406030204" pitchFamily="18" charset="0"/>
              </a:rPr>
              <a:t>and S</a:t>
            </a:r>
            <a:r>
              <a:rPr lang="en-US" sz="2000" b="1" dirty="0">
                <a:latin typeface="Cambria" panose="02040503050406030204" pitchFamily="18" charset="0"/>
              </a:rPr>
              <a:t>pecific changes or enhancements planned : </a:t>
            </a:r>
          </a:p>
          <a:p>
            <a:r>
              <a:rPr lang="en-US" sz="1600" dirty="0"/>
              <a:t>Enhance text cleaning and normalization processes </a:t>
            </a:r>
            <a:r>
              <a:rPr lang="en-US" sz="1600" i="1" dirty="0"/>
              <a:t>: Implement advanced text cleaning techniques, such as removing duplicates, correcting typos, and standardizing formats.</a:t>
            </a:r>
          </a:p>
          <a:p>
            <a:endParaRPr lang="en-US" sz="1600" i="1" dirty="0"/>
          </a:p>
          <a:p>
            <a:r>
              <a:rPr lang="en-US" sz="1600" dirty="0"/>
              <a:t>Utilize more sophisticated embedding models for better vectorization of text : </a:t>
            </a:r>
            <a:r>
              <a:rPr lang="en-US" sz="1600" i="1" dirty="0"/>
              <a:t>Transition to state-of-the-art transformer-based models like BERT, </a:t>
            </a:r>
            <a:r>
              <a:rPr lang="en-US" sz="1600" i="1" dirty="0" err="1"/>
              <a:t>RoBERTa</a:t>
            </a:r>
            <a:r>
              <a:rPr lang="en-US" sz="1600" i="1" dirty="0"/>
              <a:t>, or GPT-3 for vectorization.</a:t>
            </a:r>
          </a:p>
          <a:p>
            <a:endParaRPr lang="en-US" sz="1600" i="1" dirty="0"/>
          </a:p>
          <a:p>
            <a:r>
              <a:rPr lang="en-US" sz="1600" dirty="0"/>
              <a:t>Optimize the retrieval process with more efficient search algorithms. : </a:t>
            </a:r>
            <a:r>
              <a:rPr lang="en-US" sz="1600" i="1" dirty="0"/>
              <a:t>Implement Approximate Nearest Neighbors (ANN) search algorithms like FAISS or HNSW.</a:t>
            </a:r>
          </a:p>
          <a:p>
            <a:pPr algn="l"/>
            <a:endParaRPr lang="en-US" sz="2000" dirty="0">
              <a:latin typeface="Cambria" panose="02040503050406030204" pitchFamily="18" charset="0"/>
            </a:endParaRPr>
          </a:p>
          <a:p>
            <a:r>
              <a:rPr lang="en-US" sz="2000" b="1" dirty="0">
                <a:latin typeface="Cambria" panose="02040503050406030204" pitchFamily="18" charset="0"/>
              </a:rPr>
              <a:t>Expected impact of these improvements:</a:t>
            </a:r>
          </a:p>
          <a:p>
            <a:r>
              <a:rPr lang="en-US" sz="1600" i="1" dirty="0">
                <a:latin typeface="Cambria" panose="02040503050406030204" pitchFamily="18" charset="0"/>
              </a:rPr>
              <a:t>Higher Precision and Recall: Cleaner data and advanced vectorization will lead to more accurate retrievals.</a:t>
            </a:r>
          </a:p>
          <a:p>
            <a:endParaRPr lang="en-US" sz="1600" i="1" dirty="0">
              <a:latin typeface="Cambria" panose="02040503050406030204" pitchFamily="18" charset="0"/>
            </a:endParaRPr>
          </a:p>
          <a:p>
            <a:r>
              <a:rPr lang="en-US" sz="1600" i="1" dirty="0">
                <a:latin typeface="Cambria" panose="02040503050406030204" pitchFamily="18" charset="0"/>
              </a:rPr>
              <a:t>Faster and More Efficient Retrieval: Optimized retrieval algorithms will reduce latency and improve user experience.</a:t>
            </a:r>
          </a:p>
          <a:p>
            <a:endParaRPr lang="en-US" sz="1600" i="1" dirty="0">
              <a:latin typeface="Cambria" panose="02040503050406030204" pitchFamily="18" charset="0"/>
            </a:endParaRPr>
          </a:p>
          <a:p>
            <a:r>
              <a:rPr lang="en-US" sz="1600" i="1" dirty="0">
                <a:latin typeface="Cambria" panose="02040503050406030204" pitchFamily="18" charset="0"/>
              </a:rPr>
              <a:t>Greater User Satisfaction: Continuous improvements and human-in-the-loop approaches will ensure high-quality interactions, leading to better user engagement and satisfaction</a:t>
            </a:r>
            <a:endParaRPr lang="en-US" sz="1600" b="1" i="1" dirty="0">
              <a:latin typeface="Cambria" panose="02040503050406030204" pitchFamily="18" charset="0"/>
            </a:endParaRPr>
          </a:p>
          <a:p>
            <a:endParaRPr lang="en-US" dirty="0"/>
          </a:p>
        </p:txBody>
      </p:sp>
    </p:spTree>
    <p:extLst>
      <p:ext uri="{BB962C8B-B14F-4D97-AF65-F5344CB8AC3E}">
        <p14:creationId xmlns:p14="http://schemas.microsoft.com/office/powerpoint/2010/main" val="46432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2ECE-871F-9EEF-BFB6-93CC174D1CB5}"/>
              </a:ext>
            </a:extLst>
          </p:cNvPr>
          <p:cNvSpPr txBox="1"/>
          <p:nvPr/>
        </p:nvSpPr>
        <p:spPr>
          <a:xfrm>
            <a:off x="506299" y="394692"/>
            <a:ext cx="10264697" cy="4524315"/>
          </a:xfrm>
          <a:prstGeom prst="rect">
            <a:avLst/>
          </a:prstGeom>
          <a:noFill/>
        </p:spPr>
        <p:txBody>
          <a:bodyPr wrap="square">
            <a:spAutoFit/>
          </a:bodyPr>
          <a:lstStyle/>
          <a:p>
            <a:r>
              <a:rPr lang="en-US" sz="2800" b="1" dirty="0">
                <a:latin typeface="Cambria" panose="02040503050406030204" pitchFamily="18" charset="0"/>
              </a:rPr>
              <a:t>Deployment Plan:</a:t>
            </a:r>
          </a:p>
          <a:p>
            <a:endParaRPr lang="en-US" sz="2000" dirty="0">
              <a:latin typeface="Lato Extended"/>
            </a:endParaRPr>
          </a:p>
          <a:p>
            <a:r>
              <a:rPr lang="en-US" sz="2000" b="1" dirty="0">
                <a:latin typeface="Cambria" panose="02040503050406030204" pitchFamily="18" charset="0"/>
              </a:rPr>
              <a:t>Steps to deploy the application to production: </a:t>
            </a:r>
          </a:p>
          <a:p>
            <a:r>
              <a:rPr lang="en-US" altLang="zh-CN" sz="2000" dirty="0">
                <a:latin typeface="Cambria" panose="02040503050406030204" pitchFamily="18" charset="0"/>
              </a:rPr>
              <a:t>I</a:t>
            </a:r>
            <a:r>
              <a:rPr lang="zh-CN" altLang="en-US" sz="2000" dirty="0">
                <a:latin typeface="Cambria" panose="02040503050406030204" pitchFamily="18" charset="0"/>
              </a:rPr>
              <a:t> </a:t>
            </a:r>
            <a:r>
              <a:rPr lang="en-US" altLang="zh-CN" sz="2000" dirty="0">
                <a:latin typeface="Cambria" panose="02040503050406030204" pitchFamily="18" charset="0"/>
              </a:rPr>
              <a:t>plan to deploy it to </a:t>
            </a:r>
            <a:r>
              <a:rPr lang="en-US" altLang="zh-CN" sz="2000" dirty="0" err="1">
                <a:latin typeface="Cambria" panose="02040503050406030204" pitchFamily="18" charset="0"/>
              </a:rPr>
              <a:t>aws</a:t>
            </a:r>
            <a:r>
              <a:rPr lang="en-US" altLang="zh-CN" sz="2000" dirty="0">
                <a:latin typeface="Cambria" panose="02040503050406030204" pitchFamily="18" charset="0"/>
              </a:rPr>
              <a:t> service</a:t>
            </a:r>
          </a:p>
          <a:p>
            <a:endParaRPr lang="en-US" sz="2000" dirty="0">
              <a:effectLst/>
              <a:latin typeface="Cambria" panose="02040503050406030204" pitchFamily="18" charset="0"/>
            </a:endParaRPr>
          </a:p>
          <a:p>
            <a:r>
              <a:rPr lang="en-US" sz="2000" b="1" dirty="0">
                <a:latin typeface="Cambria" panose="02040503050406030204" pitchFamily="18" charset="0"/>
              </a:rPr>
              <a:t>Tools and platforms for deployment</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altLang="zh-CN" sz="2000" dirty="0">
                <a:latin typeface="Cambria" panose="02040503050406030204" pitchFamily="18" charset="0"/>
              </a:rPr>
              <a:t>EC2 (run the application) -&gt; S3 ( store your processed data ) </a:t>
            </a:r>
          </a:p>
          <a:p>
            <a:r>
              <a:rPr lang="en-US" altLang="zh-CN" sz="2000" dirty="0">
                <a:latin typeface="Cambria" panose="02040503050406030204" pitchFamily="18" charset="0"/>
              </a:rPr>
              <a:t>RDS(Database Configuration) -&gt;  OpenSearch Service (Vector Database Setup) </a:t>
            </a:r>
          </a:p>
          <a:p>
            <a:r>
              <a:rPr lang="en-US" altLang="zh-CN" sz="2000" dirty="0">
                <a:latin typeface="Cambria" panose="02040503050406030204" pitchFamily="18" charset="0"/>
              </a:rPr>
              <a:t>-&gt;</a:t>
            </a:r>
            <a:r>
              <a:rPr lang="en-US" altLang="zh-CN" sz="2000" dirty="0" err="1">
                <a:latin typeface="Cambria" panose="02040503050406030204" pitchFamily="18" charset="0"/>
              </a:rPr>
              <a:t>SageMaker</a:t>
            </a:r>
            <a:r>
              <a:rPr lang="en-US" altLang="zh-CN" sz="2000" dirty="0">
                <a:latin typeface="Cambria" panose="02040503050406030204" pitchFamily="18" charset="0"/>
              </a:rPr>
              <a:t>(Model Hosting) </a:t>
            </a:r>
          </a:p>
          <a:p>
            <a:endParaRPr lang="en-US" sz="2000" dirty="0">
              <a:effectLst/>
              <a:latin typeface="Cambria" panose="02040503050406030204" pitchFamily="18" charset="0"/>
            </a:endParaRPr>
          </a:p>
          <a:p>
            <a:r>
              <a:rPr lang="en-US" sz="2000" b="1" dirty="0">
                <a:latin typeface="Cambria" panose="02040503050406030204" pitchFamily="18" charset="0"/>
              </a:rPr>
              <a:t>Plan for user testing and feedback</a:t>
            </a:r>
            <a:r>
              <a:rPr lang="zh-CN" altLang="en-US" sz="2000" b="1" dirty="0">
                <a:latin typeface="Cambria" panose="02040503050406030204" pitchFamily="18" charset="0"/>
              </a:rPr>
              <a:t>：</a:t>
            </a:r>
            <a:endParaRPr lang="en-US" altLang="zh-CN" sz="2000" b="1" dirty="0">
              <a:latin typeface="Cambria" panose="02040503050406030204" pitchFamily="18" charset="0"/>
            </a:endParaRPr>
          </a:p>
          <a:p>
            <a:r>
              <a:rPr lang="en-US" sz="2000" dirty="0">
                <a:latin typeface="Cambria" panose="02040503050406030204" pitchFamily="18" charset="0"/>
              </a:rPr>
              <a:t>Load Testing: Perform load testing to ensure the application can handle the expected traffic.</a:t>
            </a:r>
          </a:p>
          <a:p>
            <a:r>
              <a:rPr lang="en-US" sz="2000" dirty="0">
                <a:latin typeface="Cambria" panose="02040503050406030204" pitchFamily="18" charset="0"/>
              </a:rPr>
              <a:t>User Acceptance Testing (UAT): Conduct UAT to validate the application functionality and performance.</a:t>
            </a:r>
          </a:p>
        </p:txBody>
      </p:sp>
    </p:spTree>
    <p:extLst>
      <p:ext uri="{BB962C8B-B14F-4D97-AF65-F5344CB8AC3E}">
        <p14:creationId xmlns:p14="http://schemas.microsoft.com/office/powerpoint/2010/main" val="1571732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198</TotalTime>
  <Words>1091</Words>
  <Application>Microsoft Macintosh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Lato Extended</vt: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Baobao Chen</dc:creator>
  <cp:lastModifiedBy>Baobao Chen</cp:lastModifiedBy>
  <cp:revision>3</cp:revision>
  <dcterms:created xsi:type="dcterms:W3CDTF">2024-07-16T05:05:40Z</dcterms:created>
  <dcterms:modified xsi:type="dcterms:W3CDTF">2024-07-16T08:23:57Z</dcterms:modified>
</cp:coreProperties>
</file>