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721BE-C538-4297-8A36-9DC1A53D0CD6}" type="doc">
      <dgm:prSet loTypeId="urn:microsoft.com/office/officeart/2005/8/layout/cycle7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0895B8-4059-401C-911E-68735C775BC9}">
      <dgm:prSet phldrT="[文本]"/>
      <dgm:spPr/>
      <dgm:t>
        <a:bodyPr/>
        <a:lstStyle/>
        <a:p>
          <a:r>
            <a:rPr lang="zh-CN" altLang="en-US" dirty="0" smtClean="0"/>
            <a:t>量化交易</a:t>
          </a:r>
          <a:endParaRPr lang="zh-CN" altLang="en-US" dirty="0"/>
        </a:p>
      </dgm:t>
    </dgm:pt>
    <dgm:pt modelId="{B7E43B5C-020C-4FE3-A1FF-BA09F8E739AA}" type="parTrans" cxnId="{C9C62493-66E6-48C3-B42F-9AF530377DF2}">
      <dgm:prSet/>
      <dgm:spPr/>
      <dgm:t>
        <a:bodyPr/>
        <a:lstStyle/>
        <a:p>
          <a:endParaRPr lang="zh-CN" altLang="en-US"/>
        </a:p>
      </dgm:t>
    </dgm:pt>
    <dgm:pt modelId="{EC2068A5-2E3D-48E9-8746-ECB269BE05CB}" type="sibTrans" cxnId="{C9C62493-66E6-48C3-B42F-9AF530377DF2}">
      <dgm:prSet/>
      <dgm:spPr/>
      <dgm:t>
        <a:bodyPr/>
        <a:lstStyle/>
        <a:p>
          <a:endParaRPr lang="zh-CN" altLang="en-US"/>
        </a:p>
      </dgm:t>
    </dgm:pt>
    <dgm:pt modelId="{8DC757AB-F0F3-46EC-9C40-8BDA0171E2F8}">
      <dgm:prSet phldrT="[文本]"/>
      <dgm:spPr/>
      <dgm:t>
        <a:bodyPr/>
        <a:lstStyle/>
        <a:p>
          <a:r>
            <a:rPr lang="zh-CN" altLang="en-US" dirty="0" smtClean="0"/>
            <a:t>广大股民</a:t>
          </a:r>
          <a:endParaRPr lang="zh-CN" altLang="en-US" dirty="0"/>
        </a:p>
      </dgm:t>
    </dgm:pt>
    <dgm:pt modelId="{92884A7B-99CC-45F2-BFC0-D7D1A3DAE19A}" type="parTrans" cxnId="{F3623A32-4DC2-4329-B403-CFD4109A2820}">
      <dgm:prSet/>
      <dgm:spPr/>
      <dgm:t>
        <a:bodyPr/>
        <a:lstStyle/>
        <a:p>
          <a:endParaRPr lang="zh-CN" altLang="en-US"/>
        </a:p>
      </dgm:t>
    </dgm:pt>
    <dgm:pt modelId="{E091C9E0-9603-4D4F-B6F8-C3AB984A9A1C}" type="sibTrans" cxnId="{F3623A32-4DC2-4329-B403-CFD4109A2820}">
      <dgm:prSet/>
      <dgm:spPr/>
      <dgm:t>
        <a:bodyPr/>
        <a:lstStyle/>
        <a:p>
          <a:endParaRPr lang="zh-CN" altLang="en-US"/>
        </a:p>
      </dgm:t>
    </dgm:pt>
    <dgm:pt modelId="{E144C47C-B7AB-42A2-AA74-34459BFC64B8}">
      <dgm:prSet phldrT="[文本]"/>
      <dgm:spPr/>
      <dgm:t>
        <a:bodyPr/>
        <a:lstStyle/>
        <a:p>
          <a:r>
            <a:rPr lang="zh-CN" altLang="en-US" dirty="0" smtClean="0"/>
            <a:t>编程能力</a:t>
          </a:r>
          <a:endParaRPr lang="zh-CN" altLang="en-US" dirty="0"/>
        </a:p>
      </dgm:t>
    </dgm:pt>
    <dgm:pt modelId="{D01C9594-D234-4D1F-9529-902ACFB1F7AF}" type="parTrans" cxnId="{FF4269A1-895F-4DFC-9773-FDBA57E66853}">
      <dgm:prSet/>
      <dgm:spPr/>
      <dgm:t>
        <a:bodyPr/>
        <a:lstStyle/>
        <a:p>
          <a:endParaRPr lang="zh-CN" altLang="en-US"/>
        </a:p>
      </dgm:t>
    </dgm:pt>
    <dgm:pt modelId="{F2DD3720-FD09-40CE-92D8-7014B74A7504}" type="sibTrans" cxnId="{FF4269A1-895F-4DFC-9773-FDBA57E66853}">
      <dgm:prSet/>
      <dgm:spPr/>
      <dgm:t>
        <a:bodyPr/>
        <a:lstStyle/>
        <a:p>
          <a:endParaRPr lang="zh-CN" altLang="en-US" dirty="0"/>
        </a:p>
      </dgm:t>
    </dgm:pt>
    <dgm:pt modelId="{54240AD8-5C77-4F42-9120-C34F95A245F7}" type="pres">
      <dgm:prSet presAssocID="{14E721BE-C538-4297-8A36-9DC1A53D0CD6}" presName="Name0" presStyleCnt="0">
        <dgm:presLayoutVars>
          <dgm:dir/>
          <dgm:resizeHandles val="exact"/>
        </dgm:presLayoutVars>
      </dgm:prSet>
      <dgm:spPr/>
    </dgm:pt>
    <dgm:pt modelId="{FA178C70-0759-4E85-BE8C-61FA9D0E4A51}" type="pres">
      <dgm:prSet presAssocID="{F90895B8-4059-401C-911E-68735C775B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CCB46-1ECA-4A11-900D-8D711BF810CA}" type="pres">
      <dgm:prSet presAssocID="{EC2068A5-2E3D-48E9-8746-ECB269BE05CB}" presName="sibTrans" presStyleLbl="sibTrans2D1" presStyleIdx="0" presStyleCnt="3"/>
      <dgm:spPr/>
    </dgm:pt>
    <dgm:pt modelId="{CA231EF5-4B5D-4742-9B3F-FFB93E469BCA}" type="pres">
      <dgm:prSet presAssocID="{EC2068A5-2E3D-48E9-8746-ECB269BE05CB}" presName="connectorText" presStyleLbl="sibTrans2D1" presStyleIdx="0" presStyleCnt="3"/>
      <dgm:spPr/>
    </dgm:pt>
    <dgm:pt modelId="{E34AD833-9E48-4E26-8097-D62C042A6833}" type="pres">
      <dgm:prSet presAssocID="{8DC757AB-F0F3-46EC-9C40-8BDA0171E2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3B8E6-D435-46BB-AB5B-97890ACFFC0A}" type="pres">
      <dgm:prSet presAssocID="{E091C9E0-9603-4D4F-B6F8-C3AB984A9A1C}" presName="sibTrans" presStyleLbl="sibTrans2D1" presStyleIdx="1" presStyleCnt="3"/>
      <dgm:spPr/>
    </dgm:pt>
    <dgm:pt modelId="{F4B28EDF-05BA-41D4-BA7D-CFC9B86B11A9}" type="pres">
      <dgm:prSet presAssocID="{E091C9E0-9603-4D4F-B6F8-C3AB984A9A1C}" presName="connectorText" presStyleLbl="sibTrans2D1" presStyleIdx="1" presStyleCnt="3"/>
      <dgm:spPr/>
    </dgm:pt>
    <dgm:pt modelId="{E2F73E1A-079C-4EDD-8886-68884EB079F2}" type="pres">
      <dgm:prSet presAssocID="{E144C47C-B7AB-42A2-AA74-34459BFC64B8}" presName="node" presStyleLbl="node1" presStyleIdx="2" presStyleCnt="3">
        <dgm:presLayoutVars>
          <dgm:bulletEnabled val="1"/>
        </dgm:presLayoutVars>
      </dgm:prSet>
      <dgm:spPr/>
    </dgm:pt>
    <dgm:pt modelId="{795E52AC-32EA-4EC4-8C51-C7F54AA24168}" type="pres">
      <dgm:prSet presAssocID="{F2DD3720-FD09-40CE-92D8-7014B74A7504}" presName="sibTrans" presStyleLbl="sibTrans2D1" presStyleIdx="2" presStyleCnt="3"/>
      <dgm:spPr/>
    </dgm:pt>
    <dgm:pt modelId="{C1978FB6-94B5-4410-8A07-12C60C4649E8}" type="pres">
      <dgm:prSet presAssocID="{F2DD3720-FD09-40CE-92D8-7014B74A7504}" presName="connectorText" presStyleLbl="sibTrans2D1" presStyleIdx="2" presStyleCnt="3"/>
      <dgm:spPr/>
    </dgm:pt>
  </dgm:ptLst>
  <dgm:cxnLst>
    <dgm:cxn modelId="{23C9AF58-63EE-4390-8451-68CDCE6F782E}" type="presOf" srcId="{14E721BE-C538-4297-8A36-9DC1A53D0CD6}" destId="{54240AD8-5C77-4F42-9120-C34F95A245F7}" srcOrd="0" destOrd="0" presId="urn:microsoft.com/office/officeart/2005/8/layout/cycle7"/>
    <dgm:cxn modelId="{BE5AE87F-145F-46B5-BE07-0E7A31452D7F}" type="presOf" srcId="{F2DD3720-FD09-40CE-92D8-7014B74A7504}" destId="{795E52AC-32EA-4EC4-8C51-C7F54AA24168}" srcOrd="0" destOrd="0" presId="urn:microsoft.com/office/officeart/2005/8/layout/cycle7"/>
    <dgm:cxn modelId="{720A2D19-E553-4D37-999C-06D38E35B175}" type="presOf" srcId="{EC2068A5-2E3D-48E9-8746-ECB269BE05CB}" destId="{C6FCCB46-1ECA-4A11-900D-8D711BF810CA}" srcOrd="0" destOrd="0" presId="urn:microsoft.com/office/officeart/2005/8/layout/cycle7"/>
    <dgm:cxn modelId="{F4101ABD-308C-4B8E-8DB8-AB78C8D6635A}" type="presOf" srcId="{F90895B8-4059-401C-911E-68735C775BC9}" destId="{FA178C70-0759-4E85-BE8C-61FA9D0E4A51}" srcOrd="0" destOrd="0" presId="urn:microsoft.com/office/officeart/2005/8/layout/cycle7"/>
    <dgm:cxn modelId="{F3623A32-4DC2-4329-B403-CFD4109A2820}" srcId="{14E721BE-C538-4297-8A36-9DC1A53D0CD6}" destId="{8DC757AB-F0F3-46EC-9C40-8BDA0171E2F8}" srcOrd="1" destOrd="0" parTransId="{92884A7B-99CC-45F2-BFC0-D7D1A3DAE19A}" sibTransId="{E091C9E0-9603-4D4F-B6F8-C3AB984A9A1C}"/>
    <dgm:cxn modelId="{7A983BA2-DEA1-4CDD-A3D3-B170F883CF0C}" type="presOf" srcId="{E091C9E0-9603-4D4F-B6F8-C3AB984A9A1C}" destId="{F4B28EDF-05BA-41D4-BA7D-CFC9B86B11A9}" srcOrd="1" destOrd="0" presId="urn:microsoft.com/office/officeart/2005/8/layout/cycle7"/>
    <dgm:cxn modelId="{09FFFE8E-451E-4CDC-8556-D8A8DCA491ED}" type="presOf" srcId="{F2DD3720-FD09-40CE-92D8-7014B74A7504}" destId="{C1978FB6-94B5-4410-8A07-12C60C4649E8}" srcOrd="1" destOrd="0" presId="urn:microsoft.com/office/officeart/2005/8/layout/cycle7"/>
    <dgm:cxn modelId="{FF4269A1-895F-4DFC-9773-FDBA57E66853}" srcId="{14E721BE-C538-4297-8A36-9DC1A53D0CD6}" destId="{E144C47C-B7AB-42A2-AA74-34459BFC64B8}" srcOrd="2" destOrd="0" parTransId="{D01C9594-D234-4D1F-9529-902ACFB1F7AF}" sibTransId="{F2DD3720-FD09-40CE-92D8-7014B74A7504}"/>
    <dgm:cxn modelId="{A5BDBAEA-C049-4AB0-847F-06C47899EA03}" type="presOf" srcId="{8DC757AB-F0F3-46EC-9C40-8BDA0171E2F8}" destId="{E34AD833-9E48-4E26-8097-D62C042A6833}" srcOrd="0" destOrd="0" presId="urn:microsoft.com/office/officeart/2005/8/layout/cycle7"/>
    <dgm:cxn modelId="{C9C62493-66E6-48C3-B42F-9AF530377DF2}" srcId="{14E721BE-C538-4297-8A36-9DC1A53D0CD6}" destId="{F90895B8-4059-401C-911E-68735C775BC9}" srcOrd="0" destOrd="0" parTransId="{B7E43B5C-020C-4FE3-A1FF-BA09F8E739AA}" sibTransId="{EC2068A5-2E3D-48E9-8746-ECB269BE05CB}"/>
    <dgm:cxn modelId="{C3DF49F5-D92E-4902-AB28-8A931FDB2DFC}" type="presOf" srcId="{E091C9E0-9603-4D4F-B6F8-C3AB984A9A1C}" destId="{F5C3B8E6-D435-46BB-AB5B-97890ACFFC0A}" srcOrd="0" destOrd="0" presId="urn:microsoft.com/office/officeart/2005/8/layout/cycle7"/>
    <dgm:cxn modelId="{E76B564E-68BB-43D8-987C-30C5FB693659}" type="presOf" srcId="{EC2068A5-2E3D-48E9-8746-ECB269BE05CB}" destId="{CA231EF5-4B5D-4742-9B3F-FFB93E469BCA}" srcOrd="1" destOrd="0" presId="urn:microsoft.com/office/officeart/2005/8/layout/cycle7"/>
    <dgm:cxn modelId="{FF8FB595-3BEE-4C04-A3AC-52BC3C0161D9}" type="presOf" srcId="{E144C47C-B7AB-42A2-AA74-34459BFC64B8}" destId="{E2F73E1A-079C-4EDD-8886-68884EB079F2}" srcOrd="0" destOrd="0" presId="urn:microsoft.com/office/officeart/2005/8/layout/cycle7"/>
    <dgm:cxn modelId="{0A0843B6-AAFD-4463-88BF-9226BCAEA46D}" type="presParOf" srcId="{54240AD8-5C77-4F42-9120-C34F95A245F7}" destId="{FA178C70-0759-4E85-BE8C-61FA9D0E4A51}" srcOrd="0" destOrd="0" presId="urn:microsoft.com/office/officeart/2005/8/layout/cycle7"/>
    <dgm:cxn modelId="{AD3600E8-3EE5-4838-ADF1-4437D0B8606D}" type="presParOf" srcId="{54240AD8-5C77-4F42-9120-C34F95A245F7}" destId="{C6FCCB46-1ECA-4A11-900D-8D711BF810CA}" srcOrd="1" destOrd="0" presId="urn:microsoft.com/office/officeart/2005/8/layout/cycle7"/>
    <dgm:cxn modelId="{8664DF62-E730-4250-872C-64F493E763E7}" type="presParOf" srcId="{C6FCCB46-1ECA-4A11-900D-8D711BF810CA}" destId="{CA231EF5-4B5D-4742-9B3F-FFB93E469BCA}" srcOrd="0" destOrd="0" presId="urn:microsoft.com/office/officeart/2005/8/layout/cycle7"/>
    <dgm:cxn modelId="{744B6831-844B-45D0-B1AB-7F131BE6A2CB}" type="presParOf" srcId="{54240AD8-5C77-4F42-9120-C34F95A245F7}" destId="{E34AD833-9E48-4E26-8097-D62C042A6833}" srcOrd="2" destOrd="0" presId="urn:microsoft.com/office/officeart/2005/8/layout/cycle7"/>
    <dgm:cxn modelId="{E24A903B-6DBB-4461-AF0E-EDFA20F93D99}" type="presParOf" srcId="{54240AD8-5C77-4F42-9120-C34F95A245F7}" destId="{F5C3B8E6-D435-46BB-AB5B-97890ACFFC0A}" srcOrd="3" destOrd="0" presId="urn:microsoft.com/office/officeart/2005/8/layout/cycle7"/>
    <dgm:cxn modelId="{3CB848BB-58B4-4897-970E-E2418F60FE45}" type="presParOf" srcId="{F5C3B8E6-D435-46BB-AB5B-97890ACFFC0A}" destId="{F4B28EDF-05BA-41D4-BA7D-CFC9B86B11A9}" srcOrd="0" destOrd="0" presId="urn:microsoft.com/office/officeart/2005/8/layout/cycle7"/>
    <dgm:cxn modelId="{B453BDCD-4B85-4C21-905C-68D50D3E8C10}" type="presParOf" srcId="{54240AD8-5C77-4F42-9120-C34F95A245F7}" destId="{E2F73E1A-079C-4EDD-8886-68884EB079F2}" srcOrd="4" destOrd="0" presId="urn:microsoft.com/office/officeart/2005/8/layout/cycle7"/>
    <dgm:cxn modelId="{40160780-3653-4746-BE9D-54D62131079E}" type="presParOf" srcId="{54240AD8-5C77-4F42-9120-C34F95A245F7}" destId="{795E52AC-32EA-4EC4-8C51-C7F54AA24168}" srcOrd="5" destOrd="0" presId="urn:microsoft.com/office/officeart/2005/8/layout/cycle7"/>
    <dgm:cxn modelId="{114B6CF0-E1A2-405D-89F6-51CE8C45439A}" type="presParOf" srcId="{795E52AC-32EA-4EC4-8C51-C7F54AA24168}" destId="{C1978FB6-94B5-4410-8A07-12C60C4649E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78C70-0759-4E85-BE8C-61FA9D0E4A51}">
      <dsp:nvSpPr>
        <dsp:cNvPr id="0" name=""/>
        <dsp:cNvSpPr/>
      </dsp:nvSpPr>
      <dsp:spPr>
        <a:xfrm>
          <a:off x="1338540" y="40350"/>
          <a:ext cx="1619675" cy="809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量化交易</a:t>
          </a:r>
          <a:endParaRPr lang="zh-CN" altLang="en-US" sz="2600" kern="1200" dirty="0"/>
        </a:p>
      </dsp:txBody>
      <dsp:txXfrm>
        <a:off x="1362259" y="64069"/>
        <a:ext cx="1572237" cy="762399"/>
      </dsp:txXfrm>
    </dsp:sp>
    <dsp:sp modelId="{C6FCCB46-1ECA-4A11-900D-8D711BF810CA}">
      <dsp:nvSpPr>
        <dsp:cNvPr id="0" name=""/>
        <dsp:cNvSpPr/>
      </dsp:nvSpPr>
      <dsp:spPr>
        <a:xfrm rot="3600000">
          <a:off x="2395075" y="1461633"/>
          <a:ext cx="843846" cy="28344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480108" y="1518322"/>
        <a:ext cx="673780" cy="170065"/>
      </dsp:txXfrm>
    </dsp:sp>
    <dsp:sp modelId="{E34AD833-9E48-4E26-8097-D62C042A6833}">
      <dsp:nvSpPr>
        <dsp:cNvPr id="0" name=""/>
        <dsp:cNvSpPr/>
      </dsp:nvSpPr>
      <dsp:spPr>
        <a:xfrm>
          <a:off x="2675782" y="2356522"/>
          <a:ext cx="1619675" cy="809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广大股民</a:t>
          </a:r>
          <a:endParaRPr lang="zh-CN" altLang="en-US" sz="2600" kern="1200" dirty="0"/>
        </a:p>
      </dsp:txBody>
      <dsp:txXfrm>
        <a:off x="2699501" y="2380241"/>
        <a:ext cx="1572237" cy="762399"/>
      </dsp:txXfrm>
    </dsp:sp>
    <dsp:sp modelId="{F5C3B8E6-D435-46BB-AB5B-97890ACFFC0A}">
      <dsp:nvSpPr>
        <dsp:cNvPr id="0" name=""/>
        <dsp:cNvSpPr/>
      </dsp:nvSpPr>
      <dsp:spPr>
        <a:xfrm rot="10800000">
          <a:off x="1726454" y="2619719"/>
          <a:ext cx="843846" cy="28344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811487" y="2676408"/>
        <a:ext cx="673780" cy="170065"/>
      </dsp:txXfrm>
    </dsp:sp>
    <dsp:sp modelId="{E2F73E1A-079C-4EDD-8886-68884EB079F2}">
      <dsp:nvSpPr>
        <dsp:cNvPr id="0" name=""/>
        <dsp:cNvSpPr/>
      </dsp:nvSpPr>
      <dsp:spPr>
        <a:xfrm>
          <a:off x="1298" y="2356522"/>
          <a:ext cx="1619675" cy="809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编程能力</a:t>
          </a:r>
          <a:endParaRPr lang="zh-CN" altLang="en-US" sz="2600" kern="1200" dirty="0"/>
        </a:p>
      </dsp:txBody>
      <dsp:txXfrm>
        <a:off x="25017" y="2380241"/>
        <a:ext cx="1572237" cy="762399"/>
      </dsp:txXfrm>
    </dsp:sp>
    <dsp:sp modelId="{795E52AC-32EA-4EC4-8C51-C7F54AA24168}">
      <dsp:nvSpPr>
        <dsp:cNvPr id="0" name=""/>
        <dsp:cNvSpPr/>
      </dsp:nvSpPr>
      <dsp:spPr>
        <a:xfrm rot="18000000">
          <a:off x="1057833" y="1461633"/>
          <a:ext cx="843846" cy="28344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1142866" y="1518322"/>
        <a:ext cx="673780" cy="17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0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7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8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8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7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1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C4980D-1CC3-491D-BA34-A2B159B7B5F4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CBD6AD-4C8B-41FD-ABC7-30D7DA9B8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63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4704" y="1964267"/>
            <a:ext cx="8975421" cy="24214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CSEIII</a:t>
            </a:r>
            <a:r>
              <a:rPr lang="zh-CN" altLang="en-US" sz="3600" dirty="0" smtClean="0"/>
              <a:t>项目实践</a:t>
            </a:r>
            <a:r>
              <a:rPr lang="en-US" altLang="zh-CN" sz="3600" dirty="0" smtClean="0"/>
              <a:t>——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sz="6700" dirty="0" err="1" smtClean="0"/>
              <a:t>Stockey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r>
              <a:rPr lang="zh-CN" altLang="en-US" sz="3600" dirty="0" smtClean="0"/>
              <a:t>股票量化综合分析平台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0698" y="5194837"/>
            <a:ext cx="7197726" cy="1405467"/>
          </a:xfrm>
        </p:spPr>
        <p:txBody>
          <a:bodyPr/>
          <a:lstStyle/>
          <a:p>
            <a:pPr algn="l"/>
            <a:r>
              <a:rPr lang="zh-CN" altLang="en-US" dirty="0" smtClean="0"/>
              <a:t>                                                                               第五组</a:t>
            </a:r>
            <a:r>
              <a:rPr lang="en-US" altLang="zh-CN" dirty="0" smtClean="0"/>
              <a:t>(XEON)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倪安松 吴嘉荣 徐朱峰 余旻晨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6" y="4842439"/>
            <a:ext cx="975362" cy="11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三、项目演示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16" y="1770236"/>
            <a:ext cx="7680315" cy="4600512"/>
          </a:xfrm>
        </p:spPr>
      </p:pic>
    </p:spTree>
    <p:extLst>
      <p:ext uri="{BB962C8B-B14F-4D97-AF65-F5344CB8AC3E}">
        <p14:creationId xmlns:p14="http://schemas.microsoft.com/office/powerpoint/2010/main" val="13592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四、团队建设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团队分工明确：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倪安松：组长，</a:t>
            </a:r>
            <a:r>
              <a:rPr lang="en-US" altLang="zh-CN" dirty="0" err="1" smtClean="0"/>
              <a:t>SpringBoot+Hibernate</a:t>
            </a:r>
            <a:r>
              <a:rPr lang="zh-CN" altLang="en-US" dirty="0" smtClean="0"/>
              <a:t>，数据层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吴嘉荣：</a:t>
            </a:r>
            <a:r>
              <a:rPr lang="en-US" altLang="zh-CN" dirty="0" err="1" smtClean="0"/>
              <a:t>Zipline</a:t>
            </a:r>
            <a:r>
              <a:rPr lang="zh-CN" altLang="en-US" dirty="0" smtClean="0"/>
              <a:t>搭建和使用，逻辑层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徐朱峰：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端界面层，界面设计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余旻晨：桌面端界面层，统计数据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需求分析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2. </a:t>
            </a:r>
            <a:r>
              <a:rPr lang="zh-CN" altLang="en-US" sz="2800" dirty="0"/>
              <a:t>功能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项目演示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团队建设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5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AnyQuant</a:t>
            </a:r>
            <a:r>
              <a:rPr lang="en-US" altLang="zh-CN" dirty="0"/>
              <a:t> </a:t>
            </a:r>
            <a:r>
              <a:rPr lang="en-US" altLang="zh-CN" dirty="0" smtClean="0"/>
              <a:t>---- Quant</a:t>
            </a:r>
          </a:p>
          <a:p>
            <a:endParaRPr lang="en-US" altLang="zh-CN" dirty="0"/>
          </a:p>
          <a:p>
            <a:r>
              <a:rPr lang="zh-CN" altLang="en-US" dirty="0" smtClean="0"/>
              <a:t>基本的股票指数、信息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简单的操作和策略制定方法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42046171"/>
              </p:ext>
            </p:extLst>
          </p:nvPr>
        </p:nvGraphicFramePr>
        <p:xfrm>
          <a:off x="5700684" y="1485207"/>
          <a:ext cx="4296756" cy="320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07580" y="2756808"/>
            <a:ext cx="11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非常需要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58891" y="2794369"/>
            <a:ext cx="11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希望使用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01297" y="4944070"/>
            <a:ext cx="1380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GAP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6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二、功能介绍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14791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Quant</a:t>
            </a:r>
            <a:r>
              <a:rPr lang="zh-CN" altLang="en-US" dirty="0" smtClean="0"/>
              <a:t>到自然语言，从代码到简单勾选，从少数人的工具变成多数人的财富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8" y="2984779"/>
            <a:ext cx="7464830" cy="347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二、功能介绍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专业的指标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齐全的功能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人性化的设计、个性化的定制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网页端和桌面版同时开发，各有特点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4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二、功能介绍</a:t>
            </a:r>
            <a:r>
              <a:rPr lang="en-US" altLang="zh-CN" dirty="0" smtClean="0"/>
              <a:t>(3)——</a:t>
            </a:r>
            <a:r>
              <a:rPr lang="zh-CN" altLang="en-US" dirty="0" smtClean="0"/>
              <a:t>统计应用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描述统计</a:t>
            </a:r>
            <a:r>
              <a:rPr lang="en-US" altLang="zh-CN" dirty="0" smtClean="0"/>
              <a:t>— MACD(</a:t>
            </a:r>
            <a:r>
              <a:rPr lang="zh-CN" altLang="en-US" dirty="0"/>
              <a:t>指数平滑异同</a:t>
            </a:r>
            <a:r>
              <a:rPr lang="zh-CN" altLang="en-US" dirty="0" smtClean="0"/>
              <a:t>平均线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sz="1800" dirty="0" smtClean="0"/>
              <a:t>KDJ(</a:t>
            </a:r>
            <a:r>
              <a:rPr lang="zh-CN" altLang="en-US" sz="1800" dirty="0" smtClean="0"/>
              <a:t>随机指标</a:t>
            </a:r>
            <a:r>
              <a:rPr lang="en-US" altLang="zh-CN" sz="1800" dirty="0" smtClean="0"/>
              <a:t>)</a:t>
            </a:r>
          </a:p>
          <a:p>
            <a:pPr marL="914400" lvl="2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RSI(</a:t>
            </a:r>
            <a:r>
              <a:rPr lang="zh-CN" altLang="en-US" sz="1800" dirty="0" smtClean="0"/>
              <a:t>相对强弱指标</a:t>
            </a:r>
            <a:r>
              <a:rPr lang="en-US" altLang="zh-CN" sz="1800" dirty="0" smtClean="0"/>
              <a:t>)</a:t>
            </a:r>
          </a:p>
          <a:p>
            <a:pPr marL="914400" lvl="2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K</a:t>
            </a:r>
            <a:r>
              <a:rPr lang="zh-CN" altLang="en-US" sz="1800" dirty="0" smtClean="0"/>
              <a:t>线图、均线</a:t>
            </a:r>
            <a:endParaRPr lang="en-US" altLang="zh-CN" sz="1800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	   </a:t>
            </a:r>
            <a:r>
              <a:rPr lang="zh-CN" altLang="en-US" sz="1800" dirty="0" smtClean="0"/>
              <a:t>盈亏占比因子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标准趋势图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单只股票方差、多只股票协方差、相关系数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推断统计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与机器学习相结合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5198225" y="2142067"/>
            <a:ext cx="410095" cy="8505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51513" y="2382658"/>
            <a:ext cx="17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常用专业指标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6132021" y="3652058"/>
            <a:ext cx="410095" cy="5957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2116" y="3765265"/>
            <a:ext cx="17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5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二、功能介绍</a:t>
            </a:r>
            <a:r>
              <a:rPr lang="en-US" altLang="zh-CN" dirty="0" smtClean="0"/>
              <a:t>(4)——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股票推荐和相似股票分析</a:t>
                </a:r>
                <a:r>
                  <a:rPr lang="en-US" altLang="zh-CN" dirty="0" smtClean="0"/>
                  <a:t>——</a:t>
                </a:r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基于自定义距离度量的</a:t>
                </a:r>
                <a:r>
                  <a:rPr lang="en-US" altLang="zh-CN" dirty="0" smtClean="0"/>
                  <a:t>KNN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 Stock</a:t>
                </a:r>
                <a:r>
                  <a:rPr lang="en-US" altLang="zh-CN" dirty="0" smtClean="0"/>
                  <a:t> = [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𝐶𝑙𝑜𝑠𝑒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/5,                          ——</a:t>
                </a:r>
                <a:r>
                  <a:rPr lang="zh-CN" altLang="en-US" dirty="0" smtClean="0"/>
                  <a:t>欧式距离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𝐶𝑙𝑜𝑠𝑒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/5</m:t>
                        </m:r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——</a:t>
                </a:r>
                <a:r>
                  <a:rPr lang="zh-CN" altLang="en-US" dirty="0" smtClean="0"/>
                  <a:t>欧式距离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 smtClean="0"/>
                  <a:t>					    ——</a:t>
                </a:r>
                <a:r>
                  <a:rPr lang="zh-CN" altLang="en-US" dirty="0" smtClean="0"/>
                  <a:t>余弦距离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:r>
                  <a:rPr lang="en-US" altLang="zh-CN" b="1" dirty="0" smtClean="0"/>
                  <a:t>S</a:t>
                </a:r>
                <a:r>
                  <a:rPr lang="en-US" altLang="zh-CN" dirty="0" smtClean="0"/>
                  <a:t>,					    ——</a:t>
                </a:r>
                <a:r>
                  <a:rPr lang="zh-CN" altLang="en-US" dirty="0" smtClean="0"/>
                  <a:t>欧氏距离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		]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367549" y="2588029"/>
                <a:ext cx="5669280" cy="93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其中：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Open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Close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𝐶𝑙𝑜𝑠𝑒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𝐶𝑙𝑜𝑠𝑒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𝐶𝑙𝑜𝑠𝑒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Close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49" y="2588029"/>
                <a:ext cx="5669280" cy="931089"/>
              </a:xfrm>
              <a:prstGeom prst="rect">
                <a:avLst/>
              </a:prstGeom>
              <a:blipFill rotWithShape="0">
                <a:blip r:embed="rId3"/>
                <a:stretch>
                  <a:fillRect l="-968" t="-5921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943899" y="4594168"/>
            <a:ext cx="352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基于该向量选择距离度量最小的股票作为推荐股票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2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二、功能介绍</a:t>
            </a:r>
            <a:r>
              <a:rPr lang="en-US" altLang="zh-CN" dirty="0" smtClean="0"/>
              <a:t>(5)——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928553"/>
            <a:ext cx="10131425" cy="1823258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基于混合高斯模型的聚类算法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基本思想：假设用户的兴趣空间由几个高斯模型构成，利用极大似然估计产生该混合高斯模型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优点：在用户使用数据逐步增加的时候可以不断优化模型，达到用得越多，预测的越准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54" y="3546763"/>
            <a:ext cx="6200880" cy="3184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5018" y="5187142"/>
            <a:ext cx="28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摘自黎铭老师课件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二、功能介绍</a:t>
            </a:r>
            <a:r>
              <a:rPr lang="en-US" altLang="zh-CN" dirty="0" smtClean="0"/>
              <a:t>(6)——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6487" y="2477962"/>
            <a:ext cx="1612669" cy="146304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ZipLine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7645" y="1986742"/>
            <a:ext cx="2236123" cy="44971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47956" y="4172989"/>
            <a:ext cx="1612669" cy="225552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76402" y="2475675"/>
            <a:ext cx="1841716" cy="2223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0524" y="4918363"/>
            <a:ext cx="1867593" cy="1346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0757" y="2618508"/>
            <a:ext cx="1607128" cy="1463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Servlet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80756" y="5591694"/>
            <a:ext cx="1612669" cy="5443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61309" y="2815426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47956" y="2384258"/>
            <a:ext cx="1612669" cy="1486592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4652" y="2154796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56166" y="2845256"/>
            <a:ext cx="12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6" name="左右箭头 15"/>
          <p:cNvSpPr/>
          <p:nvPr/>
        </p:nvSpPr>
        <p:spPr>
          <a:xfrm>
            <a:off x="1856510" y="3137652"/>
            <a:ext cx="1163782" cy="221673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18362" y="3371392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903127" y="3184758"/>
            <a:ext cx="2772291" cy="2176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73732" y="3403453"/>
            <a:ext cx="17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506834" y="5116083"/>
            <a:ext cx="119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472792" y="4279268"/>
            <a:ext cx="127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SpringBoot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79083" y="5190227"/>
            <a:ext cx="17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远程数据库连接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>
            <a:off x="4915708" y="5526049"/>
            <a:ext cx="2772291" cy="2176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43743" y="5766689"/>
            <a:ext cx="19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持久化对象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22524" y="5766689"/>
            <a:ext cx="1263533" cy="5443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逻辑层</a:t>
            </a:r>
          </a:p>
        </p:txBody>
      </p:sp>
      <p:sp>
        <p:nvSpPr>
          <p:cNvPr id="31" name="矩形 30"/>
          <p:cNvSpPr/>
          <p:nvPr/>
        </p:nvSpPr>
        <p:spPr>
          <a:xfrm>
            <a:off x="7718478" y="5028585"/>
            <a:ext cx="1263533" cy="5443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表现层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718478" y="3154633"/>
            <a:ext cx="1263533" cy="5443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表现层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910945" y="2589982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ysClr val="windowText" lastClr="000000"/>
                </a:solidFill>
              </a:rPr>
              <a:t>WEB</a:t>
            </a:r>
            <a:r>
              <a:rPr lang="zh-CN" altLang="en-US" b="1" dirty="0" smtClean="0">
                <a:solidFill>
                  <a:sysClr val="windowText" lastClr="000000"/>
                </a:solidFill>
              </a:rPr>
              <a:t>端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10946" y="4463934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ysClr val="windowText" lastClr="000000"/>
                </a:solidFill>
              </a:rPr>
              <a:t>桌面端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177</TotalTime>
  <Words>324</Words>
  <Application>Microsoft Office PowerPoint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天体</vt:lpstr>
      <vt:lpstr>CSEIII项目实践——                    Stockey                            股票量化综合分析平台</vt:lpstr>
      <vt:lpstr>内容概览</vt:lpstr>
      <vt:lpstr>一、需求分析</vt:lpstr>
      <vt:lpstr>二、功能介绍(1)</vt:lpstr>
      <vt:lpstr>二、功能介绍(2)</vt:lpstr>
      <vt:lpstr>二、功能介绍(3)——统计应用</vt:lpstr>
      <vt:lpstr>二、功能介绍(4)——机器学习</vt:lpstr>
      <vt:lpstr>二、功能介绍(5)——机器学习</vt:lpstr>
      <vt:lpstr>二、功能介绍(6)——系统架构</vt:lpstr>
      <vt:lpstr>三、项目演示</vt:lpstr>
      <vt:lpstr>四、团队建设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CSEIII项目实践——                    Stockey                            股票量化综合分析平台</dc:title>
  <dc:creator>倪安松</dc:creator>
  <cp:lastModifiedBy>倪安松</cp:lastModifiedBy>
  <cp:revision>38</cp:revision>
  <dcterms:created xsi:type="dcterms:W3CDTF">2016-06-19T01:35:40Z</dcterms:created>
  <dcterms:modified xsi:type="dcterms:W3CDTF">2016-06-19T04:32:57Z</dcterms:modified>
</cp:coreProperties>
</file>