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680" r:id="rId2"/>
    <p:sldId id="838" r:id="rId3"/>
    <p:sldId id="845" r:id="rId4"/>
    <p:sldId id="844" r:id="rId5"/>
    <p:sldId id="828" r:id="rId6"/>
    <p:sldId id="729" r:id="rId7"/>
    <p:sldId id="724" r:id="rId8"/>
    <p:sldId id="725" r:id="rId9"/>
    <p:sldId id="731" r:id="rId10"/>
    <p:sldId id="726" r:id="rId11"/>
    <p:sldId id="767" r:id="rId12"/>
    <p:sldId id="727" r:id="rId13"/>
    <p:sldId id="768" r:id="rId14"/>
    <p:sldId id="829" r:id="rId15"/>
    <p:sldId id="657" r:id="rId16"/>
    <p:sldId id="667" r:id="rId17"/>
    <p:sldId id="804" r:id="rId18"/>
    <p:sldId id="805" r:id="rId19"/>
    <p:sldId id="806" r:id="rId20"/>
    <p:sldId id="846" r:id="rId21"/>
    <p:sldId id="776" r:id="rId22"/>
    <p:sldId id="777" r:id="rId23"/>
    <p:sldId id="779" r:id="rId24"/>
    <p:sldId id="793" r:id="rId25"/>
    <p:sldId id="794" r:id="rId26"/>
    <p:sldId id="832" r:id="rId27"/>
    <p:sldId id="833" r:id="rId2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800080"/>
    <a:srgbClr val="006600"/>
    <a:srgbClr val="8FEDDD"/>
    <a:srgbClr val="6BE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 autoAdjust="0"/>
    <p:restoredTop sz="92007" autoAdjust="0"/>
  </p:normalViewPr>
  <p:slideViewPr>
    <p:cSldViewPr>
      <p:cViewPr>
        <p:scale>
          <a:sx n="66" d="100"/>
          <a:sy n="66" d="100"/>
        </p:scale>
        <p:origin x="-678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percent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Corretos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PUG</c:v>
                </c:pt>
                <c:pt idx="1">
                  <c:v>GPUVerify</c:v>
                </c:pt>
                <c:pt idx="2">
                  <c:v>ESBMC-GPU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53</c:v>
                </c:pt>
                <c:pt idx="1">
                  <c:v>94</c:v>
                </c:pt>
                <c:pt idx="2">
                  <c:v>107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Falso negativo</c:v>
                </c:pt>
              </c:strCache>
            </c:strRef>
          </c:tx>
          <c:invertIfNegative val="0"/>
          <c:cat>
            <c:strRef>
              <c:f>Plan1!$A$2:$A$4</c:f>
              <c:strCache>
                <c:ptCount val="3"/>
                <c:pt idx="0">
                  <c:v>PUG</c:v>
                </c:pt>
                <c:pt idx="1">
                  <c:v>GPUVerify</c:v>
                </c:pt>
                <c:pt idx="2">
                  <c:v>ESBMC-GPU</c:v>
                </c:pt>
              </c:strCache>
            </c:strRef>
          </c:cat>
          <c:val>
            <c:numRef>
              <c:f>Plan1!$C$2:$C$4</c:f>
              <c:numCache>
                <c:formatCode>General</c:formatCode>
                <c:ptCount val="3"/>
                <c:pt idx="0">
                  <c:v>14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Falso positivo</c:v>
                </c:pt>
              </c:strCache>
            </c:strRef>
          </c:tx>
          <c:invertIfNegative val="0"/>
          <c:cat>
            <c:strRef>
              <c:f>Plan1!$A$2:$A$4</c:f>
              <c:strCache>
                <c:ptCount val="3"/>
                <c:pt idx="0">
                  <c:v>PUG</c:v>
                </c:pt>
                <c:pt idx="1">
                  <c:v>GPUVerify</c:v>
                </c:pt>
                <c:pt idx="2">
                  <c:v>ESBMC-GPU</c:v>
                </c:pt>
              </c:strCache>
            </c:strRef>
          </c:cat>
          <c:val>
            <c:numRef>
              <c:f>Plan1!$D$2:$D$4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4</c:v>
                </c:pt>
              </c:numCache>
            </c:numRef>
          </c:val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Não suportado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PUG</c:v>
                </c:pt>
                <c:pt idx="1">
                  <c:v>GPUVerify</c:v>
                </c:pt>
                <c:pt idx="2">
                  <c:v>ESBMC-GPU</c:v>
                </c:pt>
              </c:strCache>
            </c:strRef>
          </c:cat>
          <c:val>
            <c:numRef>
              <c:f>Plan1!$E$2:$E$4</c:f>
              <c:numCache>
                <c:formatCode>General</c:formatCode>
                <c:ptCount val="3"/>
                <c:pt idx="0">
                  <c:v>88</c:v>
                </c:pt>
                <c:pt idx="1">
                  <c:v>59</c:v>
                </c:pt>
                <c:pt idx="2">
                  <c:v>37</c:v>
                </c:pt>
              </c:numCache>
            </c:numRef>
          </c:val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Timeout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PUG</c:v>
                </c:pt>
                <c:pt idx="1">
                  <c:v>GPUVerify</c:v>
                </c:pt>
                <c:pt idx="2">
                  <c:v>ESBMC-GPU</c:v>
                </c:pt>
              </c:strCache>
            </c:strRef>
          </c:cat>
          <c:val>
            <c:numRef>
              <c:f>Plan1!$F$2:$F$4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9912448"/>
        <c:axId val="199096512"/>
        <c:axId val="0"/>
      </c:bar3DChart>
      <c:catAx>
        <c:axId val="15991244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99096512"/>
        <c:crosses val="autoZero"/>
        <c:auto val="1"/>
        <c:lblAlgn val="ctr"/>
        <c:lblOffset val="100"/>
        <c:noMultiLvlLbl val="0"/>
      </c:catAx>
      <c:valAx>
        <c:axId val="199096512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crossAx val="1599124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D17BE05-9E16-42F6-B694-C296DBF9CD20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C9BA46-0422-41B5-AA8A-D6216D84691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571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9DE11FE-B14C-4DEE-8005-EB77E70214F8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793045-9B3D-4438-B3B9-3BDBCD4BD7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9660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793045-9B3D-4438-B3B9-3BDBCD4BD7E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8575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pt-BR" noProof="1"/>
          </a:p>
        </p:txBody>
      </p:sp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8C09B5-3913-466B-94E3-84E1F5DEDDC3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035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8575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pt-BR" noProof="1"/>
          </a:p>
        </p:txBody>
      </p:sp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8C09B5-3913-466B-94E3-84E1F5DEDDC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6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8575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pt-BR" noProof="1"/>
          </a:p>
        </p:txBody>
      </p:sp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8C09B5-3913-466B-94E3-84E1F5DEDDC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20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8575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pt-BR" noProof="1"/>
          </a:p>
        </p:txBody>
      </p:sp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8C09B5-3913-466B-94E3-84E1F5DEDDC3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131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AA6F-4181-4788-BD39-9D72F5C7A67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99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255A-1DBC-453C-8F34-4E0A4F2E10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87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39E1-3CA4-4F62-8104-3824729D437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83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F0F-5BF3-4702-B045-A6B339DBDEB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24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EC86-BAA0-4B94-8FD7-9EFF70642A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3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0AD2-99D0-459C-807B-5CF10FD6A31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44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C4D7-8DCF-441A-A7D0-489982D3EA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41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0584-BB31-443E-B288-74D29513E53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71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4B4D-5A0D-4BB7-99A2-72210AB2D21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0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1B00-E874-425B-AB1D-B3EFC75EAB1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08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7B0-21FF-4F28-8C24-F5665ACBAE4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82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45F24-6E35-44D6-A371-87DA1F8A67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3" Type="http://schemas.openxmlformats.org/officeDocument/2006/relationships/image" Target="../media/image40.png"/><Relationship Id="rId7" Type="http://schemas.openxmlformats.org/officeDocument/2006/relationships/image" Target="../media/image130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7.png"/><Relationship Id="rId5" Type="http://schemas.openxmlformats.org/officeDocument/2006/relationships/image" Target="../media/image60.png"/><Relationship Id="rId15" Type="http://schemas.openxmlformats.org/officeDocument/2006/relationships/image" Target="../media/image21.png"/><Relationship Id="rId10" Type="http://schemas.openxmlformats.org/officeDocument/2006/relationships/image" Target="../media/image160.png"/><Relationship Id="rId4" Type="http://schemas.openxmlformats.org/officeDocument/2006/relationships/image" Target="../media/image50.png"/><Relationship Id="rId9" Type="http://schemas.openxmlformats.org/officeDocument/2006/relationships/image" Target="../media/image150.png"/><Relationship Id="rId1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/>
          <p:cNvSpPr>
            <a:spLocks noGrp="1"/>
          </p:cNvSpPr>
          <p:nvPr>
            <p:ph type="ctrTitle"/>
          </p:nvPr>
        </p:nvSpPr>
        <p:spPr>
          <a:xfrm>
            <a:off x="0" y="2971800"/>
            <a:ext cx="9144000" cy="1470025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pt-BR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Verificação de </a:t>
            </a:r>
            <a:r>
              <a:rPr lang="pt-BR" sz="3600" b="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Kernels</a:t>
            </a:r>
            <a:r>
              <a:rPr lang="pt-BR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em Programas CUDA usando </a:t>
            </a:r>
            <a:r>
              <a:rPr lang="pt-BR" sz="3600" b="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Bounded</a:t>
            </a:r>
            <a:r>
              <a:rPr lang="pt-BR" sz="3600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pt-BR" sz="3600" b="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Model</a:t>
            </a:r>
            <a:r>
              <a:rPr lang="pt-BR" sz="3600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pt-BR" sz="3600" b="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Checking</a:t>
            </a:r>
            <a:endParaRPr lang="pt-BR" sz="3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aixaDeTexto 6"/>
          <p:cNvSpPr txBox="1"/>
          <p:nvPr/>
        </p:nvSpPr>
        <p:spPr>
          <a:xfrm>
            <a:off x="381001" y="1785926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XVI Simpósio em Sistemas Computacionais de Alto Desempenho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85728"/>
            <a:ext cx="7223313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6"/>
          <p:cNvSpPr txBox="1"/>
          <p:nvPr/>
        </p:nvSpPr>
        <p:spPr>
          <a:xfrm>
            <a:off x="381000" y="48768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Phillipe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 Pereira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Higo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Albuquerque,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Hendrio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Marques, Isabela Silva, Vanessa Santos, Celso Carvalho, Ricardo Ferreira, Lucas Cordeiro</a:t>
            </a:r>
          </a:p>
        </p:txBody>
      </p:sp>
    </p:spTree>
    <p:extLst>
      <p:ext uri="{BB962C8B-B14F-4D97-AF65-F5344CB8AC3E}">
        <p14:creationId xmlns:p14="http://schemas.microsoft.com/office/powerpoint/2010/main" val="24388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to 38"/>
          <p:cNvCxnSpPr/>
          <p:nvPr/>
        </p:nvCxnSpPr>
        <p:spPr>
          <a:xfrm>
            <a:off x="381000" y="914400"/>
            <a:ext cx="8382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tângulo 1" descr=" 2"/>
          <p:cNvSpPr/>
          <p:nvPr/>
        </p:nvSpPr>
        <p:spPr>
          <a:xfrm>
            <a:off x="2137420" y="1453824"/>
            <a:ext cx="6812191" cy="1626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extBox 5" descr=" 10"/>
          <p:cNvSpPr txBox="1"/>
          <p:nvPr/>
        </p:nvSpPr>
        <p:spPr>
          <a:xfrm>
            <a:off x="771525" y="2043008"/>
            <a:ext cx="1066800" cy="5847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x-none" sz="1600" dirty="0" smtClean="0">
                <a:solidFill>
                  <a:sysClr val="windowText" lastClr="000000"/>
                </a:solidFill>
              </a:rPr>
              <a:t>Código</a:t>
            </a:r>
          </a:p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C/</a:t>
            </a:r>
            <a:r>
              <a:rPr lang="x-none" sz="1600" smtClean="0">
                <a:solidFill>
                  <a:sysClr val="windowText" lastClr="000000"/>
                </a:solidFill>
              </a:rPr>
              <a:t>C++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5" descr=" 12"/>
          <p:cNvSpPr txBox="1"/>
          <p:nvPr/>
        </p:nvSpPr>
        <p:spPr>
          <a:xfrm>
            <a:off x="2362200" y="1942981"/>
            <a:ext cx="838200" cy="8002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/>
              <a:t>Parser</a:t>
            </a:r>
          </a:p>
          <a:p>
            <a:pPr algn="ctr"/>
            <a:r>
              <a:rPr lang="pt-BR" sz="1600" dirty="0" smtClean="0"/>
              <a:t>C/C++</a:t>
            </a:r>
          </a:p>
          <a:p>
            <a:pPr algn="ctr"/>
            <a:endParaRPr lang="pt-BR" sz="800" dirty="0"/>
          </a:p>
        </p:txBody>
      </p:sp>
      <p:sp>
        <p:nvSpPr>
          <p:cNvPr id="37" name="TextBox 5" descr=" 13"/>
          <p:cNvSpPr txBox="1"/>
          <p:nvPr/>
        </p:nvSpPr>
        <p:spPr>
          <a:xfrm>
            <a:off x="5105400" y="1927592"/>
            <a:ext cx="1066800" cy="8156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 smtClean="0"/>
              <a:t>Programas</a:t>
            </a:r>
            <a:endParaRPr lang="pt-BR" dirty="0" smtClean="0"/>
          </a:p>
          <a:p>
            <a:pPr algn="ctr"/>
            <a:r>
              <a:rPr lang="pt-BR" sz="1600" dirty="0" smtClean="0"/>
              <a:t>GOTO</a:t>
            </a:r>
            <a:endParaRPr lang="pt-BR" dirty="0" smtClean="0"/>
          </a:p>
          <a:p>
            <a:pPr algn="ctr"/>
            <a:endParaRPr lang="pt-BR" sz="900" dirty="0"/>
          </a:p>
        </p:txBody>
      </p:sp>
      <p:sp>
        <p:nvSpPr>
          <p:cNvPr id="40" name="TextBox 5" descr=" 15"/>
          <p:cNvSpPr txBox="1"/>
          <p:nvPr/>
        </p:nvSpPr>
        <p:spPr>
          <a:xfrm>
            <a:off x="7696200" y="1927089"/>
            <a:ext cx="1019223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 smtClean="0"/>
              <a:t>SMT Solver</a:t>
            </a:r>
          </a:p>
          <a:p>
            <a:pPr algn="ctr"/>
            <a:endParaRPr lang="pt-BR" sz="800" dirty="0"/>
          </a:p>
        </p:txBody>
      </p:sp>
      <p:sp>
        <p:nvSpPr>
          <p:cNvPr id="41" name="CaixaDeTexto 2" descr=" 3"/>
          <p:cNvSpPr txBox="1"/>
          <p:nvPr/>
        </p:nvSpPr>
        <p:spPr>
          <a:xfrm>
            <a:off x="2137420" y="1453825"/>
            <a:ext cx="84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ESBMC</a:t>
            </a:r>
            <a:endParaRPr lang="en-US" i="1" dirty="0"/>
          </a:p>
        </p:txBody>
      </p:sp>
      <p:cxnSp>
        <p:nvCxnSpPr>
          <p:cNvPr id="42" name="Conector de seta reta 20" descr=" 21"/>
          <p:cNvCxnSpPr>
            <a:stCxn id="37" idx="3"/>
            <a:endCxn id="44" idx="1"/>
          </p:cNvCxnSpPr>
          <p:nvPr/>
        </p:nvCxnSpPr>
        <p:spPr>
          <a:xfrm flipV="1">
            <a:off x="6172200" y="2327199"/>
            <a:ext cx="391530" cy="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22" descr=" 23"/>
          <p:cNvCxnSpPr>
            <a:stCxn id="44" idx="3"/>
            <a:endCxn id="40" idx="1"/>
          </p:cNvCxnSpPr>
          <p:nvPr/>
        </p:nvCxnSpPr>
        <p:spPr>
          <a:xfrm>
            <a:off x="7391400" y="2327199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5" descr=" 13"/>
          <p:cNvSpPr txBox="1"/>
          <p:nvPr/>
        </p:nvSpPr>
        <p:spPr>
          <a:xfrm>
            <a:off x="6563730" y="1927089"/>
            <a:ext cx="827670" cy="80021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 smtClean="0"/>
              <a:t>GOTO</a:t>
            </a:r>
          </a:p>
          <a:p>
            <a:pPr algn="ctr"/>
            <a:r>
              <a:rPr lang="pt-BR" sz="1600" i="1" dirty="0" err="1" smtClean="0"/>
              <a:t>symex</a:t>
            </a:r>
            <a:endParaRPr lang="pt-BR" sz="1600" i="1" dirty="0"/>
          </a:p>
          <a:p>
            <a:pPr algn="ctr"/>
            <a:endParaRPr lang="pt-BR" sz="800" dirty="0"/>
          </a:p>
        </p:txBody>
      </p:sp>
      <p:sp>
        <p:nvSpPr>
          <p:cNvPr id="45" name="Decision 52"/>
          <p:cNvSpPr/>
          <p:nvPr/>
        </p:nvSpPr>
        <p:spPr>
          <a:xfrm>
            <a:off x="7664962" y="3447360"/>
            <a:ext cx="1098038" cy="70848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rminator 53"/>
          <p:cNvSpPr/>
          <p:nvPr/>
        </p:nvSpPr>
        <p:spPr>
          <a:xfrm>
            <a:off x="7391400" y="4475520"/>
            <a:ext cx="1655339" cy="604800"/>
          </a:xfrm>
          <a:prstGeom prst="flowChartTerminator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cs typeface="Arial"/>
              </a:rPr>
              <a:t>Verificação Bem Sucedida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7" name="Terminator 54"/>
          <p:cNvSpPr/>
          <p:nvPr/>
        </p:nvSpPr>
        <p:spPr>
          <a:xfrm>
            <a:off x="5736061" y="3499200"/>
            <a:ext cx="1655339" cy="604800"/>
          </a:xfrm>
          <a:prstGeom prst="flowChartTerminator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  <a:cs typeface="Arial"/>
              </a:rPr>
              <a:t>Contraexemplo</a:t>
            </a:r>
            <a:endParaRPr lang="en-US" sz="1600" dirty="0">
              <a:solidFill>
                <a:srgbClr val="000000"/>
              </a:solidFill>
              <a:cs typeface="Arial"/>
            </a:endParaRPr>
          </a:p>
        </p:txBody>
      </p:sp>
      <p:cxnSp>
        <p:nvCxnSpPr>
          <p:cNvPr id="48" name="Conector de seta reta 24" descr=" 25"/>
          <p:cNvCxnSpPr>
            <a:stCxn id="40" idx="2"/>
            <a:endCxn id="45" idx="0"/>
          </p:cNvCxnSpPr>
          <p:nvPr/>
        </p:nvCxnSpPr>
        <p:spPr>
          <a:xfrm>
            <a:off x="8205812" y="2727308"/>
            <a:ext cx="8169" cy="72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24" descr=" 25"/>
          <p:cNvCxnSpPr>
            <a:stCxn id="45" idx="2"/>
            <a:endCxn id="46" idx="0"/>
          </p:cNvCxnSpPr>
          <p:nvPr/>
        </p:nvCxnSpPr>
        <p:spPr>
          <a:xfrm>
            <a:off x="8213981" y="4155840"/>
            <a:ext cx="5089" cy="31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24" descr=" 25"/>
          <p:cNvCxnSpPr>
            <a:stCxn id="45" idx="1"/>
            <a:endCxn id="47" idx="3"/>
          </p:cNvCxnSpPr>
          <p:nvPr/>
        </p:nvCxnSpPr>
        <p:spPr>
          <a:xfrm flipH="1">
            <a:off x="7391400" y="3801600"/>
            <a:ext cx="273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" descr=" 12"/>
          <p:cNvSpPr txBox="1"/>
          <p:nvPr/>
        </p:nvSpPr>
        <p:spPr>
          <a:xfrm>
            <a:off x="3581400" y="1942981"/>
            <a:ext cx="1066800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i="1" dirty="0" err="1" smtClean="0"/>
              <a:t>Typecheck</a:t>
            </a:r>
            <a:endParaRPr lang="pt-BR" sz="1600" i="1" dirty="0" smtClean="0"/>
          </a:p>
          <a:p>
            <a:pPr algn="ctr"/>
            <a:r>
              <a:rPr lang="pt-BR" sz="1600" dirty="0" smtClean="0"/>
              <a:t>C/C++</a:t>
            </a:r>
          </a:p>
          <a:p>
            <a:pPr algn="ctr"/>
            <a:endParaRPr lang="pt-BR" sz="800" dirty="0"/>
          </a:p>
        </p:txBody>
      </p:sp>
      <p:cxnSp>
        <p:nvCxnSpPr>
          <p:cNvPr id="52" name="Conector de seta reta 20" descr=" 21"/>
          <p:cNvCxnSpPr>
            <a:stCxn id="51" idx="3"/>
            <a:endCxn id="37" idx="1"/>
          </p:cNvCxnSpPr>
          <p:nvPr/>
        </p:nvCxnSpPr>
        <p:spPr>
          <a:xfrm flipV="1">
            <a:off x="4648200" y="2335396"/>
            <a:ext cx="457200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20" descr=" 21"/>
          <p:cNvCxnSpPr>
            <a:stCxn id="36" idx="3"/>
            <a:endCxn id="51" idx="1"/>
          </p:cNvCxnSpPr>
          <p:nvPr/>
        </p:nvCxnSpPr>
        <p:spPr>
          <a:xfrm>
            <a:off x="3200400" y="2343091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20" descr=" 21"/>
          <p:cNvCxnSpPr>
            <a:stCxn id="35" idx="3"/>
            <a:endCxn id="36" idx="1"/>
          </p:cNvCxnSpPr>
          <p:nvPr/>
        </p:nvCxnSpPr>
        <p:spPr>
          <a:xfrm>
            <a:off x="1838325" y="2335396"/>
            <a:ext cx="523875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78"/>
          <p:cNvSpPr/>
          <p:nvPr/>
        </p:nvSpPr>
        <p:spPr>
          <a:xfrm>
            <a:off x="381000" y="3441334"/>
            <a:ext cx="4343400" cy="1892666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ixaDeTexto 58"/>
          <p:cNvSpPr txBox="1"/>
          <p:nvPr/>
        </p:nvSpPr>
        <p:spPr>
          <a:xfrm>
            <a:off x="762000" y="3544431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/>
              <a:t>Gera as expressões SSA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/>
              <a:t>Insere assertivas para checar:</a:t>
            </a:r>
          </a:p>
          <a:p>
            <a:pPr marL="914400" lvl="1" indent="-457200">
              <a:buFont typeface="Calibri" pitchFamily="34" charset="0"/>
              <a:buChar char="‒"/>
            </a:pPr>
            <a:r>
              <a:rPr lang="pt-BR" sz="2000" dirty="0"/>
              <a:t>s</a:t>
            </a:r>
            <a:r>
              <a:rPr lang="pt-BR" sz="2000" dirty="0" smtClean="0"/>
              <a:t>egurança de ponteiro</a:t>
            </a:r>
          </a:p>
          <a:p>
            <a:pPr marL="914400" lvl="1" indent="-457200">
              <a:buFont typeface="Calibri" pitchFamily="34" charset="0"/>
              <a:buChar char="‒"/>
            </a:pPr>
            <a:r>
              <a:rPr lang="pt-BR" sz="2000" dirty="0"/>
              <a:t>v</a:t>
            </a:r>
            <a:r>
              <a:rPr lang="pt-BR" sz="2000" dirty="0" smtClean="0"/>
              <a:t>azamento de memória</a:t>
            </a:r>
          </a:p>
          <a:p>
            <a:pPr marL="914400" lvl="1" indent="-457200">
              <a:buFont typeface="Calibri" pitchFamily="34" charset="0"/>
              <a:buChar char="‒"/>
            </a:pPr>
            <a:r>
              <a:rPr lang="pt-BR" sz="2000" dirty="0" smtClean="0"/>
              <a:t>divisão por zero</a:t>
            </a:r>
          </a:p>
          <a:p>
            <a:endParaRPr lang="pt-BR" sz="2000" dirty="0"/>
          </a:p>
        </p:txBody>
      </p:sp>
      <p:sp>
        <p:nvSpPr>
          <p:cNvPr id="60" name="Título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ESBMC - Arquitetura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/>
          <a:p>
            <a:fld id="{E0186CFF-3FBE-0149-A0D3-73E999EBFB2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3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to 38"/>
          <p:cNvCxnSpPr/>
          <p:nvPr/>
        </p:nvCxnSpPr>
        <p:spPr>
          <a:xfrm>
            <a:off x="381000" y="914400"/>
            <a:ext cx="8382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tângulo 1" descr=" 2"/>
          <p:cNvSpPr/>
          <p:nvPr/>
        </p:nvSpPr>
        <p:spPr>
          <a:xfrm>
            <a:off x="2137420" y="1453824"/>
            <a:ext cx="6812191" cy="1626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extBox 5" descr=" 10"/>
          <p:cNvSpPr txBox="1"/>
          <p:nvPr/>
        </p:nvSpPr>
        <p:spPr>
          <a:xfrm>
            <a:off x="771525" y="2043008"/>
            <a:ext cx="1066800" cy="5847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x-none" sz="1600" dirty="0" smtClean="0">
                <a:solidFill>
                  <a:sysClr val="windowText" lastClr="000000"/>
                </a:solidFill>
              </a:rPr>
              <a:t>Código</a:t>
            </a:r>
          </a:p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C/</a:t>
            </a:r>
            <a:r>
              <a:rPr lang="x-none" sz="1600" smtClean="0">
                <a:solidFill>
                  <a:sysClr val="windowText" lastClr="000000"/>
                </a:solidFill>
              </a:rPr>
              <a:t>C++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5" descr=" 12"/>
          <p:cNvSpPr txBox="1"/>
          <p:nvPr/>
        </p:nvSpPr>
        <p:spPr>
          <a:xfrm>
            <a:off x="2362200" y="1942981"/>
            <a:ext cx="838200" cy="8002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/>
              <a:t>Parser</a:t>
            </a:r>
          </a:p>
          <a:p>
            <a:pPr algn="ctr"/>
            <a:r>
              <a:rPr lang="pt-BR" sz="1600" dirty="0" smtClean="0"/>
              <a:t>C/C++</a:t>
            </a:r>
          </a:p>
          <a:p>
            <a:pPr algn="ctr"/>
            <a:endParaRPr lang="pt-BR" sz="800" dirty="0"/>
          </a:p>
        </p:txBody>
      </p:sp>
      <p:sp>
        <p:nvSpPr>
          <p:cNvPr id="37" name="TextBox 5" descr=" 13"/>
          <p:cNvSpPr txBox="1"/>
          <p:nvPr/>
        </p:nvSpPr>
        <p:spPr>
          <a:xfrm>
            <a:off x="5105400" y="1927592"/>
            <a:ext cx="1066800" cy="8156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 smtClean="0"/>
              <a:t>Programas</a:t>
            </a:r>
            <a:endParaRPr lang="pt-BR" dirty="0" smtClean="0"/>
          </a:p>
          <a:p>
            <a:pPr algn="ctr"/>
            <a:r>
              <a:rPr lang="pt-BR" sz="1600" dirty="0" smtClean="0"/>
              <a:t>GOTO</a:t>
            </a:r>
            <a:endParaRPr lang="pt-BR" dirty="0" smtClean="0"/>
          </a:p>
          <a:p>
            <a:pPr algn="ctr"/>
            <a:endParaRPr lang="pt-BR" sz="900" dirty="0"/>
          </a:p>
        </p:txBody>
      </p:sp>
      <p:sp>
        <p:nvSpPr>
          <p:cNvPr id="40" name="TextBox 5" descr=" 15"/>
          <p:cNvSpPr txBox="1"/>
          <p:nvPr/>
        </p:nvSpPr>
        <p:spPr>
          <a:xfrm>
            <a:off x="7696200" y="1927089"/>
            <a:ext cx="1019223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 smtClean="0"/>
              <a:t>SMT Solver</a:t>
            </a:r>
          </a:p>
          <a:p>
            <a:pPr algn="ctr"/>
            <a:endParaRPr lang="pt-BR" sz="800" dirty="0"/>
          </a:p>
        </p:txBody>
      </p:sp>
      <p:sp>
        <p:nvSpPr>
          <p:cNvPr id="41" name="CaixaDeTexto 2" descr=" 3"/>
          <p:cNvSpPr txBox="1"/>
          <p:nvPr/>
        </p:nvSpPr>
        <p:spPr>
          <a:xfrm>
            <a:off x="2137420" y="1453825"/>
            <a:ext cx="84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ESBMC</a:t>
            </a:r>
            <a:endParaRPr lang="en-US" i="1" dirty="0"/>
          </a:p>
        </p:txBody>
      </p:sp>
      <p:cxnSp>
        <p:nvCxnSpPr>
          <p:cNvPr id="42" name="Conector de seta reta 20" descr=" 21"/>
          <p:cNvCxnSpPr>
            <a:stCxn id="37" idx="3"/>
            <a:endCxn id="44" idx="1"/>
          </p:cNvCxnSpPr>
          <p:nvPr/>
        </p:nvCxnSpPr>
        <p:spPr>
          <a:xfrm flipV="1">
            <a:off x="6172200" y="2327199"/>
            <a:ext cx="391530" cy="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22" descr=" 23"/>
          <p:cNvCxnSpPr>
            <a:stCxn id="44" idx="3"/>
            <a:endCxn id="40" idx="1"/>
          </p:cNvCxnSpPr>
          <p:nvPr/>
        </p:nvCxnSpPr>
        <p:spPr>
          <a:xfrm>
            <a:off x="7391400" y="2327199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5" descr=" 13"/>
          <p:cNvSpPr txBox="1"/>
          <p:nvPr/>
        </p:nvSpPr>
        <p:spPr>
          <a:xfrm>
            <a:off x="6563730" y="1927089"/>
            <a:ext cx="827670" cy="80021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 smtClean="0"/>
              <a:t>GOTO</a:t>
            </a:r>
          </a:p>
          <a:p>
            <a:pPr algn="ctr"/>
            <a:r>
              <a:rPr lang="pt-BR" sz="1600" i="1" dirty="0" err="1" smtClean="0"/>
              <a:t>symex</a:t>
            </a:r>
            <a:endParaRPr lang="pt-BR" sz="1600" i="1" dirty="0"/>
          </a:p>
          <a:p>
            <a:pPr algn="ctr"/>
            <a:endParaRPr lang="pt-BR" sz="800" dirty="0"/>
          </a:p>
        </p:txBody>
      </p:sp>
      <p:sp>
        <p:nvSpPr>
          <p:cNvPr id="45" name="Decision 52"/>
          <p:cNvSpPr/>
          <p:nvPr/>
        </p:nvSpPr>
        <p:spPr>
          <a:xfrm>
            <a:off x="7664962" y="3447360"/>
            <a:ext cx="1098038" cy="70848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rminator 53"/>
          <p:cNvSpPr/>
          <p:nvPr/>
        </p:nvSpPr>
        <p:spPr>
          <a:xfrm>
            <a:off x="7391400" y="4475520"/>
            <a:ext cx="1655339" cy="604800"/>
          </a:xfrm>
          <a:prstGeom prst="flowChartTerminator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cs typeface="Arial"/>
              </a:rPr>
              <a:t>Verificação Bem Sucedida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7" name="Terminator 54"/>
          <p:cNvSpPr/>
          <p:nvPr/>
        </p:nvSpPr>
        <p:spPr>
          <a:xfrm>
            <a:off x="5736061" y="3499200"/>
            <a:ext cx="1655339" cy="604800"/>
          </a:xfrm>
          <a:prstGeom prst="flowChartTerminator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  <a:cs typeface="Arial"/>
              </a:rPr>
              <a:t>Contraexemplo</a:t>
            </a:r>
            <a:endParaRPr lang="en-US" sz="1600" dirty="0">
              <a:solidFill>
                <a:srgbClr val="000000"/>
              </a:solidFill>
              <a:cs typeface="Arial"/>
            </a:endParaRPr>
          </a:p>
        </p:txBody>
      </p:sp>
      <p:cxnSp>
        <p:nvCxnSpPr>
          <p:cNvPr id="48" name="Conector de seta reta 24" descr=" 25"/>
          <p:cNvCxnSpPr>
            <a:stCxn id="40" idx="2"/>
            <a:endCxn id="45" idx="0"/>
          </p:cNvCxnSpPr>
          <p:nvPr/>
        </p:nvCxnSpPr>
        <p:spPr>
          <a:xfrm>
            <a:off x="8205812" y="2727308"/>
            <a:ext cx="8169" cy="72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24" descr=" 25"/>
          <p:cNvCxnSpPr>
            <a:stCxn id="45" idx="2"/>
            <a:endCxn id="46" idx="0"/>
          </p:cNvCxnSpPr>
          <p:nvPr/>
        </p:nvCxnSpPr>
        <p:spPr>
          <a:xfrm>
            <a:off x="8213981" y="4155840"/>
            <a:ext cx="5089" cy="31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24" descr=" 25"/>
          <p:cNvCxnSpPr>
            <a:stCxn id="45" idx="1"/>
            <a:endCxn id="47" idx="3"/>
          </p:cNvCxnSpPr>
          <p:nvPr/>
        </p:nvCxnSpPr>
        <p:spPr>
          <a:xfrm flipH="1">
            <a:off x="7391400" y="3801600"/>
            <a:ext cx="273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" descr=" 12"/>
          <p:cNvSpPr txBox="1"/>
          <p:nvPr/>
        </p:nvSpPr>
        <p:spPr>
          <a:xfrm>
            <a:off x="3581400" y="1942981"/>
            <a:ext cx="1066800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i="1" dirty="0" err="1" smtClean="0"/>
              <a:t>Typecheck</a:t>
            </a:r>
            <a:endParaRPr lang="pt-BR" sz="1600" i="1" dirty="0" smtClean="0"/>
          </a:p>
          <a:p>
            <a:pPr algn="ctr"/>
            <a:r>
              <a:rPr lang="pt-BR" sz="1600" dirty="0" smtClean="0"/>
              <a:t>C/C++</a:t>
            </a:r>
          </a:p>
          <a:p>
            <a:pPr algn="ctr"/>
            <a:endParaRPr lang="pt-BR" sz="800" dirty="0"/>
          </a:p>
        </p:txBody>
      </p:sp>
      <p:cxnSp>
        <p:nvCxnSpPr>
          <p:cNvPr id="52" name="Conector de seta reta 20" descr=" 21"/>
          <p:cNvCxnSpPr>
            <a:stCxn id="51" idx="3"/>
            <a:endCxn id="37" idx="1"/>
          </p:cNvCxnSpPr>
          <p:nvPr/>
        </p:nvCxnSpPr>
        <p:spPr>
          <a:xfrm flipV="1">
            <a:off x="4648200" y="2335396"/>
            <a:ext cx="457200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20" descr=" 21"/>
          <p:cNvCxnSpPr>
            <a:stCxn id="36" idx="3"/>
            <a:endCxn id="51" idx="1"/>
          </p:cNvCxnSpPr>
          <p:nvPr/>
        </p:nvCxnSpPr>
        <p:spPr>
          <a:xfrm>
            <a:off x="3200400" y="2343091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20" descr=" 21"/>
          <p:cNvCxnSpPr>
            <a:stCxn id="35" idx="3"/>
            <a:endCxn id="36" idx="1"/>
          </p:cNvCxnSpPr>
          <p:nvPr/>
        </p:nvCxnSpPr>
        <p:spPr>
          <a:xfrm>
            <a:off x="1838325" y="2335396"/>
            <a:ext cx="523875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78"/>
          <p:cNvSpPr/>
          <p:nvPr/>
        </p:nvSpPr>
        <p:spPr>
          <a:xfrm>
            <a:off x="381000" y="3441334"/>
            <a:ext cx="4343400" cy="2197466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ixaDeTexto 58"/>
          <p:cNvSpPr txBox="1"/>
          <p:nvPr/>
        </p:nvSpPr>
        <p:spPr>
          <a:xfrm>
            <a:off x="762000" y="3544431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000" dirty="0"/>
              <a:t>E</a:t>
            </a:r>
            <a:r>
              <a:rPr lang="pt-BR" sz="2000" dirty="0" smtClean="0"/>
              <a:t>xpressões SSA</a:t>
            </a:r>
          </a:p>
          <a:p>
            <a:endParaRPr lang="pt-BR" sz="2000" dirty="0"/>
          </a:p>
        </p:txBody>
      </p:sp>
      <p:sp>
        <p:nvSpPr>
          <p:cNvPr id="60" name="Título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ESBMC - Arquitetura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/>
          <a:p>
            <a:fld id="{E0186CFF-3FBE-0149-A0D3-73E999EBFB2C}" type="slidenum">
              <a:rPr lang="en-US" smtClean="0"/>
              <a:t>11</a:t>
            </a:fld>
            <a:endParaRPr lang="en-US" dirty="0"/>
          </a:p>
        </p:txBody>
      </p:sp>
      <p:sp>
        <p:nvSpPr>
          <p:cNvPr id="26" name="Retângulo 25"/>
          <p:cNvSpPr/>
          <p:nvPr/>
        </p:nvSpPr>
        <p:spPr>
          <a:xfrm>
            <a:off x="838200" y="4016276"/>
            <a:ext cx="17473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dirty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= 5</a:t>
            </a:r>
          </a:p>
          <a:p>
            <a:r>
              <a:rPr lang="pt-BR" dirty="0"/>
              <a:t>y</a:t>
            </a:r>
            <a:r>
              <a:rPr lang="pt-BR" baseline="-25000" dirty="0"/>
              <a:t>1</a:t>
            </a:r>
            <a:r>
              <a:rPr lang="pt-BR" dirty="0"/>
              <a:t> = </a:t>
            </a:r>
            <a:r>
              <a:rPr lang="pt-BR" dirty="0" smtClean="0"/>
              <a:t>-1</a:t>
            </a:r>
            <a:endParaRPr lang="pt-BR" dirty="0"/>
          </a:p>
          <a:p>
            <a:pPr lvl="0"/>
            <a:r>
              <a:rPr lang="pt-BR" dirty="0" smtClean="0"/>
              <a:t>g</a:t>
            </a:r>
            <a:r>
              <a:rPr lang="pt-BR" baseline="-25000" dirty="0" smtClean="0"/>
              <a:t>1</a:t>
            </a:r>
            <a:r>
              <a:rPr lang="pt-BR" dirty="0" smtClean="0"/>
              <a:t> = x</a:t>
            </a:r>
            <a:r>
              <a:rPr lang="pt-BR" baseline="-25000" dirty="0" smtClean="0"/>
              <a:t>1</a:t>
            </a:r>
            <a:r>
              <a:rPr lang="pt-BR" dirty="0" smtClean="0"/>
              <a:t>==5</a:t>
            </a:r>
          </a:p>
          <a:p>
            <a:pPr lvl="0"/>
            <a:r>
              <a:rPr lang="pt-BR" dirty="0" smtClean="0"/>
              <a:t>y</a:t>
            </a:r>
            <a:r>
              <a:rPr lang="pt-BR" baseline="-25000" dirty="0" smtClean="0"/>
              <a:t>2</a:t>
            </a:r>
            <a:r>
              <a:rPr lang="pt-BR" dirty="0" smtClean="0"/>
              <a:t> = </a:t>
            </a:r>
            <a:r>
              <a:rPr lang="pt-BR" dirty="0"/>
              <a:t>0</a:t>
            </a:r>
            <a:endParaRPr lang="pt-BR" dirty="0" smtClean="0"/>
          </a:p>
          <a:p>
            <a:pPr lvl="0"/>
            <a:r>
              <a:rPr lang="pt-BR" dirty="0"/>
              <a:t>y</a:t>
            </a:r>
            <a:r>
              <a:rPr lang="pt-BR" baseline="-25000" dirty="0" smtClean="0"/>
              <a:t>3</a:t>
            </a:r>
            <a:r>
              <a:rPr lang="pt-BR" dirty="0" smtClean="0"/>
              <a:t> = g</a:t>
            </a:r>
            <a:r>
              <a:rPr lang="pt-BR" baseline="-25000" dirty="0" smtClean="0"/>
              <a:t>1</a:t>
            </a:r>
            <a:r>
              <a:rPr lang="pt-BR" dirty="0" smtClean="0"/>
              <a:t> ? </a:t>
            </a:r>
            <a:r>
              <a:rPr lang="pt-BR" dirty="0"/>
              <a:t>y</a:t>
            </a:r>
            <a:r>
              <a:rPr lang="pt-BR" baseline="-25000" dirty="0" smtClean="0"/>
              <a:t>1</a:t>
            </a:r>
            <a:r>
              <a:rPr lang="pt-BR" dirty="0" smtClean="0"/>
              <a:t> : y</a:t>
            </a:r>
            <a:r>
              <a:rPr lang="pt-BR" baseline="-25000" dirty="0" smtClean="0"/>
              <a:t>2</a:t>
            </a:r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    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452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9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ector reto 43"/>
          <p:cNvCxnSpPr/>
          <p:nvPr/>
        </p:nvCxnSpPr>
        <p:spPr>
          <a:xfrm>
            <a:off x="381000" y="914400"/>
            <a:ext cx="8382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tângulo 1" descr=" 2"/>
          <p:cNvSpPr/>
          <p:nvPr/>
        </p:nvSpPr>
        <p:spPr>
          <a:xfrm>
            <a:off x="2121999" y="1453824"/>
            <a:ext cx="6812191" cy="1626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5" descr=" 10"/>
          <p:cNvSpPr txBox="1"/>
          <p:nvPr/>
        </p:nvSpPr>
        <p:spPr>
          <a:xfrm>
            <a:off x="771525" y="2043008"/>
            <a:ext cx="1066800" cy="5847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x-none" sz="1600" dirty="0" smtClean="0">
                <a:solidFill>
                  <a:sysClr val="windowText" lastClr="000000"/>
                </a:solidFill>
              </a:rPr>
              <a:t>Código</a:t>
            </a:r>
          </a:p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C/</a:t>
            </a:r>
            <a:r>
              <a:rPr lang="x-none" sz="1600" smtClean="0">
                <a:solidFill>
                  <a:sysClr val="windowText" lastClr="000000"/>
                </a:solidFill>
              </a:rPr>
              <a:t>C++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5" descr=" 12"/>
          <p:cNvSpPr txBox="1"/>
          <p:nvPr/>
        </p:nvSpPr>
        <p:spPr>
          <a:xfrm>
            <a:off x="2362200" y="1942981"/>
            <a:ext cx="838200" cy="8002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/>
              <a:t>Parser</a:t>
            </a:r>
          </a:p>
          <a:p>
            <a:pPr algn="ctr"/>
            <a:r>
              <a:rPr lang="pt-BR" sz="1600" dirty="0" smtClean="0"/>
              <a:t>C/C++</a:t>
            </a:r>
          </a:p>
          <a:p>
            <a:pPr algn="ctr"/>
            <a:endParaRPr lang="pt-BR" sz="800" dirty="0"/>
          </a:p>
        </p:txBody>
      </p:sp>
      <p:sp>
        <p:nvSpPr>
          <p:cNvPr id="33" name="TextBox 5" descr=" 13"/>
          <p:cNvSpPr txBox="1"/>
          <p:nvPr/>
        </p:nvSpPr>
        <p:spPr>
          <a:xfrm>
            <a:off x="5105400" y="1927592"/>
            <a:ext cx="1066800" cy="8156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 smtClean="0"/>
              <a:t>Programas</a:t>
            </a:r>
            <a:endParaRPr lang="pt-BR" dirty="0" smtClean="0"/>
          </a:p>
          <a:p>
            <a:pPr algn="ctr"/>
            <a:r>
              <a:rPr lang="pt-BR" sz="1600" dirty="0" smtClean="0"/>
              <a:t>GOTO</a:t>
            </a:r>
            <a:endParaRPr lang="pt-BR" dirty="0" smtClean="0"/>
          </a:p>
          <a:p>
            <a:pPr algn="ctr"/>
            <a:endParaRPr lang="pt-BR" sz="900" dirty="0"/>
          </a:p>
        </p:txBody>
      </p:sp>
      <p:sp>
        <p:nvSpPr>
          <p:cNvPr id="34" name="TextBox 5" descr=" 15"/>
          <p:cNvSpPr txBox="1"/>
          <p:nvPr/>
        </p:nvSpPr>
        <p:spPr>
          <a:xfrm>
            <a:off x="7696200" y="1927089"/>
            <a:ext cx="1019223" cy="80021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 smtClean="0"/>
              <a:t>SMT Solver</a:t>
            </a:r>
          </a:p>
          <a:p>
            <a:pPr algn="ctr"/>
            <a:endParaRPr lang="pt-BR" sz="800" dirty="0"/>
          </a:p>
        </p:txBody>
      </p:sp>
      <p:sp>
        <p:nvSpPr>
          <p:cNvPr id="35" name="CaixaDeTexto 2" descr=" 3"/>
          <p:cNvSpPr txBox="1"/>
          <p:nvPr/>
        </p:nvSpPr>
        <p:spPr>
          <a:xfrm>
            <a:off x="2137420" y="1453825"/>
            <a:ext cx="84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ESBMC</a:t>
            </a:r>
            <a:endParaRPr lang="en-US" i="1" dirty="0"/>
          </a:p>
        </p:txBody>
      </p:sp>
      <p:cxnSp>
        <p:nvCxnSpPr>
          <p:cNvPr id="36" name="Conector de seta reta 20" descr=" 21"/>
          <p:cNvCxnSpPr>
            <a:stCxn id="33" idx="3"/>
            <a:endCxn id="38" idx="1"/>
          </p:cNvCxnSpPr>
          <p:nvPr/>
        </p:nvCxnSpPr>
        <p:spPr>
          <a:xfrm flipV="1">
            <a:off x="6172200" y="2327199"/>
            <a:ext cx="391530" cy="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22" descr=" 23"/>
          <p:cNvCxnSpPr>
            <a:stCxn id="38" idx="3"/>
            <a:endCxn id="34" idx="1"/>
          </p:cNvCxnSpPr>
          <p:nvPr/>
        </p:nvCxnSpPr>
        <p:spPr>
          <a:xfrm>
            <a:off x="7391400" y="2327199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5" descr=" 13"/>
          <p:cNvSpPr txBox="1"/>
          <p:nvPr/>
        </p:nvSpPr>
        <p:spPr>
          <a:xfrm>
            <a:off x="6563730" y="1927089"/>
            <a:ext cx="827670" cy="8002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 smtClean="0"/>
              <a:t>GOTO</a:t>
            </a:r>
          </a:p>
          <a:p>
            <a:pPr algn="ctr"/>
            <a:r>
              <a:rPr lang="pt-BR" sz="1600" i="1" dirty="0" err="1" smtClean="0"/>
              <a:t>symex</a:t>
            </a:r>
            <a:endParaRPr lang="pt-BR" sz="1600" i="1" dirty="0"/>
          </a:p>
          <a:p>
            <a:pPr algn="ctr"/>
            <a:endParaRPr lang="pt-BR" sz="800" dirty="0"/>
          </a:p>
        </p:txBody>
      </p:sp>
      <p:sp>
        <p:nvSpPr>
          <p:cNvPr id="39" name="Decision 52"/>
          <p:cNvSpPr/>
          <p:nvPr/>
        </p:nvSpPr>
        <p:spPr>
          <a:xfrm>
            <a:off x="7664962" y="3447360"/>
            <a:ext cx="1098038" cy="70848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 ^ </a:t>
            </a:r>
            <a:r>
              <a:rPr lang="pt-BR" sz="1100" dirty="0" smtClean="0">
                <a:solidFill>
                  <a:schemeClr val="tx1"/>
                </a:solidFill>
              </a:rPr>
              <a:t>¬P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" name="Terminator 53"/>
          <p:cNvSpPr/>
          <p:nvPr/>
        </p:nvSpPr>
        <p:spPr>
          <a:xfrm>
            <a:off x="7391400" y="4462377"/>
            <a:ext cx="1655339" cy="604800"/>
          </a:xfrm>
          <a:prstGeom prst="flowChartTerminator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cs typeface="Arial"/>
              </a:rPr>
              <a:t>Verificação Bem Sucedida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  <p:cxnSp>
        <p:nvCxnSpPr>
          <p:cNvPr id="42" name="Conector de seta reta 24" descr=" 25"/>
          <p:cNvCxnSpPr>
            <a:stCxn id="34" idx="2"/>
            <a:endCxn id="39" idx="0"/>
          </p:cNvCxnSpPr>
          <p:nvPr/>
        </p:nvCxnSpPr>
        <p:spPr>
          <a:xfrm>
            <a:off x="8205812" y="2727308"/>
            <a:ext cx="8169" cy="72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de seta reta 24" descr=" 25"/>
          <p:cNvCxnSpPr>
            <a:stCxn id="39" idx="2"/>
            <a:endCxn id="40" idx="0"/>
          </p:cNvCxnSpPr>
          <p:nvPr/>
        </p:nvCxnSpPr>
        <p:spPr>
          <a:xfrm>
            <a:off x="8213981" y="4155840"/>
            <a:ext cx="5089" cy="30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24" descr=" 25"/>
          <p:cNvCxnSpPr>
            <a:stCxn id="39" idx="1"/>
            <a:endCxn id="41" idx="3"/>
          </p:cNvCxnSpPr>
          <p:nvPr/>
        </p:nvCxnSpPr>
        <p:spPr>
          <a:xfrm flipH="1">
            <a:off x="7391400" y="3801600"/>
            <a:ext cx="273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5" descr=" 12"/>
          <p:cNvSpPr txBox="1"/>
          <p:nvPr/>
        </p:nvSpPr>
        <p:spPr>
          <a:xfrm>
            <a:off x="3581400" y="1942981"/>
            <a:ext cx="1066800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i="1" dirty="0" err="1" smtClean="0"/>
              <a:t>Typecheck</a:t>
            </a:r>
            <a:endParaRPr lang="pt-BR" sz="1600" i="1" dirty="0" smtClean="0"/>
          </a:p>
          <a:p>
            <a:pPr algn="ctr"/>
            <a:r>
              <a:rPr lang="pt-BR" sz="1600" dirty="0" smtClean="0"/>
              <a:t>C/C++</a:t>
            </a:r>
          </a:p>
          <a:p>
            <a:pPr algn="ctr"/>
            <a:endParaRPr lang="pt-BR" sz="800" dirty="0"/>
          </a:p>
        </p:txBody>
      </p:sp>
      <p:cxnSp>
        <p:nvCxnSpPr>
          <p:cNvPr id="48" name="Conector de seta reta 20" descr=" 21"/>
          <p:cNvCxnSpPr>
            <a:stCxn id="47" idx="3"/>
            <a:endCxn id="33" idx="1"/>
          </p:cNvCxnSpPr>
          <p:nvPr/>
        </p:nvCxnSpPr>
        <p:spPr>
          <a:xfrm flipV="1">
            <a:off x="4648200" y="2335396"/>
            <a:ext cx="457200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20" descr=" 21"/>
          <p:cNvCxnSpPr>
            <a:stCxn id="32" idx="3"/>
            <a:endCxn id="47" idx="1"/>
          </p:cNvCxnSpPr>
          <p:nvPr/>
        </p:nvCxnSpPr>
        <p:spPr>
          <a:xfrm>
            <a:off x="3200400" y="2343091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20" descr=" 21"/>
          <p:cNvCxnSpPr>
            <a:stCxn id="31" idx="3"/>
            <a:endCxn id="32" idx="1"/>
          </p:cNvCxnSpPr>
          <p:nvPr/>
        </p:nvCxnSpPr>
        <p:spPr>
          <a:xfrm>
            <a:off x="1838325" y="2335396"/>
            <a:ext cx="523875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78"/>
          <p:cNvSpPr/>
          <p:nvPr/>
        </p:nvSpPr>
        <p:spPr>
          <a:xfrm>
            <a:off x="381000" y="3441333"/>
            <a:ext cx="4343400" cy="2807067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ixaDeTexto 51"/>
          <p:cNvSpPr txBox="1"/>
          <p:nvPr/>
        </p:nvSpPr>
        <p:spPr>
          <a:xfrm>
            <a:off x="457200" y="3629561"/>
            <a:ext cx="1676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2000" dirty="0" smtClean="0"/>
              <a:t>Soluciona  </a:t>
            </a:r>
          </a:p>
          <a:p>
            <a:pPr algn="just"/>
            <a:r>
              <a:rPr lang="pt-BR" sz="2000" dirty="0"/>
              <a:t>a</a:t>
            </a:r>
            <a:r>
              <a:rPr lang="pt-BR" sz="2000" dirty="0" smtClean="0"/>
              <a:t> fórmula de </a:t>
            </a:r>
          </a:p>
          <a:p>
            <a:pPr algn="just"/>
            <a:r>
              <a:rPr lang="pt-BR" sz="2000" dirty="0" smtClean="0"/>
              <a:t>restrições e </a:t>
            </a:r>
          </a:p>
          <a:p>
            <a:pPr algn="just"/>
            <a:r>
              <a:rPr lang="pt-BR" sz="2000" dirty="0" smtClean="0"/>
              <a:t>propriedades</a:t>
            </a:r>
          </a:p>
        </p:txBody>
      </p:sp>
      <p:sp>
        <p:nvSpPr>
          <p:cNvPr id="41" name="Terminator 54"/>
          <p:cNvSpPr/>
          <p:nvPr/>
        </p:nvSpPr>
        <p:spPr>
          <a:xfrm>
            <a:off x="5736061" y="3499200"/>
            <a:ext cx="1655339" cy="604800"/>
          </a:xfrm>
          <a:prstGeom prst="flowChartTerminator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  <a:cs typeface="Arial"/>
              </a:rPr>
              <a:t>Contraexemplo</a:t>
            </a:r>
            <a:endParaRPr lang="en-US" sz="16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5" name="Terminator 54"/>
          <p:cNvSpPr/>
          <p:nvPr/>
        </p:nvSpPr>
        <p:spPr>
          <a:xfrm>
            <a:off x="7391400" y="4466216"/>
            <a:ext cx="1655339" cy="604800"/>
          </a:xfrm>
          <a:prstGeom prst="flowChartTerminator">
            <a:avLst/>
          </a:prstGeom>
          <a:noFill/>
          <a:ln w="2222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4" name="Terminator 54"/>
          <p:cNvSpPr/>
          <p:nvPr/>
        </p:nvSpPr>
        <p:spPr>
          <a:xfrm>
            <a:off x="5736061" y="3499200"/>
            <a:ext cx="1655339" cy="604800"/>
          </a:xfrm>
          <a:prstGeom prst="flowChartTerminator">
            <a:avLst/>
          </a:prstGeom>
          <a:noFill/>
          <a:ln w="2222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7" name="Título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ESBMC - Arquitetura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/>
          <a:p>
            <a:fld id="{E0186CFF-3FBE-0149-A0D3-73E999EBFB2C}" type="slidenum">
              <a:rPr lang="en-US" smtClean="0"/>
              <a:t>12</a:t>
            </a:fld>
            <a:endParaRPr lang="en-US" dirty="0"/>
          </a:p>
        </p:txBody>
      </p:sp>
      <p:sp>
        <p:nvSpPr>
          <p:cNvPr id="61" name="Retângulo 60"/>
          <p:cNvSpPr/>
          <p:nvPr/>
        </p:nvSpPr>
        <p:spPr>
          <a:xfrm>
            <a:off x="2711992" y="3581400"/>
            <a:ext cx="1936208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x</a:t>
            </a:r>
            <a:r>
              <a:rPr lang="pt-BR" baseline="-25000" dirty="0"/>
              <a:t>1</a:t>
            </a:r>
            <a:r>
              <a:rPr lang="pt-BR" dirty="0"/>
              <a:t> = 5  </a:t>
            </a:r>
            <a:r>
              <a:rPr lang="pt-BR" sz="1400" dirty="0"/>
              <a:t>Ʌ</a:t>
            </a:r>
            <a:r>
              <a:rPr lang="pt-BR" dirty="0"/>
              <a:t> y</a:t>
            </a:r>
            <a:r>
              <a:rPr lang="pt-BR" baseline="-25000" dirty="0"/>
              <a:t>1</a:t>
            </a:r>
            <a:r>
              <a:rPr lang="pt-BR" dirty="0"/>
              <a:t> = </a:t>
            </a:r>
            <a:r>
              <a:rPr lang="pt-BR" dirty="0" smtClean="0"/>
              <a:t>-1  </a:t>
            </a:r>
            <a:r>
              <a:rPr lang="pt-BR" sz="1400" dirty="0"/>
              <a:t>Ʌ</a:t>
            </a:r>
            <a:endParaRPr lang="pt-BR" dirty="0"/>
          </a:p>
          <a:p>
            <a:pPr lvl="0"/>
            <a:r>
              <a:rPr lang="pt-BR" dirty="0" smtClean="0"/>
              <a:t>g</a:t>
            </a:r>
            <a:r>
              <a:rPr lang="pt-BR" baseline="-25000" dirty="0" smtClean="0"/>
              <a:t>1</a:t>
            </a:r>
            <a:r>
              <a:rPr lang="pt-BR" dirty="0" smtClean="0"/>
              <a:t> := (x</a:t>
            </a:r>
            <a:r>
              <a:rPr lang="pt-BR" baseline="-25000" dirty="0" smtClean="0"/>
              <a:t>1</a:t>
            </a:r>
            <a:r>
              <a:rPr lang="pt-BR" dirty="0" smtClean="0"/>
              <a:t>=5</a:t>
            </a:r>
            <a:r>
              <a:rPr lang="pt-BR" dirty="0"/>
              <a:t>) </a:t>
            </a:r>
            <a:r>
              <a:rPr lang="pt-BR" sz="1400" dirty="0"/>
              <a:t>Ʌ</a:t>
            </a:r>
            <a:endParaRPr lang="pt-BR" dirty="0" smtClean="0"/>
          </a:p>
          <a:p>
            <a:r>
              <a:rPr lang="pt-BR" dirty="0"/>
              <a:t>y</a:t>
            </a:r>
            <a:r>
              <a:rPr lang="pt-BR" baseline="-25000" dirty="0"/>
              <a:t>2</a:t>
            </a:r>
            <a:r>
              <a:rPr lang="pt-BR" dirty="0"/>
              <a:t> = 0</a:t>
            </a:r>
            <a:r>
              <a:rPr lang="pt-BR" dirty="0" smtClean="0"/>
              <a:t> </a:t>
            </a:r>
            <a:r>
              <a:rPr lang="pt-BR" sz="1400" dirty="0"/>
              <a:t>Ʌ</a:t>
            </a:r>
            <a:endParaRPr lang="pt-BR" dirty="0"/>
          </a:p>
          <a:p>
            <a:pPr lvl="0"/>
            <a:r>
              <a:rPr lang="pt-BR" dirty="0" smtClean="0"/>
              <a:t>y</a:t>
            </a:r>
            <a:r>
              <a:rPr lang="pt-BR" baseline="-25000" dirty="0" smtClean="0"/>
              <a:t>3</a:t>
            </a:r>
            <a:r>
              <a:rPr lang="pt-BR" dirty="0" smtClean="0"/>
              <a:t> := </a:t>
            </a:r>
            <a:r>
              <a:rPr lang="pt-BR" dirty="0" err="1" smtClean="0"/>
              <a:t>ite</a:t>
            </a:r>
            <a:r>
              <a:rPr lang="pt-BR" dirty="0" smtClean="0"/>
              <a:t>(g</a:t>
            </a:r>
            <a:r>
              <a:rPr lang="pt-BR" baseline="-25000" dirty="0" smtClean="0"/>
              <a:t>1 </a:t>
            </a:r>
            <a:r>
              <a:rPr lang="pt-BR" dirty="0" smtClean="0"/>
              <a:t>,y</a:t>
            </a:r>
            <a:r>
              <a:rPr lang="pt-BR" baseline="-25000" dirty="0" smtClean="0"/>
              <a:t>1 ,</a:t>
            </a:r>
            <a:r>
              <a:rPr lang="pt-BR" dirty="0" smtClean="0"/>
              <a:t>y</a:t>
            </a:r>
            <a:r>
              <a:rPr lang="pt-BR" baseline="-25000" dirty="0" smtClean="0"/>
              <a:t>2</a:t>
            </a:r>
            <a:r>
              <a:rPr lang="pt-BR" dirty="0"/>
              <a:t>) </a:t>
            </a:r>
            <a:endParaRPr lang="pt-BR" sz="1400" dirty="0" smtClean="0"/>
          </a:p>
          <a:p>
            <a:pPr lvl="0"/>
            <a:endParaRPr lang="pt-BR" sz="1600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     </a:t>
            </a:r>
            <a:endParaRPr lang="pt-PT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2133600" y="3763328"/>
            <a:ext cx="65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 :=</a:t>
            </a:r>
            <a:endParaRPr lang="pt-BR" dirty="0"/>
          </a:p>
        </p:txBody>
      </p:sp>
      <p:sp>
        <p:nvSpPr>
          <p:cNvPr id="63" name="Colchete esquerdo 39"/>
          <p:cNvSpPr/>
          <p:nvPr/>
        </p:nvSpPr>
        <p:spPr>
          <a:xfrm>
            <a:off x="2684632" y="3623464"/>
            <a:ext cx="68093" cy="117713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Colchete esquerdo 86"/>
          <p:cNvSpPr/>
          <p:nvPr/>
        </p:nvSpPr>
        <p:spPr>
          <a:xfrm flipH="1">
            <a:off x="4602348" y="3623464"/>
            <a:ext cx="45852" cy="117713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2478127" y="5324622"/>
            <a:ext cx="65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 :=</a:t>
            </a:r>
            <a:endParaRPr lang="pt-BR" dirty="0"/>
          </a:p>
        </p:txBody>
      </p:sp>
      <p:sp>
        <p:nvSpPr>
          <p:cNvPr id="66" name="Colchete esquerdo 39"/>
          <p:cNvSpPr/>
          <p:nvPr/>
        </p:nvSpPr>
        <p:spPr>
          <a:xfrm>
            <a:off x="3125975" y="5105401"/>
            <a:ext cx="82944" cy="8288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Colchete esquerdo 86"/>
          <p:cNvSpPr/>
          <p:nvPr/>
        </p:nvSpPr>
        <p:spPr>
          <a:xfrm flipH="1">
            <a:off x="4047119" y="5105400"/>
            <a:ext cx="45852" cy="8288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3220000" y="5248478"/>
            <a:ext cx="920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!= </a:t>
            </a:r>
            <a:r>
              <a:rPr lang="pt-BR" dirty="0"/>
              <a:t>0</a:t>
            </a:r>
            <a:endParaRPr lang="pt-BR" sz="1600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    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4138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5" grpId="0" animBg="1"/>
      <p:bldP spid="54" grpId="0" animBg="1"/>
      <p:bldP spid="54" grpId="1" animBg="1"/>
      <p:bldP spid="61" grpId="0"/>
      <p:bldP spid="62" grpId="0"/>
      <p:bldP spid="63" grpId="0" animBg="1"/>
      <p:bldP spid="64" grpId="0" animBg="1"/>
      <p:bldP spid="65" grpId="0"/>
      <p:bldP spid="66" grpId="0" animBg="1"/>
      <p:bldP spid="67" grpId="0" animBg="1"/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ector reto 43"/>
          <p:cNvCxnSpPr/>
          <p:nvPr/>
        </p:nvCxnSpPr>
        <p:spPr>
          <a:xfrm>
            <a:off x="381000" y="914400"/>
            <a:ext cx="8382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tângulo 1" descr=" 2"/>
          <p:cNvSpPr/>
          <p:nvPr/>
        </p:nvSpPr>
        <p:spPr>
          <a:xfrm>
            <a:off x="2121999" y="1453824"/>
            <a:ext cx="6812191" cy="1626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5" descr=" 10"/>
          <p:cNvSpPr txBox="1"/>
          <p:nvPr/>
        </p:nvSpPr>
        <p:spPr>
          <a:xfrm>
            <a:off x="771525" y="2043008"/>
            <a:ext cx="1066800" cy="5847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x-none" sz="1600" dirty="0" smtClean="0">
                <a:solidFill>
                  <a:sysClr val="windowText" lastClr="000000"/>
                </a:solidFill>
              </a:rPr>
              <a:t>Código</a:t>
            </a:r>
          </a:p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C/</a:t>
            </a:r>
            <a:r>
              <a:rPr lang="x-none" sz="1600" smtClean="0">
                <a:solidFill>
                  <a:sysClr val="windowText" lastClr="000000"/>
                </a:solidFill>
              </a:rPr>
              <a:t>C++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5" descr=" 12"/>
          <p:cNvSpPr txBox="1"/>
          <p:nvPr/>
        </p:nvSpPr>
        <p:spPr>
          <a:xfrm>
            <a:off x="2362200" y="1942981"/>
            <a:ext cx="838200" cy="8002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/>
              <a:t>Parser</a:t>
            </a:r>
          </a:p>
          <a:p>
            <a:pPr algn="ctr"/>
            <a:r>
              <a:rPr lang="pt-BR" sz="1600" dirty="0" smtClean="0"/>
              <a:t>C/C++</a:t>
            </a:r>
          </a:p>
          <a:p>
            <a:pPr algn="ctr"/>
            <a:endParaRPr lang="pt-BR" sz="800" dirty="0"/>
          </a:p>
        </p:txBody>
      </p:sp>
      <p:sp>
        <p:nvSpPr>
          <p:cNvPr id="33" name="TextBox 5" descr=" 13"/>
          <p:cNvSpPr txBox="1"/>
          <p:nvPr/>
        </p:nvSpPr>
        <p:spPr>
          <a:xfrm>
            <a:off x="5105400" y="1927592"/>
            <a:ext cx="1066800" cy="8156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 smtClean="0"/>
              <a:t>Programas</a:t>
            </a:r>
            <a:endParaRPr lang="pt-BR" dirty="0" smtClean="0"/>
          </a:p>
          <a:p>
            <a:pPr algn="ctr"/>
            <a:r>
              <a:rPr lang="pt-BR" sz="1600" dirty="0" smtClean="0"/>
              <a:t>GOTO</a:t>
            </a:r>
            <a:endParaRPr lang="pt-BR" dirty="0" smtClean="0"/>
          </a:p>
          <a:p>
            <a:pPr algn="ctr"/>
            <a:endParaRPr lang="pt-BR" sz="900" dirty="0"/>
          </a:p>
        </p:txBody>
      </p:sp>
      <p:sp>
        <p:nvSpPr>
          <p:cNvPr id="34" name="TextBox 5" descr=" 15"/>
          <p:cNvSpPr txBox="1"/>
          <p:nvPr/>
        </p:nvSpPr>
        <p:spPr>
          <a:xfrm>
            <a:off x="7696200" y="1927089"/>
            <a:ext cx="1019223" cy="80021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 smtClean="0"/>
              <a:t>SMT Solver</a:t>
            </a:r>
          </a:p>
          <a:p>
            <a:pPr algn="ctr"/>
            <a:endParaRPr lang="pt-BR" sz="800" dirty="0"/>
          </a:p>
        </p:txBody>
      </p:sp>
      <p:sp>
        <p:nvSpPr>
          <p:cNvPr id="35" name="CaixaDeTexto 2" descr=" 3"/>
          <p:cNvSpPr txBox="1"/>
          <p:nvPr/>
        </p:nvSpPr>
        <p:spPr>
          <a:xfrm>
            <a:off x="2137420" y="1453825"/>
            <a:ext cx="84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ESBMC</a:t>
            </a:r>
            <a:endParaRPr lang="en-US" i="1" dirty="0"/>
          </a:p>
        </p:txBody>
      </p:sp>
      <p:cxnSp>
        <p:nvCxnSpPr>
          <p:cNvPr id="36" name="Conector de seta reta 20" descr=" 21"/>
          <p:cNvCxnSpPr>
            <a:stCxn id="33" idx="3"/>
            <a:endCxn id="38" idx="1"/>
          </p:cNvCxnSpPr>
          <p:nvPr/>
        </p:nvCxnSpPr>
        <p:spPr>
          <a:xfrm flipV="1">
            <a:off x="6172200" y="2327199"/>
            <a:ext cx="391530" cy="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22" descr=" 23"/>
          <p:cNvCxnSpPr>
            <a:stCxn id="38" idx="3"/>
            <a:endCxn id="34" idx="1"/>
          </p:cNvCxnSpPr>
          <p:nvPr/>
        </p:nvCxnSpPr>
        <p:spPr>
          <a:xfrm>
            <a:off x="7391400" y="2327199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5" descr=" 13"/>
          <p:cNvSpPr txBox="1"/>
          <p:nvPr/>
        </p:nvSpPr>
        <p:spPr>
          <a:xfrm>
            <a:off x="6563730" y="1927089"/>
            <a:ext cx="827670" cy="8002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 smtClean="0"/>
              <a:t>GOTO</a:t>
            </a:r>
          </a:p>
          <a:p>
            <a:pPr algn="ctr"/>
            <a:r>
              <a:rPr lang="pt-BR" sz="1600" i="1" dirty="0" err="1" smtClean="0"/>
              <a:t>symex</a:t>
            </a:r>
            <a:endParaRPr lang="pt-BR" sz="1600" i="1" dirty="0"/>
          </a:p>
          <a:p>
            <a:pPr algn="ctr"/>
            <a:endParaRPr lang="pt-BR" sz="800" dirty="0"/>
          </a:p>
        </p:txBody>
      </p:sp>
      <p:sp>
        <p:nvSpPr>
          <p:cNvPr id="39" name="Decision 52"/>
          <p:cNvSpPr/>
          <p:nvPr/>
        </p:nvSpPr>
        <p:spPr>
          <a:xfrm>
            <a:off x="7664962" y="3447360"/>
            <a:ext cx="1098038" cy="70848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 ^ ¬P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" name="Terminator 53"/>
          <p:cNvSpPr/>
          <p:nvPr/>
        </p:nvSpPr>
        <p:spPr>
          <a:xfrm>
            <a:off x="7391400" y="4462377"/>
            <a:ext cx="1655339" cy="604800"/>
          </a:xfrm>
          <a:prstGeom prst="flowChartTerminator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cs typeface="Arial"/>
              </a:rPr>
              <a:t>Verificação Bem Sucedida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  <p:cxnSp>
        <p:nvCxnSpPr>
          <p:cNvPr id="42" name="Conector de seta reta 24" descr=" 25"/>
          <p:cNvCxnSpPr>
            <a:stCxn id="34" idx="2"/>
            <a:endCxn id="39" idx="0"/>
          </p:cNvCxnSpPr>
          <p:nvPr/>
        </p:nvCxnSpPr>
        <p:spPr>
          <a:xfrm>
            <a:off x="8205812" y="2727308"/>
            <a:ext cx="8169" cy="72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de seta reta 24" descr=" 25"/>
          <p:cNvCxnSpPr>
            <a:stCxn id="39" idx="2"/>
            <a:endCxn id="40" idx="0"/>
          </p:cNvCxnSpPr>
          <p:nvPr/>
        </p:nvCxnSpPr>
        <p:spPr>
          <a:xfrm>
            <a:off x="8213981" y="4155840"/>
            <a:ext cx="5089" cy="30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24" descr=" 25"/>
          <p:cNvCxnSpPr>
            <a:stCxn id="39" idx="1"/>
            <a:endCxn id="41" idx="3"/>
          </p:cNvCxnSpPr>
          <p:nvPr/>
        </p:nvCxnSpPr>
        <p:spPr>
          <a:xfrm flipH="1">
            <a:off x="7391400" y="3801600"/>
            <a:ext cx="273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5" descr=" 12"/>
          <p:cNvSpPr txBox="1"/>
          <p:nvPr/>
        </p:nvSpPr>
        <p:spPr>
          <a:xfrm>
            <a:off x="3581400" y="1942981"/>
            <a:ext cx="1066800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i="1" dirty="0" err="1" smtClean="0"/>
              <a:t>Typecheck</a:t>
            </a:r>
            <a:endParaRPr lang="pt-BR" sz="1600" i="1" dirty="0" smtClean="0"/>
          </a:p>
          <a:p>
            <a:pPr algn="ctr"/>
            <a:r>
              <a:rPr lang="pt-BR" sz="1600" dirty="0" smtClean="0"/>
              <a:t>C/C++</a:t>
            </a:r>
          </a:p>
          <a:p>
            <a:pPr algn="ctr"/>
            <a:endParaRPr lang="pt-BR" sz="800" dirty="0"/>
          </a:p>
        </p:txBody>
      </p:sp>
      <p:cxnSp>
        <p:nvCxnSpPr>
          <p:cNvPr id="48" name="Conector de seta reta 20" descr=" 21"/>
          <p:cNvCxnSpPr>
            <a:stCxn id="47" idx="3"/>
            <a:endCxn id="33" idx="1"/>
          </p:cNvCxnSpPr>
          <p:nvPr/>
        </p:nvCxnSpPr>
        <p:spPr>
          <a:xfrm flipV="1">
            <a:off x="4648200" y="2335396"/>
            <a:ext cx="457200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20" descr=" 21"/>
          <p:cNvCxnSpPr>
            <a:stCxn id="32" idx="3"/>
            <a:endCxn id="47" idx="1"/>
          </p:cNvCxnSpPr>
          <p:nvPr/>
        </p:nvCxnSpPr>
        <p:spPr>
          <a:xfrm>
            <a:off x="3200400" y="2343091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20" descr=" 21"/>
          <p:cNvCxnSpPr>
            <a:stCxn id="31" idx="3"/>
            <a:endCxn id="32" idx="1"/>
          </p:cNvCxnSpPr>
          <p:nvPr/>
        </p:nvCxnSpPr>
        <p:spPr>
          <a:xfrm>
            <a:off x="1838325" y="2335396"/>
            <a:ext cx="523875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78"/>
          <p:cNvSpPr/>
          <p:nvPr/>
        </p:nvSpPr>
        <p:spPr>
          <a:xfrm>
            <a:off x="381000" y="3441333"/>
            <a:ext cx="4343400" cy="3188067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rminator 54"/>
          <p:cNvSpPr/>
          <p:nvPr/>
        </p:nvSpPr>
        <p:spPr>
          <a:xfrm>
            <a:off x="5736061" y="3499200"/>
            <a:ext cx="1655339" cy="604800"/>
          </a:xfrm>
          <a:prstGeom prst="flowChartTerminator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  <a:cs typeface="Arial"/>
              </a:rPr>
              <a:t>Contraexemplo</a:t>
            </a:r>
            <a:endParaRPr lang="en-US" sz="16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5" name="Terminator 54"/>
          <p:cNvSpPr/>
          <p:nvPr/>
        </p:nvSpPr>
        <p:spPr>
          <a:xfrm>
            <a:off x="7391400" y="4466216"/>
            <a:ext cx="1655339" cy="604800"/>
          </a:xfrm>
          <a:prstGeom prst="flowChartTerminator">
            <a:avLst/>
          </a:prstGeom>
          <a:noFill/>
          <a:ln w="2222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4" name="Terminator 54"/>
          <p:cNvSpPr/>
          <p:nvPr/>
        </p:nvSpPr>
        <p:spPr>
          <a:xfrm>
            <a:off x="5736061" y="3499200"/>
            <a:ext cx="1655339" cy="604800"/>
          </a:xfrm>
          <a:prstGeom prst="flowChartTerminator">
            <a:avLst/>
          </a:prstGeom>
          <a:noFill/>
          <a:ln w="2222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7" name="Título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ESBMC - Arquitetura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/>
          <a:p>
            <a:fld id="{E0186CFF-3FBE-0149-A0D3-73E999EBFB2C}" type="slidenum">
              <a:rPr lang="en-US" smtClean="0"/>
              <a:t>13</a:t>
            </a:fld>
            <a:endParaRPr lang="en-US" dirty="0"/>
          </a:p>
        </p:txBody>
      </p:sp>
      <p:sp>
        <p:nvSpPr>
          <p:cNvPr id="30" name="Retângulo 29"/>
          <p:cNvSpPr/>
          <p:nvPr/>
        </p:nvSpPr>
        <p:spPr>
          <a:xfrm>
            <a:off x="1797592" y="4038600"/>
            <a:ext cx="1936208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x</a:t>
            </a:r>
            <a:r>
              <a:rPr lang="pt-BR" baseline="-25000" dirty="0"/>
              <a:t>1</a:t>
            </a:r>
            <a:r>
              <a:rPr lang="pt-BR" dirty="0"/>
              <a:t> = 5  </a:t>
            </a:r>
            <a:r>
              <a:rPr lang="pt-BR" sz="1400" dirty="0"/>
              <a:t>Ʌ</a:t>
            </a:r>
            <a:r>
              <a:rPr lang="pt-BR" dirty="0"/>
              <a:t> y</a:t>
            </a:r>
            <a:r>
              <a:rPr lang="pt-BR" baseline="-25000" dirty="0"/>
              <a:t>1</a:t>
            </a:r>
            <a:r>
              <a:rPr lang="pt-BR" dirty="0"/>
              <a:t> = </a:t>
            </a:r>
            <a:r>
              <a:rPr lang="pt-BR" dirty="0" smtClean="0"/>
              <a:t>-1  </a:t>
            </a:r>
            <a:r>
              <a:rPr lang="pt-BR" sz="1400" dirty="0"/>
              <a:t>Ʌ</a:t>
            </a:r>
            <a:endParaRPr lang="pt-BR" dirty="0"/>
          </a:p>
          <a:p>
            <a:pPr lvl="0"/>
            <a:r>
              <a:rPr lang="pt-BR" dirty="0" smtClean="0"/>
              <a:t>g</a:t>
            </a:r>
            <a:r>
              <a:rPr lang="pt-BR" baseline="-25000" dirty="0" smtClean="0"/>
              <a:t>1</a:t>
            </a:r>
            <a:r>
              <a:rPr lang="pt-BR" dirty="0" smtClean="0"/>
              <a:t> := (x</a:t>
            </a:r>
            <a:r>
              <a:rPr lang="pt-BR" baseline="-25000" dirty="0" smtClean="0"/>
              <a:t>1</a:t>
            </a:r>
            <a:r>
              <a:rPr lang="pt-BR" dirty="0" smtClean="0"/>
              <a:t>=5</a:t>
            </a:r>
            <a:r>
              <a:rPr lang="pt-BR" dirty="0"/>
              <a:t>) </a:t>
            </a:r>
            <a:r>
              <a:rPr lang="pt-BR" sz="1400" dirty="0"/>
              <a:t>Ʌ</a:t>
            </a:r>
            <a:endParaRPr lang="pt-BR" dirty="0" smtClean="0"/>
          </a:p>
          <a:p>
            <a:r>
              <a:rPr lang="pt-BR" dirty="0"/>
              <a:t>y</a:t>
            </a:r>
            <a:r>
              <a:rPr lang="pt-BR" baseline="-25000" dirty="0"/>
              <a:t>2</a:t>
            </a:r>
            <a:r>
              <a:rPr lang="pt-BR" dirty="0"/>
              <a:t> = 0</a:t>
            </a:r>
            <a:r>
              <a:rPr lang="pt-BR" dirty="0" smtClean="0"/>
              <a:t> </a:t>
            </a:r>
            <a:r>
              <a:rPr lang="pt-BR" sz="1400" dirty="0"/>
              <a:t>Ʌ</a:t>
            </a:r>
            <a:endParaRPr lang="pt-BR" dirty="0"/>
          </a:p>
          <a:p>
            <a:pPr lvl="0"/>
            <a:r>
              <a:rPr lang="pt-BR" dirty="0" smtClean="0"/>
              <a:t>y</a:t>
            </a:r>
            <a:r>
              <a:rPr lang="pt-BR" baseline="-25000" dirty="0" smtClean="0"/>
              <a:t>3</a:t>
            </a:r>
            <a:r>
              <a:rPr lang="pt-BR" dirty="0" smtClean="0"/>
              <a:t> := </a:t>
            </a:r>
            <a:r>
              <a:rPr lang="pt-BR" dirty="0" err="1" smtClean="0"/>
              <a:t>ite</a:t>
            </a:r>
            <a:r>
              <a:rPr lang="pt-BR" dirty="0" smtClean="0"/>
              <a:t>(g</a:t>
            </a:r>
            <a:r>
              <a:rPr lang="pt-BR" baseline="-25000" dirty="0" smtClean="0"/>
              <a:t>1 </a:t>
            </a:r>
            <a:r>
              <a:rPr lang="pt-BR" dirty="0" smtClean="0"/>
              <a:t>,y</a:t>
            </a:r>
            <a:r>
              <a:rPr lang="pt-BR" baseline="-25000" dirty="0" smtClean="0"/>
              <a:t>1 ,</a:t>
            </a:r>
            <a:r>
              <a:rPr lang="pt-BR" dirty="0" smtClean="0"/>
              <a:t>y</a:t>
            </a:r>
            <a:r>
              <a:rPr lang="pt-BR" baseline="-25000" dirty="0" smtClean="0"/>
              <a:t>2</a:t>
            </a:r>
            <a:r>
              <a:rPr lang="pt-BR" dirty="0"/>
              <a:t>) </a:t>
            </a:r>
            <a:endParaRPr lang="pt-BR" sz="1400" dirty="0" smtClean="0"/>
          </a:p>
          <a:p>
            <a:pPr lvl="0"/>
            <a:endParaRPr lang="pt-BR" sz="1600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     </a:t>
            </a:r>
            <a:endParaRPr lang="pt-PT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19200" y="4220528"/>
            <a:ext cx="65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 :=</a:t>
            </a:r>
            <a:endParaRPr lang="pt-BR" dirty="0"/>
          </a:p>
        </p:txBody>
      </p:sp>
      <p:sp>
        <p:nvSpPr>
          <p:cNvPr id="56" name="Colchete esquerdo 39"/>
          <p:cNvSpPr/>
          <p:nvPr/>
        </p:nvSpPr>
        <p:spPr>
          <a:xfrm>
            <a:off x="1770232" y="4080664"/>
            <a:ext cx="68093" cy="117713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Colchete esquerdo 86"/>
          <p:cNvSpPr/>
          <p:nvPr/>
        </p:nvSpPr>
        <p:spPr>
          <a:xfrm flipH="1">
            <a:off x="3687948" y="4080664"/>
            <a:ext cx="45852" cy="117713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1563727" y="5781822"/>
            <a:ext cx="65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 :=</a:t>
            </a:r>
            <a:endParaRPr lang="pt-BR" dirty="0"/>
          </a:p>
        </p:txBody>
      </p:sp>
      <p:sp>
        <p:nvSpPr>
          <p:cNvPr id="60" name="Colchete esquerdo 39"/>
          <p:cNvSpPr/>
          <p:nvPr/>
        </p:nvSpPr>
        <p:spPr>
          <a:xfrm>
            <a:off x="2211575" y="5562601"/>
            <a:ext cx="82944" cy="8288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Colchete esquerdo 86"/>
          <p:cNvSpPr/>
          <p:nvPr/>
        </p:nvSpPr>
        <p:spPr>
          <a:xfrm flipH="1">
            <a:off x="3132719" y="5562600"/>
            <a:ext cx="45852" cy="82882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57280" y="3499200"/>
            <a:ext cx="336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Checa a </a:t>
            </a:r>
            <a:r>
              <a:rPr lang="pt-BR" dirty="0" err="1" smtClean="0"/>
              <a:t>satisfatibilidade</a:t>
            </a:r>
            <a:r>
              <a:rPr lang="pt-BR" dirty="0" smtClean="0"/>
              <a:t> de C e ¬P</a:t>
            </a:r>
            <a:endParaRPr lang="pt-BR" dirty="0"/>
          </a:p>
        </p:txBody>
      </p:sp>
      <p:sp>
        <p:nvSpPr>
          <p:cNvPr id="43" name="Retângulo 42"/>
          <p:cNvSpPr/>
          <p:nvPr/>
        </p:nvSpPr>
        <p:spPr>
          <a:xfrm>
            <a:off x="2362200" y="5733871"/>
            <a:ext cx="968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!= </a:t>
            </a:r>
            <a:r>
              <a:rPr lang="pt-BR" dirty="0"/>
              <a:t>0</a:t>
            </a:r>
            <a:endParaRPr lang="pt-BR" sz="1600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    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8843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aixaDeTexto 90"/>
          <p:cNvSpPr txBox="1"/>
          <p:nvPr/>
        </p:nvSpPr>
        <p:spPr>
          <a:xfrm>
            <a:off x="6037092" y="4757895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Propriedade</a:t>
            </a:r>
          </a:p>
          <a:p>
            <a:pPr algn="ctr"/>
            <a:r>
              <a:rPr lang="el-GR" sz="1400" dirty="0" smtClean="0"/>
              <a:t>φ</a:t>
            </a:r>
            <a:r>
              <a:rPr lang="pt-BR" sz="1400" dirty="0" smtClean="0"/>
              <a:t> foi violada?</a:t>
            </a:r>
            <a:endParaRPr lang="pt-BR" sz="14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3750751" y="4750355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Solucionador</a:t>
            </a:r>
          </a:p>
          <a:p>
            <a:pPr algn="ctr"/>
            <a:r>
              <a:rPr lang="pt-BR" sz="1400" dirty="0" smtClean="0"/>
              <a:t>SMT</a:t>
            </a:r>
            <a:endParaRPr lang="pt-BR" sz="1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ESBMC - Exploração </a:t>
            </a: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Preguiçosa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1816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Verifica </a:t>
            </a:r>
            <a:r>
              <a:rPr lang="pt-BR" sz="2800" dirty="0" smtClean="0"/>
              <a:t>as intercalações de forma incremental</a:t>
            </a:r>
          </a:p>
          <a:p>
            <a:pPr lvl="1"/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381000" y="914400"/>
            <a:ext cx="8382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/>
          <a:p>
            <a:fld id="{E0186CFF-3FBE-0149-A0D3-73E999EBFB2C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Elipse 6"/>
          <p:cNvSpPr/>
          <p:nvPr/>
        </p:nvSpPr>
        <p:spPr>
          <a:xfrm>
            <a:off x="4687717" y="2729095"/>
            <a:ext cx="225084" cy="22508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3769801" y="4634095"/>
            <a:ext cx="225084" cy="22508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4372366" y="3113611"/>
            <a:ext cx="225084" cy="22508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4078117" y="3491095"/>
            <a:ext cx="225084" cy="22508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3769801" y="3875611"/>
            <a:ext cx="225084" cy="22508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4379401" y="3872095"/>
            <a:ext cx="225084" cy="22508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9801" y="4253095"/>
            <a:ext cx="225084" cy="22508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4382917" y="4253095"/>
            <a:ext cx="225084" cy="22508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989001" y="3113611"/>
            <a:ext cx="225084" cy="22508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5297317" y="3491095"/>
            <a:ext cx="225084" cy="22508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5297317" y="3872095"/>
            <a:ext cx="225084" cy="22508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297317" y="4253095"/>
            <a:ext cx="225084" cy="22508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4379401" y="2677180"/>
            <a:ext cx="39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latin typeface="Bodoni MT" pitchFamily="18" charset="0"/>
              </a:rPr>
              <a:t>v</a:t>
            </a:r>
            <a:r>
              <a:rPr lang="pt-BR" sz="1400" i="1" baseline="-25000" dirty="0" smtClean="0">
                <a:latin typeface="Bodoni MT" pitchFamily="18" charset="0"/>
              </a:rPr>
              <a:t>1</a:t>
            </a:r>
            <a:endParaRPr lang="pt-BR" sz="1400" i="1" baseline="-25000" dirty="0">
              <a:latin typeface="Bodoni MT" pitchFamily="18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074601" y="3061696"/>
            <a:ext cx="39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latin typeface="Bodoni MT" pitchFamily="18" charset="0"/>
              </a:rPr>
              <a:t>v</a:t>
            </a:r>
            <a:r>
              <a:rPr lang="pt-BR" sz="1400" i="1" baseline="-25000" dirty="0" smtClean="0">
                <a:latin typeface="Bodoni MT" pitchFamily="18" charset="0"/>
              </a:rPr>
              <a:t>2</a:t>
            </a:r>
            <a:endParaRPr lang="pt-BR" sz="1400" i="1" baseline="-25000" dirty="0">
              <a:latin typeface="Bodoni MT" pitchFamily="18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769801" y="3439180"/>
            <a:ext cx="39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latin typeface="Bodoni MT" pitchFamily="18" charset="0"/>
              </a:rPr>
              <a:t>v</a:t>
            </a:r>
            <a:r>
              <a:rPr lang="pt-BR" sz="1400" i="1" baseline="-25000" dirty="0" smtClean="0">
                <a:latin typeface="Bodoni MT" pitchFamily="18" charset="0"/>
              </a:rPr>
              <a:t>3</a:t>
            </a:r>
            <a:endParaRPr lang="pt-BR" sz="1400" i="1" baseline="-25000" dirty="0">
              <a:latin typeface="Bodoni MT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465001" y="3820180"/>
            <a:ext cx="39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latin typeface="Bodoni MT" pitchFamily="18" charset="0"/>
              </a:rPr>
              <a:t>v</a:t>
            </a:r>
            <a:r>
              <a:rPr lang="pt-BR" sz="1400" i="1" baseline="-25000" dirty="0" smtClean="0">
                <a:latin typeface="Bodoni MT" pitchFamily="18" charset="0"/>
              </a:rPr>
              <a:t>4</a:t>
            </a:r>
            <a:endParaRPr lang="pt-BR" sz="1400" i="1" baseline="-25000" dirty="0">
              <a:latin typeface="Bodoni MT" pitchFamily="18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465001" y="4201180"/>
            <a:ext cx="39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latin typeface="Bodoni MT" pitchFamily="18" charset="0"/>
              </a:rPr>
              <a:t>v</a:t>
            </a:r>
            <a:r>
              <a:rPr lang="pt-BR" sz="1400" i="1" baseline="-25000" dirty="0" smtClean="0">
                <a:latin typeface="Bodoni MT" pitchFamily="18" charset="0"/>
              </a:rPr>
              <a:t>5</a:t>
            </a:r>
            <a:endParaRPr lang="pt-BR" sz="1400" i="1" baseline="-25000" dirty="0">
              <a:latin typeface="Bodoni MT" pitchFamily="18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465001" y="4582180"/>
            <a:ext cx="39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latin typeface="Bodoni MT" pitchFamily="18" charset="0"/>
              </a:rPr>
              <a:t>v</a:t>
            </a:r>
            <a:r>
              <a:rPr lang="pt-BR" sz="1400" i="1" baseline="-25000" dirty="0" smtClean="0">
                <a:latin typeface="Bodoni MT" pitchFamily="18" charset="0"/>
              </a:rPr>
              <a:t>6</a:t>
            </a:r>
            <a:endParaRPr lang="pt-BR" sz="1400" i="1" baseline="-25000" dirty="0">
              <a:latin typeface="Bodoni MT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595983" y="3804791"/>
            <a:ext cx="39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latin typeface="Bodoni MT" pitchFamily="18" charset="0"/>
              </a:rPr>
              <a:t>v</a:t>
            </a:r>
            <a:r>
              <a:rPr lang="pt-BR" sz="1400" i="1" baseline="-25000" dirty="0" smtClean="0">
                <a:latin typeface="Bodoni MT" pitchFamily="18" charset="0"/>
              </a:rPr>
              <a:t>7</a:t>
            </a:r>
            <a:endParaRPr lang="pt-BR" sz="1400" i="1" baseline="-25000" dirty="0">
              <a:latin typeface="Bodoni MT" pitchFamily="18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4595983" y="4185791"/>
            <a:ext cx="39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latin typeface="Bodoni MT" pitchFamily="18" charset="0"/>
              </a:rPr>
              <a:t>v</a:t>
            </a:r>
            <a:r>
              <a:rPr lang="pt-BR" sz="1400" i="1" baseline="-25000" dirty="0" smtClean="0">
                <a:latin typeface="Bodoni MT" pitchFamily="18" charset="0"/>
              </a:rPr>
              <a:t>8</a:t>
            </a:r>
            <a:endParaRPr lang="pt-BR" sz="1400" i="1" baseline="-25000" dirty="0">
              <a:latin typeface="Bodoni MT" pitchFamily="18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205583" y="3061965"/>
            <a:ext cx="39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latin typeface="Bodoni MT" pitchFamily="18" charset="0"/>
              </a:rPr>
              <a:t>v</a:t>
            </a:r>
            <a:r>
              <a:rPr lang="pt-BR" sz="1400" i="1" baseline="-25000" dirty="0" smtClean="0">
                <a:latin typeface="Bodoni MT" pitchFamily="18" charset="0"/>
              </a:rPr>
              <a:t>9</a:t>
            </a:r>
            <a:endParaRPr lang="pt-BR" sz="1400" i="1" baseline="-25000" dirty="0">
              <a:latin typeface="Bodoni MT" pitchFamily="18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5510383" y="3439180"/>
            <a:ext cx="39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latin typeface="Bodoni MT" pitchFamily="18" charset="0"/>
              </a:rPr>
              <a:t>v</a:t>
            </a:r>
            <a:r>
              <a:rPr lang="pt-BR" sz="1400" i="1" baseline="-25000" dirty="0" smtClean="0">
                <a:latin typeface="Bodoni MT" pitchFamily="18" charset="0"/>
              </a:rPr>
              <a:t>10</a:t>
            </a:r>
            <a:endParaRPr lang="pt-BR" sz="1400" i="1" baseline="-25000" dirty="0">
              <a:latin typeface="Bodoni MT" pitchFamily="18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493826" y="3820179"/>
            <a:ext cx="39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latin typeface="Bodoni MT" pitchFamily="18" charset="0"/>
              </a:rPr>
              <a:t>v</a:t>
            </a:r>
            <a:r>
              <a:rPr lang="pt-BR" sz="1400" i="1" baseline="-25000" dirty="0" smtClean="0">
                <a:latin typeface="Bodoni MT" pitchFamily="18" charset="0"/>
              </a:rPr>
              <a:t>11</a:t>
            </a:r>
            <a:endParaRPr lang="pt-BR" sz="1400" i="1" baseline="-25000" dirty="0">
              <a:latin typeface="Bodoni MT" pitchFamily="18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493826" y="4201180"/>
            <a:ext cx="39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>
                <a:latin typeface="Bodoni MT" pitchFamily="18" charset="0"/>
              </a:rPr>
              <a:t>v</a:t>
            </a:r>
            <a:r>
              <a:rPr lang="pt-BR" sz="1400" i="1" baseline="-25000" dirty="0" smtClean="0">
                <a:latin typeface="Bodoni MT" pitchFamily="18" charset="0"/>
              </a:rPr>
              <a:t>12</a:t>
            </a:r>
            <a:endParaRPr lang="pt-BR" sz="1400" i="1" baseline="-25000" dirty="0">
              <a:latin typeface="Bodoni MT" pitchFamily="18" charset="0"/>
            </a:endParaRPr>
          </a:p>
        </p:txBody>
      </p:sp>
      <p:cxnSp>
        <p:nvCxnSpPr>
          <p:cNvPr id="41" name="Conector de seta reta 40"/>
          <p:cNvCxnSpPr>
            <a:stCxn id="7" idx="3"/>
            <a:endCxn id="12" idx="0"/>
          </p:cNvCxnSpPr>
          <p:nvPr/>
        </p:nvCxnSpPr>
        <p:spPr>
          <a:xfrm flipH="1">
            <a:off x="4484908" y="2921216"/>
            <a:ext cx="235772" cy="192395"/>
          </a:xfrm>
          <a:prstGeom prst="straightConnector1">
            <a:avLst/>
          </a:prstGeom>
          <a:ln w="6350">
            <a:solidFill>
              <a:schemeClr val="tx1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7" idx="5"/>
            <a:endCxn id="20" idx="0"/>
          </p:cNvCxnSpPr>
          <p:nvPr/>
        </p:nvCxnSpPr>
        <p:spPr>
          <a:xfrm>
            <a:off x="4879838" y="2921216"/>
            <a:ext cx="221705" cy="192395"/>
          </a:xfrm>
          <a:prstGeom prst="straightConnector1">
            <a:avLst/>
          </a:prstGeom>
          <a:ln w="6350">
            <a:solidFill>
              <a:schemeClr val="tx1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12" idx="3"/>
            <a:endCxn id="13" idx="0"/>
          </p:cNvCxnSpPr>
          <p:nvPr/>
        </p:nvCxnSpPr>
        <p:spPr>
          <a:xfrm flipH="1">
            <a:off x="4190659" y="3305732"/>
            <a:ext cx="214670" cy="185363"/>
          </a:xfrm>
          <a:prstGeom prst="straightConnector1">
            <a:avLst/>
          </a:prstGeom>
          <a:ln w="6350">
            <a:solidFill>
              <a:schemeClr val="tx1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13" idx="3"/>
            <a:endCxn id="15" idx="0"/>
          </p:cNvCxnSpPr>
          <p:nvPr/>
        </p:nvCxnSpPr>
        <p:spPr>
          <a:xfrm flipH="1">
            <a:off x="3882343" y="3683216"/>
            <a:ext cx="228737" cy="192395"/>
          </a:xfrm>
          <a:prstGeom prst="straightConnector1">
            <a:avLst/>
          </a:prstGeom>
          <a:ln w="6350">
            <a:solidFill>
              <a:schemeClr val="tx1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15" idx="4"/>
            <a:endCxn id="17" idx="0"/>
          </p:cNvCxnSpPr>
          <p:nvPr/>
        </p:nvCxnSpPr>
        <p:spPr>
          <a:xfrm>
            <a:off x="3882343" y="4100695"/>
            <a:ext cx="0" cy="152400"/>
          </a:xfrm>
          <a:prstGeom prst="straightConnector1">
            <a:avLst/>
          </a:prstGeom>
          <a:ln w="6350">
            <a:solidFill>
              <a:schemeClr val="tx1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17" idx="4"/>
            <a:endCxn id="11" idx="0"/>
          </p:cNvCxnSpPr>
          <p:nvPr/>
        </p:nvCxnSpPr>
        <p:spPr>
          <a:xfrm>
            <a:off x="3882343" y="4478179"/>
            <a:ext cx="0" cy="155916"/>
          </a:xfrm>
          <a:prstGeom prst="straightConnector1">
            <a:avLst/>
          </a:prstGeom>
          <a:ln w="6350">
            <a:solidFill>
              <a:schemeClr val="tx1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13" idx="5"/>
            <a:endCxn id="16" idx="0"/>
          </p:cNvCxnSpPr>
          <p:nvPr/>
        </p:nvCxnSpPr>
        <p:spPr>
          <a:xfrm>
            <a:off x="4270238" y="3683216"/>
            <a:ext cx="221705" cy="188879"/>
          </a:xfrm>
          <a:prstGeom prst="straightConnector1">
            <a:avLst/>
          </a:prstGeom>
          <a:ln w="6350">
            <a:solidFill>
              <a:schemeClr val="tx1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16" idx="4"/>
            <a:endCxn id="18" idx="0"/>
          </p:cNvCxnSpPr>
          <p:nvPr/>
        </p:nvCxnSpPr>
        <p:spPr>
          <a:xfrm>
            <a:off x="4491943" y="4097179"/>
            <a:ext cx="3516" cy="155916"/>
          </a:xfrm>
          <a:prstGeom prst="straightConnector1">
            <a:avLst/>
          </a:prstGeom>
          <a:ln w="6350">
            <a:solidFill>
              <a:schemeClr val="tx1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20" idx="5"/>
            <a:endCxn id="21" idx="0"/>
          </p:cNvCxnSpPr>
          <p:nvPr/>
        </p:nvCxnSpPr>
        <p:spPr>
          <a:xfrm>
            <a:off x="5181122" y="3305732"/>
            <a:ext cx="228737" cy="185363"/>
          </a:xfrm>
          <a:prstGeom prst="straightConnector1">
            <a:avLst/>
          </a:prstGeom>
          <a:ln w="6350">
            <a:solidFill>
              <a:schemeClr val="tx1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21" idx="4"/>
          </p:cNvCxnSpPr>
          <p:nvPr/>
        </p:nvCxnSpPr>
        <p:spPr>
          <a:xfrm>
            <a:off x="5409859" y="3716179"/>
            <a:ext cx="0" cy="155916"/>
          </a:xfrm>
          <a:prstGeom prst="straightConnector1">
            <a:avLst/>
          </a:prstGeom>
          <a:ln w="6350">
            <a:solidFill>
              <a:schemeClr val="tx1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22" idx="4"/>
            <a:endCxn id="23" idx="0"/>
          </p:cNvCxnSpPr>
          <p:nvPr/>
        </p:nvCxnSpPr>
        <p:spPr>
          <a:xfrm>
            <a:off x="5409859" y="4097179"/>
            <a:ext cx="0" cy="155916"/>
          </a:xfrm>
          <a:prstGeom prst="straightConnector1">
            <a:avLst/>
          </a:prstGeom>
          <a:ln w="6350">
            <a:solidFill>
              <a:schemeClr val="tx1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/>
          <p:nvPr/>
        </p:nvCxnSpPr>
        <p:spPr>
          <a:xfrm>
            <a:off x="3882343" y="4963180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123859" y="51917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Solucionador</a:t>
            </a:r>
          </a:p>
          <a:p>
            <a:pPr algn="ctr"/>
            <a:r>
              <a:rPr lang="pt-BR" sz="1400" dirty="0" smtClean="0"/>
              <a:t>SMT</a:t>
            </a:r>
            <a:endParaRPr lang="pt-BR" sz="1400" dirty="0"/>
          </a:p>
        </p:txBody>
      </p:sp>
      <p:cxnSp>
        <p:nvCxnSpPr>
          <p:cNvPr id="50" name="Conector de seta reta 49"/>
          <p:cNvCxnSpPr/>
          <p:nvPr/>
        </p:nvCxnSpPr>
        <p:spPr>
          <a:xfrm>
            <a:off x="4382917" y="5420380"/>
            <a:ext cx="304800" cy="0"/>
          </a:xfrm>
          <a:prstGeom prst="straightConnector1">
            <a:avLst/>
          </a:prstGeom>
          <a:ln w="6350">
            <a:solidFill>
              <a:schemeClr val="tx1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4512751" y="5187315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Propriedade</a:t>
            </a:r>
          </a:p>
          <a:p>
            <a:pPr algn="ctr"/>
            <a:r>
              <a:rPr lang="el-GR" sz="1400" dirty="0" smtClean="0"/>
              <a:t>φ</a:t>
            </a:r>
            <a:r>
              <a:rPr lang="pt-BR" sz="1400" dirty="0" smtClean="0"/>
              <a:t> foi violada?</a:t>
            </a:r>
            <a:endParaRPr lang="pt-BR" sz="1400" dirty="0"/>
          </a:p>
        </p:txBody>
      </p:sp>
      <p:cxnSp>
        <p:nvCxnSpPr>
          <p:cNvPr id="63" name="Conector de seta reta 62"/>
          <p:cNvCxnSpPr/>
          <p:nvPr/>
        </p:nvCxnSpPr>
        <p:spPr>
          <a:xfrm>
            <a:off x="5790859" y="5420380"/>
            <a:ext cx="304800" cy="0"/>
          </a:xfrm>
          <a:prstGeom prst="straightConnector1">
            <a:avLst/>
          </a:prstGeom>
          <a:ln w="6350">
            <a:solidFill>
              <a:schemeClr val="tx1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/>
          <p:cNvSpPr txBox="1"/>
          <p:nvPr/>
        </p:nvSpPr>
        <p:spPr>
          <a:xfrm>
            <a:off x="6019459" y="526798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Sim</a:t>
            </a:r>
            <a:endParaRPr lang="pt-BR" sz="1400" dirty="0"/>
          </a:p>
        </p:txBody>
      </p:sp>
      <p:cxnSp>
        <p:nvCxnSpPr>
          <p:cNvPr id="66" name="Conector de seta reta 65"/>
          <p:cNvCxnSpPr/>
          <p:nvPr/>
        </p:nvCxnSpPr>
        <p:spPr>
          <a:xfrm>
            <a:off x="4509235" y="4521755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5009809" y="4978955"/>
            <a:ext cx="304800" cy="0"/>
          </a:xfrm>
          <a:prstGeom prst="straightConnector1">
            <a:avLst/>
          </a:prstGeom>
          <a:ln w="6350">
            <a:solidFill>
              <a:schemeClr val="tx1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5139643" y="474589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Propriedade</a:t>
            </a:r>
          </a:p>
          <a:p>
            <a:pPr algn="ctr"/>
            <a:r>
              <a:rPr lang="el-GR" sz="1400" dirty="0" smtClean="0"/>
              <a:t>φ</a:t>
            </a:r>
            <a:r>
              <a:rPr lang="pt-BR" sz="1400" dirty="0" smtClean="0"/>
              <a:t> foi violada?</a:t>
            </a:r>
            <a:endParaRPr lang="pt-BR" sz="1400" dirty="0"/>
          </a:p>
        </p:txBody>
      </p:sp>
      <p:cxnSp>
        <p:nvCxnSpPr>
          <p:cNvPr id="71" name="Conector de seta reta 70"/>
          <p:cNvCxnSpPr/>
          <p:nvPr/>
        </p:nvCxnSpPr>
        <p:spPr>
          <a:xfrm>
            <a:off x="6417751" y="4978955"/>
            <a:ext cx="304800" cy="0"/>
          </a:xfrm>
          <a:prstGeom prst="straightConnector1">
            <a:avLst/>
          </a:prstGeom>
          <a:ln w="6350">
            <a:solidFill>
              <a:schemeClr val="tx1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6646351" y="4826555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Não</a:t>
            </a:r>
            <a:endParaRPr lang="pt-BR" sz="1400" dirty="0"/>
          </a:p>
        </p:txBody>
      </p:sp>
      <p:cxnSp>
        <p:nvCxnSpPr>
          <p:cNvPr id="40" name="Conector reto 39"/>
          <p:cNvCxnSpPr>
            <a:endCxn id="27" idx="1"/>
          </p:cNvCxnSpPr>
          <p:nvPr/>
        </p:nvCxnSpPr>
        <p:spPr>
          <a:xfrm flipH="1">
            <a:off x="3465001" y="2524780"/>
            <a:ext cx="1182858" cy="144928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/>
          <p:nvPr/>
        </p:nvCxnSpPr>
        <p:spPr>
          <a:xfrm>
            <a:off x="4647859" y="2524780"/>
            <a:ext cx="533263" cy="3062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 flipH="1">
            <a:off x="4111080" y="2841637"/>
            <a:ext cx="1051129" cy="128631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/>
          <p:nvPr/>
        </p:nvCxnSpPr>
        <p:spPr>
          <a:xfrm>
            <a:off x="4114459" y="4127957"/>
            <a:ext cx="0" cy="84876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>
            <a:stCxn id="27" idx="1"/>
          </p:cNvCxnSpPr>
          <p:nvPr/>
        </p:nvCxnSpPr>
        <p:spPr>
          <a:xfrm>
            <a:off x="3465001" y="3974069"/>
            <a:ext cx="0" cy="100711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 flipV="1">
            <a:off x="3465001" y="4976722"/>
            <a:ext cx="649458" cy="446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/>
          <p:cNvSpPr txBox="1"/>
          <p:nvPr/>
        </p:nvSpPr>
        <p:spPr>
          <a:xfrm>
            <a:off x="4884430" y="2421317"/>
            <a:ext cx="1298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C</a:t>
            </a:r>
            <a:r>
              <a:rPr lang="pt-BR" sz="1400" dirty="0" smtClean="0">
                <a:solidFill>
                  <a:srgbClr val="FF0000"/>
                </a:solidFill>
              </a:rPr>
              <a:t>ontraexemplo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88" name="Conector de seta reta 87"/>
          <p:cNvCxnSpPr/>
          <p:nvPr/>
        </p:nvCxnSpPr>
        <p:spPr>
          <a:xfrm>
            <a:off x="5406684" y="4533760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/>
          <p:cNvSpPr txBox="1"/>
          <p:nvPr/>
        </p:nvSpPr>
        <p:spPr>
          <a:xfrm>
            <a:off x="4648200" y="476236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Solucionador</a:t>
            </a:r>
          </a:p>
          <a:p>
            <a:pPr algn="ctr"/>
            <a:r>
              <a:rPr lang="pt-BR" sz="1400" dirty="0" smtClean="0"/>
              <a:t>SMT</a:t>
            </a:r>
            <a:endParaRPr lang="pt-BR" sz="1400" dirty="0"/>
          </a:p>
        </p:txBody>
      </p:sp>
      <p:cxnSp>
        <p:nvCxnSpPr>
          <p:cNvPr id="90" name="Conector de seta reta 89"/>
          <p:cNvCxnSpPr/>
          <p:nvPr/>
        </p:nvCxnSpPr>
        <p:spPr>
          <a:xfrm>
            <a:off x="5907258" y="4990960"/>
            <a:ext cx="304800" cy="0"/>
          </a:xfrm>
          <a:prstGeom prst="straightConnector1">
            <a:avLst/>
          </a:prstGeom>
          <a:ln w="6350">
            <a:solidFill>
              <a:schemeClr val="tx1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/>
          <p:cNvCxnSpPr/>
          <p:nvPr/>
        </p:nvCxnSpPr>
        <p:spPr>
          <a:xfrm>
            <a:off x="7315200" y="4990960"/>
            <a:ext cx="304800" cy="0"/>
          </a:xfrm>
          <a:prstGeom prst="straightConnector1">
            <a:avLst/>
          </a:prstGeom>
          <a:ln w="6350">
            <a:solidFill>
              <a:schemeClr val="tx1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/>
          <p:cNvSpPr txBox="1"/>
          <p:nvPr/>
        </p:nvSpPr>
        <p:spPr>
          <a:xfrm>
            <a:off x="7543800" y="483856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Não</a:t>
            </a:r>
            <a:endParaRPr lang="pt-BR" sz="14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6052349" y="3515380"/>
            <a:ext cx="2076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Programa não</a:t>
            </a:r>
          </a:p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violou as propriedades</a:t>
            </a:r>
          </a:p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para o limite </a:t>
            </a:r>
            <a:r>
              <a:rPr lang="pt-BR" sz="1600" i="1" dirty="0" smtClean="0">
                <a:solidFill>
                  <a:schemeClr val="tx2">
                    <a:lumMod val="75000"/>
                  </a:schemeClr>
                </a:solidFill>
              </a:rPr>
              <a:t>k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95" name="Conector de seta reta 94"/>
          <p:cNvCxnSpPr/>
          <p:nvPr/>
        </p:nvCxnSpPr>
        <p:spPr>
          <a:xfrm>
            <a:off x="3882343" y="4963180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ixaDeTexto 95"/>
          <p:cNvSpPr txBox="1"/>
          <p:nvPr/>
        </p:nvSpPr>
        <p:spPr>
          <a:xfrm>
            <a:off x="3123859" y="51917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Solucionador</a:t>
            </a:r>
          </a:p>
          <a:p>
            <a:pPr algn="ctr"/>
            <a:r>
              <a:rPr lang="pt-BR" sz="1400" dirty="0" smtClean="0"/>
              <a:t>SMT</a:t>
            </a:r>
            <a:endParaRPr lang="pt-BR" sz="1400" dirty="0"/>
          </a:p>
        </p:txBody>
      </p:sp>
      <p:cxnSp>
        <p:nvCxnSpPr>
          <p:cNvPr id="97" name="Conector de seta reta 96"/>
          <p:cNvCxnSpPr/>
          <p:nvPr/>
        </p:nvCxnSpPr>
        <p:spPr>
          <a:xfrm>
            <a:off x="4382917" y="5420380"/>
            <a:ext cx="304800" cy="0"/>
          </a:xfrm>
          <a:prstGeom prst="straightConnector1">
            <a:avLst/>
          </a:prstGeom>
          <a:ln w="6350">
            <a:solidFill>
              <a:schemeClr val="tx1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4512751" y="51917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Propriedade</a:t>
            </a:r>
          </a:p>
          <a:p>
            <a:pPr algn="ctr"/>
            <a:r>
              <a:rPr lang="el-GR" sz="1400" dirty="0" smtClean="0"/>
              <a:t>φ</a:t>
            </a:r>
            <a:r>
              <a:rPr lang="pt-BR" sz="1400" dirty="0" smtClean="0"/>
              <a:t> foi violada?</a:t>
            </a:r>
            <a:endParaRPr lang="pt-BR" sz="1400" dirty="0"/>
          </a:p>
        </p:txBody>
      </p:sp>
      <p:cxnSp>
        <p:nvCxnSpPr>
          <p:cNvPr id="99" name="Conector de seta reta 98"/>
          <p:cNvCxnSpPr/>
          <p:nvPr/>
        </p:nvCxnSpPr>
        <p:spPr>
          <a:xfrm>
            <a:off x="5790859" y="5420380"/>
            <a:ext cx="304800" cy="0"/>
          </a:xfrm>
          <a:prstGeom prst="straightConnector1">
            <a:avLst/>
          </a:prstGeom>
          <a:ln w="6350">
            <a:solidFill>
              <a:schemeClr val="tx1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>
            <a:off x="6019459" y="526798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Não</a:t>
            </a:r>
            <a:endParaRPr lang="pt-BR" sz="1400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1094505" y="3540205"/>
            <a:ext cx="1580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Árvore de</a:t>
            </a:r>
          </a:p>
          <a:p>
            <a:pPr algn="ctr"/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Alcançabilidade</a:t>
            </a:r>
          </a:p>
          <a:p>
            <a:pPr algn="ctr"/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(profundidade k)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2" name="Chave esquerda 101"/>
          <p:cNvSpPr/>
          <p:nvPr/>
        </p:nvSpPr>
        <p:spPr>
          <a:xfrm>
            <a:off x="2666659" y="2544448"/>
            <a:ext cx="76200" cy="25711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8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2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500"/>
                            </p:stCondLst>
                            <p:childTnLst>
                              <p:par>
                                <p:cTn id="2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500"/>
                            </p:stCondLst>
                            <p:childTnLst>
                              <p:par>
                                <p:cTn id="2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68" grpId="0"/>
      <p:bldP spid="68" grpId="1"/>
      <p:bldP spid="7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3" grpId="0"/>
      <p:bldP spid="34" grpId="0"/>
      <p:bldP spid="35" grpId="0"/>
      <p:bldP spid="19" grpId="0"/>
      <p:bldP spid="19" grpId="1"/>
      <p:bldP spid="53" grpId="0"/>
      <p:bldP spid="53" grpId="1"/>
      <p:bldP spid="65" grpId="0"/>
      <p:bldP spid="65" grpId="1"/>
      <p:bldP spid="70" grpId="0"/>
      <p:bldP spid="70" grpId="1"/>
      <p:bldP spid="72" grpId="0"/>
      <p:bldP spid="72" grpId="1"/>
      <p:bldP spid="85" grpId="0"/>
      <p:bldP spid="85" grpId="1"/>
      <p:bldP spid="89" grpId="0"/>
      <p:bldP spid="89" grpId="1"/>
      <p:bldP spid="93" grpId="0"/>
      <p:bldP spid="93" grpId="1"/>
      <p:bldP spid="94" grpId="0"/>
      <p:bldP spid="96" grpId="0"/>
      <p:bldP spid="96" grpId="1"/>
      <p:bldP spid="98" grpId="0"/>
      <p:bldP spid="98" grpId="1"/>
      <p:bldP spid="100" grpId="0"/>
      <p:bldP spid="100" grpId="1"/>
      <p:bldP spid="101" grpId="0"/>
      <p:bldP spid="10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ESBMC - Redução </a:t>
            </a: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Ordem Parcial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381000" y="914400"/>
            <a:ext cx="8382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Espaço Reservado para Conteúdo 2"/>
          <p:cNvSpPr txBox="1">
            <a:spLocks/>
          </p:cNvSpPr>
          <p:nvPr/>
        </p:nvSpPr>
        <p:spPr>
          <a:xfrm>
            <a:off x="381000" y="1112837"/>
            <a:ext cx="8382000" cy="52117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000" dirty="0" smtClean="0"/>
              <a:t>Algoritmo que classifica </a:t>
            </a:r>
            <a:r>
              <a:rPr lang="pt-BR" sz="3000" dirty="0"/>
              <a:t>transições </a:t>
            </a:r>
            <a:r>
              <a:rPr lang="pt-BR" sz="3000" dirty="0" smtClean="0"/>
              <a:t>de </a:t>
            </a:r>
            <a:r>
              <a:rPr lang="pt-BR" sz="3000" i="1" dirty="0" smtClean="0"/>
              <a:t>threads</a:t>
            </a:r>
            <a:r>
              <a:rPr lang="pt-BR" sz="3000" dirty="0" smtClean="0"/>
              <a:t> em </a:t>
            </a:r>
            <a:r>
              <a:rPr lang="pt-BR" sz="3000" dirty="0"/>
              <a:t>um programa multitarefa</a:t>
            </a:r>
          </a:p>
          <a:p>
            <a:pPr lvl="1" algn="just"/>
            <a:r>
              <a:rPr lang="pt-BR" sz="2400" dirty="0"/>
              <a:t>Podem ser dependentes ou independentes</a:t>
            </a:r>
          </a:p>
          <a:p>
            <a:pPr lvl="1" algn="just"/>
            <a:r>
              <a:rPr lang="pt-BR" sz="2400" dirty="0"/>
              <a:t>Identifica pares de intercalações que </a:t>
            </a:r>
            <a:r>
              <a:rPr lang="pt-BR" sz="2400" dirty="0" smtClean="0"/>
              <a:t>resultam em um </a:t>
            </a:r>
            <a:r>
              <a:rPr lang="pt-BR" sz="2400" dirty="0"/>
              <a:t>mesmo estado</a:t>
            </a:r>
          </a:p>
          <a:p>
            <a:pPr algn="just"/>
            <a:r>
              <a:rPr lang="pt-BR" sz="3000" dirty="0" smtClean="0"/>
              <a:t>Primeira aplicação da técnica para verificar programas CUDA</a:t>
            </a:r>
          </a:p>
          <a:p>
            <a:pPr lvl="1" algn="just"/>
            <a:r>
              <a:rPr lang="pt-BR" sz="2400" dirty="0"/>
              <a:t>Reduzir o tempo e a complexidade da </a:t>
            </a:r>
            <a:r>
              <a:rPr lang="pt-BR" sz="2400" dirty="0" smtClean="0"/>
              <a:t>verificação</a:t>
            </a:r>
            <a:endParaRPr lang="pt-BR" sz="2600" dirty="0" smtClean="0"/>
          </a:p>
          <a:p>
            <a:pPr lvl="1" algn="just"/>
            <a:r>
              <a:rPr lang="pt-BR" sz="2400" dirty="0" smtClean="0"/>
              <a:t>Eliminar intercalações de </a:t>
            </a:r>
            <a:r>
              <a:rPr lang="pt-BR" sz="2400" i="1" dirty="0" smtClean="0"/>
              <a:t>threads</a:t>
            </a:r>
            <a:r>
              <a:rPr lang="pt-BR" sz="2400" dirty="0" smtClean="0"/>
              <a:t> que acessam posições diferentes de um vetor</a:t>
            </a:r>
            <a:endParaRPr lang="pt-BR" dirty="0" smtClean="0"/>
          </a:p>
          <a:p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marL="457200" lvl="1" indent="0">
              <a:buFont typeface="Arial" pitchFamily="34" charset="0"/>
              <a:buNone/>
            </a:pPr>
            <a:endParaRPr lang="pt-BR" i="1" dirty="0" smtClean="0"/>
          </a:p>
          <a:p>
            <a:pPr marL="914400" lvl="2" indent="0">
              <a:buFont typeface="Arial" pitchFamily="34" charset="0"/>
              <a:buNone/>
            </a:pPr>
            <a:endParaRPr lang="pt-BR" dirty="0" smtClean="0"/>
          </a:p>
          <a:p>
            <a:pPr marL="914400" lvl="2" indent="0">
              <a:buFont typeface="Arial" pitchFamily="34" charset="0"/>
              <a:buNone/>
            </a:pPr>
            <a:endParaRPr lang="pt-BR" dirty="0" smtClean="0"/>
          </a:p>
          <a:p>
            <a:pPr lvl="2"/>
            <a:endParaRPr lang="pt-BR" i="1" dirty="0" smtClean="0"/>
          </a:p>
          <a:p>
            <a:pPr marL="457200" lvl="1" indent="0">
              <a:buFont typeface="Arial" pitchFamily="34" charset="0"/>
              <a:buNone/>
            </a:pPr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/>
          <a:p>
            <a:fld id="{E0186CFF-3FBE-0149-A0D3-73E999EBFB2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3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ESBMC - Redução </a:t>
            </a: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Ordem Parcial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381000" y="914400"/>
            <a:ext cx="8382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23663" y="1438870"/>
            <a:ext cx="29582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k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ernel1(</a:t>
            </a:r>
            <a:r>
              <a:rPr lang="pt-B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int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 *a){</a:t>
            </a:r>
          </a:p>
          <a:p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     a[</a:t>
            </a:r>
            <a:r>
              <a:rPr lang="pt-B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threadIdx.x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] = </a:t>
            </a:r>
            <a:r>
              <a:rPr lang="pt-B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threadIdx.x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 ;</a:t>
            </a:r>
          </a:p>
          <a:p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}</a:t>
            </a: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5190524" y="1295400"/>
            <a:ext cx="2133600" cy="319547"/>
          </a:xfrm>
          <a:prstGeom prst="roundRect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5000024" y="1313206"/>
                <a:ext cx="2514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baseline="-25000" smtClean="0">
                          <a:latin typeface="Cambria Math"/>
                        </a:rPr>
                        <m:t>0</m:t>
                      </m:r>
                      <m:r>
                        <a:rPr lang="pt-BR" sz="1400" b="0" i="1" smtClean="0">
                          <a:latin typeface="Cambria Math"/>
                        </a:rPr>
                        <m:t>:</m:t>
                      </m:r>
                      <m:r>
                        <a:rPr lang="pt-BR" sz="1400" b="0" i="1" smtClean="0">
                          <a:latin typeface="Cambria Math"/>
                        </a:rPr>
                        <m:t>𝑡</m:t>
                      </m:r>
                      <m:r>
                        <a:rPr lang="pt-BR" sz="1400" b="0" i="1" baseline="-25000" smtClean="0">
                          <a:latin typeface="Cambria Math"/>
                        </a:rPr>
                        <m:t>0</m:t>
                      </m:r>
                      <m:r>
                        <a:rPr lang="pt-BR" sz="1400" b="0" i="1" smtClean="0">
                          <a:latin typeface="Cambria Math"/>
                        </a:rPr>
                        <m:t>, 0, </m:t>
                      </m:r>
                      <m:r>
                        <a:rPr lang="pt-BR" sz="14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pt-BR" sz="1400" b="0" i="1" smtClean="0">
                          <a:latin typeface="Cambria Math"/>
                        </a:rPr>
                        <m:t>=0 , </m:t>
                      </m:r>
                      <m:r>
                        <a:rPr lang="pt-BR" sz="14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pt-BR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pt-PT" sz="140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024" y="1313206"/>
                <a:ext cx="2514600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657600" y="2069170"/>
                <a:ext cx="22949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baseline="-25000" smtClean="0">
                          <a:latin typeface="Cambria Math"/>
                        </a:rPr>
                        <m:t>1</m:t>
                      </m:r>
                      <m:r>
                        <a:rPr lang="pt-BR" sz="1400" b="0" i="1" smtClean="0">
                          <a:latin typeface="Cambria Math"/>
                        </a:rPr>
                        <m:t>:</m:t>
                      </m:r>
                      <m:r>
                        <a:rPr lang="pt-BR" sz="1400" b="0" i="1" smtClean="0">
                          <a:latin typeface="Cambria Math"/>
                        </a:rPr>
                        <m:t>𝑡</m:t>
                      </m:r>
                      <m:r>
                        <a:rPr lang="pt-BR" sz="1400" b="0" i="1" baseline="-25000" smtClean="0">
                          <a:latin typeface="Cambria Math"/>
                        </a:rPr>
                        <m:t>1</m:t>
                      </m:r>
                      <m:r>
                        <a:rPr lang="pt-BR" sz="1400" b="0" i="1" smtClean="0">
                          <a:latin typeface="Cambria Math"/>
                        </a:rPr>
                        <m:t>, 1, </m:t>
                      </m:r>
                      <m:r>
                        <a:rPr lang="pt-BR" sz="14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pt-BR" sz="1400" b="0" i="1" smtClean="0">
                          <a:latin typeface="Cambria Math"/>
                        </a:rPr>
                        <m:t>=0 , </m:t>
                      </m:r>
                      <m:r>
                        <a:rPr lang="pt-BR" sz="14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pt-BR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pt-PT" sz="1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069170"/>
                <a:ext cx="2294924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3690301" y="2663535"/>
                <a:ext cx="22295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  <m:r>
                      <a:rPr lang="pt-BR" sz="1400" b="0" i="1" baseline="-25000" smtClean="0">
                        <a:latin typeface="Cambria Math"/>
                      </a:rPr>
                      <m:t>2</m:t>
                    </m:r>
                    <m:r>
                      <a:rPr lang="pt-BR" sz="1400" b="0" i="1" smtClean="0">
                        <a:latin typeface="Cambria Math"/>
                      </a:rPr>
                      <m:t>:</m:t>
                    </m:r>
                    <m:r>
                      <a:rPr lang="pt-BR" sz="1400" b="0" i="1" smtClean="0">
                        <a:latin typeface="Cambria Math"/>
                      </a:rPr>
                      <m:t>𝑡</m:t>
                    </m:r>
                    <m:r>
                      <a:rPr lang="pt-BR" sz="1400" b="0" i="1" baseline="-25000" smtClean="0">
                        <a:latin typeface="Cambria Math"/>
                      </a:rPr>
                      <m:t>2</m:t>
                    </m:r>
                    <m:r>
                      <a:rPr lang="pt-BR" sz="1400" b="0" i="1" smtClean="0">
                        <a:latin typeface="Cambria Math"/>
                      </a:rPr>
                      <m:t>, 2, </m:t>
                    </m:r>
                    <m:r>
                      <a:rPr lang="pt-BR" sz="1400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pt-B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pt-BR" sz="1400" b="0" i="1" smtClean="0">
                        <a:latin typeface="Cambria Math"/>
                      </a:rPr>
                      <m:t>=0 ,  </m:t>
                    </m:r>
                    <m:r>
                      <a:rPr lang="pt-BR" sz="1400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pt-B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pt-BR" sz="1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t-PT" sz="1400" dirty="0" smtClean="0"/>
                  <a:t>1</a:t>
                </a:r>
                <a:endParaRPr lang="pt-PT" sz="1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301" y="2663535"/>
                <a:ext cx="2229521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r="-1093" b="-2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6566102" y="2045818"/>
                <a:ext cx="21696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  <m:r>
                      <a:rPr lang="pt-BR" sz="1400" b="0" i="1" baseline="-25000" smtClean="0">
                        <a:latin typeface="Cambria Math"/>
                      </a:rPr>
                      <m:t>3</m:t>
                    </m:r>
                    <m:r>
                      <a:rPr lang="pt-BR" sz="1400" b="0" i="1" smtClean="0">
                        <a:latin typeface="Cambria Math"/>
                      </a:rPr>
                      <m:t>:</m:t>
                    </m:r>
                    <m:r>
                      <a:rPr lang="pt-BR" sz="1400" b="0" i="1" smtClean="0">
                        <a:latin typeface="Cambria Math"/>
                      </a:rPr>
                      <m:t>𝑡</m:t>
                    </m:r>
                    <m:r>
                      <a:rPr lang="pt-BR" sz="1400" b="0" i="1" baseline="-25000" smtClean="0">
                        <a:latin typeface="Cambria Math"/>
                      </a:rPr>
                      <m:t>2</m:t>
                    </m:r>
                    <m:r>
                      <a:rPr lang="pt-BR" sz="1400" b="0" i="1" smtClean="0">
                        <a:latin typeface="Cambria Math"/>
                      </a:rPr>
                      <m:t>, 1, </m:t>
                    </m:r>
                    <m:r>
                      <a:rPr lang="pt-BR" sz="1400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pt-B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pt-BR" sz="1400" b="0" i="1" smtClean="0">
                        <a:latin typeface="Cambria Math"/>
                      </a:rPr>
                      <m:t>=0 , </m:t>
                    </m:r>
                    <m:r>
                      <a:rPr lang="pt-BR" sz="1400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pt-B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pt-BR" sz="1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t-PT" sz="1400" dirty="0" smtClean="0"/>
                  <a:t>1</a:t>
                </a:r>
                <a:endParaRPr lang="pt-PT" sz="14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102" y="2045818"/>
                <a:ext cx="216969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1124" b="-2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6539956" y="2645068"/>
                <a:ext cx="2196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  <m:r>
                      <a:rPr lang="pt-BR" sz="1400" b="0" i="1" baseline="-25000" smtClean="0">
                        <a:latin typeface="Cambria Math"/>
                      </a:rPr>
                      <m:t>4</m:t>
                    </m:r>
                    <m:r>
                      <a:rPr lang="pt-BR" sz="1400" b="0" i="1" smtClean="0">
                        <a:latin typeface="Cambria Math"/>
                      </a:rPr>
                      <m:t>:</m:t>
                    </m:r>
                    <m:r>
                      <a:rPr lang="pt-BR" sz="1400" b="0" i="1" smtClean="0">
                        <a:latin typeface="Cambria Math"/>
                      </a:rPr>
                      <m:t>𝑡</m:t>
                    </m:r>
                    <m:r>
                      <a:rPr lang="pt-BR" sz="1400" b="0" i="1" baseline="-25000" smtClean="0">
                        <a:latin typeface="Cambria Math"/>
                      </a:rPr>
                      <m:t>1</m:t>
                    </m:r>
                    <m:r>
                      <a:rPr lang="pt-BR" sz="1400" b="0" i="1" smtClean="0">
                        <a:latin typeface="Cambria Math"/>
                      </a:rPr>
                      <m:t>, 2, </m:t>
                    </m:r>
                    <m:r>
                      <a:rPr lang="pt-BR" sz="1400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pt-B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pt-BR" sz="1400" b="0" i="1" smtClean="0">
                        <a:latin typeface="Cambria Math"/>
                      </a:rPr>
                      <m:t>=0 , </m:t>
                    </m:r>
                    <m:r>
                      <a:rPr lang="pt-BR" sz="1400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pt-B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pt-BR" sz="1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t-PT" sz="1400" dirty="0" smtClean="0"/>
                  <a:t>1</a:t>
                </a:r>
                <a:endParaRPr lang="pt-PT" sz="1400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956" y="2645068"/>
                <a:ext cx="2196948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833" b="-2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tângulo de cantos arredondados 22"/>
          <p:cNvSpPr/>
          <p:nvPr/>
        </p:nvSpPr>
        <p:spPr>
          <a:xfrm>
            <a:off x="3742724" y="2057400"/>
            <a:ext cx="2133600" cy="319547"/>
          </a:xfrm>
          <a:prstGeom prst="roundRect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742724" y="2667000"/>
            <a:ext cx="2133600" cy="319547"/>
          </a:xfrm>
          <a:prstGeom prst="roundRect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6562124" y="2057400"/>
            <a:ext cx="2133600" cy="319547"/>
          </a:xfrm>
          <a:prstGeom prst="roundRect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6564113" y="2667000"/>
            <a:ext cx="2133600" cy="319547"/>
          </a:xfrm>
          <a:prstGeom prst="roundRect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/>
          </a:p>
        </p:txBody>
      </p:sp>
      <p:cxnSp>
        <p:nvCxnSpPr>
          <p:cNvPr id="33" name="Conector de seta reta 32"/>
          <p:cNvCxnSpPr>
            <a:stCxn id="10" idx="2"/>
            <a:endCxn id="25" idx="0"/>
          </p:cNvCxnSpPr>
          <p:nvPr/>
        </p:nvCxnSpPr>
        <p:spPr>
          <a:xfrm>
            <a:off x="6257324" y="1614947"/>
            <a:ext cx="1371600" cy="44245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23" idx="2"/>
            <a:endCxn id="24" idx="0"/>
          </p:cNvCxnSpPr>
          <p:nvPr/>
        </p:nvCxnSpPr>
        <p:spPr>
          <a:xfrm>
            <a:off x="4809524" y="2376947"/>
            <a:ext cx="0" cy="2900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25" idx="2"/>
            <a:endCxn id="26" idx="0"/>
          </p:cNvCxnSpPr>
          <p:nvPr/>
        </p:nvCxnSpPr>
        <p:spPr>
          <a:xfrm>
            <a:off x="7628924" y="2376947"/>
            <a:ext cx="1989" cy="29005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10" idx="2"/>
            <a:endCxn id="23" idx="0"/>
          </p:cNvCxnSpPr>
          <p:nvPr/>
        </p:nvCxnSpPr>
        <p:spPr>
          <a:xfrm flipH="1">
            <a:off x="4809524" y="1614947"/>
            <a:ext cx="1447800" cy="4424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de cantos arredondados 99"/>
          <p:cNvSpPr/>
          <p:nvPr/>
        </p:nvSpPr>
        <p:spPr>
          <a:xfrm>
            <a:off x="5216620" y="4191000"/>
            <a:ext cx="2133600" cy="319547"/>
          </a:xfrm>
          <a:prstGeom prst="roundRect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ixaDeTexto 100"/>
              <p:cNvSpPr txBox="1"/>
              <p:nvPr/>
            </p:nvSpPr>
            <p:spPr>
              <a:xfrm>
                <a:off x="5026120" y="4208806"/>
                <a:ext cx="2514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baseline="-25000" smtClean="0">
                          <a:latin typeface="Cambria Math"/>
                        </a:rPr>
                        <m:t>0</m:t>
                      </m:r>
                      <m:r>
                        <a:rPr lang="pt-BR" sz="1400" b="0" i="1" smtClean="0">
                          <a:latin typeface="Cambria Math"/>
                        </a:rPr>
                        <m:t>:</m:t>
                      </m:r>
                      <m:r>
                        <a:rPr lang="pt-BR" sz="1400" b="0" i="1" smtClean="0">
                          <a:latin typeface="Cambria Math"/>
                        </a:rPr>
                        <m:t>𝑡</m:t>
                      </m:r>
                      <m:r>
                        <a:rPr lang="pt-BR" sz="1400" b="0" i="1" baseline="-25000" smtClean="0">
                          <a:latin typeface="Cambria Math"/>
                        </a:rPr>
                        <m:t>0</m:t>
                      </m:r>
                      <m:r>
                        <a:rPr lang="pt-BR" sz="1400" b="0" i="1" smtClean="0">
                          <a:latin typeface="Cambria Math"/>
                        </a:rPr>
                        <m:t>, 0, </m:t>
                      </m:r>
                      <m:r>
                        <a:rPr lang="pt-BR" sz="14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pt-BR" sz="1400" b="0" i="1" smtClean="0">
                          <a:latin typeface="Cambria Math"/>
                        </a:rPr>
                        <m:t>=0 , </m:t>
                      </m:r>
                      <m:r>
                        <a:rPr lang="pt-BR" sz="14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pt-BR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pt-PT" sz="1400" dirty="0"/>
              </a:p>
            </p:txBody>
          </p:sp>
        </mc:Choice>
        <mc:Fallback xmlns="">
          <p:sp>
            <p:nvSpPr>
              <p:cNvPr id="101" name="CaixaDe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120" y="4208806"/>
                <a:ext cx="2514600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/>
              <p:cNvSpPr txBox="1"/>
              <p:nvPr/>
            </p:nvSpPr>
            <p:spPr>
              <a:xfrm>
                <a:off x="3683696" y="4964770"/>
                <a:ext cx="22949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baseline="-25000" smtClean="0">
                          <a:latin typeface="Cambria Math"/>
                        </a:rPr>
                        <m:t>1</m:t>
                      </m:r>
                      <m:r>
                        <a:rPr lang="pt-BR" sz="1400" b="0" i="1" smtClean="0">
                          <a:latin typeface="Cambria Math"/>
                        </a:rPr>
                        <m:t>:</m:t>
                      </m:r>
                      <m:r>
                        <a:rPr lang="pt-BR" sz="1400" b="0" i="1" smtClean="0">
                          <a:latin typeface="Cambria Math"/>
                        </a:rPr>
                        <m:t>𝑡</m:t>
                      </m:r>
                      <m:r>
                        <a:rPr lang="pt-BR" sz="1400" b="0" i="1" baseline="-25000" smtClean="0">
                          <a:latin typeface="Cambria Math"/>
                        </a:rPr>
                        <m:t>1</m:t>
                      </m:r>
                      <m:r>
                        <a:rPr lang="pt-BR" sz="1400" b="0" i="1" smtClean="0">
                          <a:latin typeface="Cambria Math"/>
                        </a:rPr>
                        <m:t>, 1, </m:t>
                      </m:r>
                      <m:r>
                        <a:rPr lang="pt-BR" sz="14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pt-BR" sz="1400" b="0" i="1" smtClean="0">
                          <a:latin typeface="Cambria Math"/>
                        </a:rPr>
                        <m:t>=0 , </m:t>
                      </m:r>
                      <m:r>
                        <a:rPr lang="pt-BR" sz="14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pt-BR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pt-PT" sz="1400" dirty="0"/>
              </a:p>
            </p:txBody>
          </p:sp>
        </mc:Choice>
        <mc:Fallback xmlns=""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696" y="4964770"/>
                <a:ext cx="2294924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/>
              <p:cNvSpPr txBox="1"/>
              <p:nvPr/>
            </p:nvSpPr>
            <p:spPr>
              <a:xfrm>
                <a:off x="3716397" y="5559135"/>
                <a:ext cx="22295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  <m:r>
                      <a:rPr lang="pt-BR" sz="1400" b="0" i="1" baseline="-25000" smtClean="0">
                        <a:latin typeface="Cambria Math"/>
                      </a:rPr>
                      <m:t>2</m:t>
                    </m:r>
                    <m:r>
                      <a:rPr lang="pt-BR" sz="1400" b="0" i="1" smtClean="0">
                        <a:latin typeface="Cambria Math"/>
                      </a:rPr>
                      <m:t>:</m:t>
                    </m:r>
                    <m:r>
                      <a:rPr lang="pt-BR" sz="1400" b="0" i="1" smtClean="0">
                        <a:latin typeface="Cambria Math"/>
                      </a:rPr>
                      <m:t>𝑡</m:t>
                    </m:r>
                    <m:r>
                      <a:rPr lang="pt-BR" sz="1400" b="0" i="1" baseline="-25000" smtClean="0">
                        <a:latin typeface="Cambria Math"/>
                      </a:rPr>
                      <m:t>2</m:t>
                    </m:r>
                    <m:r>
                      <a:rPr lang="pt-BR" sz="1400" b="0" i="1" smtClean="0">
                        <a:latin typeface="Cambria Math"/>
                      </a:rPr>
                      <m:t>, 2, </m:t>
                    </m:r>
                    <m:r>
                      <a:rPr lang="pt-BR" sz="1400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pt-B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pt-BR" sz="1400" b="0" i="1" smtClean="0">
                        <a:latin typeface="Cambria Math"/>
                      </a:rPr>
                      <m:t>=0 ,  </m:t>
                    </m:r>
                    <m:r>
                      <a:rPr lang="pt-BR" sz="1400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pt-B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pt-BR" sz="1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t-PT" sz="1400" dirty="0" smtClean="0"/>
                  <a:t>1</a:t>
                </a:r>
                <a:endParaRPr lang="pt-PT" sz="1400" dirty="0"/>
              </a:p>
            </p:txBody>
          </p:sp>
        </mc:Choice>
        <mc:Fallback xmlns=""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397" y="5559135"/>
                <a:ext cx="2229521" cy="307777"/>
              </a:xfrm>
              <a:prstGeom prst="rect">
                <a:avLst/>
              </a:prstGeom>
              <a:blipFill rotWithShape="1">
                <a:blip r:embed="rId10"/>
                <a:stretch>
                  <a:fillRect t="-2000" r="-1096" b="-2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6592198" y="4941418"/>
                <a:ext cx="21696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  <m:r>
                      <a:rPr lang="pt-BR" sz="1400" b="0" i="1" baseline="-25000" smtClean="0">
                        <a:latin typeface="Cambria Math"/>
                      </a:rPr>
                      <m:t>3</m:t>
                    </m:r>
                    <m:r>
                      <a:rPr lang="pt-BR" sz="1400" b="0" i="1" smtClean="0">
                        <a:latin typeface="Cambria Math"/>
                      </a:rPr>
                      <m:t>:</m:t>
                    </m:r>
                    <m:r>
                      <a:rPr lang="pt-BR" sz="1400" b="0" i="1" smtClean="0">
                        <a:latin typeface="Cambria Math"/>
                      </a:rPr>
                      <m:t>𝑡</m:t>
                    </m:r>
                    <m:r>
                      <a:rPr lang="pt-BR" sz="1400" b="0" i="1" baseline="-25000" smtClean="0">
                        <a:latin typeface="Cambria Math"/>
                      </a:rPr>
                      <m:t>2</m:t>
                    </m:r>
                    <m:r>
                      <a:rPr lang="pt-BR" sz="1400" b="0" i="1" smtClean="0">
                        <a:latin typeface="Cambria Math"/>
                      </a:rPr>
                      <m:t>, 1, </m:t>
                    </m:r>
                    <m:r>
                      <a:rPr lang="pt-BR" sz="1400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pt-B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pt-BR" sz="1400" b="0" i="1" smtClean="0">
                        <a:latin typeface="Cambria Math"/>
                      </a:rPr>
                      <m:t>=0 , </m:t>
                    </m:r>
                    <m:r>
                      <a:rPr lang="pt-BR" sz="1400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pt-B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pt-BR" sz="1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t-PT" sz="1400" dirty="0" smtClean="0"/>
                  <a:t>1</a:t>
                </a:r>
                <a:endParaRPr lang="pt-PT" sz="1400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98" y="4941418"/>
                <a:ext cx="2169697" cy="307777"/>
              </a:xfrm>
              <a:prstGeom prst="rect">
                <a:avLst/>
              </a:prstGeom>
              <a:blipFill rotWithShape="1">
                <a:blip r:embed="rId11"/>
                <a:stretch>
                  <a:fillRect t="-2000" r="-1124" b="-2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6527580" y="5540668"/>
                <a:ext cx="2235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  <m:r>
                      <a:rPr lang="pt-BR" sz="1400" b="0" i="1" baseline="-25000" smtClean="0">
                        <a:latin typeface="Cambria Math"/>
                      </a:rPr>
                      <m:t>4</m:t>
                    </m:r>
                    <m:r>
                      <a:rPr lang="pt-BR" sz="1400" b="0" i="1" smtClean="0">
                        <a:latin typeface="Cambria Math"/>
                      </a:rPr>
                      <m:t>:</m:t>
                    </m:r>
                    <m:r>
                      <a:rPr lang="pt-BR" sz="1400" b="0" i="1" smtClean="0">
                        <a:latin typeface="Cambria Math"/>
                      </a:rPr>
                      <m:t>𝑡</m:t>
                    </m:r>
                    <m:r>
                      <a:rPr lang="pt-BR" sz="1400" b="0" i="1" baseline="-25000" smtClean="0">
                        <a:latin typeface="Cambria Math"/>
                      </a:rPr>
                      <m:t>1</m:t>
                    </m:r>
                    <m:r>
                      <a:rPr lang="pt-BR" sz="1400" b="0" i="1" smtClean="0">
                        <a:latin typeface="Cambria Math"/>
                      </a:rPr>
                      <m:t>, 2, </m:t>
                    </m:r>
                    <m:r>
                      <a:rPr lang="pt-BR" sz="1400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pt-B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pt-BR" sz="1400" b="0" i="1" smtClean="0">
                        <a:latin typeface="Cambria Math"/>
                      </a:rPr>
                      <m:t>=0 , </m:t>
                    </m:r>
                    <m:r>
                      <a:rPr lang="pt-BR" sz="1400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pt-B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pt-BR" sz="1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t-PT" sz="1400" dirty="0" smtClean="0"/>
                  <a:t>1</a:t>
                </a:r>
                <a:endParaRPr lang="pt-PT" sz="1400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580" y="5540668"/>
                <a:ext cx="2235420" cy="307777"/>
              </a:xfrm>
              <a:prstGeom prst="rect">
                <a:avLst/>
              </a:prstGeom>
              <a:blipFill rotWithShape="1">
                <a:blip r:embed="rId12"/>
                <a:stretch>
                  <a:fillRect t="-2000" r="-545" b="-2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tângulo de cantos arredondados 105"/>
          <p:cNvSpPr/>
          <p:nvPr/>
        </p:nvSpPr>
        <p:spPr>
          <a:xfrm>
            <a:off x="3768820" y="4953000"/>
            <a:ext cx="2133600" cy="319547"/>
          </a:xfrm>
          <a:prstGeom prst="roundRect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/>
          </a:p>
        </p:txBody>
      </p:sp>
      <p:sp>
        <p:nvSpPr>
          <p:cNvPr id="107" name="Retângulo de cantos arredondados 106"/>
          <p:cNvSpPr/>
          <p:nvPr/>
        </p:nvSpPr>
        <p:spPr>
          <a:xfrm>
            <a:off x="3768820" y="5547853"/>
            <a:ext cx="2133600" cy="319547"/>
          </a:xfrm>
          <a:prstGeom prst="roundRect">
            <a:avLst/>
          </a:prstGeom>
          <a:noFill/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/>
          </a:p>
        </p:txBody>
      </p:sp>
      <p:sp>
        <p:nvSpPr>
          <p:cNvPr id="108" name="Retângulo de cantos arredondados 107"/>
          <p:cNvSpPr/>
          <p:nvPr/>
        </p:nvSpPr>
        <p:spPr>
          <a:xfrm>
            <a:off x="6588220" y="4953000"/>
            <a:ext cx="2133600" cy="319547"/>
          </a:xfrm>
          <a:prstGeom prst="roundRect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/>
          </a:p>
        </p:txBody>
      </p:sp>
      <p:sp>
        <p:nvSpPr>
          <p:cNvPr id="109" name="Retângulo de cantos arredondados 108"/>
          <p:cNvSpPr/>
          <p:nvPr/>
        </p:nvSpPr>
        <p:spPr>
          <a:xfrm>
            <a:off x="6590209" y="5562600"/>
            <a:ext cx="2133600" cy="319547"/>
          </a:xfrm>
          <a:prstGeom prst="roundRect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/>
          </a:p>
        </p:txBody>
      </p:sp>
      <p:cxnSp>
        <p:nvCxnSpPr>
          <p:cNvPr id="110" name="Conector de seta reta 109"/>
          <p:cNvCxnSpPr>
            <a:stCxn id="100" idx="2"/>
            <a:endCxn id="108" idx="0"/>
          </p:cNvCxnSpPr>
          <p:nvPr/>
        </p:nvCxnSpPr>
        <p:spPr>
          <a:xfrm>
            <a:off x="6283420" y="4510547"/>
            <a:ext cx="1371600" cy="44245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/>
          <p:cNvCxnSpPr>
            <a:stCxn id="106" idx="2"/>
            <a:endCxn id="107" idx="0"/>
          </p:cNvCxnSpPr>
          <p:nvPr/>
        </p:nvCxnSpPr>
        <p:spPr>
          <a:xfrm>
            <a:off x="4835620" y="5272547"/>
            <a:ext cx="0" cy="2753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/>
          <p:cNvCxnSpPr>
            <a:stCxn id="108" idx="2"/>
            <a:endCxn id="109" idx="0"/>
          </p:cNvCxnSpPr>
          <p:nvPr/>
        </p:nvCxnSpPr>
        <p:spPr>
          <a:xfrm>
            <a:off x="7655020" y="5272547"/>
            <a:ext cx="1989" cy="29005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de seta reta 112"/>
          <p:cNvCxnSpPr>
            <a:stCxn id="100" idx="2"/>
            <a:endCxn id="106" idx="0"/>
          </p:cNvCxnSpPr>
          <p:nvPr/>
        </p:nvCxnSpPr>
        <p:spPr>
          <a:xfrm flipH="1">
            <a:off x="4835620" y="4510547"/>
            <a:ext cx="1447800" cy="4424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23663" y="4258270"/>
            <a:ext cx="33654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kernel2(</a:t>
            </a:r>
            <a:r>
              <a:rPr lang="pt-B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int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 *a){</a:t>
            </a:r>
          </a:p>
          <a:p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     </a:t>
            </a:r>
            <a:r>
              <a:rPr lang="pt-B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if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(a[1]==1)</a:t>
            </a:r>
          </a:p>
          <a:p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         a[threadIdx.x+2] = </a:t>
            </a:r>
            <a:r>
              <a:rPr lang="pt-B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threadIdx.x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 ;</a:t>
            </a:r>
          </a:p>
          <a:p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     </a:t>
            </a:r>
            <a:r>
              <a:rPr lang="pt-B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else</a:t>
            </a:r>
            <a:endParaRPr lang="pt-B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</a:endParaRPr>
          </a:p>
          <a:p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         a[</a:t>
            </a:r>
            <a:r>
              <a:rPr lang="pt-B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threadIdx.x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] = </a:t>
            </a:r>
            <a:r>
              <a:rPr lang="pt-B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threadIdx.x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;</a:t>
            </a:r>
          </a:p>
          <a:p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itchFamily="18" charset="0"/>
              </a:rPr>
              <a:t>}</a:t>
            </a: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  <a:latin typeface="Cambria" pitchFamily="18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81000" y="1066800"/>
            <a:ext cx="8432104" cy="2362200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tângulo de cantos arredondados 38"/>
          <p:cNvSpPr/>
          <p:nvPr/>
        </p:nvSpPr>
        <p:spPr>
          <a:xfrm>
            <a:off x="381000" y="3962400"/>
            <a:ext cx="8432104" cy="2362200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2514600" y="2057400"/>
            <a:ext cx="12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threadIdx.x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=0</a:t>
            </a:r>
            <a:endParaRPr lang="pt-PT" sz="1400" dirty="0">
              <a:solidFill>
                <a:schemeClr val="accent1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2514600" y="2664023"/>
            <a:ext cx="12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threadIdx.x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=1</a:t>
            </a:r>
            <a:endParaRPr lang="pt-PT" sz="1400" dirty="0">
              <a:solidFill>
                <a:schemeClr val="accent1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361076" y="1682284"/>
            <a:ext cx="12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threadIdx.x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=1</a:t>
            </a:r>
            <a:endParaRPr lang="pt-PT" sz="1400" dirty="0">
              <a:solidFill>
                <a:schemeClr val="accent1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391400" y="2986547"/>
            <a:ext cx="12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threadIdx.x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=0</a:t>
            </a:r>
            <a:endParaRPr lang="pt-PT" sz="1400" dirty="0">
              <a:solidFill>
                <a:schemeClr val="accent1">
                  <a:lumMod val="75000"/>
                </a:schemeClr>
              </a:solidFill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6592198" y="2031071"/>
                <a:ext cx="21696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  <m:r>
                      <a:rPr lang="pt-BR" sz="1400" b="0" i="1" baseline="-25000" smtClean="0">
                        <a:latin typeface="Cambria Math"/>
                      </a:rPr>
                      <m:t>3</m:t>
                    </m:r>
                    <m:r>
                      <a:rPr lang="pt-BR" sz="1400" b="0" i="1" smtClean="0">
                        <a:latin typeface="Cambria Math"/>
                      </a:rPr>
                      <m:t>:</m:t>
                    </m:r>
                    <m:r>
                      <a:rPr lang="pt-BR" sz="1400" b="0" i="1" smtClean="0">
                        <a:latin typeface="Cambria Math"/>
                      </a:rPr>
                      <m:t>𝑡</m:t>
                    </m:r>
                    <m:r>
                      <a:rPr lang="pt-BR" sz="1400" b="0" i="1" baseline="-25000" smtClean="0">
                        <a:latin typeface="Cambria Math"/>
                      </a:rPr>
                      <m:t>2</m:t>
                    </m:r>
                    <m:r>
                      <a:rPr lang="pt-BR" sz="1400" b="0" i="1" smtClean="0">
                        <a:latin typeface="Cambria Math"/>
                      </a:rPr>
                      <m:t>, 1, </m:t>
                    </m:r>
                    <m:r>
                      <a:rPr lang="pt-BR" sz="1400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pt-B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pt-BR" sz="1400" b="0" i="1" smtClean="0">
                        <a:latin typeface="Cambria Math"/>
                      </a:rPr>
                      <m:t>=0 , </m:t>
                    </m:r>
                    <m:r>
                      <a:rPr lang="pt-BR" sz="1400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pt-B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pt-BR" sz="1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t-PT" sz="1400" dirty="0" smtClean="0"/>
                  <a:t>1</a:t>
                </a:r>
                <a:endParaRPr lang="pt-PT" sz="1400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98" y="2031071"/>
                <a:ext cx="2169697" cy="307777"/>
              </a:xfrm>
              <a:prstGeom prst="rect">
                <a:avLst/>
              </a:prstGeom>
              <a:blipFill rotWithShape="1">
                <a:blip r:embed="rId13"/>
                <a:stretch>
                  <a:fillRect t="-1961" r="-1124" b="-1764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6566052" y="2630321"/>
                <a:ext cx="2196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  <m:r>
                      <a:rPr lang="pt-BR" sz="1400" b="0" i="1" baseline="-25000" smtClean="0">
                        <a:latin typeface="Cambria Math"/>
                      </a:rPr>
                      <m:t>4</m:t>
                    </m:r>
                    <m:r>
                      <a:rPr lang="pt-BR" sz="1400" b="0" i="1" smtClean="0">
                        <a:latin typeface="Cambria Math"/>
                      </a:rPr>
                      <m:t>:</m:t>
                    </m:r>
                    <m:r>
                      <a:rPr lang="pt-BR" sz="1400" b="0" i="1" smtClean="0">
                        <a:latin typeface="Cambria Math"/>
                      </a:rPr>
                      <m:t>𝑡</m:t>
                    </m:r>
                    <m:r>
                      <a:rPr lang="pt-BR" sz="1400" b="0" i="1" baseline="-25000" smtClean="0">
                        <a:latin typeface="Cambria Math"/>
                      </a:rPr>
                      <m:t>1</m:t>
                    </m:r>
                    <m:r>
                      <a:rPr lang="pt-BR" sz="1400" b="0" i="1" smtClean="0">
                        <a:latin typeface="Cambria Math"/>
                      </a:rPr>
                      <m:t>, 2, </m:t>
                    </m:r>
                    <m:r>
                      <a:rPr lang="pt-BR" sz="1400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pt-B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pt-BR" sz="1400" b="0" i="1" smtClean="0">
                        <a:latin typeface="Cambria Math"/>
                      </a:rPr>
                      <m:t>=0 , </m:t>
                    </m:r>
                    <m:r>
                      <a:rPr lang="pt-BR" sz="1400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pt-B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pt-BR" sz="1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t-PT" sz="1400" dirty="0" smtClean="0"/>
                  <a:t>1</a:t>
                </a:r>
                <a:endParaRPr lang="pt-PT" sz="1400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052" y="2630321"/>
                <a:ext cx="2196948" cy="307777"/>
              </a:xfrm>
              <a:prstGeom prst="rect">
                <a:avLst/>
              </a:prstGeom>
              <a:blipFill rotWithShape="1">
                <a:blip r:embed="rId14"/>
                <a:stretch>
                  <a:fillRect t="-1961" r="-831" b="-1764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tângulo de cantos arredondados 52"/>
          <p:cNvSpPr/>
          <p:nvPr/>
        </p:nvSpPr>
        <p:spPr>
          <a:xfrm>
            <a:off x="6588220" y="2042653"/>
            <a:ext cx="2133600" cy="319547"/>
          </a:xfrm>
          <a:prstGeom prst="roundRect">
            <a:avLst/>
          </a:prstGeom>
          <a:noFill/>
          <a:ln w="158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/>
          </a:p>
        </p:txBody>
      </p:sp>
      <p:sp>
        <p:nvSpPr>
          <p:cNvPr id="54" name="Retângulo de cantos arredondados 53"/>
          <p:cNvSpPr/>
          <p:nvPr/>
        </p:nvSpPr>
        <p:spPr>
          <a:xfrm>
            <a:off x="6590209" y="2652253"/>
            <a:ext cx="2133600" cy="319547"/>
          </a:xfrm>
          <a:prstGeom prst="roundRect">
            <a:avLst/>
          </a:prstGeom>
          <a:noFill/>
          <a:ln w="158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/>
          </a:p>
        </p:txBody>
      </p:sp>
      <p:cxnSp>
        <p:nvCxnSpPr>
          <p:cNvPr id="55" name="Conector de seta reta 54"/>
          <p:cNvCxnSpPr>
            <a:stCxn id="10" idx="2"/>
            <a:endCxn id="53" idx="0"/>
          </p:cNvCxnSpPr>
          <p:nvPr/>
        </p:nvCxnSpPr>
        <p:spPr>
          <a:xfrm>
            <a:off x="6257324" y="1614947"/>
            <a:ext cx="1397696" cy="42770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53" idx="2"/>
            <a:endCxn id="54" idx="0"/>
          </p:cNvCxnSpPr>
          <p:nvPr/>
        </p:nvCxnSpPr>
        <p:spPr>
          <a:xfrm>
            <a:off x="7655020" y="2362200"/>
            <a:ext cx="1989" cy="29005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029200" y="3048000"/>
            <a:ext cx="261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Transições independentes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3886200" y="4645223"/>
            <a:ext cx="12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threadIdx.x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=0</a:t>
            </a:r>
            <a:endParaRPr lang="pt-PT" sz="1400" dirty="0">
              <a:solidFill>
                <a:schemeClr val="accent1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3886200" y="5864423"/>
            <a:ext cx="12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threadIdx.x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=1</a:t>
            </a:r>
            <a:endParaRPr lang="pt-PT" sz="1400" dirty="0">
              <a:solidFill>
                <a:schemeClr val="accent1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7474683" y="4633641"/>
            <a:ext cx="12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threadIdx.x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=1</a:t>
            </a:r>
            <a:endParaRPr lang="pt-PT" sz="1400" dirty="0">
              <a:solidFill>
                <a:schemeClr val="accent1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7505348" y="5867400"/>
            <a:ext cx="12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threadIdx.x</a:t>
            </a:r>
            <a:r>
              <a:rPr lang="pt-BR" sz="1400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=0</a:t>
            </a:r>
            <a:endParaRPr lang="pt-PT" sz="1400" dirty="0">
              <a:solidFill>
                <a:schemeClr val="accent1">
                  <a:lumMod val="75000"/>
                </a:schemeClr>
              </a:solidFill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6535097" y="5540668"/>
                <a:ext cx="2235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  <m:r>
                      <a:rPr lang="pt-BR" sz="1400" b="0" i="1" baseline="-25000" smtClean="0">
                        <a:latin typeface="Cambria Math"/>
                      </a:rPr>
                      <m:t>4</m:t>
                    </m:r>
                    <m:r>
                      <a:rPr lang="pt-BR" sz="1400" b="0" i="1" smtClean="0">
                        <a:latin typeface="Cambria Math"/>
                      </a:rPr>
                      <m:t>:</m:t>
                    </m:r>
                    <m:r>
                      <a:rPr lang="pt-BR" sz="1400" b="0" i="1" smtClean="0">
                        <a:latin typeface="Cambria Math"/>
                      </a:rPr>
                      <m:t>𝑡</m:t>
                    </m:r>
                    <m:r>
                      <a:rPr lang="pt-BR" sz="1400" b="0" i="1" baseline="-25000" smtClean="0">
                        <a:latin typeface="Cambria Math"/>
                      </a:rPr>
                      <m:t>1</m:t>
                    </m:r>
                    <m:r>
                      <a:rPr lang="pt-BR" sz="1400" b="0" i="1" smtClean="0">
                        <a:latin typeface="Cambria Math"/>
                      </a:rPr>
                      <m:t>, 2, </m:t>
                    </m:r>
                    <m:r>
                      <a:rPr lang="pt-BR" sz="1400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pt-B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pt-BR" sz="1400" b="0" i="1" smtClean="0">
                        <a:latin typeface="Cambria Math"/>
                      </a:rPr>
                      <m:t>=0 , </m:t>
                    </m:r>
                    <m:r>
                      <a:rPr lang="pt-BR" sz="1400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pt-B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pt-BR" sz="1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t-PT" sz="1400" dirty="0" smtClean="0"/>
                  <a:t>1</a:t>
                </a:r>
                <a:endParaRPr lang="pt-PT" sz="1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097" y="5540668"/>
                <a:ext cx="2235420" cy="307777"/>
              </a:xfrm>
              <a:prstGeom prst="rect">
                <a:avLst/>
              </a:prstGeom>
              <a:blipFill rotWithShape="1">
                <a:blip r:embed="rId15"/>
                <a:stretch>
                  <a:fillRect t="-2000" r="-817" b="-2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tângulo de cantos arredondados 64"/>
          <p:cNvSpPr/>
          <p:nvPr/>
        </p:nvSpPr>
        <p:spPr>
          <a:xfrm>
            <a:off x="6597726" y="5562600"/>
            <a:ext cx="2133600" cy="319547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/>
          </a:p>
        </p:txBody>
      </p:sp>
      <p:sp>
        <p:nvSpPr>
          <p:cNvPr id="66" name="CaixaDeTexto 65"/>
          <p:cNvSpPr txBox="1"/>
          <p:nvPr/>
        </p:nvSpPr>
        <p:spPr>
          <a:xfrm>
            <a:off x="5072307" y="5943600"/>
            <a:ext cx="244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Transições dependentes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/>
          <a:p>
            <a:fld id="{E0186CFF-3FBE-0149-A0D3-73E999EBFB2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0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17" grpId="0"/>
      <p:bldP spid="19" grpId="0"/>
      <p:bldP spid="19" grpId="1"/>
      <p:bldP spid="21" grpId="0"/>
      <p:bldP spid="21" grpId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100" grpId="0" animBg="1"/>
      <p:bldP spid="101" grpId="0"/>
      <p:bldP spid="102" grpId="0"/>
      <p:bldP spid="103" grpId="0"/>
      <p:bldP spid="104" grpId="0"/>
      <p:bldP spid="105" grpId="0"/>
      <p:bldP spid="105" grpId="1"/>
      <p:bldP spid="106" grpId="0" animBg="1"/>
      <p:bldP spid="107" grpId="0" animBg="1"/>
      <p:bldP spid="108" grpId="0" animBg="1"/>
      <p:bldP spid="109" grpId="0" animBg="1"/>
      <p:bldP spid="109" grpId="1" animBg="1"/>
      <p:bldP spid="37" grpId="0"/>
      <p:bldP spid="39" grpId="0" animBg="1"/>
      <p:bldP spid="12" grpId="0"/>
      <p:bldP spid="12" grpId="1"/>
      <p:bldP spid="42" grpId="0"/>
      <p:bldP spid="42" grpId="1"/>
      <p:bldP spid="43" grpId="0"/>
      <p:bldP spid="43" grpId="1"/>
      <p:bldP spid="44" grpId="0"/>
      <p:bldP spid="44" grpId="1"/>
      <p:bldP spid="51" grpId="0"/>
      <p:bldP spid="52" grpId="0"/>
      <p:bldP spid="53" grpId="0" animBg="1"/>
      <p:bldP spid="54" grpId="0" animBg="1"/>
      <p:bldP spid="18" grpId="0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5" grpId="0" animBg="1"/>
      <p:bldP spid="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184171"/>
          </a:xfrm>
        </p:spPr>
        <p:txBody>
          <a:bodyPr>
            <a:norm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pt-BR" sz="2800" dirty="0" smtClean="0"/>
              <a:t>O que são Modelos Operacionais?</a:t>
            </a:r>
          </a:p>
          <a:p>
            <a:pPr lvl="1" indent="-342900">
              <a:buFont typeface="Calibri" pitchFamily="34" charset="0"/>
              <a:buChar char="−"/>
            </a:pPr>
            <a:r>
              <a:rPr lang="pt-BR" sz="2400" dirty="0" smtClean="0"/>
              <a:t>Representação das estruturas da linguagem</a:t>
            </a:r>
          </a:p>
          <a:p>
            <a:pPr lvl="1" indent="-342900">
              <a:buFont typeface="Calibri" pitchFamily="34" charset="0"/>
              <a:buChar char="−"/>
            </a:pPr>
            <a:r>
              <a:rPr lang="pt-BR" sz="2400" dirty="0" smtClean="0"/>
              <a:t>Permite a checagem de </a:t>
            </a:r>
            <a:r>
              <a:rPr lang="pt-BR" sz="2400" dirty="0" err="1" smtClean="0"/>
              <a:t>pré</a:t>
            </a:r>
            <a:r>
              <a:rPr lang="pt-BR" sz="2400" dirty="0" smtClean="0"/>
              <a:t> e pós-condições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pt-BR" sz="2800" dirty="0" smtClean="0"/>
              <a:t>Redução do custo computacional</a:t>
            </a:r>
          </a:p>
          <a:p>
            <a:pPr lvl="1" indent="-342900">
              <a:buFont typeface="Calibri" pitchFamily="34" charset="0"/>
              <a:buChar char="−"/>
            </a:pPr>
            <a:r>
              <a:rPr lang="pt-BR" sz="2400" dirty="0" smtClean="0"/>
              <a:t>Somente códigos relevantes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pt-BR" sz="2800" dirty="0" smtClean="0"/>
              <a:t>Permite checagem de propriedades</a:t>
            </a:r>
          </a:p>
          <a:p>
            <a:pPr marL="273050" indent="-273050"/>
            <a:r>
              <a:rPr lang="pt-BR" sz="2800" dirty="0"/>
              <a:t>ESBMC opera com Modelos Operacionais</a:t>
            </a:r>
          </a:p>
          <a:p>
            <a:pPr lvl="1" indent="-342900">
              <a:buFont typeface="Calibri" pitchFamily="34" charset="0"/>
              <a:buChar char="−"/>
            </a:pPr>
            <a:r>
              <a:rPr lang="pt-BR" sz="2400" dirty="0"/>
              <a:t>ESBMC++, QTOM, </a:t>
            </a:r>
            <a:r>
              <a:rPr lang="pt-BR" sz="2400" dirty="0" err="1"/>
              <a:t>Verifying</a:t>
            </a:r>
            <a:r>
              <a:rPr lang="pt-BR" sz="2400" dirty="0"/>
              <a:t> C++ </a:t>
            </a:r>
            <a:r>
              <a:rPr lang="pt-BR" sz="2400" dirty="0" err="1"/>
              <a:t>with</a:t>
            </a:r>
            <a:r>
              <a:rPr lang="pt-BR" sz="2400" dirty="0"/>
              <a:t> STL </a:t>
            </a:r>
            <a:r>
              <a:rPr lang="pt-BR" sz="2400" dirty="0" smtClean="0"/>
              <a:t>Containers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pt-BR" sz="2800" dirty="0" smtClean="0"/>
              <a:t>CUDA, plataforma fechada</a:t>
            </a:r>
          </a:p>
          <a:p>
            <a:pPr lvl="1" indent="-342900">
              <a:buFont typeface="Calibri" pitchFamily="34" charset="0"/>
              <a:buChar char="−"/>
            </a:pPr>
            <a:r>
              <a:rPr lang="pt-BR" sz="2400" dirty="0" smtClean="0"/>
              <a:t>Guia de programação CUDA e a IDE </a:t>
            </a:r>
            <a:r>
              <a:rPr lang="pt-BR" sz="2400" dirty="0" err="1" smtClean="0"/>
              <a:t>Nsight</a:t>
            </a:r>
            <a:endParaRPr lang="pt-BR" sz="2400" dirty="0" smtClean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Operacional CUDA (MOC)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381000" y="914400"/>
            <a:ext cx="8382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/>
          <a:p>
            <a:fld id="{E0186CFF-3FBE-0149-A0D3-73E999EBFB2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74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ixaDeTexto 54"/>
          <p:cNvSpPr txBox="1"/>
          <p:nvPr/>
        </p:nvSpPr>
        <p:spPr>
          <a:xfrm>
            <a:off x="214282" y="4714884"/>
            <a:ext cx="385765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sz="1200" b="1" dirty="0" smtClean="0"/>
          </a:p>
          <a:p>
            <a:pPr>
              <a:spcAft>
                <a:spcPts val="0"/>
              </a:spcAft>
            </a:pPr>
            <a:r>
              <a:rPr lang="pt-BR" sz="1200" b="1" dirty="0" err="1" smtClean="0">
                <a:solidFill>
                  <a:srgbClr val="7F0055"/>
                </a:solidFill>
                <a:ea typeface="Droid Sans Fallback"/>
                <a:cs typeface="FreeSans"/>
              </a:rPr>
              <a:t>struct</a:t>
            </a: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 __</a:t>
            </a:r>
            <a:r>
              <a:rPr lang="pt-BR" sz="12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device_builtin__</a:t>
            </a: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 __</a:t>
            </a:r>
            <a:r>
              <a:rPr lang="pt-BR" sz="12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builtin_align__</a:t>
            </a: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(16) _uint4{</a:t>
            </a:r>
            <a:endParaRPr lang="pt-PT" sz="1200" dirty="0" smtClean="0">
              <a:solidFill>
                <a:srgbClr val="00000A"/>
              </a:solidFill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ea typeface="Droid Sans Fallback"/>
                <a:cs typeface="FreeSans"/>
              </a:rPr>
              <a:t>unsigned</a:t>
            </a: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 </a:t>
            </a:r>
            <a:r>
              <a:rPr lang="pt-BR" sz="1200" b="1" dirty="0" err="1" smtClean="0">
                <a:solidFill>
                  <a:srgbClr val="7F0055"/>
                </a:solidFill>
                <a:ea typeface="Droid Sans Fallback"/>
                <a:cs typeface="FreeSans"/>
              </a:rPr>
              <a:t>int</a:t>
            </a: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 </a:t>
            </a:r>
            <a:r>
              <a:rPr lang="pt-BR" sz="1200" dirty="0" smtClean="0">
                <a:solidFill>
                  <a:srgbClr val="0000C0"/>
                </a:solidFill>
                <a:ea typeface="Droid Sans Fallback"/>
                <a:cs typeface="FreeSans"/>
              </a:rPr>
              <a:t>x</a:t>
            </a: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, </a:t>
            </a:r>
            <a:r>
              <a:rPr lang="pt-BR" sz="1200" dirty="0" smtClean="0">
                <a:solidFill>
                  <a:srgbClr val="0000C0"/>
                </a:solidFill>
                <a:ea typeface="Droid Sans Fallback"/>
                <a:cs typeface="FreeSans"/>
              </a:rPr>
              <a:t>y</a:t>
            </a: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, </a:t>
            </a:r>
            <a:r>
              <a:rPr lang="pt-BR" sz="1200" dirty="0" smtClean="0">
                <a:solidFill>
                  <a:srgbClr val="0000C0"/>
                </a:solidFill>
                <a:ea typeface="Droid Sans Fallback"/>
                <a:cs typeface="FreeSans"/>
              </a:rPr>
              <a:t>z</a:t>
            </a: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, </a:t>
            </a:r>
            <a:r>
              <a:rPr lang="pt-BR" sz="1200" dirty="0" smtClean="0">
                <a:solidFill>
                  <a:srgbClr val="0000C0"/>
                </a:solidFill>
                <a:ea typeface="Droid Sans Fallback"/>
                <a:cs typeface="FreeSans"/>
              </a:rPr>
              <a:t>w</a:t>
            </a: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;</a:t>
            </a:r>
            <a:endParaRPr lang="pt-PT" sz="1200" dirty="0" smtClean="0">
              <a:solidFill>
                <a:srgbClr val="00000A"/>
              </a:solidFill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};</a:t>
            </a:r>
            <a:endParaRPr lang="pt-PT" sz="1200" dirty="0" smtClean="0">
              <a:solidFill>
                <a:srgbClr val="00000A"/>
              </a:solidFill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200" b="1" dirty="0" err="1" smtClean="0">
                <a:solidFill>
                  <a:srgbClr val="7F0055"/>
                </a:solidFill>
                <a:ea typeface="Droid Sans Fallback"/>
                <a:cs typeface="FreeSans"/>
              </a:rPr>
              <a:t>typedef</a:t>
            </a: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 __</a:t>
            </a:r>
            <a:r>
              <a:rPr lang="pt-BR" sz="12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device_builtin__</a:t>
            </a: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 </a:t>
            </a:r>
            <a:r>
              <a:rPr lang="pt-BR" sz="1200" b="1" dirty="0" err="1" smtClean="0">
                <a:solidFill>
                  <a:srgbClr val="7F0055"/>
                </a:solidFill>
                <a:ea typeface="Droid Sans Fallback"/>
                <a:cs typeface="FreeSans"/>
              </a:rPr>
              <a:t>struct</a:t>
            </a: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 _uint4 </a:t>
            </a:r>
            <a:r>
              <a:rPr lang="pt-BR" sz="1200" dirty="0" err="1" smtClean="0">
                <a:solidFill>
                  <a:srgbClr val="005032"/>
                </a:solidFill>
                <a:ea typeface="Droid Sans Fallback"/>
                <a:cs typeface="FreeSans"/>
              </a:rPr>
              <a:t>uint4</a:t>
            </a: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;</a:t>
            </a:r>
            <a:endParaRPr lang="pt-PT" sz="1200" dirty="0">
              <a:solidFill>
                <a:srgbClr val="00000A"/>
              </a:solidFill>
              <a:ea typeface="Droid Sans Fallback"/>
              <a:cs typeface="FreeSans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14282" y="1144960"/>
            <a:ext cx="250033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. . .</a:t>
            </a:r>
          </a:p>
          <a:p>
            <a:pPr>
              <a:spcAft>
                <a:spcPts val="0"/>
              </a:spcAft>
            </a:pP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__</a:t>
            </a:r>
            <a:r>
              <a:rPr lang="pt-BR" sz="12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global__</a:t>
            </a: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 </a:t>
            </a:r>
            <a:r>
              <a:rPr lang="pt-BR" sz="1200" b="1" dirty="0" err="1" smtClean="0">
                <a:solidFill>
                  <a:srgbClr val="7F0055"/>
                </a:solidFill>
                <a:ea typeface="Droid Sans Fallback"/>
                <a:cs typeface="FreeSans"/>
              </a:rPr>
              <a:t>void</a:t>
            </a: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 </a:t>
            </a:r>
            <a:r>
              <a:rPr lang="pt-BR" sz="1200" b="1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kernel</a:t>
            </a: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(</a:t>
            </a:r>
            <a:r>
              <a:rPr lang="pt-BR" sz="1200" dirty="0" smtClean="0">
                <a:solidFill>
                  <a:srgbClr val="005032"/>
                </a:solidFill>
                <a:ea typeface="Droid Sans Fallback"/>
                <a:cs typeface="FreeSans"/>
              </a:rPr>
              <a:t>uint4</a:t>
            </a: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 *out) {</a:t>
            </a:r>
            <a:endParaRPr lang="pt-PT" sz="12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     </a:t>
            </a:r>
            <a:r>
              <a:rPr lang="pt-BR" sz="1200" dirty="0" smtClean="0">
                <a:solidFill>
                  <a:srgbClr val="005032"/>
                </a:solidFill>
                <a:ea typeface="Droid Sans Fallback"/>
                <a:cs typeface="FreeSans"/>
              </a:rPr>
              <a:t>uint4</a:t>
            </a: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 </a:t>
            </a:r>
            <a:r>
              <a:rPr lang="pt-BR" sz="12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vector</a:t>
            </a: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 = {1,1,1,1};</a:t>
            </a:r>
            <a:endParaRPr lang="pt-PT" sz="1200" dirty="0" smtClean="0">
              <a:solidFill>
                <a:srgbClr val="000000"/>
              </a:solidFill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PT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     </a:t>
            </a: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out[</a:t>
            </a:r>
            <a:r>
              <a:rPr lang="pt-BR" sz="12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threadIdx</a:t>
            </a: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.</a:t>
            </a:r>
            <a:r>
              <a:rPr lang="pt-BR" sz="1200" dirty="0" smtClean="0">
                <a:solidFill>
                  <a:srgbClr val="0000C0"/>
                </a:solidFill>
                <a:ea typeface="Droid Sans Fallback"/>
                <a:cs typeface="FreeSans"/>
              </a:rPr>
              <a:t>x</a:t>
            </a: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] = </a:t>
            </a:r>
            <a:r>
              <a:rPr lang="pt-BR" sz="12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vector</a:t>
            </a: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;</a:t>
            </a:r>
            <a:endParaRPr lang="pt-PT" sz="12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}</a:t>
            </a:r>
            <a:endParaRPr lang="pt-PT" sz="12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200" b="1" dirty="0" err="1" smtClean="0">
                <a:solidFill>
                  <a:srgbClr val="7F0055"/>
                </a:solidFill>
                <a:ea typeface="Droid Sans Fallback"/>
                <a:cs typeface="FreeSans"/>
              </a:rPr>
              <a:t>int</a:t>
            </a: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 </a:t>
            </a:r>
            <a:r>
              <a:rPr lang="pt-BR" sz="1200" b="1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main</a:t>
            </a: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(){</a:t>
            </a:r>
            <a:endParaRPr lang="pt-PT" sz="12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200" dirty="0" smtClean="0">
                <a:solidFill>
                  <a:srgbClr val="005032"/>
                </a:solidFill>
                <a:ea typeface="Droid Sans Fallback"/>
                <a:cs typeface="FreeSans"/>
              </a:rPr>
              <a:t>     uint4</a:t>
            </a: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 *a;</a:t>
            </a:r>
            <a:endParaRPr lang="pt-PT" sz="12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200" dirty="0" smtClean="0">
                <a:solidFill>
                  <a:srgbClr val="000000"/>
                </a:solidFill>
                <a:ea typeface="Droid Sans Fallback"/>
                <a:cs typeface="FreeSans"/>
              </a:rPr>
              <a:t>. . . </a:t>
            </a:r>
            <a:endParaRPr lang="pt-PT" sz="1200" dirty="0" smtClean="0">
              <a:ea typeface="Droid Sans Fallback"/>
              <a:cs typeface="FreeSans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Operacional CUDA (MOC)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381000" y="914400"/>
            <a:ext cx="8382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2928926" y="3143248"/>
            <a:ext cx="1000132" cy="50006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ESBMC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Fluxograma: Documento 13"/>
          <p:cNvSpPr/>
          <p:nvPr/>
        </p:nvSpPr>
        <p:spPr>
          <a:xfrm>
            <a:off x="1285852" y="2500306"/>
            <a:ext cx="1000132" cy="642942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Código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Fonte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luxograma: Vários documentos 14"/>
          <p:cNvSpPr/>
          <p:nvPr/>
        </p:nvSpPr>
        <p:spPr>
          <a:xfrm>
            <a:off x="714348" y="3929066"/>
            <a:ext cx="1571636" cy="1000132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Modelo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Operacional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Conector de seta reta 17"/>
          <p:cNvCxnSpPr>
            <a:stCxn id="14" idx="3"/>
            <a:endCxn id="12" idx="1"/>
          </p:cNvCxnSpPr>
          <p:nvPr/>
        </p:nvCxnSpPr>
        <p:spPr>
          <a:xfrm>
            <a:off x="2285984" y="2821777"/>
            <a:ext cx="642942" cy="57150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5" idx="3"/>
            <a:endCxn id="12" idx="1"/>
          </p:cNvCxnSpPr>
          <p:nvPr/>
        </p:nvCxnSpPr>
        <p:spPr>
          <a:xfrm flipV="1">
            <a:off x="2285984" y="3393281"/>
            <a:ext cx="642942" cy="1035851"/>
          </a:xfrm>
          <a:prstGeom prst="bentConnector3">
            <a:avLst>
              <a:gd name="adj1" fmla="val 50000"/>
            </a:avLst>
          </a:prstGeom>
          <a:ln w="63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osango 21"/>
          <p:cNvSpPr/>
          <p:nvPr/>
        </p:nvSpPr>
        <p:spPr>
          <a:xfrm>
            <a:off x="4286248" y="3071810"/>
            <a:ext cx="1410900" cy="642942"/>
          </a:xfrm>
          <a:prstGeom prst="diamond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Erro?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Conector de seta reta 23"/>
          <p:cNvCxnSpPr>
            <a:stCxn id="12" idx="3"/>
            <a:endCxn id="22" idx="1"/>
          </p:cNvCxnSpPr>
          <p:nvPr/>
        </p:nvCxnSpPr>
        <p:spPr>
          <a:xfrm>
            <a:off x="3929058" y="3393281"/>
            <a:ext cx="357190" cy="0"/>
          </a:xfrm>
          <a:prstGeom prst="straightConnector1">
            <a:avLst/>
          </a:prstGeom>
          <a:ln w="63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22" idx="0"/>
            <a:endCxn id="11" idx="1"/>
          </p:cNvCxnSpPr>
          <p:nvPr/>
        </p:nvCxnSpPr>
        <p:spPr>
          <a:xfrm rot="5400000" flipH="1" flipV="1">
            <a:off x="4835428" y="1406412"/>
            <a:ext cx="1821669" cy="1509128"/>
          </a:xfrm>
          <a:prstGeom prst="bentConnector2">
            <a:avLst/>
          </a:prstGeom>
          <a:ln w="63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22" idx="2"/>
            <a:endCxn id="16" idx="1"/>
          </p:cNvCxnSpPr>
          <p:nvPr/>
        </p:nvCxnSpPr>
        <p:spPr>
          <a:xfrm rot="16200000" flipH="1">
            <a:off x="5067601" y="3638849"/>
            <a:ext cx="571504" cy="723310"/>
          </a:xfrm>
          <a:prstGeom prst="bentConnector2">
            <a:avLst/>
          </a:prstGeom>
          <a:ln w="63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4305296" y="195951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Sim</a:t>
            </a:r>
            <a:endParaRPr lang="pt-PT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4286248" y="382166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Não</a:t>
            </a:r>
            <a:endParaRPr lang="pt-PT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286412" y="4598819"/>
            <a:ext cx="3428992" cy="1954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100" dirty="0" smtClean="0"/>
              <a:t>Symex completed in: 0.029s</a:t>
            </a:r>
          </a:p>
          <a:p>
            <a:r>
              <a:rPr lang="en-US" sz="1100" dirty="0" smtClean="0"/>
              <a:t>size of program expression: 732 assignments</a:t>
            </a:r>
          </a:p>
          <a:p>
            <a:r>
              <a:rPr lang="pt-PT" sz="1100" dirty="0" smtClean="0"/>
              <a:t>Slicing time: 0.003s</a:t>
            </a:r>
          </a:p>
          <a:p>
            <a:r>
              <a:rPr lang="en-US" sz="1100" dirty="0" smtClean="0"/>
              <a:t>Generated 237 VCC(s), 167 remaining after simplification</a:t>
            </a:r>
          </a:p>
          <a:p>
            <a:r>
              <a:rPr lang="en-US" sz="1100" dirty="0" smtClean="0"/>
              <a:t>No solver specified; defaulting to z3</a:t>
            </a:r>
          </a:p>
          <a:p>
            <a:r>
              <a:rPr lang="en-US" sz="1100" dirty="0" smtClean="0"/>
              <a:t>Encoding remaining VCC(s) using bit-vector arithmetic</a:t>
            </a:r>
          </a:p>
          <a:p>
            <a:r>
              <a:rPr lang="en-US" sz="1100" dirty="0" smtClean="0"/>
              <a:t>Encoding to solver time: 0.008s</a:t>
            </a:r>
          </a:p>
          <a:p>
            <a:r>
              <a:rPr lang="en-US" sz="1100" dirty="0" smtClean="0"/>
              <a:t>Solving with solver Z3 v4.0</a:t>
            </a:r>
          </a:p>
          <a:p>
            <a:r>
              <a:rPr lang="pt-PT" sz="1100" dirty="0" smtClean="0"/>
              <a:t>Runtime decision procedure: 0.007s</a:t>
            </a:r>
          </a:p>
          <a:p>
            <a:r>
              <a:rPr lang="pt-PT" sz="1100" dirty="0" smtClean="0"/>
              <a:t>VERIFICATION SUCCESSFUL</a:t>
            </a:r>
          </a:p>
          <a:p>
            <a:r>
              <a:rPr lang="pt-PT" sz="1100" dirty="0" smtClean="0"/>
              <a:t>BMC program time: 0.051s</a:t>
            </a:r>
            <a:endParaRPr lang="pt-PT" sz="11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143636" y="1488519"/>
            <a:ext cx="2500330" cy="20928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000" dirty="0" smtClean="0"/>
              <a:t>State 319  thread 0</a:t>
            </a:r>
          </a:p>
          <a:p>
            <a:r>
              <a:rPr lang="pt-PT" sz="1000" dirty="0" smtClean="0"/>
              <a:t>&lt;main invocation&gt;</a:t>
            </a:r>
          </a:p>
          <a:p>
            <a:r>
              <a:rPr lang="pt-PT" sz="1000" dirty="0" smtClean="0"/>
              <a:t>----------------------------------------------------</a:t>
            </a:r>
          </a:p>
          <a:p>
            <a:r>
              <a:rPr lang="pt-PT" sz="1000" dirty="0" smtClean="0"/>
              <a:t>  c::main::$tmp::tmp$2=FALSE</a:t>
            </a:r>
          </a:p>
          <a:p>
            <a:endParaRPr lang="pt-PT" sz="1000" dirty="0" smtClean="0"/>
          </a:p>
          <a:p>
            <a:r>
              <a:rPr lang="en-US" sz="1000" dirty="0" smtClean="0"/>
              <a:t>State 320 file main.cu line 31 thread 0</a:t>
            </a:r>
          </a:p>
          <a:p>
            <a:r>
              <a:rPr lang="pt-PT" sz="1000" dirty="0" smtClean="0"/>
              <a:t>&lt;main invocation&gt;</a:t>
            </a:r>
          </a:p>
          <a:p>
            <a:r>
              <a:rPr lang="pt-PT" sz="1000" dirty="0" smtClean="0"/>
              <a:t>----------------------------------------------------</a:t>
            </a:r>
          </a:p>
          <a:p>
            <a:r>
              <a:rPr lang="pt-PT" sz="1000" dirty="0" smtClean="0"/>
              <a:t>Violated property:</a:t>
            </a:r>
          </a:p>
          <a:p>
            <a:r>
              <a:rPr lang="pt-PT" sz="1000" dirty="0" smtClean="0"/>
              <a:t>  file main.cu line 31</a:t>
            </a:r>
          </a:p>
          <a:p>
            <a:r>
              <a:rPr lang="pt-PT" sz="1000" dirty="0" smtClean="0"/>
              <a:t>  assertion </a:t>
            </a:r>
          </a:p>
          <a:p>
            <a:r>
              <a:rPr lang="pt-PT" sz="1000" dirty="0" smtClean="0"/>
              <a:t>  FALSE</a:t>
            </a:r>
          </a:p>
          <a:p>
            <a:r>
              <a:rPr lang="pt-PT" sz="1000" dirty="0" smtClean="0"/>
              <a:t>VERIFICATION FAILED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500826" y="1071546"/>
            <a:ext cx="1785950" cy="35719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Contraexemplo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5715008" y="4071942"/>
            <a:ext cx="2643206" cy="42862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Verificação Concluída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/>
          <a:p>
            <a:fld id="{E0186CFF-3FBE-0149-A0D3-73E999EBFB2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21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4" grpId="0" animBg="1"/>
      <p:bldP spid="35" grpId="0"/>
      <p:bldP spid="36" grpId="0"/>
      <p:bldP spid="23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395748" y="1418292"/>
            <a:ext cx="8382000" cy="4624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900" b="1" dirty="0" smtClean="0"/>
              <a:t># </a:t>
            </a:r>
            <a:r>
              <a:rPr lang="pt-BR" sz="1900" b="1" dirty="0" err="1" smtClean="0"/>
              <a:t>cudaMalloc</a:t>
            </a:r>
            <a:endParaRPr lang="pt-BR" sz="1900" b="1" dirty="0" smtClean="0"/>
          </a:p>
          <a:p>
            <a:pPr>
              <a:spcAft>
                <a:spcPts val="0"/>
              </a:spcAft>
            </a:pPr>
            <a:r>
              <a:rPr lang="pt-BR" sz="1900" dirty="0" err="1" smtClean="0">
                <a:solidFill>
                  <a:srgbClr val="005032"/>
                </a:solidFill>
                <a:ea typeface="Droid Sans Fallback"/>
                <a:cs typeface="FreeSans"/>
              </a:rPr>
              <a:t>cudaError_t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</a:t>
            </a:r>
            <a:r>
              <a:rPr lang="pt-BR" sz="1900" b="1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cudaMalloc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(</a:t>
            </a:r>
            <a:r>
              <a:rPr lang="pt-BR" sz="1900" b="1" dirty="0" err="1" smtClean="0">
                <a:solidFill>
                  <a:srgbClr val="7F0055"/>
                </a:solidFill>
                <a:ea typeface="Droid Sans Fallback"/>
                <a:cs typeface="FreeSans"/>
              </a:rPr>
              <a:t>void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** 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devPtr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, </a:t>
            </a:r>
            <a:r>
              <a:rPr lang="pt-BR" sz="1900" dirty="0" err="1" smtClean="0">
                <a:solidFill>
                  <a:srgbClr val="005032"/>
                </a:solidFill>
                <a:ea typeface="Droid Sans Fallback"/>
                <a:cs typeface="FreeSans"/>
              </a:rPr>
              <a:t>size_t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size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) {</a:t>
            </a:r>
            <a:endParaRPr lang="pt-PT" sz="19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900" dirty="0" smtClean="0">
                <a:ea typeface="Droid Sans Fallback"/>
                <a:cs typeface="FreeSans"/>
              </a:rPr>
              <a:t> </a:t>
            </a:r>
            <a:r>
              <a:rPr lang="pt-BR" sz="1900" dirty="0">
                <a:solidFill>
                  <a:srgbClr val="000000"/>
                </a:solidFill>
                <a:ea typeface="Droid Sans Fallback"/>
                <a:cs typeface="FreeSans"/>
              </a:rPr>
              <a:t> 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            </a:t>
            </a:r>
            <a:r>
              <a:rPr lang="pt-BR" sz="1900" dirty="0" err="1" smtClean="0">
                <a:solidFill>
                  <a:srgbClr val="005032"/>
                </a:solidFill>
                <a:ea typeface="Droid Sans Fallback"/>
                <a:cs typeface="FreeSans"/>
              </a:rPr>
              <a:t>cudaError_t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tmp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;</a:t>
            </a:r>
            <a:endParaRPr lang="pt-PT" sz="19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900" dirty="0">
                <a:solidFill>
                  <a:srgbClr val="000000"/>
                </a:solidFill>
                <a:ea typeface="Droid Sans Fallback"/>
                <a:cs typeface="FreeSans"/>
              </a:rPr>
              <a:t> 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             __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ESBMC_assert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(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size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&gt; 0, </a:t>
            </a:r>
            <a:r>
              <a:rPr lang="pt-BR" sz="1900" dirty="0" smtClean="0">
                <a:solidFill>
                  <a:srgbClr val="2A00FF"/>
                </a:solidFill>
                <a:ea typeface="Droid Sans Fallback"/>
                <a:cs typeface="FreeSans"/>
              </a:rPr>
              <a:t>"</a:t>
            </a:r>
            <a:r>
              <a:rPr lang="pt-BR" sz="1900" dirty="0" err="1" smtClean="0">
                <a:solidFill>
                  <a:srgbClr val="2A00FF"/>
                </a:solidFill>
                <a:ea typeface="Droid Sans Fallback"/>
                <a:cs typeface="FreeSans"/>
              </a:rPr>
              <a:t>Size</a:t>
            </a:r>
            <a:r>
              <a:rPr lang="pt-BR" sz="1900" dirty="0" smtClean="0">
                <a:solidFill>
                  <a:srgbClr val="2A00FF"/>
                </a:solidFill>
                <a:ea typeface="Droid Sans Fallback"/>
                <a:cs typeface="FreeSans"/>
              </a:rPr>
              <a:t> to </a:t>
            </a:r>
            <a:r>
              <a:rPr lang="pt-BR" sz="1900" dirty="0" err="1" smtClean="0">
                <a:solidFill>
                  <a:srgbClr val="2A00FF"/>
                </a:solidFill>
                <a:ea typeface="Droid Sans Fallback"/>
                <a:cs typeface="FreeSans"/>
              </a:rPr>
              <a:t>be</a:t>
            </a:r>
            <a:r>
              <a:rPr lang="pt-BR" sz="1900" dirty="0" smtClean="0">
                <a:solidFill>
                  <a:srgbClr val="2A00FF"/>
                </a:solidFill>
                <a:ea typeface="Droid Sans Fallback"/>
                <a:cs typeface="FreeSans"/>
              </a:rPr>
              <a:t> </a:t>
            </a:r>
            <a:r>
              <a:rPr lang="pt-BR" sz="1900" dirty="0" err="1" smtClean="0">
                <a:solidFill>
                  <a:srgbClr val="2A00FF"/>
                </a:solidFill>
                <a:ea typeface="Droid Sans Fallback"/>
                <a:cs typeface="FreeSans"/>
              </a:rPr>
              <a:t>allocated</a:t>
            </a:r>
            <a:r>
              <a:rPr lang="pt-BR" sz="1900" dirty="0" smtClean="0">
                <a:solidFill>
                  <a:srgbClr val="2A00FF"/>
                </a:solidFill>
                <a:ea typeface="Droid Sans Fallback"/>
                <a:cs typeface="FreeSans"/>
              </a:rPr>
              <a:t> </a:t>
            </a:r>
            <a:r>
              <a:rPr lang="pt-BR" sz="1900" dirty="0" err="1" smtClean="0">
                <a:solidFill>
                  <a:srgbClr val="2A00FF"/>
                </a:solidFill>
                <a:ea typeface="Droid Sans Fallback"/>
                <a:cs typeface="FreeSans"/>
              </a:rPr>
              <a:t>may</a:t>
            </a:r>
            <a:r>
              <a:rPr lang="pt-BR" sz="1900" dirty="0" smtClean="0">
                <a:solidFill>
                  <a:srgbClr val="2A00FF"/>
                </a:solidFill>
                <a:ea typeface="Droid Sans Fallback"/>
                <a:cs typeface="FreeSans"/>
              </a:rPr>
              <a:t> </a:t>
            </a:r>
            <a:r>
              <a:rPr lang="pt-BR" sz="1900" dirty="0" err="1" smtClean="0">
                <a:solidFill>
                  <a:srgbClr val="2A00FF"/>
                </a:solidFill>
                <a:ea typeface="Droid Sans Fallback"/>
                <a:cs typeface="FreeSans"/>
              </a:rPr>
              <a:t>not</a:t>
            </a:r>
            <a:r>
              <a:rPr lang="pt-BR" sz="1900" dirty="0" smtClean="0">
                <a:solidFill>
                  <a:srgbClr val="2A00FF"/>
                </a:solidFill>
                <a:ea typeface="Droid Sans Fallback"/>
                <a:cs typeface="FreeSans"/>
              </a:rPr>
              <a:t> </a:t>
            </a:r>
            <a:r>
              <a:rPr lang="pt-BR" sz="1900" dirty="0" err="1" smtClean="0">
                <a:solidFill>
                  <a:srgbClr val="2A00FF"/>
                </a:solidFill>
                <a:ea typeface="Droid Sans Fallback"/>
                <a:cs typeface="FreeSans"/>
              </a:rPr>
              <a:t>be</a:t>
            </a:r>
            <a:r>
              <a:rPr lang="pt-BR" sz="1900" dirty="0" smtClean="0">
                <a:solidFill>
                  <a:srgbClr val="2A00FF"/>
                </a:solidFill>
                <a:ea typeface="Droid Sans Fallback"/>
                <a:cs typeface="FreeSans"/>
              </a:rPr>
              <a:t> </a:t>
            </a:r>
            <a:r>
              <a:rPr lang="pt-BR" sz="1900" dirty="0" err="1" smtClean="0">
                <a:solidFill>
                  <a:srgbClr val="2A00FF"/>
                </a:solidFill>
                <a:ea typeface="Droid Sans Fallback"/>
                <a:cs typeface="FreeSans"/>
              </a:rPr>
              <a:t>less</a:t>
            </a:r>
            <a:r>
              <a:rPr lang="pt-BR" sz="1900" dirty="0" smtClean="0">
                <a:solidFill>
                  <a:srgbClr val="2A00FF"/>
                </a:solidFill>
                <a:ea typeface="Droid Sans Fallback"/>
                <a:cs typeface="FreeSans"/>
              </a:rPr>
              <a:t> </a:t>
            </a:r>
            <a:r>
              <a:rPr lang="pt-BR" sz="1900" dirty="0" err="1" smtClean="0">
                <a:solidFill>
                  <a:srgbClr val="2A00FF"/>
                </a:solidFill>
                <a:ea typeface="Droid Sans Fallback"/>
                <a:cs typeface="FreeSans"/>
              </a:rPr>
              <a:t>than</a:t>
            </a:r>
            <a:r>
              <a:rPr lang="pt-BR" sz="1900" dirty="0" smtClean="0">
                <a:solidFill>
                  <a:srgbClr val="2A00FF"/>
                </a:solidFill>
                <a:ea typeface="Droid Sans Fallback"/>
                <a:cs typeface="FreeSans"/>
              </a:rPr>
              <a:t> zero"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);</a:t>
            </a:r>
            <a:endParaRPr lang="pt-PT" sz="19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900" dirty="0">
                <a:solidFill>
                  <a:srgbClr val="000000"/>
                </a:solidFill>
                <a:ea typeface="Droid Sans Fallback"/>
                <a:cs typeface="FreeSans"/>
              </a:rPr>
              <a:t> 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             *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devPtr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= 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malloc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(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size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);</a:t>
            </a:r>
            <a:endParaRPr lang="pt-PT" sz="19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900" dirty="0" smtClean="0">
                <a:ea typeface="Droid Sans Fallback"/>
                <a:cs typeface="FreeSans"/>
              </a:rPr>
              <a:t>  </a:t>
            </a:r>
            <a:r>
              <a:rPr lang="pt-BR" sz="1900" dirty="0">
                <a:solidFill>
                  <a:srgbClr val="000000"/>
                </a:solidFill>
                <a:ea typeface="Droid Sans Fallback"/>
                <a:cs typeface="FreeSans"/>
              </a:rPr>
              <a:t> 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            </a:t>
            </a:r>
            <a:r>
              <a:rPr lang="pt-BR" sz="1900" b="1" dirty="0" err="1" smtClean="0">
                <a:solidFill>
                  <a:srgbClr val="7F0055"/>
                </a:solidFill>
                <a:ea typeface="Droid Sans Fallback"/>
                <a:cs typeface="FreeSans"/>
              </a:rPr>
              <a:t>if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(*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devPtr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== NULL) {</a:t>
            </a:r>
            <a:endParaRPr lang="pt-PT" sz="19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		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tmp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= </a:t>
            </a:r>
            <a:r>
              <a:rPr lang="pt-BR" sz="1900" i="1" dirty="0" smtClean="0">
                <a:solidFill>
                  <a:srgbClr val="040B9E"/>
                </a:solidFill>
                <a:ea typeface="Droid Sans Fallback"/>
                <a:cs typeface="FreeSans"/>
              </a:rPr>
              <a:t>CUDA_ERROR_OUT_OF_MEMOR</a:t>
            </a:r>
            <a:r>
              <a:rPr lang="pt-BR" sz="1900" i="1" dirty="0" smtClean="0">
                <a:solidFill>
                  <a:srgbClr val="005DA2"/>
                </a:solidFill>
                <a:ea typeface="Droid Sans Fallback"/>
                <a:cs typeface="FreeSans"/>
              </a:rPr>
              <a:t>Y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;</a:t>
            </a:r>
            <a:endParaRPr lang="pt-PT" sz="19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		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exit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(1);</a:t>
            </a:r>
            <a:endParaRPr lang="pt-PT" sz="19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	} </a:t>
            </a:r>
            <a:r>
              <a:rPr lang="pt-BR" sz="1900" b="1" dirty="0" err="1" smtClean="0">
                <a:solidFill>
                  <a:srgbClr val="7F0055"/>
                </a:solidFill>
                <a:ea typeface="Droid Sans Fallback"/>
                <a:cs typeface="FreeSans"/>
              </a:rPr>
              <a:t>else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{</a:t>
            </a:r>
            <a:endParaRPr lang="pt-PT" sz="19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		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tmp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= </a:t>
            </a:r>
            <a:r>
              <a:rPr lang="pt-BR" sz="1900" i="1" dirty="0" smtClean="0">
                <a:solidFill>
                  <a:srgbClr val="0000C0"/>
                </a:solidFill>
                <a:ea typeface="Droid Sans Fallback"/>
                <a:cs typeface="FreeSans"/>
              </a:rPr>
              <a:t>CUDA_SUCCESS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;</a:t>
            </a:r>
            <a:endParaRPr lang="pt-PT" sz="19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	}</a:t>
            </a:r>
            <a:endParaRPr lang="pt-PT" sz="19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900" dirty="0" smtClean="0">
                <a:ea typeface="Droid Sans Fallback"/>
                <a:cs typeface="FreeSans"/>
              </a:rPr>
              <a:t> 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             __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ESBMC_assert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(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tmp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== </a:t>
            </a:r>
            <a:r>
              <a:rPr lang="pt-BR" sz="1900" i="1" dirty="0" smtClean="0">
                <a:solidFill>
                  <a:srgbClr val="0000C0"/>
                </a:solidFill>
                <a:ea typeface="Droid Sans Fallback"/>
                <a:cs typeface="FreeSans"/>
              </a:rPr>
              <a:t>CUDA_SUCCESS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, </a:t>
            </a:r>
            <a:r>
              <a:rPr lang="pt-BR" sz="1900" dirty="0" smtClean="0">
                <a:solidFill>
                  <a:srgbClr val="2A00FF"/>
                </a:solidFill>
                <a:ea typeface="Droid Sans Fallback"/>
                <a:cs typeface="FreeSans"/>
              </a:rPr>
              <a:t>"Memory </a:t>
            </a:r>
            <a:r>
              <a:rPr lang="pt-BR" sz="1900" dirty="0" err="1" smtClean="0">
                <a:solidFill>
                  <a:srgbClr val="2A00FF"/>
                </a:solidFill>
                <a:ea typeface="Droid Sans Fallback"/>
                <a:cs typeface="FreeSans"/>
              </a:rPr>
              <a:t>was</a:t>
            </a:r>
            <a:r>
              <a:rPr lang="pt-BR" sz="1900" dirty="0" smtClean="0">
                <a:solidFill>
                  <a:srgbClr val="2A00FF"/>
                </a:solidFill>
                <a:ea typeface="Droid Sans Fallback"/>
                <a:cs typeface="FreeSans"/>
              </a:rPr>
              <a:t> </a:t>
            </a:r>
            <a:r>
              <a:rPr lang="pt-BR" sz="1900" dirty="0" err="1" smtClean="0">
                <a:solidFill>
                  <a:srgbClr val="2A00FF"/>
                </a:solidFill>
                <a:ea typeface="Droid Sans Fallback"/>
                <a:cs typeface="FreeSans"/>
              </a:rPr>
              <a:t>not</a:t>
            </a:r>
            <a:r>
              <a:rPr lang="pt-BR" sz="1900" dirty="0" smtClean="0">
                <a:solidFill>
                  <a:srgbClr val="2A00FF"/>
                </a:solidFill>
                <a:ea typeface="Droid Sans Fallback"/>
                <a:cs typeface="FreeSans"/>
              </a:rPr>
              <a:t> </a:t>
            </a:r>
            <a:r>
              <a:rPr lang="pt-BR" sz="1900" dirty="0" err="1" smtClean="0">
                <a:solidFill>
                  <a:srgbClr val="2A00FF"/>
                </a:solidFill>
                <a:ea typeface="Droid Sans Fallback"/>
                <a:cs typeface="FreeSans"/>
              </a:rPr>
              <a:t>allocated</a:t>
            </a:r>
            <a:r>
              <a:rPr lang="pt-BR" sz="1900" dirty="0" smtClean="0">
                <a:solidFill>
                  <a:srgbClr val="2A00FF"/>
                </a:solidFill>
                <a:ea typeface="Droid Sans Fallback"/>
                <a:cs typeface="FreeSans"/>
              </a:rPr>
              <a:t>"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);</a:t>
            </a:r>
            <a:endParaRPr lang="pt-PT" sz="19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900" dirty="0" smtClean="0">
                <a:ea typeface="Droid Sans Fallback"/>
                <a:cs typeface="FreeSans"/>
              </a:rPr>
              <a:t> </a:t>
            </a:r>
            <a:r>
              <a:rPr lang="pt-BR" sz="1900" dirty="0">
                <a:solidFill>
                  <a:srgbClr val="000000"/>
                </a:solidFill>
                <a:ea typeface="Droid Sans Fallback"/>
                <a:cs typeface="FreeSans"/>
              </a:rPr>
              <a:t> 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            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lastError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= 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tmp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;</a:t>
            </a:r>
            <a:endParaRPr lang="pt-PT" sz="19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900" dirty="0">
                <a:solidFill>
                  <a:srgbClr val="000000"/>
                </a:solidFill>
                <a:ea typeface="Droid Sans Fallback"/>
                <a:cs typeface="FreeSans"/>
              </a:rPr>
              <a:t> 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             </a:t>
            </a:r>
            <a:r>
              <a:rPr lang="pt-BR" sz="1900" b="1" dirty="0" err="1" smtClean="0">
                <a:solidFill>
                  <a:srgbClr val="7F0055"/>
                </a:solidFill>
                <a:ea typeface="Droid Sans Fallback"/>
                <a:cs typeface="FreeSans"/>
              </a:rPr>
              <a:t>return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lastError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;</a:t>
            </a:r>
            <a:endParaRPr lang="pt-PT" sz="1900" dirty="0" smtClean="0">
              <a:ea typeface="Droid Sans Fallback"/>
              <a:cs typeface="FreeSans"/>
            </a:endParaRPr>
          </a:p>
          <a:p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}</a:t>
            </a:r>
            <a:endParaRPr lang="pt-PT" sz="1900" b="1" dirty="0" smtClean="0"/>
          </a:p>
        </p:txBody>
      </p:sp>
      <p:sp>
        <p:nvSpPr>
          <p:cNvPr id="25" name="CaixaDeTexto 24"/>
          <p:cNvSpPr txBox="1"/>
          <p:nvPr/>
        </p:nvSpPr>
        <p:spPr>
          <a:xfrm>
            <a:off x="1451264" y="1057900"/>
            <a:ext cx="6019800" cy="5647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900" b="1" dirty="0" smtClean="0">
                <a:solidFill>
                  <a:srgbClr val="7F0055"/>
                </a:solidFill>
                <a:ea typeface="Droid Sans Fallback"/>
                <a:cs typeface="FreeSans"/>
              </a:rPr>
              <a:t>#include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</a:t>
            </a:r>
            <a:r>
              <a:rPr lang="pt-BR" sz="1900" dirty="0" smtClean="0">
                <a:solidFill>
                  <a:srgbClr val="2A00FF"/>
                </a:solidFill>
                <a:ea typeface="Droid Sans Fallback"/>
                <a:cs typeface="FreeSans"/>
              </a:rPr>
              <a:t>&lt;</a:t>
            </a:r>
            <a:r>
              <a:rPr lang="pt-BR" sz="1900" dirty="0" err="1" smtClean="0">
                <a:solidFill>
                  <a:srgbClr val="2A00FF"/>
                </a:solidFill>
                <a:ea typeface="Droid Sans Fallback"/>
                <a:cs typeface="FreeSans"/>
              </a:rPr>
              <a:t>cuda</a:t>
            </a:r>
            <a:r>
              <a:rPr lang="pt-BR" sz="1900" dirty="0" smtClean="0">
                <a:solidFill>
                  <a:srgbClr val="2A00FF"/>
                </a:solidFill>
                <a:ea typeface="Droid Sans Fallback"/>
                <a:cs typeface="FreeSans"/>
              </a:rPr>
              <a:t>.h&gt;</a:t>
            </a:r>
            <a:endParaRPr lang="pt-PT" sz="19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900" b="1" dirty="0" smtClean="0">
                <a:solidFill>
                  <a:srgbClr val="7F0055"/>
                </a:solidFill>
                <a:ea typeface="Droid Sans Fallback"/>
                <a:cs typeface="FreeSans"/>
              </a:rPr>
              <a:t>#include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</a:t>
            </a:r>
            <a:r>
              <a:rPr lang="pt-BR" sz="1900" dirty="0" smtClean="0">
                <a:solidFill>
                  <a:srgbClr val="2A00FF"/>
                </a:solidFill>
                <a:ea typeface="Droid Sans Fallback"/>
                <a:cs typeface="FreeSans"/>
              </a:rPr>
              <a:t>&lt;</a:t>
            </a:r>
            <a:r>
              <a:rPr lang="pt-BR" sz="1900" dirty="0" err="1" smtClean="0">
                <a:solidFill>
                  <a:srgbClr val="2A00FF"/>
                </a:solidFill>
                <a:ea typeface="Droid Sans Fallback"/>
                <a:cs typeface="FreeSans"/>
              </a:rPr>
              <a:t>stdio</a:t>
            </a:r>
            <a:r>
              <a:rPr lang="pt-BR" sz="1900" dirty="0" smtClean="0">
                <a:solidFill>
                  <a:srgbClr val="2A00FF"/>
                </a:solidFill>
                <a:ea typeface="Droid Sans Fallback"/>
                <a:cs typeface="FreeSans"/>
              </a:rPr>
              <a:t>.h&gt;</a:t>
            </a:r>
            <a:endParaRPr lang="pt-PT" sz="19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900" dirty="0" smtClean="0">
                <a:ea typeface="Droid Sans Fallback"/>
                <a:cs typeface="FreeSans"/>
              </a:rPr>
              <a:t> </a:t>
            </a:r>
            <a:r>
              <a:rPr lang="pt-BR" sz="1900" b="1" dirty="0" smtClean="0">
                <a:solidFill>
                  <a:srgbClr val="7F0055"/>
                </a:solidFill>
                <a:ea typeface="Droid Sans Fallback"/>
                <a:cs typeface="FreeSans"/>
              </a:rPr>
              <a:t>#define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N 2</a:t>
            </a:r>
            <a:endParaRPr lang="pt-PT" sz="19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900" dirty="0" smtClean="0">
                <a:ea typeface="Droid Sans Fallback"/>
                <a:cs typeface="FreeSans"/>
              </a:rPr>
              <a:t> 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__global__ </a:t>
            </a:r>
            <a:r>
              <a:rPr lang="pt-BR" sz="1900" b="1" dirty="0" err="1" smtClean="0">
                <a:solidFill>
                  <a:srgbClr val="7F0055"/>
                </a:solidFill>
                <a:ea typeface="Droid Sans Fallback"/>
                <a:cs typeface="FreeSans"/>
              </a:rPr>
              <a:t>void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</a:t>
            </a:r>
            <a:r>
              <a:rPr lang="pt-BR" sz="1900" b="1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definitions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(</a:t>
            </a:r>
            <a:r>
              <a:rPr lang="pt-BR" sz="1900" b="1" dirty="0" err="1" smtClean="0">
                <a:solidFill>
                  <a:srgbClr val="7F0055"/>
                </a:solidFill>
                <a:ea typeface="Droid Sans Fallback"/>
                <a:cs typeface="FreeSans"/>
              </a:rPr>
              <a:t>int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* A){</a:t>
            </a:r>
            <a:endParaRPr lang="pt-PT" sz="19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	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atomicAdd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(A,10);</a:t>
            </a:r>
            <a:endParaRPr lang="pt-PT" sz="19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}</a:t>
            </a:r>
            <a:endParaRPr lang="pt-PT" sz="19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900" dirty="0" smtClean="0">
                <a:ea typeface="Droid Sans Fallback"/>
                <a:cs typeface="FreeSans"/>
              </a:rPr>
              <a:t> </a:t>
            </a:r>
            <a:r>
              <a:rPr lang="pt-BR" sz="1900" b="1" dirty="0" err="1" smtClean="0">
                <a:solidFill>
                  <a:srgbClr val="7F0055"/>
                </a:solidFill>
                <a:ea typeface="Droid Sans Fallback"/>
                <a:cs typeface="FreeSans"/>
              </a:rPr>
              <a:t>int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</a:t>
            </a:r>
            <a:r>
              <a:rPr lang="pt-BR" sz="1900" b="1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main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(){</a:t>
            </a:r>
            <a:endParaRPr lang="pt-PT" sz="19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900" dirty="0" smtClean="0">
                <a:ea typeface="Droid Sans Fallback"/>
                <a:cs typeface="FreeSans"/>
              </a:rPr>
              <a:t> 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	</a:t>
            </a:r>
            <a:r>
              <a:rPr lang="pt-BR" sz="1900" b="1" dirty="0" err="1" smtClean="0">
                <a:solidFill>
                  <a:srgbClr val="7F0055"/>
                </a:solidFill>
                <a:ea typeface="Droid Sans Fallback"/>
                <a:cs typeface="FreeSans"/>
              </a:rPr>
              <a:t>int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a = 5;</a:t>
            </a:r>
            <a:endParaRPr lang="pt-PT" sz="19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	</a:t>
            </a:r>
            <a:r>
              <a:rPr lang="pt-BR" sz="1900" b="1" dirty="0" err="1" smtClean="0">
                <a:solidFill>
                  <a:srgbClr val="7F0055"/>
                </a:solidFill>
                <a:ea typeface="Droid Sans Fallback"/>
                <a:cs typeface="FreeSans"/>
              </a:rPr>
              <a:t>int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*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dev_a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;</a:t>
            </a:r>
            <a:endParaRPr lang="pt-PT" sz="19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900" dirty="0" smtClean="0">
                <a:ea typeface="Droid Sans Fallback"/>
                <a:cs typeface="FreeSans"/>
              </a:rPr>
              <a:t> 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	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cudaMalloc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((</a:t>
            </a:r>
            <a:r>
              <a:rPr lang="pt-BR" sz="1900" b="1" dirty="0" err="1" smtClean="0">
                <a:solidFill>
                  <a:srgbClr val="7F0055"/>
                </a:solidFill>
                <a:ea typeface="Droid Sans Fallback"/>
                <a:cs typeface="FreeSans"/>
              </a:rPr>
              <a:t>void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**) &amp;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dev_a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, </a:t>
            </a:r>
            <a:r>
              <a:rPr lang="pt-BR" sz="1900" b="1" dirty="0" err="1" smtClean="0">
                <a:solidFill>
                  <a:srgbClr val="7F0055"/>
                </a:solidFill>
                <a:ea typeface="Droid Sans Fallback"/>
                <a:cs typeface="FreeSans"/>
              </a:rPr>
              <a:t>sizeof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(</a:t>
            </a:r>
            <a:r>
              <a:rPr lang="pt-BR" sz="1900" b="1" dirty="0" err="1" smtClean="0">
                <a:solidFill>
                  <a:srgbClr val="7F0055"/>
                </a:solidFill>
                <a:ea typeface="Droid Sans Fallback"/>
                <a:cs typeface="FreeSans"/>
              </a:rPr>
              <a:t>int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));</a:t>
            </a:r>
            <a:endParaRPr lang="pt-PT" sz="19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	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cudaMemcpy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(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dev_a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, &amp;a, </a:t>
            </a:r>
            <a:r>
              <a:rPr lang="pt-BR" sz="1900" b="1" dirty="0" err="1" smtClean="0">
                <a:solidFill>
                  <a:srgbClr val="7F0055"/>
                </a:solidFill>
                <a:ea typeface="Droid Sans Fallback"/>
                <a:cs typeface="FreeSans"/>
              </a:rPr>
              <a:t>sizeof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(</a:t>
            </a:r>
            <a:r>
              <a:rPr lang="pt-BR" sz="1900" b="1" dirty="0" err="1" smtClean="0">
                <a:solidFill>
                  <a:srgbClr val="7F0055"/>
                </a:solidFill>
                <a:ea typeface="Droid Sans Fallback"/>
                <a:cs typeface="FreeSans"/>
              </a:rPr>
              <a:t>int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),</a:t>
            </a:r>
            <a:r>
              <a:rPr lang="pt-BR" sz="1900" i="1" dirty="0" err="1" smtClean="0">
                <a:solidFill>
                  <a:srgbClr val="0000C0"/>
                </a:solidFill>
                <a:ea typeface="Droid Sans Fallback"/>
                <a:cs typeface="FreeSans"/>
              </a:rPr>
              <a:t>cudaMemcpyHostToDevice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);</a:t>
            </a:r>
            <a:endParaRPr lang="pt-PT" sz="19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	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ESBMC_verify_kernel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(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definitions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,1,N,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dev_a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);</a:t>
            </a:r>
            <a:endParaRPr lang="pt-PT" sz="19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	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cudaMemcpy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(&amp;a,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dev_a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,</a:t>
            </a:r>
            <a:r>
              <a:rPr lang="pt-BR" sz="1900" b="1" dirty="0" err="1" smtClean="0">
                <a:solidFill>
                  <a:srgbClr val="7F0055"/>
                </a:solidFill>
                <a:ea typeface="Droid Sans Fallback"/>
                <a:cs typeface="FreeSans"/>
              </a:rPr>
              <a:t>sizeof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(</a:t>
            </a:r>
            <a:r>
              <a:rPr lang="pt-BR" sz="1900" b="1" dirty="0" err="1" smtClean="0">
                <a:solidFill>
                  <a:srgbClr val="7F0055"/>
                </a:solidFill>
                <a:ea typeface="Droid Sans Fallback"/>
                <a:cs typeface="FreeSans"/>
              </a:rPr>
              <a:t>int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),</a:t>
            </a:r>
            <a:r>
              <a:rPr lang="pt-BR" sz="1900" i="1" dirty="0" err="1" smtClean="0">
                <a:solidFill>
                  <a:srgbClr val="0000C0"/>
                </a:solidFill>
                <a:ea typeface="Droid Sans Fallback"/>
                <a:cs typeface="FreeSans"/>
              </a:rPr>
              <a:t>cudaMemcpyDeviceToHost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);</a:t>
            </a:r>
            <a:endParaRPr lang="pt-PT" sz="19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	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assert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(a==25);</a:t>
            </a:r>
            <a:endParaRPr lang="pt-PT" sz="19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	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cudaFree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(</a:t>
            </a:r>
            <a:r>
              <a:rPr lang="pt-BR" sz="1900" dirty="0" err="1" smtClean="0">
                <a:solidFill>
                  <a:srgbClr val="000000"/>
                </a:solidFill>
                <a:ea typeface="Droid Sans Fallback"/>
                <a:cs typeface="FreeSans"/>
              </a:rPr>
              <a:t>dev_a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);</a:t>
            </a:r>
            <a:endParaRPr lang="pt-PT" sz="19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	</a:t>
            </a:r>
            <a:r>
              <a:rPr lang="pt-BR" sz="1900" b="1" dirty="0" err="1" smtClean="0">
                <a:solidFill>
                  <a:srgbClr val="7F0055"/>
                </a:solidFill>
                <a:ea typeface="Droid Sans Fallback"/>
                <a:cs typeface="FreeSans"/>
              </a:rPr>
              <a:t>return</a:t>
            </a: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 0;</a:t>
            </a:r>
            <a:endParaRPr lang="pt-PT" sz="1900" dirty="0" smtClean="0">
              <a:ea typeface="Droid Sans Fallback"/>
              <a:cs typeface="FreeSans"/>
            </a:endParaRPr>
          </a:p>
          <a:p>
            <a:pPr>
              <a:spcAft>
                <a:spcPts val="0"/>
              </a:spcAft>
            </a:pPr>
            <a:r>
              <a:rPr lang="pt-BR" sz="1900" dirty="0" smtClean="0">
                <a:solidFill>
                  <a:srgbClr val="000000"/>
                </a:solidFill>
                <a:ea typeface="Droid Sans Fallback"/>
                <a:cs typeface="FreeSans"/>
              </a:rPr>
              <a:t>}</a:t>
            </a:r>
            <a:endParaRPr lang="pt-PT" sz="1900" dirty="0" smtClean="0">
              <a:ea typeface="Droid Sans Fallback"/>
              <a:cs typeface="FreeSans"/>
            </a:endParaRPr>
          </a:p>
        </p:txBody>
      </p:sp>
      <p:sp>
        <p:nvSpPr>
          <p:cNvPr id="21" name="Retângulo 20"/>
          <p:cNvSpPr/>
          <p:nvPr/>
        </p:nvSpPr>
        <p:spPr bwMode="auto">
          <a:xfrm>
            <a:off x="2374538" y="3730465"/>
            <a:ext cx="4331062" cy="28575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Implementação do MOC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Conector reto 25"/>
          <p:cNvCxnSpPr/>
          <p:nvPr/>
        </p:nvCxnSpPr>
        <p:spPr>
          <a:xfrm>
            <a:off x="381000" y="914400"/>
            <a:ext cx="8382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/>
          <a:p>
            <a:fld id="{E0186CFF-3FBE-0149-A0D3-73E999EBFB2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7" name="Retângulo 36"/>
          <p:cNvSpPr/>
          <p:nvPr/>
        </p:nvSpPr>
        <p:spPr bwMode="auto">
          <a:xfrm>
            <a:off x="1220950" y="2463622"/>
            <a:ext cx="7480598" cy="29186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40" name="Retângulo 39"/>
          <p:cNvSpPr/>
          <p:nvPr/>
        </p:nvSpPr>
        <p:spPr bwMode="auto">
          <a:xfrm>
            <a:off x="1231396" y="2732571"/>
            <a:ext cx="5527052" cy="2033883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41" name="Retângulo 40"/>
          <p:cNvSpPr/>
          <p:nvPr/>
        </p:nvSpPr>
        <p:spPr bwMode="auto">
          <a:xfrm>
            <a:off x="1240000" y="4766454"/>
            <a:ext cx="7232948" cy="30480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1261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  <p:bldP spid="21" grpId="0" animBg="1"/>
      <p:bldP spid="21" grpId="1" animBg="1"/>
      <p:bldP spid="37" grpId="0" animBg="1"/>
      <p:bldP spid="37" grpId="1" animBg="1"/>
      <p:bldP spid="40" grpId="0" animBg="1"/>
      <p:bldP spid="40" grpId="1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286000"/>
            <a:ext cx="4165047" cy="206692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295400"/>
            <a:ext cx="5943600" cy="51054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 smtClean="0"/>
              <a:t>Desenvolvida pela </a:t>
            </a:r>
            <a:r>
              <a:rPr lang="pt-BR" sz="2800" dirty="0" smtClean="0"/>
              <a:t>NVIDIA para executar em </a:t>
            </a:r>
            <a:r>
              <a:rPr lang="pt-BR" sz="2800" dirty="0" err="1" smtClean="0"/>
              <a:t>GPU’s</a:t>
            </a:r>
            <a:endParaRPr lang="pt-BR" sz="28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400" dirty="0" smtClean="0"/>
              <a:t>Milhões </a:t>
            </a:r>
            <a:r>
              <a:rPr lang="pt-BR" sz="2400" dirty="0"/>
              <a:t>de dispositivos no mercado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Alto poder computacional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Inicialmente voltada para processamento gráfico de jogos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 smtClean="0"/>
              <a:t>Atualmente abrange áreas da: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400" dirty="0" smtClean="0"/>
              <a:t>Biomedicina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400" dirty="0" smtClean="0"/>
              <a:t>Controle de tráfego aéreo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400" dirty="0" smtClean="0"/>
              <a:t>Simulações meteorológicas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 smtClean="0"/>
              <a:t>Necessidade de garantir </a:t>
            </a:r>
            <a:r>
              <a:rPr lang="pt-BR" sz="2800" dirty="0" err="1" smtClean="0"/>
              <a:t>corretude</a:t>
            </a:r>
            <a:endParaRPr lang="pt-BR" sz="2800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Plataforma CUDA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381000" y="914400"/>
            <a:ext cx="8382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/>
          <a:p>
            <a:fld id="{E0186CFF-3FBE-0149-A0D3-73E999EBFB2C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295400"/>
            <a:ext cx="2346960" cy="5334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/>
          <a:srcRect l="281" t="44810" r="80639" b="33128"/>
          <a:stretch/>
        </p:blipFill>
        <p:spPr bwMode="auto">
          <a:xfrm>
            <a:off x="6757935" y="4564745"/>
            <a:ext cx="1621971" cy="143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94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do ESBMC-GPU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381000" y="914400"/>
            <a:ext cx="8382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5" descr=" 10"/>
          <p:cNvSpPr txBox="1"/>
          <p:nvPr/>
        </p:nvSpPr>
        <p:spPr>
          <a:xfrm>
            <a:off x="385559" y="4493745"/>
            <a:ext cx="1443241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Modelo</a:t>
            </a:r>
          </a:p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operacional</a:t>
            </a:r>
            <a:endParaRPr lang="x-none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CUDA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Box 5" descr=" 10"/>
          <p:cNvSpPr txBox="1"/>
          <p:nvPr/>
        </p:nvSpPr>
        <p:spPr>
          <a:xfrm>
            <a:off x="385559" y="1524000"/>
            <a:ext cx="1443241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Programa</a:t>
            </a:r>
          </a:p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CUDA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152400" y="2328446"/>
            <a:ext cx="8763000" cy="3462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5943600" y="2328446"/>
            <a:ext cx="2032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ESBMC-GPU</a:t>
            </a:r>
            <a:endParaRPr lang="pt-BR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421380" y="4341345"/>
            <a:ext cx="1367041" cy="12974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573780" y="1504891"/>
            <a:ext cx="1066800" cy="5847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571500" y="4509972"/>
            <a:ext cx="1066800" cy="83099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1" descr=" 2"/>
          <p:cNvSpPr/>
          <p:nvPr/>
        </p:nvSpPr>
        <p:spPr>
          <a:xfrm>
            <a:off x="2057400" y="3232666"/>
            <a:ext cx="6687351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3" name="TextBox 5" descr=" 12"/>
          <p:cNvSpPr txBox="1"/>
          <p:nvPr/>
        </p:nvSpPr>
        <p:spPr>
          <a:xfrm>
            <a:off x="2297600" y="3613666"/>
            <a:ext cx="822839" cy="723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500" dirty="0" smtClean="0"/>
          </a:p>
          <a:p>
            <a:pPr algn="ctr"/>
            <a:r>
              <a:rPr lang="pt-BR" sz="1400" dirty="0"/>
              <a:t>Parser</a:t>
            </a:r>
          </a:p>
          <a:p>
            <a:pPr algn="ctr"/>
            <a:r>
              <a:rPr lang="pt-BR" sz="1400" dirty="0" smtClean="0"/>
              <a:t>C/C++</a:t>
            </a:r>
          </a:p>
          <a:p>
            <a:pPr algn="ctr"/>
            <a:endParaRPr lang="pt-BR" sz="700" dirty="0"/>
          </a:p>
        </p:txBody>
      </p:sp>
      <p:sp>
        <p:nvSpPr>
          <p:cNvPr id="54" name="TextBox 5" descr=" 13"/>
          <p:cNvSpPr txBox="1"/>
          <p:nvPr/>
        </p:nvSpPr>
        <p:spPr>
          <a:xfrm>
            <a:off x="5040801" y="3613666"/>
            <a:ext cx="104725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500" dirty="0" smtClean="0"/>
          </a:p>
          <a:p>
            <a:pPr algn="ctr"/>
            <a:r>
              <a:rPr lang="pt-BR" sz="1400" dirty="0" smtClean="0"/>
              <a:t>Programas</a:t>
            </a:r>
            <a:endParaRPr lang="pt-BR" sz="1600" dirty="0" smtClean="0"/>
          </a:p>
          <a:p>
            <a:pPr algn="ctr"/>
            <a:r>
              <a:rPr lang="pt-BR" sz="1400" dirty="0" smtClean="0"/>
              <a:t>GOTO</a:t>
            </a:r>
            <a:endParaRPr lang="pt-BR" sz="1600" dirty="0" smtClean="0"/>
          </a:p>
          <a:p>
            <a:pPr algn="ctr"/>
            <a:endParaRPr lang="pt-BR" sz="800" dirty="0"/>
          </a:p>
        </p:txBody>
      </p:sp>
      <p:sp>
        <p:nvSpPr>
          <p:cNvPr id="55" name="TextBox 5" descr=" 15"/>
          <p:cNvSpPr txBox="1"/>
          <p:nvPr/>
        </p:nvSpPr>
        <p:spPr>
          <a:xfrm>
            <a:off x="7631601" y="3730823"/>
            <a:ext cx="1000545" cy="4924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500" dirty="0" smtClean="0"/>
          </a:p>
          <a:p>
            <a:pPr algn="ctr"/>
            <a:r>
              <a:rPr lang="pt-BR" sz="1400" dirty="0" smtClean="0"/>
              <a:t>SMT Solver</a:t>
            </a:r>
          </a:p>
          <a:p>
            <a:pPr algn="ctr"/>
            <a:endParaRPr lang="pt-BR" sz="700" dirty="0"/>
          </a:p>
        </p:txBody>
      </p:sp>
      <p:sp>
        <p:nvSpPr>
          <p:cNvPr id="56" name="CaixaDeTexto 2" descr=" 3"/>
          <p:cNvSpPr txBox="1"/>
          <p:nvPr/>
        </p:nvSpPr>
        <p:spPr>
          <a:xfrm>
            <a:off x="2072820" y="3232666"/>
            <a:ext cx="970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ESBMC</a:t>
            </a:r>
            <a:endParaRPr lang="en-US" sz="1600" i="1" dirty="0"/>
          </a:p>
        </p:txBody>
      </p:sp>
      <p:cxnSp>
        <p:nvCxnSpPr>
          <p:cNvPr id="57" name="Conector de seta reta 20" descr=" 21"/>
          <p:cNvCxnSpPr>
            <a:stCxn id="54" idx="3"/>
            <a:endCxn id="59" idx="1"/>
          </p:cNvCxnSpPr>
          <p:nvPr/>
        </p:nvCxnSpPr>
        <p:spPr>
          <a:xfrm flipV="1">
            <a:off x="6088051" y="3975304"/>
            <a:ext cx="411080" cy="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22" descr=" 23"/>
          <p:cNvCxnSpPr>
            <a:stCxn id="59" idx="3"/>
            <a:endCxn id="55" idx="1"/>
          </p:cNvCxnSpPr>
          <p:nvPr/>
        </p:nvCxnSpPr>
        <p:spPr>
          <a:xfrm>
            <a:off x="7311633" y="3975304"/>
            <a:ext cx="319968" cy="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" descr=" 13"/>
          <p:cNvSpPr txBox="1"/>
          <p:nvPr/>
        </p:nvSpPr>
        <p:spPr>
          <a:xfrm>
            <a:off x="6499131" y="3613666"/>
            <a:ext cx="812502" cy="723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500" dirty="0" smtClean="0"/>
          </a:p>
          <a:p>
            <a:pPr algn="ctr"/>
            <a:r>
              <a:rPr lang="pt-BR" sz="1400" dirty="0" smtClean="0"/>
              <a:t>GOTO</a:t>
            </a:r>
          </a:p>
          <a:p>
            <a:pPr algn="ctr"/>
            <a:r>
              <a:rPr lang="pt-BR" sz="1400" i="1" dirty="0" err="1" smtClean="0"/>
              <a:t>symex</a:t>
            </a:r>
            <a:endParaRPr lang="pt-BR" sz="1400" i="1" dirty="0"/>
          </a:p>
          <a:p>
            <a:pPr algn="ctr"/>
            <a:endParaRPr lang="pt-BR" sz="700" dirty="0"/>
          </a:p>
        </p:txBody>
      </p:sp>
      <p:sp>
        <p:nvSpPr>
          <p:cNvPr id="60" name="TextBox 5" descr=" 12"/>
          <p:cNvSpPr txBox="1"/>
          <p:nvPr/>
        </p:nvSpPr>
        <p:spPr>
          <a:xfrm>
            <a:off x="3516801" y="3613666"/>
            <a:ext cx="1047250" cy="723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500" dirty="0" smtClean="0"/>
          </a:p>
          <a:p>
            <a:pPr algn="ctr"/>
            <a:r>
              <a:rPr lang="pt-BR" sz="1400" i="1" dirty="0" err="1" smtClean="0"/>
              <a:t>Typecheck</a:t>
            </a:r>
            <a:endParaRPr lang="pt-BR" sz="1400" i="1" dirty="0" smtClean="0"/>
          </a:p>
          <a:p>
            <a:pPr algn="ctr"/>
            <a:r>
              <a:rPr lang="pt-BR" sz="1400" dirty="0" smtClean="0"/>
              <a:t>C/C++</a:t>
            </a:r>
          </a:p>
          <a:p>
            <a:pPr algn="ctr"/>
            <a:endParaRPr lang="pt-BR" sz="700" dirty="0"/>
          </a:p>
        </p:txBody>
      </p:sp>
      <p:cxnSp>
        <p:nvCxnSpPr>
          <p:cNvPr id="61" name="Conector de seta reta 20" descr=" 21"/>
          <p:cNvCxnSpPr>
            <a:stCxn id="60" idx="3"/>
            <a:endCxn id="54" idx="1"/>
          </p:cNvCxnSpPr>
          <p:nvPr/>
        </p:nvCxnSpPr>
        <p:spPr>
          <a:xfrm>
            <a:off x="4564051" y="3975304"/>
            <a:ext cx="476750" cy="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20" descr=" 21"/>
          <p:cNvCxnSpPr>
            <a:stCxn id="53" idx="3"/>
            <a:endCxn id="60" idx="1"/>
          </p:cNvCxnSpPr>
          <p:nvPr/>
        </p:nvCxnSpPr>
        <p:spPr>
          <a:xfrm>
            <a:off x="3120439" y="3975304"/>
            <a:ext cx="396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5" descr=" 10"/>
          <p:cNvSpPr txBox="1"/>
          <p:nvPr/>
        </p:nvSpPr>
        <p:spPr>
          <a:xfrm>
            <a:off x="6400800" y="5023652"/>
            <a:ext cx="979039" cy="27699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ysClr val="windowText" lastClr="000000"/>
                </a:solidFill>
              </a:rPr>
              <a:t>MPOR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0" name="Retângulo 69"/>
          <p:cNvSpPr/>
          <p:nvPr/>
        </p:nvSpPr>
        <p:spPr>
          <a:xfrm>
            <a:off x="6574930" y="4869765"/>
            <a:ext cx="587870" cy="5847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1" name="Conector de seta reta 18" descr=" 19"/>
          <p:cNvCxnSpPr/>
          <p:nvPr/>
        </p:nvCxnSpPr>
        <p:spPr>
          <a:xfrm flipV="1">
            <a:off x="6905382" y="4324830"/>
            <a:ext cx="0" cy="54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/>
          <a:p>
            <a:fld id="{E0186CFF-3FBE-0149-A0D3-73E999EBFB2C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7311633" y="5715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6843591" y="4869765"/>
            <a:ext cx="1235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angulado 7"/>
          <p:cNvCxnSpPr>
            <a:stCxn id="49" idx="0"/>
          </p:cNvCxnSpPr>
          <p:nvPr/>
        </p:nvCxnSpPr>
        <p:spPr>
          <a:xfrm rot="5400000" flipH="1" flipV="1">
            <a:off x="1440389" y="3724335"/>
            <a:ext cx="281522" cy="95249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do 9"/>
          <p:cNvCxnSpPr>
            <a:stCxn id="42" idx="2"/>
            <a:endCxn id="52" idx="1"/>
          </p:cNvCxnSpPr>
          <p:nvPr/>
        </p:nvCxnSpPr>
        <p:spPr>
          <a:xfrm rot="16200000" flipH="1">
            <a:off x="677445" y="2538510"/>
            <a:ext cx="1809691" cy="95022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64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7" grpId="0" animBg="1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9" grpId="0" animBg="1"/>
      <p:bldP spid="60" grpId="0" animBg="1"/>
      <p:bldP spid="69" grpId="0"/>
      <p:bldP spid="7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181600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>
                <a:cs typeface="Arial" pitchFamily="34" charset="0"/>
              </a:rPr>
              <a:t>Objetivo: assegurar a consistência dos modelos operacionais implementados</a:t>
            </a:r>
          </a:p>
          <a:p>
            <a:pPr lvl="1" algn="just"/>
            <a:r>
              <a:rPr lang="pt-BR" dirty="0" smtClean="0">
                <a:cs typeface="Arial" pitchFamily="34" charset="0"/>
              </a:rPr>
              <a:t>Os resultados </a:t>
            </a:r>
            <a:r>
              <a:rPr lang="pt-BR" smtClean="0">
                <a:cs typeface="Arial" pitchFamily="34" charset="0"/>
              </a:rPr>
              <a:t>da verificação são </a:t>
            </a:r>
            <a:r>
              <a:rPr lang="pt-BR" dirty="0" smtClean="0">
                <a:cs typeface="Arial" pitchFamily="34" charset="0"/>
              </a:rPr>
              <a:t>coerentes com as especificações de CUDA?</a:t>
            </a:r>
          </a:p>
          <a:p>
            <a:pPr lvl="1" algn="just"/>
            <a:r>
              <a:rPr lang="pt-BR" dirty="0" smtClean="0">
                <a:cs typeface="Arial" pitchFamily="34" charset="0"/>
              </a:rPr>
              <a:t>A ferramenta é capaz de detectar erros em programas reais?</a:t>
            </a:r>
          </a:p>
          <a:p>
            <a:r>
              <a:rPr lang="pt-BR" dirty="0" smtClean="0"/>
              <a:t>Questões de pesquisa</a:t>
            </a:r>
            <a:endParaRPr lang="pt-BR" dirty="0"/>
          </a:p>
          <a:p>
            <a:pPr lvl="1"/>
            <a:r>
              <a:rPr lang="pt-BR" b="1" dirty="0"/>
              <a:t>Q1</a:t>
            </a:r>
            <a:r>
              <a:rPr lang="pt-BR" dirty="0"/>
              <a:t>: qual o resultado obtido pelo ESBMC-GPU sobre os </a:t>
            </a:r>
            <a:r>
              <a:rPr lang="pt-BR" i="1" dirty="0"/>
              <a:t>benchmarks</a:t>
            </a:r>
            <a:r>
              <a:rPr lang="pt-BR" dirty="0"/>
              <a:t>?</a:t>
            </a:r>
          </a:p>
          <a:p>
            <a:pPr lvl="1"/>
            <a:r>
              <a:rPr lang="pt-BR" b="1" dirty="0"/>
              <a:t>Q2</a:t>
            </a:r>
            <a:r>
              <a:rPr lang="pt-BR" dirty="0"/>
              <a:t>: qual o resultado do ESBMC-GPU quando comparado com as ferramentas </a:t>
            </a:r>
            <a:r>
              <a:rPr lang="pt-BR" dirty="0" err="1" smtClean="0"/>
              <a:t>GPUVerify</a:t>
            </a:r>
            <a:r>
              <a:rPr lang="pt-BR" dirty="0" smtClean="0"/>
              <a:t> </a:t>
            </a:r>
            <a:r>
              <a:rPr lang="pt-BR" dirty="0"/>
              <a:t>e PUG</a:t>
            </a:r>
            <a:r>
              <a:rPr lang="pt-BR" dirty="0" smtClean="0"/>
              <a:t>?</a:t>
            </a:r>
            <a:endParaRPr lang="pt-BR" dirty="0" smtClean="0">
              <a:cs typeface="Arial" pitchFamily="34" charset="0"/>
            </a:endParaRPr>
          </a:p>
        </p:txBody>
      </p:sp>
      <p:sp>
        <p:nvSpPr>
          <p:cNvPr id="7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Avaliação Experimental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381000" y="914400"/>
            <a:ext cx="8382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50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101505"/>
            <a:ext cx="8458200" cy="545169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 smtClean="0">
                <a:cs typeface="Arial" pitchFamily="34" charset="0"/>
              </a:rPr>
              <a:t>Composta por 160 </a:t>
            </a:r>
            <a:r>
              <a:rPr lang="pt-BR" i="1" dirty="0" smtClean="0">
                <a:cs typeface="Arial" pitchFamily="34" charset="0"/>
              </a:rPr>
              <a:t>benchmarks</a:t>
            </a:r>
            <a:r>
              <a:rPr lang="pt-BR" dirty="0" smtClean="0">
                <a:cs typeface="Arial" pitchFamily="34" charset="0"/>
              </a:rPr>
              <a:t> provenientes da literatura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2600" dirty="0" smtClean="0">
                <a:cs typeface="Arial" pitchFamily="34" charset="0"/>
              </a:rPr>
              <a:t>Operações aritméticas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2600" dirty="0" smtClean="0">
                <a:cs typeface="Arial" pitchFamily="34" charset="0"/>
              </a:rPr>
              <a:t>Chamada de funções </a:t>
            </a:r>
            <a:r>
              <a:rPr lang="pt-BR" sz="2600" i="1" dirty="0" err="1" smtClean="0">
                <a:cs typeface="Arial" pitchFamily="34" charset="0"/>
              </a:rPr>
              <a:t>device</a:t>
            </a:r>
            <a:endParaRPr lang="pt-BR" sz="2600" dirty="0" smtClean="0">
              <a:cs typeface="Arial" pitchFamily="34" charset="0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2600" dirty="0" smtClean="0">
                <a:cs typeface="Arial" pitchFamily="34" charset="0"/>
              </a:rPr>
              <a:t>Funções específicas de: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pt-BR" sz="2200" dirty="0" smtClean="0">
                <a:cs typeface="Arial" pitchFamily="34" charset="0"/>
              </a:rPr>
              <a:t>C/C++ (</a:t>
            </a:r>
            <a:r>
              <a:rPr lang="pt-BR" sz="2200" i="1" dirty="0" smtClean="0">
                <a:cs typeface="Arial" pitchFamily="34" charset="0"/>
              </a:rPr>
              <a:t>e.g.,</a:t>
            </a:r>
            <a:r>
              <a:rPr lang="pt-BR" sz="2200" dirty="0" smtClean="0">
                <a:cs typeface="Arial" pitchFamily="34" charset="0"/>
              </a:rPr>
              <a:t> </a:t>
            </a:r>
            <a:r>
              <a:rPr lang="pt-BR" sz="2200" i="1" dirty="0" err="1" smtClean="0">
                <a:cs typeface="Arial" pitchFamily="34" charset="0"/>
              </a:rPr>
              <a:t>memset</a:t>
            </a:r>
            <a:r>
              <a:rPr lang="pt-BR" sz="2200" i="1" dirty="0" smtClean="0">
                <a:cs typeface="Arial" pitchFamily="34" charset="0"/>
              </a:rPr>
              <a:t>, </a:t>
            </a:r>
            <a:r>
              <a:rPr lang="pt-BR" sz="2200" i="1" dirty="0" err="1" smtClean="0">
                <a:cs typeface="Arial" pitchFamily="34" charset="0"/>
              </a:rPr>
              <a:t>assert</a:t>
            </a:r>
            <a:r>
              <a:rPr lang="pt-BR" sz="2200" dirty="0" smtClean="0">
                <a:cs typeface="Arial" pitchFamily="34" charset="0"/>
              </a:rPr>
              <a:t>)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pt-BR" sz="2200" dirty="0" smtClean="0">
                <a:cs typeface="Arial" pitchFamily="34" charset="0"/>
              </a:rPr>
              <a:t>CUDA (</a:t>
            </a:r>
            <a:r>
              <a:rPr lang="pt-BR" sz="2200" i="1" dirty="0" smtClean="0">
                <a:cs typeface="Arial" pitchFamily="34" charset="0"/>
              </a:rPr>
              <a:t>e.g.,</a:t>
            </a:r>
            <a:r>
              <a:rPr lang="pt-BR" sz="2200" dirty="0" smtClean="0">
                <a:cs typeface="Arial" pitchFamily="34" charset="0"/>
              </a:rPr>
              <a:t> </a:t>
            </a:r>
            <a:r>
              <a:rPr lang="pt-BR" sz="2200" i="1" dirty="0" err="1" smtClean="0">
                <a:cs typeface="Arial" pitchFamily="34" charset="0"/>
              </a:rPr>
              <a:t>atomicAdd</a:t>
            </a:r>
            <a:r>
              <a:rPr lang="pt-BR" sz="2200" i="1" dirty="0" smtClean="0">
                <a:cs typeface="Arial" pitchFamily="34" charset="0"/>
              </a:rPr>
              <a:t>, </a:t>
            </a:r>
            <a:r>
              <a:rPr lang="pt-BR" sz="2200" i="1" dirty="0" err="1" smtClean="0">
                <a:cs typeface="Arial" pitchFamily="34" charset="0"/>
              </a:rPr>
              <a:t>cudaMemcpy</a:t>
            </a:r>
            <a:r>
              <a:rPr lang="pt-BR" sz="2200" i="1" dirty="0" smtClean="0">
                <a:cs typeface="Arial" pitchFamily="34" charset="0"/>
              </a:rPr>
              <a:t>, cudaMalloc,  </a:t>
            </a:r>
            <a:r>
              <a:rPr lang="pt-BR" sz="2200" i="1" dirty="0" err="1" smtClean="0">
                <a:cs typeface="Arial" pitchFamily="34" charset="0"/>
              </a:rPr>
              <a:t>cudaFree</a:t>
            </a:r>
            <a:r>
              <a:rPr lang="pt-BR" sz="2200" i="1" dirty="0" smtClean="0">
                <a:cs typeface="Arial" pitchFamily="34" charset="0"/>
              </a:rPr>
              <a:t>, </a:t>
            </a:r>
            <a:r>
              <a:rPr lang="pt-BR" sz="2200" i="1" dirty="0" err="1" smtClean="0">
                <a:cs typeface="Arial" pitchFamily="34" charset="0"/>
              </a:rPr>
              <a:t>syncthreads</a:t>
            </a:r>
            <a:r>
              <a:rPr lang="pt-BR" sz="2200" dirty="0" smtClean="0">
                <a:cs typeface="Arial" pitchFamily="34" charset="0"/>
              </a:rPr>
              <a:t>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2600" dirty="0" smtClean="0">
                <a:cs typeface="Arial" pitchFamily="34" charset="0"/>
              </a:rPr>
              <a:t>Bibliotecas de CUDA (</a:t>
            </a:r>
            <a:r>
              <a:rPr lang="pt-BR" sz="2600" i="1" dirty="0" smtClean="0">
                <a:cs typeface="Arial" pitchFamily="34" charset="0"/>
              </a:rPr>
              <a:t>e.g.,</a:t>
            </a:r>
            <a:r>
              <a:rPr lang="pt-BR" sz="2600" dirty="0" smtClean="0">
                <a:cs typeface="Arial" pitchFamily="34" charset="0"/>
              </a:rPr>
              <a:t> </a:t>
            </a:r>
            <a:r>
              <a:rPr lang="pt-BR" sz="2600" i="1" dirty="0" err="1" smtClean="0">
                <a:cs typeface="Arial" pitchFamily="34" charset="0"/>
              </a:rPr>
              <a:t>curand.h</a:t>
            </a:r>
            <a:r>
              <a:rPr lang="pt-BR" sz="2600" dirty="0" smtClean="0">
                <a:cs typeface="Arial" pitchFamily="34" charset="0"/>
              </a:rPr>
              <a:t>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2600" dirty="0" smtClean="0">
                <a:cs typeface="Arial" pitchFamily="34" charset="0"/>
              </a:rPr>
              <a:t>Variáveis </a:t>
            </a:r>
            <a:r>
              <a:rPr lang="pt-BR" sz="2600" i="1" dirty="0" err="1" smtClean="0">
                <a:cs typeface="Arial" pitchFamily="34" charset="0"/>
              </a:rPr>
              <a:t>int</a:t>
            </a:r>
            <a:r>
              <a:rPr lang="pt-BR" sz="2600" dirty="0" smtClean="0">
                <a:cs typeface="Arial" pitchFamily="34" charset="0"/>
              </a:rPr>
              <a:t>, </a:t>
            </a:r>
            <a:r>
              <a:rPr lang="pt-BR" sz="2600" i="1" dirty="0" smtClean="0">
                <a:cs typeface="Arial" pitchFamily="34" charset="0"/>
              </a:rPr>
              <a:t>float</a:t>
            </a:r>
            <a:r>
              <a:rPr lang="pt-BR" sz="2600" dirty="0" smtClean="0">
                <a:cs typeface="Arial" pitchFamily="34" charset="0"/>
              </a:rPr>
              <a:t>, </a:t>
            </a:r>
            <a:r>
              <a:rPr lang="pt-BR" sz="2600" i="1" dirty="0" smtClean="0">
                <a:cs typeface="Arial" pitchFamily="34" charset="0"/>
              </a:rPr>
              <a:t>char</a:t>
            </a:r>
            <a:r>
              <a:rPr lang="pt-BR" sz="2600" dirty="0" smtClean="0">
                <a:cs typeface="Arial" pitchFamily="34" charset="0"/>
              </a:rPr>
              <a:t> e seus modificadores (</a:t>
            </a:r>
            <a:r>
              <a:rPr lang="pt-BR" sz="2600" i="1" dirty="0" err="1" smtClean="0">
                <a:cs typeface="Arial" pitchFamily="34" charset="0"/>
              </a:rPr>
              <a:t>long</a:t>
            </a:r>
            <a:r>
              <a:rPr lang="pt-BR" sz="2600" i="1" dirty="0" smtClean="0">
                <a:cs typeface="Arial" pitchFamily="34" charset="0"/>
              </a:rPr>
              <a:t> e </a:t>
            </a:r>
            <a:r>
              <a:rPr lang="pt-BR" sz="2600" i="1" dirty="0" err="1" smtClean="0">
                <a:cs typeface="Arial" pitchFamily="34" charset="0"/>
              </a:rPr>
              <a:t>unsigned</a:t>
            </a:r>
            <a:r>
              <a:rPr lang="pt-BR" sz="2600" dirty="0" smtClean="0">
                <a:cs typeface="Arial" pitchFamily="34" charset="0"/>
              </a:rPr>
              <a:t>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2600" dirty="0" smtClean="0">
                <a:cs typeface="Arial" pitchFamily="34" charset="0"/>
              </a:rPr>
              <a:t>Ponteiros para variáveis e funções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2600" i="1" dirty="0" err="1" smtClean="0">
                <a:cs typeface="Arial" pitchFamily="34" charset="0"/>
              </a:rPr>
              <a:t>Typedefs</a:t>
            </a:r>
            <a:endParaRPr lang="pt-BR" sz="2600" i="1" dirty="0" smtClean="0">
              <a:cs typeface="Arial" pitchFamily="34" charset="0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2600" dirty="0" smtClean="0">
                <a:cs typeface="Arial" pitchFamily="34" charset="0"/>
              </a:rPr>
              <a:t>Variáveis intrínsecas de CUDA (</a:t>
            </a:r>
            <a:r>
              <a:rPr lang="pt-BR" sz="2600" i="1" dirty="0" smtClean="0">
                <a:cs typeface="Arial" pitchFamily="34" charset="0"/>
              </a:rPr>
              <a:t>e.g.,</a:t>
            </a:r>
            <a:r>
              <a:rPr lang="pt-BR" sz="2600" dirty="0" smtClean="0">
                <a:cs typeface="Arial" pitchFamily="34" charset="0"/>
              </a:rPr>
              <a:t> </a:t>
            </a:r>
            <a:r>
              <a:rPr lang="pt-BR" sz="2600" i="1" dirty="0" smtClean="0">
                <a:cs typeface="Arial" pitchFamily="34" charset="0"/>
              </a:rPr>
              <a:t>uint4</a:t>
            </a:r>
            <a:r>
              <a:rPr lang="pt-BR" sz="2600" dirty="0" smtClean="0">
                <a:cs typeface="Arial" pitchFamily="34" charset="0"/>
              </a:rPr>
              <a:t>)</a:t>
            </a:r>
            <a:endParaRPr lang="pt-BR" sz="2600" dirty="0">
              <a:cs typeface="Arial" pitchFamily="34" charset="0"/>
            </a:endParaRPr>
          </a:p>
        </p:txBody>
      </p:sp>
      <p:sp>
        <p:nvSpPr>
          <p:cNvPr id="7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Descrição dos </a:t>
            </a:r>
            <a:r>
              <a:rPr lang="pt-BR" sz="3600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Benchmarks</a:t>
            </a:r>
            <a:endParaRPr lang="pt-BR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381000" y="914400"/>
            <a:ext cx="8382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86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Ferramentas Relacionadas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381000" y="914400"/>
            <a:ext cx="8382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181600"/>
          </a:xfrm>
        </p:spPr>
        <p:txBody>
          <a:bodyPr>
            <a:normAutofit/>
          </a:bodyPr>
          <a:lstStyle/>
          <a:p>
            <a:pPr marL="273050" indent="-273050"/>
            <a:r>
              <a:rPr lang="pt-BR" sz="2800" dirty="0" err="1" smtClean="0"/>
              <a:t>GPUVerify</a:t>
            </a:r>
            <a:r>
              <a:rPr lang="pt-BR" sz="2800" dirty="0" smtClean="0"/>
              <a:t> usa uma semântica para verificação de corrida de dados e divergência de barreira</a:t>
            </a:r>
          </a:p>
          <a:p>
            <a:pPr marL="720725" lvl="1" indent="-457200">
              <a:buFont typeface="Calibri" pitchFamily="34" charset="0"/>
              <a:buChar char="‒"/>
            </a:pPr>
            <a:r>
              <a:rPr lang="pt-BR" sz="2400" dirty="0" smtClean="0"/>
              <a:t>Sem suporte à função </a:t>
            </a:r>
            <a:r>
              <a:rPr lang="pt-BR" sz="2400" i="1" dirty="0" err="1" smtClean="0"/>
              <a:t>main</a:t>
            </a:r>
            <a:endParaRPr lang="pt-BR" sz="2400" i="1" dirty="0" smtClean="0"/>
          </a:p>
          <a:p>
            <a:pPr marL="720725" lvl="1" indent="-457200">
              <a:buFont typeface="Calibri" pitchFamily="34" charset="0"/>
              <a:buChar char="‒"/>
            </a:pPr>
            <a:r>
              <a:rPr lang="pt-BR" sz="2400" dirty="0" smtClean="0"/>
              <a:t>Não considera a execução do programa</a:t>
            </a:r>
            <a:endParaRPr lang="pt-BR" sz="2400" dirty="0"/>
          </a:p>
          <a:p>
            <a:pPr marL="273050" indent="-273050"/>
            <a:r>
              <a:rPr lang="pt-BR" sz="2800" dirty="0" smtClean="0"/>
              <a:t>PUG analisa </a:t>
            </a:r>
            <a:r>
              <a:rPr lang="pt-BR" sz="2800" i="1" dirty="0" err="1" smtClean="0"/>
              <a:t>kernels</a:t>
            </a:r>
            <a:r>
              <a:rPr lang="pt-BR" sz="2800" dirty="0" smtClean="0"/>
              <a:t> usando solucionadores SMT</a:t>
            </a:r>
          </a:p>
          <a:p>
            <a:pPr marL="673100" lvl="1" indent="-273050"/>
            <a:r>
              <a:rPr lang="pt-BR" sz="2400" dirty="0" smtClean="0"/>
              <a:t>Detecta </a:t>
            </a:r>
            <a:r>
              <a:rPr lang="pt-BR" sz="2400" dirty="0"/>
              <a:t>corrida de dados, sincronização de barreira e conflitos de banco em memória </a:t>
            </a:r>
            <a:r>
              <a:rPr lang="pt-BR" sz="2400" dirty="0" smtClean="0"/>
              <a:t>compartilhada</a:t>
            </a:r>
            <a:endParaRPr lang="pt-BR" sz="2400" dirty="0"/>
          </a:p>
        </p:txBody>
      </p:sp>
      <p:sp>
        <p:nvSpPr>
          <p:cNvPr id="11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07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467101"/>
              </p:ext>
            </p:extLst>
          </p:nvPr>
        </p:nvGraphicFramePr>
        <p:xfrm>
          <a:off x="723900" y="1295400"/>
          <a:ext cx="7696200" cy="495299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194649"/>
                <a:gridCol w="1394029"/>
                <a:gridCol w="1713493"/>
                <a:gridCol w="1394029"/>
              </a:tblGrid>
              <a:tr h="7075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Resultado \Ferramenta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 smtClean="0">
                          <a:effectLst/>
                        </a:rPr>
                        <a:t>ESBMC-GPU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GPUVERIFY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PUG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7075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Correto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 smtClean="0">
                          <a:effectLst/>
                        </a:rPr>
                        <a:t>107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u="none" strike="noStrike" dirty="0" smtClean="0">
                          <a:effectLst/>
                        </a:rPr>
                        <a:t>94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53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7075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Falsos</a:t>
                      </a:r>
                      <a:r>
                        <a:rPr lang="pt-BR" sz="2000" u="none" strike="noStrike" baseline="0" dirty="0" smtClean="0">
                          <a:effectLst/>
                        </a:rPr>
                        <a:t> negativos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u="none" strike="noStrike" dirty="0" smtClean="0">
                          <a:effectLst/>
                        </a:rPr>
                        <a:t>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 smtClean="0">
                          <a:effectLst/>
                        </a:rPr>
                        <a:t>2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14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7075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Falsos positivos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 smtClean="0">
                          <a:effectLst/>
                        </a:rPr>
                        <a:t>4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7075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Não suportado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 smtClean="0">
                          <a:effectLst/>
                        </a:rPr>
                        <a:t>37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59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88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7075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i="1" u="none" strike="noStrike" dirty="0" smtClean="0">
                          <a:effectLst/>
                        </a:rPr>
                        <a:t>Timeout</a:t>
                      </a:r>
                      <a:endParaRPr lang="pt-BR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 smtClean="0">
                          <a:effectLst/>
                        </a:rPr>
                        <a:t>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 smtClean="0">
                          <a:effectLst/>
                        </a:rPr>
                        <a:t>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7075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Tempo(s)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15.912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160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 smtClean="0">
                          <a:effectLst/>
                        </a:rPr>
                        <a:t>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Experimentais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381000" y="914400"/>
            <a:ext cx="8382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8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Comparação com outras ferramentas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381000" y="914400"/>
            <a:ext cx="8382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" name="Gráfico 1"/>
          <p:cNvGraphicFramePr/>
          <p:nvPr>
            <p:extLst>
              <p:ext uri="{D42A27DB-BD31-4B8C-83A1-F6EECF244321}">
                <p14:modId xmlns:p14="http://schemas.microsoft.com/office/powerpoint/2010/main" val="3943068466"/>
              </p:ext>
            </p:extLst>
          </p:nvPr>
        </p:nvGraphicFramePr>
        <p:xfrm>
          <a:off x="457200" y="1397000"/>
          <a:ext cx="8229600" cy="500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842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101505"/>
            <a:ext cx="8458200" cy="5451695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600" dirty="0" smtClean="0">
                <a:cs typeface="Arial" pitchFamily="34" charset="0"/>
              </a:rPr>
              <a:t>Falsos negativos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2200" dirty="0" smtClean="0">
                <a:cs typeface="Arial" pitchFamily="34" charset="0"/>
              </a:rPr>
              <a:t>Assertivas e variável </a:t>
            </a:r>
            <a:r>
              <a:rPr lang="pt-BR" sz="2200" i="1" dirty="0" err="1" smtClean="0">
                <a:cs typeface="Arial" pitchFamily="34" charset="0"/>
              </a:rPr>
              <a:t>float</a:t>
            </a:r>
            <a:r>
              <a:rPr lang="pt-BR" sz="2200" dirty="0" smtClean="0">
                <a:cs typeface="Arial" pitchFamily="34" charset="0"/>
              </a:rPr>
              <a:t> na função </a:t>
            </a:r>
            <a:r>
              <a:rPr lang="pt-BR" sz="2200" i="1" dirty="0" err="1" smtClean="0">
                <a:cs typeface="Arial" pitchFamily="34" charset="0"/>
              </a:rPr>
              <a:t>cudaMalloc</a:t>
            </a:r>
            <a:endParaRPr lang="pt-BR" sz="2200" dirty="0" smtClean="0"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600" dirty="0" smtClean="0">
                <a:cs typeface="Arial" pitchFamily="34" charset="0"/>
              </a:rPr>
              <a:t>Falsos positivos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2200" dirty="0" smtClean="0">
                <a:cs typeface="Arial" pitchFamily="34" charset="0"/>
              </a:rPr>
              <a:t>Assertiva, condição de corrida em variável </a:t>
            </a:r>
            <a:r>
              <a:rPr lang="pt-BR" sz="2200" i="1" dirty="0" err="1" smtClean="0">
                <a:cs typeface="Arial" pitchFamily="34" charset="0"/>
              </a:rPr>
              <a:t>shared</a:t>
            </a:r>
            <a:r>
              <a:rPr lang="pt-BR" sz="2200" dirty="0" smtClean="0">
                <a:cs typeface="Arial" pitchFamily="34" charset="0"/>
              </a:rPr>
              <a:t> e ponteiro nulo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600" dirty="0" smtClean="0">
                <a:cs typeface="Arial" pitchFamily="34" charset="0"/>
              </a:rPr>
              <a:t>Não suportados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2200" dirty="0" smtClean="0">
                <a:cs typeface="Arial" pitchFamily="34" charset="0"/>
              </a:rPr>
              <a:t>Funções (</a:t>
            </a:r>
            <a:r>
              <a:rPr lang="pt-BR" sz="2200" i="1" dirty="0" smtClean="0">
                <a:cs typeface="Arial" pitchFamily="34" charset="0"/>
              </a:rPr>
              <a:t>e.g., mul24</a:t>
            </a:r>
            <a:r>
              <a:rPr lang="pt-BR" sz="2200" dirty="0" smtClean="0">
                <a:cs typeface="Arial" pitchFamily="34" charset="0"/>
              </a:rPr>
              <a:t>) e bibliotecas (</a:t>
            </a:r>
            <a:r>
              <a:rPr lang="pt-BR" sz="2200" i="1" dirty="0" err="1" smtClean="0">
                <a:cs typeface="Arial" pitchFamily="34" charset="0"/>
              </a:rPr>
              <a:t>curand</a:t>
            </a:r>
            <a:r>
              <a:rPr lang="pt-BR" sz="2200" dirty="0" smtClean="0">
                <a:cs typeface="Arial" pitchFamily="34" charset="0"/>
              </a:rPr>
              <a:t>) específicas de CUDA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2200" dirty="0" smtClean="0">
                <a:cs typeface="Arial" pitchFamily="34" charset="0"/>
              </a:rPr>
              <a:t>Ponteiros para função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2200" dirty="0" smtClean="0">
                <a:cs typeface="Arial" pitchFamily="34" charset="0"/>
              </a:rPr>
              <a:t>Tipo de dado </a:t>
            </a:r>
            <a:r>
              <a:rPr lang="pt-BR" sz="2200" i="1" dirty="0" smtClean="0">
                <a:cs typeface="Arial" pitchFamily="34" charset="0"/>
              </a:rPr>
              <a:t>char </a:t>
            </a:r>
            <a:r>
              <a:rPr lang="pt-BR" sz="2200" dirty="0" smtClean="0">
                <a:cs typeface="Arial" pitchFamily="34" charset="0"/>
              </a:rPr>
              <a:t>e </a:t>
            </a:r>
            <a:r>
              <a:rPr lang="pt-BR" sz="2200" i="1" dirty="0" err="1" smtClean="0">
                <a:cs typeface="Arial" pitchFamily="34" charset="0"/>
              </a:rPr>
              <a:t>struct</a:t>
            </a:r>
            <a:r>
              <a:rPr lang="pt-BR" sz="2200" dirty="0" smtClean="0">
                <a:cs typeface="Arial" pitchFamily="34" charset="0"/>
              </a:rPr>
              <a:t> como argumento em </a:t>
            </a:r>
            <a:r>
              <a:rPr lang="pt-BR" sz="2200" i="1" dirty="0" err="1" smtClean="0">
                <a:cs typeface="Arial" pitchFamily="34" charset="0"/>
              </a:rPr>
              <a:t>kernel</a:t>
            </a:r>
            <a:endParaRPr lang="pt-BR" sz="2200" i="1" dirty="0" smtClean="0"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600" i="1" dirty="0" smtClean="0">
                <a:cs typeface="Arial" pitchFamily="34" charset="0"/>
              </a:rPr>
              <a:t>Timeouts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2200" dirty="0" smtClean="0">
                <a:cs typeface="Arial" pitchFamily="34" charset="0"/>
              </a:rPr>
              <a:t>Execução concreta das intercalações do programa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2200" dirty="0" smtClean="0">
                <a:cs typeface="Arial" pitchFamily="34" charset="0"/>
              </a:rPr>
              <a:t>Considera as possíveis trocas de contexto entre </a:t>
            </a:r>
            <a:r>
              <a:rPr lang="pt-BR" sz="2200" i="1" dirty="0" smtClean="0">
                <a:cs typeface="Arial" pitchFamily="34" charset="0"/>
              </a:rPr>
              <a:t>threads</a:t>
            </a:r>
          </a:p>
          <a:p>
            <a:pPr marL="914400" lvl="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pt-BR" sz="1800" dirty="0">
                <a:cs typeface="Arial" pitchFamily="34" charset="0"/>
              </a:rPr>
              <a:t>	</a:t>
            </a:r>
            <a:r>
              <a:rPr lang="pt-BR" sz="1800" dirty="0" smtClean="0">
                <a:cs typeface="Arial" pitchFamily="34" charset="0"/>
              </a:rPr>
              <a:t>						</a:t>
            </a:r>
          </a:p>
        </p:txBody>
      </p:sp>
      <p:sp>
        <p:nvSpPr>
          <p:cNvPr id="7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Análise dos Resultados – ESBMC-GPU</a:t>
            </a:r>
            <a:endParaRPr lang="pt-BR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381000" y="914400"/>
            <a:ext cx="8382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97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101505"/>
            <a:ext cx="8458200" cy="5451695"/>
          </a:xfrm>
        </p:spPr>
        <p:txBody>
          <a:bodyPr>
            <a:normAutofit fontScale="925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800" dirty="0" smtClean="0">
                <a:cs typeface="Arial" pitchFamily="34" charset="0"/>
              </a:rPr>
              <a:t>Desenvolvimento de uma ferramenta capaz de verificar programas CUDA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2400" dirty="0" smtClean="0">
                <a:cs typeface="Arial" pitchFamily="34" charset="0"/>
              </a:rPr>
              <a:t>Primeira ferramenta que usa: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pt-BR" sz="2000" dirty="0" smtClean="0">
                <a:cs typeface="Arial" pitchFamily="34" charset="0"/>
              </a:rPr>
              <a:t>BMC e SMT para verificar programas CUDA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pt-BR" sz="2000" dirty="0" smtClean="0">
                <a:cs typeface="Arial" pitchFamily="34" charset="0"/>
              </a:rPr>
              <a:t>MPOR, responsável por reduzir em 80% o tempo de verificação dos </a:t>
            </a:r>
            <a:r>
              <a:rPr lang="pt-BR" sz="2000" i="1" dirty="0" smtClean="0">
                <a:cs typeface="Arial" pitchFamily="34" charset="0"/>
              </a:rPr>
              <a:t>benchmarks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800" dirty="0" smtClean="0">
                <a:cs typeface="Arial" pitchFamily="34" charset="0"/>
              </a:rPr>
              <a:t>66,8% de resultados corretos em comparação aos 58,7% da </a:t>
            </a:r>
            <a:r>
              <a:rPr lang="pt-BR" sz="2800" dirty="0" err="1" smtClean="0">
                <a:cs typeface="Arial" pitchFamily="34" charset="0"/>
              </a:rPr>
              <a:t>GPUVerify</a:t>
            </a:r>
            <a:r>
              <a:rPr lang="pt-BR" sz="2800" dirty="0" smtClean="0">
                <a:cs typeface="Arial" pitchFamily="34" charset="0"/>
              </a:rPr>
              <a:t> e 33,1% da PUG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2400" dirty="0" smtClean="0">
                <a:cs typeface="Arial" pitchFamily="34" charset="0"/>
              </a:rPr>
              <a:t>Ferramentas consideradas estado da arte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800" dirty="0" smtClean="0">
                <a:cs typeface="Arial" pitchFamily="34" charset="0"/>
              </a:rPr>
              <a:t>Trabalhos futuros: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2400" dirty="0" smtClean="0">
                <a:cs typeface="Arial" pitchFamily="34" charset="0"/>
              </a:rPr>
              <a:t>Detecção </a:t>
            </a:r>
            <a:r>
              <a:rPr lang="pt-BR" sz="2400" dirty="0">
                <a:cs typeface="Arial" pitchFamily="34" charset="0"/>
              </a:rPr>
              <a:t>de divergência de </a:t>
            </a:r>
            <a:r>
              <a:rPr lang="pt-BR" sz="2400" dirty="0" smtClean="0">
                <a:cs typeface="Arial" pitchFamily="34" charset="0"/>
              </a:rPr>
              <a:t>barreira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2400" dirty="0">
                <a:cs typeface="Arial" pitchFamily="34" charset="0"/>
              </a:rPr>
              <a:t>Suporte a novos tipos de memória (</a:t>
            </a:r>
            <a:r>
              <a:rPr lang="pt-BR" sz="2400" i="1" dirty="0">
                <a:cs typeface="Arial" pitchFamily="34" charset="0"/>
              </a:rPr>
              <a:t>e.g., </a:t>
            </a:r>
            <a:r>
              <a:rPr lang="pt-BR" sz="2400" dirty="0">
                <a:cs typeface="Arial" pitchFamily="34" charset="0"/>
              </a:rPr>
              <a:t>pinada e unificada</a:t>
            </a:r>
            <a:r>
              <a:rPr lang="pt-BR" sz="2400" dirty="0" smtClean="0">
                <a:cs typeface="Arial" pitchFamily="34" charset="0"/>
              </a:rPr>
              <a:t>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sz="2400" dirty="0">
                <a:cs typeface="Arial" pitchFamily="34" charset="0"/>
              </a:rPr>
              <a:t>Técnicas para redução de intercalações e do tempo de </a:t>
            </a:r>
            <a:r>
              <a:rPr lang="pt-BR" sz="2400" dirty="0" smtClean="0">
                <a:cs typeface="Arial" pitchFamily="34" charset="0"/>
              </a:rPr>
              <a:t>verificação</a:t>
            </a:r>
            <a:r>
              <a:rPr lang="pt-BR" sz="1800" dirty="0" smtClean="0">
                <a:cs typeface="Arial" pitchFamily="34" charset="0"/>
              </a:rPr>
              <a:t>	</a:t>
            </a:r>
          </a:p>
        </p:txBody>
      </p:sp>
      <p:sp>
        <p:nvSpPr>
          <p:cNvPr id="7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30B296B-9E24-4D79-BE68-004C12EBB5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Considerações Finais</a:t>
            </a:r>
            <a:endParaRPr lang="pt-BR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381000" y="914400"/>
            <a:ext cx="8382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48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105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 smtClean="0"/>
              <a:t>Usada por linguagens como C, C++, Fortran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400" dirty="0" smtClean="0"/>
              <a:t>Bloqueio </a:t>
            </a:r>
            <a:r>
              <a:rPr lang="pt-BR" sz="2400" dirty="0" smtClean="0"/>
              <a:t>fatal, estouro aritmético e divisão por zero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400" dirty="0" smtClean="0"/>
              <a:t>Causam resultados errados no processamento do programa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400" dirty="0" smtClean="0"/>
              <a:t>Difíceis de identificar em CUDA devido ao alto número de operações paralelas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dirty="0" smtClean="0"/>
              <a:t>Condições </a:t>
            </a:r>
            <a:r>
              <a:rPr lang="pt-BR" dirty="0" smtClean="0"/>
              <a:t>de corrida, compartilhamento de memória e divergência de barreira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pt-BR" sz="24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pt-BR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Erros em CUDA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381000" y="914400"/>
            <a:ext cx="8382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/>
          <a:p>
            <a:fld id="{E0186CFF-3FBE-0149-A0D3-73E999EBFB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6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2362200"/>
            <a:ext cx="8382000" cy="4191000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2800" dirty="0" smtClean="0"/>
              <a:t>Aplicar a técnica de verificação de modelos limitada baseada nas teorias do módulo da satisfatibilidade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2800" dirty="0" smtClean="0"/>
              <a:t>Desenvolver um modelo operacional para plataforma CUDA (MOC)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pt-BR" sz="2400" dirty="0" smtClean="0"/>
              <a:t>Integrar o MOC ao </a:t>
            </a:r>
            <a:r>
              <a:rPr lang="pt-BR" sz="2400" i="1" dirty="0" err="1" smtClean="0"/>
              <a:t>Efficient</a:t>
            </a:r>
            <a:r>
              <a:rPr lang="pt-BR" sz="2400" i="1" dirty="0" smtClean="0"/>
              <a:t> SMT-</a:t>
            </a:r>
            <a:r>
              <a:rPr lang="pt-BR" sz="2400" i="1" dirty="0" err="1" smtClean="0"/>
              <a:t>Based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Context-Bounded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Model</a:t>
            </a:r>
            <a:r>
              <a:rPr lang="pt-BR" sz="2400" i="1" dirty="0" smtClean="0"/>
              <a:t> Checker</a:t>
            </a:r>
            <a:r>
              <a:rPr lang="pt-BR" sz="2400" dirty="0" smtClean="0"/>
              <a:t> (ESBMC)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2800" dirty="0" smtClean="0"/>
              <a:t>Comparar os resultados obtidos com ferramentas estado da arte na verificação de programas CUDA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pt-BR" sz="2800" dirty="0" smtClean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pt-BR" sz="2400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pt-BR" sz="2800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pt-BR" sz="2800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deste Trabalho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381000" y="914400"/>
            <a:ext cx="8382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/>
          <a:p>
            <a:fld id="{E0186CFF-3FBE-0149-A0D3-73E999EBFB2C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ounded Rectangular Callout 5"/>
          <p:cNvSpPr/>
          <p:nvPr/>
        </p:nvSpPr>
        <p:spPr>
          <a:xfrm>
            <a:off x="914400" y="1295400"/>
            <a:ext cx="7315200" cy="762000"/>
          </a:xfrm>
          <a:prstGeom prst="wedgeRoundRectCallout">
            <a:avLst>
              <a:gd name="adj1" fmla="val 16331"/>
              <a:gd name="adj2" fmla="val 4876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Verificar propriedades em programas CUDA</a:t>
            </a:r>
          </a:p>
        </p:txBody>
      </p:sp>
    </p:spTree>
    <p:extLst>
      <p:ext uri="{BB962C8B-B14F-4D97-AF65-F5344CB8AC3E}">
        <p14:creationId xmlns:p14="http://schemas.microsoft.com/office/powerpoint/2010/main" val="415029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3653938" y="3255963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4568338" y="317976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2200">
              <a:ea typeface="굴림" charset="0"/>
              <a:cs typeface="굴림" charset="0"/>
            </a:endParaRP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5878025" y="3255963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5649425" y="317976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2200">
              <a:ea typeface="굴림" charset="0"/>
              <a:cs typeface="굴림" charset="0"/>
            </a:endParaRP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792425" y="317976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2200">
              <a:ea typeface="굴림" charset="0"/>
              <a:cs typeface="굴림" charset="0"/>
            </a:endParaRP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3425338" y="317976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2200">
              <a:ea typeface="굴림" charset="0"/>
              <a:cs typeface="굴림" charset="0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2525225" y="3255963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2296625" y="317976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2200">
              <a:ea typeface="굴림" charset="0"/>
              <a:cs typeface="굴림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855675" y="2951163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400">
                <a:latin typeface="Times New Roman" charset="0"/>
                <a:ea typeface="굴림" charset="0"/>
                <a:cs typeface="굴림" charset="0"/>
              </a:rPr>
              <a:t>. . .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166450" y="3355975"/>
            <a:ext cx="5397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200" i="1">
                <a:ea typeface="굴림" charset="0"/>
                <a:cs typeface="굴림" charset="0"/>
              </a:rPr>
              <a:t>M</a:t>
            </a:r>
            <a:r>
              <a:rPr lang="en-US" altLang="ko-KR" sz="2200" baseline="-25000">
                <a:ea typeface="굴림" charset="0"/>
                <a:cs typeface="굴림" charset="0"/>
              </a:rPr>
              <a:t>0</a:t>
            </a:r>
            <a:endParaRPr lang="en-US" altLang="ko-KR" sz="2200">
              <a:ea typeface="굴림" charset="0"/>
              <a:cs typeface="굴림" charset="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293575" y="3367088"/>
            <a:ext cx="5397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200" i="1">
                <a:ea typeface="굴림" charset="0"/>
                <a:cs typeface="굴림" charset="0"/>
              </a:rPr>
              <a:t>M</a:t>
            </a:r>
            <a:r>
              <a:rPr lang="en-US" altLang="ko-KR" sz="2200" baseline="-25000">
                <a:ea typeface="굴림" charset="0"/>
                <a:cs typeface="굴림" charset="0"/>
              </a:rPr>
              <a:t>1</a:t>
            </a:r>
            <a:endParaRPr lang="en-US" altLang="ko-KR" sz="2200">
              <a:ea typeface="굴림" charset="0"/>
              <a:cs typeface="굴림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4434988" y="3367088"/>
            <a:ext cx="5397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200" i="1">
                <a:ea typeface="굴림" charset="0"/>
                <a:cs typeface="굴림" charset="0"/>
              </a:rPr>
              <a:t>M</a:t>
            </a:r>
            <a:r>
              <a:rPr lang="en-US" altLang="ko-KR" sz="2200" baseline="-25000">
                <a:ea typeface="굴림" charset="0"/>
                <a:cs typeface="굴림" charset="0"/>
              </a:rPr>
              <a:t>2</a:t>
            </a:r>
            <a:endParaRPr lang="en-US" altLang="ko-KR" sz="2200">
              <a:ea typeface="굴림" charset="0"/>
              <a:cs typeface="굴림" charset="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495438" y="3367088"/>
            <a:ext cx="6985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200" i="1">
                <a:ea typeface="굴림" charset="0"/>
                <a:cs typeface="굴림" charset="0"/>
              </a:rPr>
              <a:t>M</a:t>
            </a:r>
            <a:r>
              <a:rPr lang="en-US" altLang="ko-KR" sz="2200" i="1" baseline="-25000">
                <a:ea typeface="굴림" charset="0"/>
                <a:cs typeface="굴림" charset="0"/>
              </a:rPr>
              <a:t>k</a:t>
            </a:r>
            <a:r>
              <a:rPr lang="en-US" altLang="ko-KR" sz="2200" baseline="-25000">
                <a:ea typeface="굴림" charset="0"/>
                <a:cs typeface="굴림" charset="0"/>
              </a:rPr>
              <a:t>-1</a:t>
            </a:r>
            <a:endParaRPr lang="en-US" altLang="ko-KR" sz="2200">
              <a:ea typeface="굴림" charset="0"/>
              <a:cs typeface="굴림" charset="0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6654313" y="3367088"/>
            <a:ext cx="5286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200" i="1">
                <a:ea typeface="굴림" charset="0"/>
                <a:cs typeface="굴림" charset="0"/>
              </a:rPr>
              <a:t>M</a:t>
            </a:r>
            <a:r>
              <a:rPr lang="en-US" altLang="ko-KR" sz="2200" i="1" baseline="-25000">
                <a:ea typeface="굴림" charset="0"/>
                <a:cs typeface="굴림" charset="0"/>
              </a:rPr>
              <a:t>k</a:t>
            </a:r>
            <a:endParaRPr lang="en-US" altLang="ko-KR" sz="2200" i="1">
              <a:ea typeface="굴림" charset="0"/>
              <a:cs typeface="굴림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2096600" y="2667000"/>
            <a:ext cx="6223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200">
                <a:ea typeface="굴림" charset="0"/>
                <a:cs typeface="굴림" charset="0"/>
              </a:rPr>
              <a:t>¬</a:t>
            </a:r>
            <a:r>
              <a:rPr lang="en-GB" sz="2200">
                <a:sym typeface="Symbol" charset="0"/>
              </a:rPr>
              <a:t></a:t>
            </a:r>
            <a:r>
              <a:rPr lang="en-US" altLang="ko-KR" sz="2200" baseline="-25000">
                <a:ea typeface="굴림" charset="0"/>
                <a:cs typeface="굴림" charset="0"/>
              </a:rPr>
              <a:t>0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3185625" y="2667000"/>
            <a:ext cx="6223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200">
                <a:ea typeface="굴림" charset="0"/>
                <a:cs typeface="굴림" charset="0"/>
              </a:rPr>
              <a:t>¬</a:t>
            </a:r>
            <a:r>
              <a:rPr lang="en-US" altLang="ko-KR" sz="2200">
                <a:ea typeface="굴림" charset="0"/>
                <a:cs typeface="굴림" charset="0"/>
                <a:sym typeface="Symbol" charset="0"/>
              </a:rPr>
              <a:t></a:t>
            </a:r>
            <a:r>
              <a:rPr lang="en-US" altLang="ko-KR" sz="2200" baseline="-25000">
                <a:ea typeface="굴림" charset="0"/>
                <a:cs typeface="굴림" charset="0"/>
              </a:rPr>
              <a:t>1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4338150" y="2671763"/>
            <a:ext cx="6223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200">
                <a:ea typeface="굴림" charset="0"/>
                <a:cs typeface="굴림" charset="0"/>
              </a:rPr>
              <a:t>¬</a:t>
            </a:r>
            <a:r>
              <a:rPr lang="en-US" altLang="ko-KR" sz="2200">
                <a:ea typeface="굴림" charset="0"/>
                <a:cs typeface="굴림" charset="0"/>
                <a:sym typeface="Symbol" charset="0"/>
              </a:rPr>
              <a:t></a:t>
            </a:r>
            <a:r>
              <a:rPr lang="en-US" altLang="ko-KR" sz="2200" baseline="-25000">
                <a:ea typeface="굴림" charset="0"/>
                <a:cs typeface="굴림" charset="0"/>
              </a:rPr>
              <a:t>2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5373200" y="2667000"/>
            <a:ext cx="7810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200">
                <a:ea typeface="굴림" charset="0"/>
                <a:cs typeface="굴림" charset="0"/>
              </a:rPr>
              <a:t>¬</a:t>
            </a:r>
            <a:r>
              <a:rPr lang="en-US" altLang="ko-KR" sz="2200">
                <a:ea typeface="굴림" charset="0"/>
                <a:cs typeface="굴림" charset="0"/>
                <a:sym typeface="Symbol" charset="0"/>
              </a:rPr>
              <a:t></a:t>
            </a:r>
            <a:r>
              <a:rPr lang="en-US" altLang="ko-KR" sz="2200" i="1" baseline="-25000">
                <a:ea typeface="굴림" charset="0"/>
                <a:cs typeface="굴림" charset="0"/>
              </a:rPr>
              <a:t>k</a:t>
            </a:r>
            <a:r>
              <a:rPr lang="en-US" altLang="ko-KR" sz="2200" baseline="-25000">
                <a:ea typeface="굴림" charset="0"/>
                <a:cs typeface="굴림" charset="0"/>
              </a:rPr>
              <a:t>-1</a:t>
            </a:r>
            <a:endParaRPr lang="en-US" altLang="ko-KR" sz="2200">
              <a:ea typeface="굴림" charset="0"/>
              <a:cs typeface="굴림" charset="0"/>
            </a:endParaRPr>
          </a:p>
          <a:p>
            <a:pPr eaLnBrk="1" hangingPunct="1"/>
            <a:endParaRPr lang="en-US" altLang="ko-KR" sz="2200">
              <a:ea typeface="굴림" charset="0"/>
              <a:cs typeface="굴림" charset="0"/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516200" y="2667000"/>
            <a:ext cx="6111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200">
                <a:ea typeface="굴림" charset="0"/>
                <a:cs typeface="굴림" charset="0"/>
              </a:rPr>
              <a:t>¬</a:t>
            </a:r>
            <a:r>
              <a:rPr lang="en-US" altLang="ko-KR" sz="2200">
                <a:ea typeface="굴림" charset="0"/>
                <a:cs typeface="굴림" charset="0"/>
                <a:sym typeface="Symbol" charset="0"/>
              </a:rPr>
              <a:t></a:t>
            </a:r>
            <a:r>
              <a:rPr lang="en-US" altLang="ko-KR" sz="2200" i="1" baseline="-25000">
                <a:ea typeface="굴림" charset="0"/>
                <a:cs typeface="굴림" charset="0"/>
              </a:rPr>
              <a:t>k</a:t>
            </a:r>
          </a:p>
        </p:txBody>
      </p:sp>
      <p:sp>
        <p:nvSpPr>
          <p:cNvPr id="27" name="모서리가 둥근 직사각형 25"/>
          <p:cNvSpPr/>
          <p:nvPr/>
        </p:nvSpPr>
        <p:spPr>
          <a:xfrm>
            <a:off x="1944200" y="2547938"/>
            <a:ext cx="4267200" cy="171926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52"/>
          <p:cNvSpPr txBox="1">
            <a:spLocks noChangeArrowheads="1"/>
          </p:cNvSpPr>
          <p:nvPr/>
        </p:nvSpPr>
        <p:spPr bwMode="auto">
          <a:xfrm>
            <a:off x="2044213" y="3840163"/>
            <a:ext cx="39755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ko-KR" i="1" dirty="0" smtClean="0">
                <a:solidFill>
                  <a:srgbClr val="0000CC"/>
                </a:solidFill>
                <a:latin typeface="+mn-lt"/>
                <a:ea typeface="굴림" charset="0"/>
                <a:cs typeface="굴림" charset="0"/>
              </a:rPr>
              <a:t>rastreabilidade do contraexemplo  </a:t>
            </a:r>
            <a:endParaRPr lang="ko-KR" altLang="en-US" i="1" dirty="0">
              <a:solidFill>
                <a:srgbClr val="0000CC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9" name="TextBox 47"/>
          <p:cNvSpPr txBox="1">
            <a:spLocks noChangeArrowheads="1"/>
          </p:cNvSpPr>
          <p:nvPr/>
        </p:nvSpPr>
        <p:spPr bwMode="auto">
          <a:xfrm>
            <a:off x="2672863" y="2703513"/>
            <a:ext cx="3524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2200">
                <a:sym typeface="Symbol" charset="0"/>
              </a:rPr>
              <a:t></a:t>
            </a:r>
            <a:endParaRPr lang="en-GB" sz="2200"/>
          </a:p>
        </p:txBody>
      </p:sp>
      <p:sp>
        <p:nvSpPr>
          <p:cNvPr id="30" name="TextBox 48"/>
          <p:cNvSpPr txBox="1">
            <a:spLocks noChangeArrowheads="1"/>
          </p:cNvSpPr>
          <p:nvPr/>
        </p:nvSpPr>
        <p:spPr bwMode="auto">
          <a:xfrm>
            <a:off x="3815863" y="2714625"/>
            <a:ext cx="3524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2200">
                <a:sym typeface="Symbol" charset="0"/>
              </a:rPr>
              <a:t></a:t>
            </a:r>
            <a:endParaRPr lang="en-GB" sz="2200"/>
          </a:p>
        </p:txBody>
      </p:sp>
      <p:sp>
        <p:nvSpPr>
          <p:cNvPr id="31" name="TextBox 49"/>
          <p:cNvSpPr txBox="1">
            <a:spLocks noChangeArrowheads="1"/>
          </p:cNvSpPr>
          <p:nvPr/>
        </p:nvSpPr>
        <p:spPr bwMode="auto">
          <a:xfrm>
            <a:off x="4901713" y="2725738"/>
            <a:ext cx="3524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2200">
                <a:sym typeface="Symbol" charset="0"/>
              </a:rPr>
              <a:t></a:t>
            </a:r>
            <a:endParaRPr lang="en-GB" sz="2200"/>
          </a:p>
        </p:txBody>
      </p:sp>
      <p:sp>
        <p:nvSpPr>
          <p:cNvPr id="32" name="TextBox 50"/>
          <p:cNvSpPr txBox="1">
            <a:spLocks noChangeArrowheads="1"/>
          </p:cNvSpPr>
          <p:nvPr/>
        </p:nvSpPr>
        <p:spPr bwMode="auto">
          <a:xfrm>
            <a:off x="6239975" y="2697163"/>
            <a:ext cx="3524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2200">
                <a:sym typeface="Symbol" charset="0"/>
              </a:rPr>
              <a:t></a:t>
            </a:r>
            <a:endParaRPr lang="en-GB" sz="2200"/>
          </a:p>
        </p:txBody>
      </p:sp>
      <p:sp>
        <p:nvSpPr>
          <p:cNvPr id="33" name="TextBox 54"/>
          <p:cNvSpPr txBox="1">
            <a:spLocks noChangeArrowheads="1"/>
          </p:cNvSpPr>
          <p:nvPr/>
        </p:nvSpPr>
        <p:spPr bwMode="auto">
          <a:xfrm>
            <a:off x="224938" y="3179763"/>
            <a:ext cx="14906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sz="2000" i="1" dirty="0" smtClean="0">
                <a:solidFill>
                  <a:srgbClr val="0000CC"/>
                </a:solidFill>
                <a:latin typeface="+mn-lt"/>
              </a:rPr>
              <a:t>sistema de</a:t>
            </a:r>
          </a:p>
          <a:p>
            <a:pPr algn="ctr" eaLnBrk="1" hangingPunct="1"/>
            <a:r>
              <a:rPr lang="en-GB" sz="2000" i="1" dirty="0" smtClean="0">
                <a:solidFill>
                  <a:srgbClr val="0000CC"/>
                </a:solidFill>
                <a:latin typeface="+mn-lt"/>
              </a:rPr>
              <a:t>transição</a:t>
            </a:r>
            <a:endParaRPr lang="en-GB" sz="2000" i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4" name="TextBox 57"/>
          <p:cNvSpPr txBox="1">
            <a:spLocks noChangeArrowheads="1"/>
          </p:cNvSpPr>
          <p:nvPr/>
        </p:nvSpPr>
        <p:spPr bwMode="auto">
          <a:xfrm>
            <a:off x="7306400" y="2319603"/>
            <a:ext cx="15760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2200" i="1" dirty="0" smtClean="0">
                <a:solidFill>
                  <a:srgbClr val="0000CC"/>
                </a:solidFill>
                <a:latin typeface="+mn-lt"/>
              </a:rPr>
              <a:t>propriedade</a:t>
            </a:r>
            <a:endParaRPr lang="en-GB" sz="2200" i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>
            <a:off x="7659200" y="3687763"/>
            <a:ext cx="8260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2200" i="1" dirty="0" smtClean="0">
                <a:solidFill>
                  <a:srgbClr val="0000CC"/>
                </a:solidFill>
                <a:latin typeface="+mn-lt"/>
              </a:rPr>
              <a:t>limite</a:t>
            </a:r>
            <a:endParaRPr lang="en-GB" sz="2200" i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6" name="Line 43"/>
          <p:cNvSpPr>
            <a:spLocks noChangeShapeType="1"/>
          </p:cNvSpPr>
          <p:nvPr/>
        </p:nvSpPr>
        <p:spPr bwMode="auto">
          <a:xfrm flipV="1">
            <a:off x="1487000" y="3581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7125800" y="27432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5"/>
          <p:cNvSpPr>
            <a:spLocks noChangeShapeType="1"/>
          </p:cNvSpPr>
          <p:nvPr/>
        </p:nvSpPr>
        <p:spPr bwMode="auto">
          <a:xfrm flipH="1" flipV="1">
            <a:off x="7125800" y="37338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9" name="Picture 1"/>
          <p:cNvPicPr>
            <a:picLocks noChangeAspect="1" noChangeArrowheads="1"/>
          </p:cNvPicPr>
          <p:nvPr/>
        </p:nvPicPr>
        <p:blipFill rotWithShape="1">
          <a:blip r:embed="rId2" cstate="print"/>
          <a:srcRect l="30277" r="52315" b="33873"/>
          <a:stretch/>
        </p:blipFill>
        <p:spPr bwMode="auto">
          <a:xfrm>
            <a:off x="572921" y="2488257"/>
            <a:ext cx="641604" cy="7562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0" name="Rectangle 39"/>
          <p:cNvSpPr/>
          <p:nvPr/>
        </p:nvSpPr>
        <p:spPr>
          <a:xfrm>
            <a:off x="5566169" y="3886200"/>
            <a:ext cx="311856" cy="3232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ítulo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Verificação de Modelos Limitados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reto 41"/>
          <p:cNvCxnSpPr/>
          <p:nvPr/>
        </p:nvCxnSpPr>
        <p:spPr>
          <a:xfrm>
            <a:off x="381000" y="914400"/>
            <a:ext cx="8382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/>
          <a:p>
            <a:fld id="{E0186CFF-3FBE-0149-A0D3-73E999EBFB2C}" type="slidenum">
              <a:rPr lang="en-US" smtClean="0"/>
              <a:t>5</a:t>
            </a:fld>
            <a:endParaRPr lang="en-US" dirty="0"/>
          </a:p>
        </p:txBody>
      </p:sp>
      <p:sp>
        <p:nvSpPr>
          <p:cNvPr id="44" name="Espaço Reservado para Conteúdo 2"/>
          <p:cNvSpPr txBox="1">
            <a:spLocks/>
          </p:cNvSpPr>
          <p:nvPr/>
        </p:nvSpPr>
        <p:spPr>
          <a:xfrm>
            <a:off x="381000" y="1143000"/>
            <a:ext cx="8382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 smtClean="0"/>
              <a:t>Do inglês, </a:t>
            </a:r>
            <a:r>
              <a:rPr lang="pt-BR" i="1" dirty="0" err="1" smtClean="0"/>
              <a:t>Bounded</a:t>
            </a:r>
            <a:r>
              <a:rPr lang="pt-BR" i="1" dirty="0" smtClean="0"/>
              <a:t> </a:t>
            </a:r>
            <a:r>
              <a:rPr lang="pt-BR" i="1" dirty="0" err="1" smtClean="0"/>
              <a:t>Model</a:t>
            </a:r>
            <a:r>
              <a:rPr lang="pt-BR" i="1" dirty="0" smtClean="0"/>
              <a:t> </a:t>
            </a:r>
            <a:r>
              <a:rPr lang="pt-BR" i="1" dirty="0" err="1" smtClean="0"/>
              <a:t>Checking</a:t>
            </a:r>
            <a:r>
              <a:rPr lang="pt-BR" i="1" dirty="0" smtClean="0"/>
              <a:t> </a:t>
            </a:r>
            <a:r>
              <a:rPr lang="pt-BR" dirty="0" smtClean="0"/>
              <a:t>(BMC)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checa a negação de uma propriedade em uma determinada profundidade</a:t>
            </a:r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Sistema de transição M desdobrando </a:t>
            </a:r>
            <a:r>
              <a:rPr lang="pt-BR" i="1" dirty="0" smtClean="0"/>
              <a:t>k </a:t>
            </a:r>
            <a:r>
              <a:rPr lang="pt-BR" dirty="0" smtClean="0"/>
              <a:t>vezes</a:t>
            </a:r>
          </a:p>
          <a:p>
            <a:pPr lvl="1" algn="just"/>
            <a:r>
              <a:rPr lang="pt-BR" dirty="0" smtClean="0"/>
              <a:t>Para programas: </a:t>
            </a:r>
            <a:r>
              <a:rPr lang="pt-BR" i="1" dirty="0" smtClean="0"/>
              <a:t>loops</a:t>
            </a:r>
            <a:r>
              <a:rPr lang="pt-BR" dirty="0" smtClean="0"/>
              <a:t>, vetores, ...</a:t>
            </a:r>
          </a:p>
          <a:p>
            <a:pPr algn="just"/>
            <a:r>
              <a:rPr lang="pt-BR" dirty="0" smtClean="0"/>
              <a:t>Traduzido em uma condição de verificação </a:t>
            </a:r>
            <a:r>
              <a:rPr lang="en-GB" b="1" dirty="0" smtClean="0">
                <a:cs typeface="Arial" charset="0"/>
                <a:sym typeface="Symbol" charset="0"/>
              </a:rPr>
              <a:t> </a:t>
            </a:r>
            <a:r>
              <a:rPr lang="en-GB" dirty="0" err="1" smtClean="0">
                <a:cs typeface="Arial" charset="0"/>
                <a:sym typeface="Symbol" charset="0"/>
              </a:rPr>
              <a:t>tal</a:t>
            </a:r>
            <a:r>
              <a:rPr lang="en-GB" dirty="0" smtClean="0">
                <a:cs typeface="Arial" charset="0"/>
                <a:sym typeface="Symbol" charset="0"/>
              </a:rPr>
              <a:t> </a:t>
            </a:r>
            <a:r>
              <a:rPr lang="en-GB" dirty="0" err="1" smtClean="0">
                <a:cs typeface="Arial" charset="0"/>
                <a:sym typeface="Symbol" charset="0"/>
              </a:rPr>
              <a:t>que</a:t>
            </a:r>
            <a:endParaRPr lang="en-GB" dirty="0" smtClean="0">
              <a:cs typeface="Arial" charset="0"/>
              <a:sym typeface="Symbol" charset="0"/>
            </a:endParaRPr>
          </a:p>
          <a:p>
            <a:pPr marL="457200" lvl="1" indent="0" algn="just">
              <a:buNone/>
            </a:pPr>
            <a:r>
              <a:rPr lang="en-GB" b="1" dirty="0" smtClean="0">
                <a:cs typeface="Arial" charset="0"/>
                <a:sym typeface="Symbol" charset="0"/>
              </a:rPr>
              <a:t> </a:t>
            </a:r>
            <a:r>
              <a:rPr lang="en-GB" b="1" dirty="0">
                <a:cs typeface="Arial" charset="0"/>
                <a:sym typeface="Symbol" charset="0"/>
              </a:rPr>
              <a:t></a:t>
            </a:r>
            <a:r>
              <a:rPr lang="pt-BR" b="1" dirty="0"/>
              <a:t> é </a:t>
            </a:r>
            <a:r>
              <a:rPr lang="pt-BR" b="1" dirty="0" err="1"/>
              <a:t>satisfatível</a:t>
            </a:r>
            <a:r>
              <a:rPr lang="pt-BR" b="1" dirty="0"/>
              <a:t> </a:t>
            </a:r>
            <a:r>
              <a:rPr lang="pt-BR" b="1" dirty="0" err="1"/>
              <a:t>sse</a:t>
            </a:r>
            <a:r>
              <a:rPr lang="pt-BR" b="1" dirty="0"/>
              <a:t> </a:t>
            </a:r>
            <a:r>
              <a:rPr lang="en-GB" b="1" dirty="0">
                <a:cs typeface="Arial" charset="0"/>
                <a:sym typeface="Symbol" charset="0"/>
              </a:rPr>
              <a:t></a:t>
            </a:r>
            <a:r>
              <a:rPr lang="pt-BR" b="1" dirty="0"/>
              <a:t> tem um contraexemplo de profundidade menor ou igual a </a:t>
            </a:r>
            <a:r>
              <a:rPr lang="pt-BR" b="1" i="1" dirty="0"/>
              <a:t>k</a:t>
            </a:r>
          </a:p>
          <a:p>
            <a:pPr marL="457200" lvl="1" indent="0" algn="just">
              <a:buNone/>
            </a:pP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540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27" grpId="0" animBg="1"/>
      <p:bldP spid="29" grpId="0"/>
      <p:bldP spid="30" grpId="0"/>
      <p:bldP spid="31" grpId="0"/>
      <p:bldP spid="32" grpId="0"/>
      <p:bldP spid="33" grpId="0"/>
      <p:bldP spid="35" grpId="0"/>
      <p:bldP spid="36" grpId="0" animBg="1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ESBMC - Arquitetura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381000" y="914400"/>
            <a:ext cx="8382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tângulo 1" descr=" 2"/>
          <p:cNvSpPr/>
          <p:nvPr/>
        </p:nvSpPr>
        <p:spPr>
          <a:xfrm>
            <a:off x="2121999" y="1453824"/>
            <a:ext cx="6812191" cy="1626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5" descr=" 10"/>
          <p:cNvSpPr txBox="1"/>
          <p:nvPr/>
        </p:nvSpPr>
        <p:spPr>
          <a:xfrm>
            <a:off x="771525" y="2057400"/>
            <a:ext cx="1066800" cy="584775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x-none" sz="1600" dirty="0" smtClean="0">
                <a:solidFill>
                  <a:sysClr val="windowText" lastClr="000000"/>
                </a:solidFill>
              </a:rPr>
              <a:t>Código</a:t>
            </a:r>
          </a:p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C/</a:t>
            </a:r>
            <a:r>
              <a:rPr lang="x-none" sz="1600" smtClean="0">
                <a:solidFill>
                  <a:sysClr val="windowText" lastClr="000000"/>
                </a:solidFill>
              </a:rPr>
              <a:t>C++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5" descr=" 12"/>
          <p:cNvSpPr txBox="1"/>
          <p:nvPr/>
        </p:nvSpPr>
        <p:spPr>
          <a:xfrm>
            <a:off x="2362200" y="1942981"/>
            <a:ext cx="838200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/>
              <a:t>Parser</a:t>
            </a:r>
          </a:p>
          <a:p>
            <a:pPr algn="ctr"/>
            <a:r>
              <a:rPr lang="pt-BR" sz="1600" dirty="0" smtClean="0"/>
              <a:t>C/C++</a:t>
            </a:r>
          </a:p>
          <a:p>
            <a:pPr algn="ctr"/>
            <a:endParaRPr lang="pt-BR" sz="800" dirty="0"/>
          </a:p>
        </p:txBody>
      </p:sp>
      <p:sp>
        <p:nvSpPr>
          <p:cNvPr id="10" name="TextBox 5" descr=" 13"/>
          <p:cNvSpPr txBox="1"/>
          <p:nvPr/>
        </p:nvSpPr>
        <p:spPr>
          <a:xfrm>
            <a:off x="5105400" y="1927592"/>
            <a:ext cx="1066800" cy="815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 smtClean="0"/>
              <a:t>Programas</a:t>
            </a:r>
            <a:endParaRPr lang="pt-BR" dirty="0" smtClean="0"/>
          </a:p>
          <a:p>
            <a:pPr algn="ctr"/>
            <a:r>
              <a:rPr lang="pt-BR" sz="1600" dirty="0" smtClean="0"/>
              <a:t>GOTO</a:t>
            </a:r>
            <a:endParaRPr lang="pt-BR" dirty="0" smtClean="0"/>
          </a:p>
          <a:p>
            <a:pPr algn="ctr"/>
            <a:endParaRPr lang="pt-BR" sz="900" dirty="0"/>
          </a:p>
        </p:txBody>
      </p:sp>
      <p:sp>
        <p:nvSpPr>
          <p:cNvPr id="11" name="TextBox 5" descr=" 15"/>
          <p:cNvSpPr txBox="1"/>
          <p:nvPr/>
        </p:nvSpPr>
        <p:spPr>
          <a:xfrm>
            <a:off x="7696200" y="1927089"/>
            <a:ext cx="1019223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 smtClean="0"/>
              <a:t>SMT Solver</a:t>
            </a:r>
          </a:p>
          <a:p>
            <a:pPr algn="ctr"/>
            <a:endParaRPr lang="pt-BR" sz="800" dirty="0"/>
          </a:p>
        </p:txBody>
      </p:sp>
      <p:sp>
        <p:nvSpPr>
          <p:cNvPr id="12" name="CaixaDeTexto 2" descr=" 3"/>
          <p:cNvSpPr txBox="1"/>
          <p:nvPr/>
        </p:nvSpPr>
        <p:spPr>
          <a:xfrm>
            <a:off x="2137420" y="1453825"/>
            <a:ext cx="84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ESBMC</a:t>
            </a:r>
            <a:endParaRPr lang="en-US" i="1" dirty="0"/>
          </a:p>
        </p:txBody>
      </p:sp>
      <p:cxnSp>
        <p:nvCxnSpPr>
          <p:cNvPr id="14" name="Conector de seta reta 20" descr=" 21"/>
          <p:cNvCxnSpPr>
            <a:stCxn id="10" idx="3"/>
            <a:endCxn id="17" idx="1"/>
          </p:cNvCxnSpPr>
          <p:nvPr/>
        </p:nvCxnSpPr>
        <p:spPr>
          <a:xfrm flipV="1">
            <a:off x="6172200" y="2327199"/>
            <a:ext cx="391530" cy="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22" descr=" 23"/>
          <p:cNvCxnSpPr>
            <a:stCxn id="17" idx="3"/>
            <a:endCxn id="11" idx="1"/>
          </p:cNvCxnSpPr>
          <p:nvPr/>
        </p:nvCxnSpPr>
        <p:spPr>
          <a:xfrm>
            <a:off x="7391400" y="2327199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5" descr=" 13"/>
          <p:cNvSpPr txBox="1"/>
          <p:nvPr/>
        </p:nvSpPr>
        <p:spPr>
          <a:xfrm>
            <a:off x="6563730" y="1927089"/>
            <a:ext cx="827670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 smtClean="0"/>
              <a:t>GOTO</a:t>
            </a:r>
          </a:p>
          <a:p>
            <a:pPr algn="ctr"/>
            <a:r>
              <a:rPr lang="pt-BR" sz="1600" i="1" dirty="0" err="1" smtClean="0"/>
              <a:t>symex</a:t>
            </a:r>
            <a:endParaRPr lang="pt-BR" sz="1600" i="1" dirty="0"/>
          </a:p>
          <a:p>
            <a:pPr algn="ctr"/>
            <a:endParaRPr lang="pt-BR" sz="800" dirty="0"/>
          </a:p>
        </p:txBody>
      </p:sp>
      <p:sp>
        <p:nvSpPr>
          <p:cNvPr id="18" name="Decision 52"/>
          <p:cNvSpPr/>
          <p:nvPr/>
        </p:nvSpPr>
        <p:spPr>
          <a:xfrm>
            <a:off x="7664962" y="3447360"/>
            <a:ext cx="1098038" cy="70848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rminator 53"/>
          <p:cNvSpPr/>
          <p:nvPr/>
        </p:nvSpPr>
        <p:spPr>
          <a:xfrm>
            <a:off x="7391400" y="4475520"/>
            <a:ext cx="1655339" cy="604800"/>
          </a:xfrm>
          <a:prstGeom prst="flowChartTerminator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cs typeface="Arial"/>
              </a:rPr>
              <a:t>Verificação Bem Sucedida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20" name="Terminator 54"/>
          <p:cNvSpPr/>
          <p:nvPr/>
        </p:nvSpPr>
        <p:spPr>
          <a:xfrm>
            <a:off x="5736061" y="3499200"/>
            <a:ext cx="1655339" cy="604800"/>
          </a:xfrm>
          <a:prstGeom prst="flowChartTerminator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  <a:cs typeface="Arial"/>
              </a:rPr>
              <a:t>Contraexemplo</a:t>
            </a:r>
            <a:endParaRPr lang="en-US" sz="1600" dirty="0">
              <a:solidFill>
                <a:srgbClr val="000000"/>
              </a:solidFill>
              <a:cs typeface="Arial"/>
            </a:endParaRPr>
          </a:p>
        </p:txBody>
      </p:sp>
      <p:cxnSp>
        <p:nvCxnSpPr>
          <p:cNvPr id="21" name="Conector de seta reta 24" descr=" 25"/>
          <p:cNvCxnSpPr>
            <a:stCxn id="11" idx="2"/>
            <a:endCxn id="18" idx="0"/>
          </p:cNvCxnSpPr>
          <p:nvPr/>
        </p:nvCxnSpPr>
        <p:spPr>
          <a:xfrm>
            <a:off x="8205812" y="2727308"/>
            <a:ext cx="8169" cy="72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4" descr=" 25"/>
          <p:cNvCxnSpPr>
            <a:stCxn id="18" idx="2"/>
            <a:endCxn id="19" idx="0"/>
          </p:cNvCxnSpPr>
          <p:nvPr/>
        </p:nvCxnSpPr>
        <p:spPr>
          <a:xfrm>
            <a:off x="8213981" y="4155840"/>
            <a:ext cx="5089" cy="31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4" descr=" 25"/>
          <p:cNvCxnSpPr>
            <a:stCxn id="18" idx="1"/>
            <a:endCxn id="20" idx="3"/>
          </p:cNvCxnSpPr>
          <p:nvPr/>
        </p:nvCxnSpPr>
        <p:spPr>
          <a:xfrm flipH="1">
            <a:off x="7391400" y="3801600"/>
            <a:ext cx="273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5" descr=" 12"/>
          <p:cNvSpPr txBox="1"/>
          <p:nvPr/>
        </p:nvSpPr>
        <p:spPr>
          <a:xfrm>
            <a:off x="3581400" y="1942981"/>
            <a:ext cx="1066800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i="1" dirty="0" err="1" smtClean="0"/>
              <a:t>Typecheck</a:t>
            </a:r>
            <a:endParaRPr lang="pt-BR" sz="1600" i="1" dirty="0" smtClean="0"/>
          </a:p>
          <a:p>
            <a:pPr algn="ctr"/>
            <a:r>
              <a:rPr lang="pt-BR" sz="1600" dirty="0" smtClean="0"/>
              <a:t>C/C++</a:t>
            </a:r>
          </a:p>
          <a:p>
            <a:pPr algn="ctr"/>
            <a:endParaRPr lang="pt-BR" sz="800" dirty="0"/>
          </a:p>
        </p:txBody>
      </p:sp>
      <p:cxnSp>
        <p:nvCxnSpPr>
          <p:cNvPr id="64" name="Conector de seta reta 20" descr=" 21"/>
          <p:cNvCxnSpPr>
            <a:stCxn id="32" idx="3"/>
            <a:endCxn id="10" idx="1"/>
          </p:cNvCxnSpPr>
          <p:nvPr/>
        </p:nvCxnSpPr>
        <p:spPr>
          <a:xfrm flipV="1">
            <a:off x="4648200" y="2335396"/>
            <a:ext cx="457200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20" descr=" 21"/>
          <p:cNvCxnSpPr>
            <a:stCxn id="9" idx="3"/>
            <a:endCxn id="32" idx="1"/>
          </p:cNvCxnSpPr>
          <p:nvPr/>
        </p:nvCxnSpPr>
        <p:spPr>
          <a:xfrm>
            <a:off x="3200400" y="2343091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20" descr=" 21"/>
          <p:cNvCxnSpPr>
            <a:stCxn id="8" idx="3"/>
            <a:endCxn id="9" idx="1"/>
          </p:cNvCxnSpPr>
          <p:nvPr/>
        </p:nvCxnSpPr>
        <p:spPr>
          <a:xfrm flipV="1">
            <a:off x="1838325" y="2343091"/>
            <a:ext cx="523875" cy="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8"/>
          <p:cNvSpPr/>
          <p:nvPr/>
        </p:nvSpPr>
        <p:spPr>
          <a:xfrm>
            <a:off x="381000" y="3200400"/>
            <a:ext cx="4343400" cy="2819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tângulo 75"/>
          <p:cNvSpPr/>
          <p:nvPr/>
        </p:nvSpPr>
        <p:spPr>
          <a:xfrm>
            <a:off x="685800" y="3276600"/>
            <a:ext cx="2209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dirty="0">
                <a:solidFill>
                  <a:srgbClr val="7F0055"/>
                </a:solidFill>
              </a:rPr>
              <a:t> </a:t>
            </a:r>
            <a:r>
              <a:rPr lang="pt-BR" dirty="0" err="1">
                <a:solidFill>
                  <a:srgbClr val="7F0055"/>
                </a:solidFill>
              </a:rPr>
              <a:t>int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b="1" dirty="0" err="1">
                <a:solidFill>
                  <a:srgbClr val="000000"/>
                </a:solidFill>
              </a:rPr>
              <a:t>main</a:t>
            </a:r>
            <a:r>
              <a:rPr lang="pt-BR" dirty="0" smtClean="0">
                <a:solidFill>
                  <a:srgbClr val="000000"/>
                </a:solidFill>
              </a:rPr>
              <a:t>( ){</a:t>
            </a:r>
            <a:endParaRPr lang="pt-BR" dirty="0">
              <a:solidFill>
                <a:srgbClr val="000000"/>
              </a:solidFill>
            </a:endParaRPr>
          </a:p>
          <a:p>
            <a:pPr lvl="0"/>
            <a:r>
              <a:rPr lang="pt-BR" dirty="0">
                <a:solidFill>
                  <a:srgbClr val="7F0055"/>
                </a:solidFill>
              </a:rPr>
              <a:t>      </a:t>
            </a:r>
            <a:r>
              <a:rPr lang="pt-BR" dirty="0" err="1" smtClean="0">
                <a:solidFill>
                  <a:srgbClr val="7F0055"/>
                </a:solidFill>
              </a:rPr>
              <a:t>int</a:t>
            </a:r>
            <a:r>
              <a:rPr lang="pt-BR" dirty="0" smtClean="0">
                <a:solidFill>
                  <a:srgbClr val="000000"/>
                </a:solidFill>
              </a:rPr>
              <a:t>  x=5;</a:t>
            </a:r>
            <a:endParaRPr lang="pt-BR" dirty="0">
              <a:solidFill>
                <a:srgbClr val="000000"/>
              </a:solidFill>
            </a:endParaRPr>
          </a:p>
          <a:p>
            <a:pPr lvl="0"/>
            <a:r>
              <a:rPr lang="pt-BR" dirty="0" smtClean="0">
                <a:solidFill>
                  <a:srgbClr val="7F0055"/>
                </a:solidFill>
              </a:rPr>
              <a:t>      </a:t>
            </a:r>
            <a:r>
              <a:rPr lang="pt-BR" dirty="0" err="1" smtClean="0">
                <a:solidFill>
                  <a:srgbClr val="7F0055"/>
                </a:solidFill>
              </a:rPr>
              <a:t>int</a:t>
            </a:r>
            <a:r>
              <a:rPr lang="pt-BR" dirty="0" smtClean="0">
                <a:solidFill>
                  <a:srgbClr val="7F0055"/>
                </a:solidFill>
              </a:rPr>
              <a:t> </a:t>
            </a:r>
            <a:r>
              <a:rPr lang="pt-BR" dirty="0" smtClean="0"/>
              <a:t>y=-1</a:t>
            </a:r>
            <a:r>
              <a:rPr lang="pt-BR" dirty="0" smtClean="0">
                <a:solidFill>
                  <a:srgbClr val="7F0055"/>
                </a:solidFill>
              </a:rPr>
              <a:t>;</a:t>
            </a:r>
          </a:p>
          <a:p>
            <a:pPr lvl="0"/>
            <a:r>
              <a:rPr lang="pt-BR" dirty="0" smtClean="0">
                <a:solidFill>
                  <a:srgbClr val="7F0055"/>
                </a:solidFill>
              </a:rPr>
              <a:t>      </a:t>
            </a:r>
            <a:r>
              <a:rPr lang="pt-BR" dirty="0" err="1" smtClean="0">
                <a:solidFill>
                  <a:srgbClr val="7F0055"/>
                </a:solidFill>
              </a:rPr>
              <a:t>if</a:t>
            </a:r>
            <a:r>
              <a:rPr lang="pt-BR" dirty="0" smtClean="0">
                <a:solidFill>
                  <a:srgbClr val="000000"/>
                </a:solidFill>
              </a:rPr>
              <a:t>(x==5) {</a:t>
            </a:r>
          </a:p>
          <a:p>
            <a:pPr lvl="0"/>
            <a:r>
              <a:rPr lang="pt-BR" dirty="0" smtClean="0">
                <a:solidFill>
                  <a:srgbClr val="000000"/>
                </a:solidFill>
              </a:rPr>
              <a:t>          </a:t>
            </a:r>
            <a:r>
              <a:rPr lang="pt-BR" dirty="0" err="1" smtClean="0">
                <a:solidFill>
                  <a:srgbClr val="000000"/>
                </a:solidFill>
              </a:rPr>
              <a:t>assert</a:t>
            </a:r>
            <a:r>
              <a:rPr lang="pt-BR" dirty="0" smtClean="0">
                <a:solidFill>
                  <a:srgbClr val="000000"/>
                </a:solidFill>
              </a:rPr>
              <a:t>(x!=0);</a:t>
            </a:r>
            <a:endParaRPr lang="pt-BR" dirty="0">
              <a:solidFill>
                <a:srgbClr val="000000"/>
              </a:solidFill>
            </a:endParaRPr>
          </a:p>
          <a:p>
            <a:pPr lvl="0"/>
            <a:r>
              <a:rPr lang="pt-BR" dirty="0">
                <a:solidFill>
                  <a:srgbClr val="000000"/>
                </a:solidFill>
              </a:rPr>
              <a:t>   </a:t>
            </a:r>
            <a:r>
              <a:rPr lang="pt-BR" dirty="0" smtClean="0">
                <a:solidFill>
                  <a:srgbClr val="000000"/>
                </a:solidFill>
              </a:rPr>
              <a:t>       </a:t>
            </a:r>
            <a:r>
              <a:rPr lang="pt-BR" dirty="0" smtClean="0"/>
              <a:t>y=</a:t>
            </a:r>
            <a:r>
              <a:rPr lang="pt-BR" dirty="0" smtClean="0">
                <a:solidFill>
                  <a:srgbClr val="000000"/>
                </a:solidFill>
              </a:rPr>
              <a:t>0;</a:t>
            </a:r>
          </a:p>
          <a:p>
            <a:pPr lvl="0"/>
            <a:r>
              <a:rPr lang="pt-BR" dirty="0" smtClean="0">
                <a:solidFill>
                  <a:srgbClr val="000000"/>
                </a:solidFill>
              </a:rPr>
              <a:t>      }</a:t>
            </a:r>
          </a:p>
          <a:p>
            <a:pPr lvl="0"/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 smtClean="0">
                <a:solidFill>
                  <a:srgbClr val="000000"/>
                </a:solidFill>
              </a:rPr>
              <a:t>     </a:t>
            </a:r>
            <a:r>
              <a:rPr lang="pt-BR" dirty="0" err="1" smtClean="0">
                <a:solidFill>
                  <a:srgbClr val="800080"/>
                </a:solidFill>
              </a:rPr>
              <a:t>return</a:t>
            </a:r>
            <a:r>
              <a:rPr lang="pt-BR" dirty="0" smtClean="0">
                <a:solidFill>
                  <a:srgbClr val="000000"/>
                </a:solidFill>
              </a:rPr>
              <a:t> y;</a:t>
            </a:r>
            <a:endParaRPr lang="pt-BR" dirty="0">
              <a:solidFill>
                <a:srgbClr val="000000"/>
              </a:solidFill>
            </a:endParaRPr>
          </a:p>
          <a:p>
            <a:pPr lvl="0"/>
            <a:r>
              <a:rPr lang="pt-BR" dirty="0">
                <a:solidFill>
                  <a:srgbClr val="000000"/>
                </a:solidFill>
              </a:rPr>
              <a:t>}</a:t>
            </a:r>
            <a:endParaRPr lang="pt-PT" dirty="0"/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/>
          <a:p>
            <a:fld id="{E0186CFF-3FBE-0149-A0D3-73E999EBFB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3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381000" y="3441335"/>
            <a:ext cx="4343400" cy="1336585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ector reto 60"/>
          <p:cNvCxnSpPr/>
          <p:nvPr/>
        </p:nvCxnSpPr>
        <p:spPr>
          <a:xfrm>
            <a:off x="381000" y="914400"/>
            <a:ext cx="8382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381001" y="3558579"/>
            <a:ext cx="419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000" i="1" dirty="0" err="1" smtClean="0"/>
              <a:t>Lexer</a:t>
            </a:r>
            <a:r>
              <a:rPr lang="pt-BR" sz="2000" i="1" dirty="0" smtClean="0"/>
              <a:t>/</a:t>
            </a:r>
            <a:r>
              <a:rPr lang="pt-BR" sz="2000" i="1" dirty="0" err="1" smtClean="0"/>
              <a:t>parser</a:t>
            </a:r>
            <a:r>
              <a:rPr lang="pt-BR" sz="2000" dirty="0" smtClean="0"/>
              <a:t> baseado em </a:t>
            </a:r>
            <a:r>
              <a:rPr lang="pt-BR" sz="2000" dirty="0" err="1" smtClean="0"/>
              <a:t>flex</a:t>
            </a:r>
            <a:r>
              <a:rPr lang="pt-BR" sz="2000" dirty="0" smtClean="0"/>
              <a:t>/</a:t>
            </a:r>
            <a:r>
              <a:rPr lang="pt-BR" sz="2000" dirty="0" err="1" smtClean="0"/>
              <a:t>bison</a:t>
            </a:r>
            <a:endParaRPr lang="pt-BR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/>
              <a:t>Converte para linguagem intermediária </a:t>
            </a:r>
            <a:r>
              <a:rPr lang="pt-BR" sz="2000" dirty="0" err="1" smtClean="0"/>
              <a:t>IRep</a:t>
            </a:r>
            <a:endParaRPr lang="pt-BR" sz="2000" dirty="0" smtClean="0"/>
          </a:p>
          <a:p>
            <a:r>
              <a:rPr lang="pt-BR" sz="2000" dirty="0"/>
              <a:t>	</a:t>
            </a:r>
            <a:endParaRPr lang="pt-BR" sz="2000" dirty="0" smtClean="0"/>
          </a:p>
          <a:p>
            <a:endParaRPr lang="pt-BR" sz="2000" dirty="0"/>
          </a:p>
        </p:txBody>
      </p:sp>
      <p:sp>
        <p:nvSpPr>
          <p:cNvPr id="40" name="Retângulo 1" descr=" 2"/>
          <p:cNvSpPr/>
          <p:nvPr/>
        </p:nvSpPr>
        <p:spPr>
          <a:xfrm>
            <a:off x="2121999" y="1453824"/>
            <a:ext cx="6812191" cy="1626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extBox 5" descr=" 10"/>
          <p:cNvSpPr txBox="1"/>
          <p:nvPr/>
        </p:nvSpPr>
        <p:spPr>
          <a:xfrm>
            <a:off x="771525" y="2043008"/>
            <a:ext cx="1066800" cy="5847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x-none" sz="1600" dirty="0" smtClean="0">
                <a:solidFill>
                  <a:sysClr val="windowText" lastClr="000000"/>
                </a:solidFill>
              </a:rPr>
              <a:t>Código</a:t>
            </a:r>
          </a:p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C/</a:t>
            </a:r>
            <a:r>
              <a:rPr lang="x-none" sz="1600" smtClean="0">
                <a:solidFill>
                  <a:sysClr val="windowText" lastClr="000000"/>
                </a:solidFill>
              </a:rPr>
              <a:t>C++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Box 5" descr=" 12"/>
          <p:cNvSpPr txBox="1"/>
          <p:nvPr/>
        </p:nvSpPr>
        <p:spPr>
          <a:xfrm>
            <a:off x="2362200" y="1942981"/>
            <a:ext cx="838200" cy="80021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/>
              <a:t>Parser</a:t>
            </a:r>
          </a:p>
          <a:p>
            <a:pPr algn="ctr"/>
            <a:r>
              <a:rPr lang="pt-BR" sz="1600" dirty="0" smtClean="0"/>
              <a:t>C/C++</a:t>
            </a:r>
          </a:p>
          <a:p>
            <a:pPr algn="ctr"/>
            <a:endParaRPr lang="pt-BR" sz="800" dirty="0"/>
          </a:p>
        </p:txBody>
      </p:sp>
      <p:sp>
        <p:nvSpPr>
          <p:cNvPr id="43" name="TextBox 5" descr=" 13"/>
          <p:cNvSpPr txBox="1"/>
          <p:nvPr/>
        </p:nvSpPr>
        <p:spPr>
          <a:xfrm>
            <a:off x="5105400" y="1927592"/>
            <a:ext cx="1066800" cy="815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 smtClean="0"/>
              <a:t>Programas</a:t>
            </a:r>
            <a:endParaRPr lang="pt-BR" dirty="0" smtClean="0"/>
          </a:p>
          <a:p>
            <a:pPr algn="ctr"/>
            <a:r>
              <a:rPr lang="pt-BR" sz="1600" dirty="0" smtClean="0"/>
              <a:t>GOTO</a:t>
            </a:r>
            <a:endParaRPr lang="pt-BR" dirty="0" smtClean="0"/>
          </a:p>
          <a:p>
            <a:pPr algn="ctr"/>
            <a:endParaRPr lang="pt-BR" sz="900" dirty="0"/>
          </a:p>
        </p:txBody>
      </p:sp>
      <p:sp>
        <p:nvSpPr>
          <p:cNvPr id="44" name="TextBox 5" descr=" 15"/>
          <p:cNvSpPr txBox="1"/>
          <p:nvPr/>
        </p:nvSpPr>
        <p:spPr>
          <a:xfrm>
            <a:off x="7696200" y="1927089"/>
            <a:ext cx="1019223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 smtClean="0"/>
              <a:t>SMT Solver</a:t>
            </a:r>
          </a:p>
          <a:p>
            <a:pPr algn="ctr"/>
            <a:endParaRPr lang="pt-BR" sz="800" dirty="0"/>
          </a:p>
        </p:txBody>
      </p:sp>
      <p:sp>
        <p:nvSpPr>
          <p:cNvPr id="45" name="CaixaDeTexto 2" descr=" 3"/>
          <p:cNvSpPr txBox="1"/>
          <p:nvPr/>
        </p:nvSpPr>
        <p:spPr>
          <a:xfrm>
            <a:off x="2137420" y="1453825"/>
            <a:ext cx="84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ESBMC</a:t>
            </a:r>
            <a:endParaRPr lang="en-US" i="1" dirty="0"/>
          </a:p>
        </p:txBody>
      </p:sp>
      <p:cxnSp>
        <p:nvCxnSpPr>
          <p:cNvPr id="46" name="Conector de seta reta 20" descr=" 21"/>
          <p:cNvCxnSpPr>
            <a:stCxn id="43" idx="3"/>
            <a:endCxn id="48" idx="1"/>
          </p:cNvCxnSpPr>
          <p:nvPr/>
        </p:nvCxnSpPr>
        <p:spPr>
          <a:xfrm flipV="1">
            <a:off x="6172200" y="2327199"/>
            <a:ext cx="391530" cy="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22" descr=" 23"/>
          <p:cNvCxnSpPr>
            <a:stCxn id="48" idx="3"/>
            <a:endCxn id="44" idx="1"/>
          </p:cNvCxnSpPr>
          <p:nvPr/>
        </p:nvCxnSpPr>
        <p:spPr>
          <a:xfrm>
            <a:off x="7391400" y="2327199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5" descr=" 13"/>
          <p:cNvSpPr txBox="1"/>
          <p:nvPr/>
        </p:nvSpPr>
        <p:spPr>
          <a:xfrm>
            <a:off x="6563730" y="1927089"/>
            <a:ext cx="827670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 smtClean="0"/>
              <a:t>GOTO</a:t>
            </a:r>
          </a:p>
          <a:p>
            <a:pPr algn="ctr"/>
            <a:r>
              <a:rPr lang="pt-BR" sz="1600" i="1" dirty="0" err="1" smtClean="0"/>
              <a:t>symex</a:t>
            </a:r>
            <a:endParaRPr lang="pt-BR" sz="1600" i="1" dirty="0"/>
          </a:p>
          <a:p>
            <a:pPr algn="ctr"/>
            <a:endParaRPr lang="pt-BR" sz="800" dirty="0"/>
          </a:p>
        </p:txBody>
      </p:sp>
      <p:sp>
        <p:nvSpPr>
          <p:cNvPr id="49" name="Decision 52"/>
          <p:cNvSpPr/>
          <p:nvPr/>
        </p:nvSpPr>
        <p:spPr>
          <a:xfrm>
            <a:off x="7664962" y="3447360"/>
            <a:ext cx="1098038" cy="70848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rminator 53"/>
          <p:cNvSpPr/>
          <p:nvPr/>
        </p:nvSpPr>
        <p:spPr>
          <a:xfrm>
            <a:off x="7391400" y="4475520"/>
            <a:ext cx="1655339" cy="604800"/>
          </a:xfrm>
          <a:prstGeom prst="flowChartTerminator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cs typeface="Arial"/>
              </a:rPr>
              <a:t>Verificação Bem Sucedida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2" name="Terminator 54"/>
          <p:cNvSpPr/>
          <p:nvPr/>
        </p:nvSpPr>
        <p:spPr>
          <a:xfrm>
            <a:off x="5736061" y="3499200"/>
            <a:ext cx="1655339" cy="604800"/>
          </a:xfrm>
          <a:prstGeom prst="flowChartTerminator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  <a:cs typeface="Arial"/>
              </a:rPr>
              <a:t>Contraexemplo</a:t>
            </a:r>
            <a:endParaRPr lang="en-US" sz="1600" dirty="0">
              <a:solidFill>
                <a:srgbClr val="000000"/>
              </a:solidFill>
              <a:cs typeface="Arial"/>
            </a:endParaRPr>
          </a:p>
        </p:txBody>
      </p:sp>
      <p:cxnSp>
        <p:nvCxnSpPr>
          <p:cNvPr id="53" name="Conector de seta reta 24" descr=" 25"/>
          <p:cNvCxnSpPr>
            <a:stCxn id="44" idx="2"/>
            <a:endCxn id="49" idx="0"/>
          </p:cNvCxnSpPr>
          <p:nvPr/>
        </p:nvCxnSpPr>
        <p:spPr>
          <a:xfrm>
            <a:off x="8205812" y="2727308"/>
            <a:ext cx="8169" cy="72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24" descr=" 25"/>
          <p:cNvCxnSpPr>
            <a:stCxn id="49" idx="2"/>
            <a:endCxn id="51" idx="0"/>
          </p:cNvCxnSpPr>
          <p:nvPr/>
        </p:nvCxnSpPr>
        <p:spPr>
          <a:xfrm>
            <a:off x="8213981" y="4155840"/>
            <a:ext cx="5089" cy="31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24" descr=" 25"/>
          <p:cNvCxnSpPr>
            <a:stCxn id="49" idx="1"/>
            <a:endCxn id="52" idx="3"/>
          </p:cNvCxnSpPr>
          <p:nvPr/>
        </p:nvCxnSpPr>
        <p:spPr>
          <a:xfrm flipH="1">
            <a:off x="7391400" y="3801600"/>
            <a:ext cx="273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" descr=" 12"/>
          <p:cNvSpPr txBox="1"/>
          <p:nvPr/>
        </p:nvSpPr>
        <p:spPr>
          <a:xfrm>
            <a:off x="3581400" y="1942981"/>
            <a:ext cx="1066800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i="1" dirty="0" err="1" smtClean="0"/>
              <a:t>Typecheck</a:t>
            </a:r>
            <a:endParaRPr lang="pt-BR" sz="1600" i="1" dirty="0" smtClean="0"/>
          </a:p>
          <a:p>
            <a:pPr algn="ctr"/>
            <a:r>
              <a:rPr lang="pt-BR" sz="1600" dirty="0" smtClean="0"/>
              <a:t>C/C++</a:t>
            </a:r>
          </a:p>
          <a:p>
            <a:pPr algn="ctr"/>
            <a:endParaRPr lang="pt-BR" sz="800" dirty="0"/>
          </a:p>
        </p:txBody>
      </p:sp>
      <p:cxnSp>
        <p:nvCxnSpPr>
          <p:cNvPr id="58" name="Conector de seta reta 20" descr=" 21"/>
          <p:cNvCxnSpPr>
            <a:stCxn id="57" idx="3"/>
            <a:endCxn id="43" idx="1"/>
          </p:cNvCxnSpPr>
          <p:nvPr/>
        </p:nvCxnSpPr>
        <p:spPr>
          <a:xfrm flipV="1">
            <a:off x="4648200" y="2335396"/>
            <a:ext cx="457200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20" descr=" 21"/>
          <p:cNvCxnSpPr>
            <a:stCxn id="42" idx="3"/>
            <a:endCxn id="57" idx="1"/>
          </p:cNvCxnSpPr>
          <p:nvPr/>
        </p:nvCxnSpPr>
        <p:spPr>
          <a:xfrm>
            <a:off x="3200400" y="2343091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20" descr=" 21"/>
          <p:cNvCxnSpPr>
            <a:stCxn id="41" idx="3"/>
            <a:endCxn id="42" idx="1"/>
          </p:cNvCxnSpPr>
          <p:nvPr/>
        </p:nvCxnSpPr>
        <p:spPr>
          <a:xfrm>
            <a:off x="1838325" y="2335396"/>
            <a:ext cx="523875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/>
          <a:p>
            <a:fld id="{E0186CFF-3FBE-0149-A0D3-73E999EBFB2C}" type="slidenum">
              <a:rPr lang="en-US" smtClean="0"/>
              <a:t>7</a:t>
            </a:fld>
            <a:endParaRPr lang="en-US" dirty="0"/>
          </a:p>
        </p:txBody>
      </p:sp>
      <p:sp>
        <p:nvSpPr>
          <p:cNvPr id="29" name="Título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ESBMC - Arquitetura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32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ector reto 37"/>
          <p:cNvCxnSpPr/>
          <p:nvPr/>
        </p:nvCxnSpPr>
        <p:spPr>
          <a:xfrm>
            <a:off x="381000" y="914400"/>
            <a:ext cx="8382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tângulo 1" descr=" 2"/>
          <p:cNvSpPr/>
          <p:nvPr/>
        </p:nvSpPr>
        <p:spPr>
          <a:xfrm>
            <a:off x="2121999" y="1453824"/>
            <a:ext cx="6812191" cy="1626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5" descr=" 10"/>
          <p:cNvSpPr txBox="1"/>
          <p:nvPr/>
        </p:nvSpPr>
        <p:spPr>
          <a:xfrm>
            <a:off x="771525" y="2043008"/>
            <a:ext cx="1066800" cy="5847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x-none" sz="1600" dirty="0" smtClean="0">
                <a:solidFill>
                  <a:sysClr val="windowText" lastClr="000000"/>
                </a:solidFill>
              </a:rPr>
              <a:t>Código</a:t>
            </a:r>
          </a:p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C/</a:t>
            </a:r>
            <a:r>
              <a:rPr lang="x-none" sz="1600" smtClean="0">
                <a:solidFill>
                  <a:sysClr val="windowText" lastClr="000000"/>
                </a:solidFill>
              </a:rPr>
              <a:t>C++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1" name="TextBox 5" descr=" 12"/>
          <p:cNvSpPr txBox="1"/>
          <p:nvPr/>
        </p:nvSpPr>
        <p:spPr>
          <a:xfrm>
            <a:off x="2362200" y="1942981"/>
            <a:ext cx="838200" cy="8002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/>
              <a:t>Parser</a:t>
            </a:r>
          </a:p>
          <a:p>
            <a:pPr algn="ctr"/>
            <a:r>
              <a:rPr lang="pt-BR" sz="1600" dirty="0" smtClean="0"/>
              <a:t>C/C++</a:t>
            </a:r>
          </a:p>
          <a:p>
            <a:pPr algn="ctr"/>
            <a:endParaRPr lang="pt-BR" sz="800" dirty="0"/>
          </a:p>
        </p:txBody>
      </p:sp>
      <p:sp>
        <p:nvSpPr>
          <p:cNvPr id="32" name="TextBox 5" descr=" 13"/>
          <p:cNvSpPr txBox="1"/>
          <p:nvPr/>
        </p:nvSpPr>
        <p:spPr>
          <a:xfrm>
            <a:off x="5105400" y="1927592"/>
            <a:ext cx="1066800" cy="815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 smtClean="0"/>
              <a:t>Programas</a:t>
            </a:r>
            <a:endParaRPr lang="pt-BR" dirty="0" smtClean="0"/>
          </a:p>
          <a:p>
            <a:pPr algn="ctr"/>
            <a:r>
              <a:rPr lang="pt-BR" sz="1600" dirty="0" smtClean="0"/>
              <a:t>GOTO</a:t>
            </a:r>
            <a:endParaRPr lang="pt-BR" dirty="0" smtClean="0"/>
          </a:p>
          <a:p>
            <a:pPr algn="ctr"/>
            <a:endParaRPr lang="pt-BR" sz="900" dirty="0"/>
          </a:p>
        </p:txBody>
      </p:sp>
      <p:sp>
        <p:nvSpPr>
          <p:cNvPr id="33" name="TextBox 5" descr=" 15"/>
          <p:cNvSpPr txBox="1"/>
          <p:nvPr/>
        </p:nvSpPr>
        <p:spPr>
          <a:xfrm>
            <a:off x="7696200" y="1927089"/>
            <a:ext cx="1019223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 smtClean="0"/>
              <a:t>SMT Solver</a:t>
            </a:r>
          </a:p>
          <a:p>
            <a:pPr algn="ctr"/>
            <a:endParaRPr lang="pt-BR" sz="800" dirty="0"/>
          </a:p>
        </p:txBody>
      </p:sp>
      <p:sp>
        <p:nvSpPr>
          <p:cNvPr id="34" name="CaixaDeTexto 2" descr=" 3"/>
          <p:cNvSpPr txBox="1"/>
          <p:nvPr/>
        </p:nvSpPr>
        <p:spPr>
          <a:xfrm>
            <a:off x="2137420" y="1453825"/>
            <a:ext cx="84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ESBMC</a:t>
            </a:r>
            <a:endParaRPr lang="en-US" i="1" dirty="0"/>
          </a:p>
        </p:txBody>
      </p:sp>
      <p:cxnSp>
        <p:nvCxnSpPr>
          <p:cNvPr id="35" name="Conector de seta reta 20" descr=" 21"/>
          <p:cNvCxnSpPr>
            <a:stCxn id="32" idx="3"/>
            <a:endCxn id="39" idx="1"/>
          </p:cNvCxnSpPr>
          <p:nvPr/>
        </p:nvCxnSpPr>
        <p:spPr>
          <a:xfrm flipV="1">
            <a:off x="6172200" y="2327199"/>
            <a:ext cx="391530" cy="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22" descr=" 23"/>
          <p:cNvCxnSpPr>
            <a:stCxn id="39" idx="3"/>
            <a:endCxn id="33" idx="1"/>
          </p:cNvCxnSpPr>
          <p:nvPr/>
        </p:nvCxnSpPr>
        <p:spPr>
          <a:xfrm>
            <a:off x="7391400" y="2327199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5" descr=" 13"/>
          <p:cNvSpPr txBox="1"/>
          <p:nvPr/>
        </p:nvSpPr>
        <p:spPr>
          <a:xfrm>
            <a:off x="6563730" y="1927089"/>
            <a:ext cx="827670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 smtClean="0"/>
              <a:t>GOTO</a:t>
            </a:r>
          </a:p>
          <a:p>
            <a:pPr algn="ctr"/>
            <a:r>
              <a:rPr lang="pt-BR" sz="1600" i="1" dirty="0" err="1" smtClean="0"/>
              <a:t>symex</a:t>
            </a:r>
            <a:endParaRPr lang="pt-BR" sz="1600" i="1" dirty="0"/>
          </a:p>
          <a:p>
            <a:pPr algn="ctr"/>
            <a:endParaRPr lang="pt-BR" sz="800" dirty="0"/>
          </a:p>
        </p:txBody>
      </p:sp>
      <p:sp>
        <p:nvSpPr>
          <p:cNvPr id="40" name="Decision 52"/>
          <p:cNvSpPr/>
          <p:nvPr/>
        </p:nvSpPr>
        <p:spPr>
          <a:xfrm>
            <a:off x="7664962" y="3447360"/>
            <a:ext cx="1098038" cy="70848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rminator 53"/>
          <p:cNvSpPr/>
          <p:nvPr/>
        </p:nvSpPr>
        <p:spPr>
          <a:xfrm>
            <a:off x="7391400" y="4475520"/>
            <a:ext cx="1655339" cy="604800"/>
          </a:xfrm>
          <a:prstGeom prst="flowChartTerminator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cs typeface="Arial"/>
              </a:rPr>
              <a:t>Verificação Bem Sucedida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2" name="Terminator 54"/>
          <p:cNvSpPr/>
          <p:nvPr/>
        </p:nvSpPr>
        <p:spPr>
          <a:xfrm>
            <a:off x="5736061" y="3499200"/>
            <a:ext cx="1655339" cy="604800"/>
          </a:xfrm>
          <a:prstGeom prst="flowChartTerminator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  <a:cs typeface="Arial"/>
              </a:rPr>
              <a:t>Contraexemplo</a:t>
            </a:r>
            <a:endParaRPr lang="en-US" sz="1600" dirty="0">
              <a:solidFill>
                <a:srgbClr val="000000"/>
              </a:solidFill>
              <a:cs typeface="Arial"/>
            </a:endParaRPr>
          </a:p>
        </p:txBody>
      </p:sp>
      <p:cxnSp>
        <p:nvCxnSpPr>
          <p:cNvPr id="43" name="Conector de seta reta 24" descr=" 25"/>
          <p:cNvCxnSpPr>
            <a:stCxn id="33" idx="2"/>
            <a:endCxn id="40" idx="0"/>
          </p:cNvCxnSpPr>
          <p:nvPr/>
        </p:nvCxnSpPr>
        <p:spPr>
          <a:xfrm>
            <a:off x="8205812" y="2727308"/>
            <a:ext cx="8169" cy="72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24" descr=" 25"/>
          <p:cNvCxnSpPr>
            <a:stCxn id="40" idx="2"/>
            <a:endCxn id="41" idx="0"/>
          </p:cNvCxnSpPr>
          <p:nvPr/>
        </p:nvCxnSpPr>
        <p:spPr>
          <a:xfrm>
            <a:off x="8213981" y="4155840"/>
            <a:ext cx="5089" cy="31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de seta reta 24" descr=" 25"/>
          <p:cNvCxnSpPr>
            <a:stCxn id="40" idx="1"/>
            <a:endCxn id="42" idx="3"/>
          </p:cNvCxnSpPr>
          <p:nvPr/>
        </p:nvCxnSpPr>
        <p:spPr>
          <a:xfrm flipH="1">
            <a:off x="7391400" y="3801600"/>
            <a:ext cx="273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5" descr=" 12"/>
          <p:cNvSpPr txBox="1"/>
          <p:nvPr/>
        </p:nvSpPr>
        <p:spPr>
          <a:xfrm>
            <a:off x="3581400" y="1942981"/>
            <a:ext cx="1066800" cy="80021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i="1" dirty="0" err="1" smtClean="0"/>
              <a:t>Typecheck</a:t>
            </a:r>
            <a:endParaRPr lang="pt-BR" sz="1600" i="1" dirty="0" smtClean="0"/>
          </a:p>
          <a:p>
            <a:pPr algn="ctr"/>
            <a:r>
              <a:rPr lang="pt-BR" sz="1600" dirty="0" smtClean="0"/>
              <a:t>C/C++</a:t>
            </a:r>
          </a:p>
          <a:p>
            <a:pPr algn="ctr"/>
            <a:endParaRPr lang="pt-BR" sz="800" dirty="0"/>
          </a:p>
        </p:txBody>
      </p:sp>
      <p:cxnSp>
        <p:nvCxnSpPr>
          <p:cNvPr id="47" name="Conector de seta reta 20" descr=" 21"/>
          <p:cNvCxnSpPr>
            <a:stCxn id="46" idx="3"/>
            <a:endCxn id="32" idx="1"/>
          </p:cNvCxnSpPr>
          <p:nvPr/>
        </p:nvCxnSpPr>
        <p:spPr>
          <a:xfrm flipV="1">
            <a:off x="4648200" y="2335396"/>
            <a:ext cx="457200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20" descr=" 21"/>
          <p:cNvCxnSpPr>
            <a:stCxn id="31" idx="3"/>
            <a:endCxn id="46" idx="1"/>
          </p:cNvCxnSpPr>
          <p:nvPr/>
        </p:nvCxnSpPr>
        <p:spPr>
          <a:xfrm>
            <a:off x="3200400" y="2343091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20" descr=" 21"/>
          <p:cNvCxnSpPr>
            <a:stCxn id="30" idx="3"/>
            <a:endCxn id="31" idx="1"/>
          </p:cNvCxnSpPr>
          <p:nvPr/>
        </p:nvCxnSpPr>
        <p:spPr>
          <a:xfrm>
            <a:off x="1838325" y="2335396"/>
            <a:ext cx="523875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8"/>
          <p:cNvSpPr/>
          <p:nvPr/>
        </p:nvSpPr>
        <p:spPr>
          <a:xfrm>
            <a:off x="381000" y="3441334"/>
            <a:ext cx="4343400" cy="2197466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aixaDeTexto 71"/>
          <p:cNvSpPr txBox="1"/>
          <p:nvPr/>
        </p:nvSpPr>
        <p:spPr>
          <a:xfrm>
            <a:off x="381001" y="3544431"/>
            <a:ext cx="419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/>
              <a:t>Checagem de:</a:t>
            </a:r>
          </a:p>
          <a:p>
            <a:pPr marL="800100" lvl="1" indent="-342900">
              <a:buFont typeface="Calibri" pitchFamily="34" charset="0"/>
              <a:buChar char="−"/>
            </a:pPr>
            <a:r>
              <a:rPr lang="pt-BR" sz="2000" dirty="0" smtClean="0"/>
              <a:t>Atribuições</a:t>
            </a:r>
          </a:p>
          <a:p>
            <a:pPr marL="800100" lvl="1" indent="-342900">
              <a:buFont typeface="Calibri" pitchFamily="34" charset="0"/>
              <a:buChar char="−"/>
            </a:pPr>
            <a:r>
              <a:rPr lang="pt-BR" sz="2000" i="1" dirty="0" err="1" smtClean="0"/>
              <a:t>Typecast</a:t>
            </a:r>
            <a:endParaRPr lang="pt-BR" sz="2000" dirty="0" smtClean="0"/>
          </a:p>
          <a:p>
            <a:pPr marL="800100" lvl="1" indent="-342900">
              <a:buFont typeface="Calibri" pitchFamily="34" charset="0"/>
              <a:buChar char="−"/>
            </a:pPr>
            <a:r>
              <a:rPr lang="pt-BR" sz="2000" dirty="0" smtClean="0"/>
              <a:t>Inicialização de ponteiro</a:t>
            </a:r>
          </a:p>
          <a:p>
            <a:pPr marL="800100" lvl="1" indent="-342900">
              <a:buFont typeface="Calibri" pitchFamily="34" charset="0"/>
              <a:buChar char="−"/>
            </a:pPr>
            <a:r>
              <a:rPr lang="pt-BR" sz="2000" dirty="0" smtClean="0"/>
              <a:t>Chamadas de funções</a:t>
            </a:r>
          </a:p>
          <a:p>
            <a:pPr marL="800100" lvl="1" indent="-342900">
              <a:buFont typeface="Calibri" pitchFamily="34" charset="0"/>
              <a:buChar char="−"/>
            </a:pPr>
            <a:r>
              <a:rPr lang="pt-BR" sz="2000" dirty="0" smtClean="0"/>
              <a:t>Instanciação de </a:t>
            </a:r>
            <a:r>
              <a:rPr lang="pt-BR" sz="2000" i="1" dirty="0" err="1" smtClean="0"/>
              <a:t>template</a:t>
            </a:r>
            <a:endParaRPr lang="pt-BR" sz="2000" dirty="0" smtClean="0"/>
          </a:p>
          <a:p>
            <a:endParaRPr lang="pt-BR" sz="2000" dirty="0"/>
          </a:p>
        </p:txBody>
      </p:sp>
      <p:sp>
        <p:nvSpPr>
          <p:cNvPr id="73" name="Título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ESBMC - Arquitetura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/>
          <a:p>
            <a:fld id="{E0186CFF-3FBE-0149-A0D3-73E999EBFB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5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ector reto 37"/>
          <p:cNvCxnSpPr/>
          <p:nvPr/>
        </p:nvCxnSpPr>
        <p:spPr>
          <a:xfrm>
            <a:off x="381000" y="914400"/>
            <a:ext cx="8382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tângulo 1" descr=" 2"/>
          <p:cNvSpPr/>
          <p:nvPr/>
        </p:nvSpPr>
        <p:spPr>
          <a:xfrm>
            <a:off x="2121999" y="1453824"/>
            <a:ext cx="6812191" cy="1626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5" descr=" 10"/>
          <p:cNvSpPr txBox="1"/>
          <p:nvPr/>
        </p:nvSpPr>
        <p:spPr>
          <a:xfrm>
            <a:off x="771525" y="2043008"/>
            <a:ext cx="1066800" cy="5847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x-none" sz="1600" dirty="0" smtClean="0">
                <a:solidFill>
                  <a:sysClr val="windowText" lastClr="000000"/>
                </a:solidFill>
              </a:rPr>
              <a:t>Código</a:t>
            </a:r>
          </a:p>
          <a:p>
            <a:pPr algn="ctr"/>
            <a:r>
              <a:rPr lang="pt-BR" sz="1600" dirty="0" smtClean="0">
                <a:solidFill>
                  <a:sysClr val="windowText" lastClr="000000"/>
                </a:solidFill>
              </a:rPr>
              <a:t>C/</a:t>
            </a:r>
            <a:r>
              <a:rPr lang="x-none" sz="1600" smtClean="0">
                <a:solidFill>
                  <a:sysClr val="windowText" lastClr="000000"/>
                </a:solidFill>
              </a:rPr>
              <a:t>C++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1" name="TextBox 5" descr=" 12"/>
          <p:cNvSpPr txBox="1"/>
          <p:nvPr/>
        </p:nvSpPr>
        <p:spPr>
          <a:xfrm>
            <a:off x="2362200" y="1942981"/>
            <a:ext cx="838200" cy="8002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/>
              <a:t>Parser</a:t>
            </a:r>
          </a:p>
          <a:p>
            <a:pPr algn="ctr"/>
            <a:r>
              <a:rPr lang="pt-BR" sz="1600" dirty="0" smtClean="0"/>
              <a:t>C/C++</a:t>
            </a:r>
          </a:p>
          <a:p>
            <a:pPr algn="ctr"/>
            <a:endParaRPr lang="pt-BR" sz="800" dirty="0"/>
          </a:p>
        </p:txBody>
      </p:sp>
      <p:sp>
        <p:nvSpPr>
          <p:cNvPr id="32" name="TextBox 5" descr=" 13"/>
          <p:cNvSpPr txBox="1"/>
          <p:nvPr/>
        </p:nvSpPr>
        <p:spPr>
          <a:xfrm>
            <a:off x="5105400" y="1927592"/>
            <a:ext cx="1066800" cy="81560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 smtClean="0"/>
              <a:t>Programas</a:t>
            </a:r>
            <a:endParaRPr lang="pt-BR" dirty="0" smtClean="0"/>
          </a:p>
          <a:p>
            <a:pPr algn="ctr"/>
            <a:r>
              <a:rPr lang="pt-BR" sz="1600" dirty="0" smtClean="0"/>
              <a:t>GOTO</a:t>
            </a:r>
            <a:endParaRPr lang="pt-BR" dirty="0" smtClean="0"/>
          </a:p>
          <a:p>
            <a:pPr algn="ctr"/>
            <a:endParaRPr lang="pt-BR" sz="900" dirty="0"/>
          </a:p>
        </p:txBody>
      </p:sp>
      <p:sp>
        <p:nvSpPr>
          <p:cNvPr id="33" name="TextBox 5" descr=" 15"/>
          <p:cNvSpPr txBox="1"/>
          <p:nvPr/>
        </p:nvSpPr>
        <p:spPr>
          <a:xfrm>
            <a:off x="7696200" y="1927089"/>
            <a:ext cx="1019223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 smtClean="0"/>
              <a:t>SMT Solver</a:t>
            </a:r>
          </a:p>
          <a:p>
            <a:pPr algn="ctr"/>
            <a:endParaRPr lang="pt-BR" sz="800" dirty="0"/>
          </a:p>
        </p:txBody>
      </p:sp>
      <p:sp>
        <p:nvSpPr>
          <p:cNvPr id="34" name="CaixaDeTexto 2" descr=" 3"/>
          <p:cNvSpPr txBox="1"/>
          <p:nvPr/>
        </p:nvSpPr>
        <p:spPr>
          <a:xfrm>
            <a:off x="2137420" y="1453825"/>
            <a:ext cx="84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ESBMC</a:t>
            </a:r>
            <a:endParaRPr lang="en-US" i="1" dirty="0"/>
          </a:p>
        </p:txBody>
      </p:sp>
      <p:cxnSp>
        <p:nvCxnSpPr>
          <p:cNvPr id="35" name="Conector de seta reta 20" descr=" 21"/>
          <p:cNvCxnSpPr>
            <a:stCxn id="32" idx="3"/>
            <a:endCxn id="39" idx="1"/>
          </p:cNvCxnSpPr>
          <p:nvPr/>
        </p:nvCxnSpPr>
        <p:spPr>
          <a:xfrm flipV="1">
            <a:off x="6172200" y="2327199"/>
            <a:ext cx="391530" cy="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22" descr=" 23"/>
          <p:cNvCxnSpPr>
            <a:stCxn id="39" idx="3"/>
            <a:endCxn id="33" idx="1"/>
          </p:cNvCxnSpPr>
          <p:nvPr/>
        </p:nvCxnSpPr>
        <p:spPr>
          <a:xfrm>
            <a:off x="7391400" y="2327199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5" descr=" 13"/>
          <p:cNvSpPr txBox="1"/>
          <p:nvPr/>
        </p:nvSpPr>
        <p:spPr>
          <a:xfrm>
            <a:off x="6563730" y="1927089"/>
            <a:ext cx="827670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dirty="0" smtClean="0"/>
              <a:t>GOTO</a:t>
            </a:r>
          </a:p>
          <a:p>
            <a:pPr algn="ctr"/>
            <a:r>
              <a:rPr lang="pt-BR" sz="1600" i="1" dirty="0" err="1" smtClean="0"/>
              <a:t>symex</a:t>
            </a:r>
            <a:endParaRPr lang="pt-BR" sz="1600" i="1" dirty="0"/>
          </a:p>
          <a:p>
            <a:pPr algn="ctr"/>
            <a:endParaRPr lang="pt-BR" sz="800" dirty="0"/>
          </a:p>
        </p:txBody>
      </p:sp>
      <p:sp>
        <p:nvSpPr>
          <p:cNvPr id="40" name="Decision 52"/>
          <p:cNvSpPr/>
          <p:nvPr/>
        </p:nvSpPr>
        <p:spPr>
          <a:xfrm>
            <a:off x="7664962" y="3447360"/>
            <a:ext cx="1098038" cy="70848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rminator 53"/>
          <p:cNvSpPr/>
          <p:nvPr/>
        </p:nvSpPr>
        <p:spPr>
          <a:xfrm>
            <a:off x="7391400" y="4475520"/>
            <a:ext cx="1655339" cy="604800"/>
          </a:xfrm>
          <a:prstGeom prst="flowChartTerminator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cs typeface="Arial"/>
              </a:rPr>
              <a:t>Verificação Bem Sucedida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2" name="Terminator 54"/>
          <p:cNvSpPr/>
          <p:nvPr/>
        </p:nvSpPr>
        <p:spPr>
          <a:xfrm>
            <a:off x="5736061" y="3499200"/>
            <a:ext cx="1655339" cy="604800"/>
          </a:xfrm>
          <a:prstGeom prst="flowChartTerminator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  <a:cs typeface="Arial"/>
              </a:rPr>
              <a:t>Contraexemplo</a:t>
            </a:r>
            <a:endParaRPr lang="en-US" sz="1600" dirty="0">
              <a:solidFill>
                <a:srgbClr val="000000"/>
              </a:solidFill>
              <a:cs typeface="Arial"/>
            </a:endParaRPr>
          </a:p>
        </p:txBody>
      </p:sp>
      <p:cxnSp>
        <p:nvCxnSpPr>
          <p:cNvPr id="43" name="Conector de seta reta 24" descr=" 25"/>
          <p:cNvCxnSpPr>
            <a:stCxn id="33" idx="2"/>
            <a:endCxn id="40" idx="0"/>
          </p:cNvCxnSpPr>
          <p:nvPr/>
        </p:nvCxnSpPr>
        <p:spPr>
          <a:xfrm>
            <a:off x="8205812" y="2727308"/>
            <a:ext cx="8169" cy="72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24" descr=" 25"/>
          <p:cNvCxnSpPr>
            <a:stCxn id="40" idx="2"/>
            <a:endCxn id="41" idx="0"/>
          </p:cNvCxnSpPr>
          <p:nvPr/>
        </p:nvCxnSpPr>
        <p:spPr>
          <a:xfrm>
            <a:off x="8213981" y="4155840"/>
            <a:ext cx="5089" cy="31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de seta reta 24" descr=" 25"/>
          <p:cNvCxnSpPr>
            <a:stCxn id="40" idx="1"/>
            <a:endCxn id="42" idx="3"/>
          </p:cNvCxnSpPr>
          <p:nvPr/>
        </p:nvCxnSpPr>
        <p:spPr>
          <a:xfrm flipH="1">
            <a:off x="7391400" y="3801600"/>
            <a:ext cx="273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5" descr=" 12"/>
          <p:cNvSpPr txBox="1"/>
          <p:nvPr/>
        </p:nvSpPr>
        <p:spPr>
          <a:xfrm>
            <a:off x="3581400" y="1942981"/>
            <a:ext cx="1066800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pt-BR" sz="600" dirty="0" smtClean="0"/>
          </a:p>
          <a:p>
            <a:pPr algn="ctr"/>
            <a:r>
              <a:rPr lang="pt-BR" sz="1600" i="1" dirty="0" err="1" smtClean="0"/>
              <a:t>Typecheck</a:t>
            </a:r>
            <a:endParaRPr lang="pt-BR" sz="1600" i="1" dirty="0" smtClean="0"/>
          </a:p>
          <a:p>
            <a:pPr algn="ctr"/>
            <a:r>
              <a:rPr lang="pt-BR" sz="1600" dirty="0" smtClean="0"/>
              <a:t>C/C++</a:t>
            </a:r>
          </a:p>
          <a:p>
            <a:pPr algn="ctr"/>
            <a:endParaRPr lang="pt-BR" sz="800" dirty="0"/>
          </a:p>
        </p:txBody>
      </p:sp>
      <p:cxnSp>
        <p:nvCxnSpPr>
          <p:cNvPr id="47" name="Conector de seta reta 20" descr=" 21"/>
          <p:cNvCxnSpPr>
            <a:stCxn id="46" idx="3"/>
            <a:endCxn id="32" idx="1"/>
          </p:cNvCxnSpPr>
          <p:nvPr/>
        </p:nvCxnSpPr>
        <p:spPr>
          <a:xfrm flipV="1">
            <a:off x="4648200" y="2335396"/>
            <a:ext cx="457200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20" descr=" 21"/>
          <p:cNvCxnSpPr>
            <a:stCxn id="31" idx="3"/>
            <a:endCxn id="46" idx="1"/>
          </p:cNvCxnSpPr>
          <p:nvPr/>
        </p:nvCxnSpPr>
        <p:spPr>
          <a:xfrm>
            <a:off x="3200400" y="2343091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20" descr=" 21"/>
          <p:cNvCxnSpPr>
            <a:stCxn id="30" idx="3"/>
            <a:endCxn id="31" idx="1"/>
          </p:cNvCxnSpPr>
          <p:nvPr/>
        </p:nvCxnSpPr>
        <p:spPr>
          <a:xfrm>
            <a:off x="1838325" y="2335396"/>
            <a:ext cx="523875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78"/>
          <p:cNvSpPr/>
          <p:nvPr/>
        </p:nvSpPr>
        <p:spPr>
          <a:xfrm>
            <a:off x="381000" y="3608851"/>
            <a:ext cx="4343400" cy="2410949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ângulo 26"/>
          <p:cNvSpPr/>
          <p:nvPr/>
        </p:nvSpPr>
        <p:spPr>
          <a:xfrm>
            <a:off x="685800" y="3635276"/>
            <a:ext cx="388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dirty="0" err="1" smtClean="0"/>
              <a:t>main</a:t>
            </a:r>
            <a:r>
              <a:rPr lang="pt-BR" dirty="0" smtClean="0"/>
              <a:t>( ) (c::</a:t>
            </a:r>
            <a:r>
              <a:rPr lang="pt-BR" dirty="0" err="1" smtClean="0"/>
              <a:t>main</a:t>
            </a:r>
            <a:r>
              <a:rPr lang="pt-BR" dirty="0" smtClean="0"/>
              <a:t>):</a:t>
            </a:r>
          </a:p>
          <a:p>
            <a:pPr lvl="0"/>
            <a:r>
              <a:rPr lang="pt-BR" dirty="0" smtClean="0"/>
              <a:t>     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x,y</a:t>
            </a:r>
            <a:r>
              <a:rPr lang="pt-BR" dirty="0" smtClean="0"/>
              <a:t>;</a:t>
            </a:r>
          </a:p>
          <a:p>
            <a:pPr lvl="0"/>
            <a:r>
              <a:rPr lang="pt-BR" dirty="0"/>
              <a:t> </a:t>
            </a:r>
            <a:r>
              <a:rPr lang="pt-BR" dirty="0" smtClean="0"/>
              <a:t>     x=5;</a:t>
            </a:r>
          </a:p>
          <a:p>
            <a:pPr lvl="0"/>
            <a:r>
              <a:rPr lang="pt-BR" dirty="0"/>
              <a:t> </a:t>
            </a:r>
            <a:r>
              <a:rPr lang="pt-BR" dirty="0" smtClean="0"/>
              <a:t>     y=-1;</a:t>
            </a:r>
          </a:p>
          <a:p>
            <a:pPr lvl="0"/>
            <a:r>
              <a:rPr lang="pt-BR" dirty="0"/>
              <a:t> </a:t>
            </a:r>
            <a:r>
              <a:rPr lang="pt-BR" dirty="0" smtClean="0"/>
              <a:t>     IF !(x==5) THEN GOTO L1</a:t>
            </a:r>
          </a:p>
          <a:p>
            <a:pPr lvl="0"/>
            <a:r>
              <a:rPr lang="pt-BR" dirty="0"/>
              <a:t> </a:t>
            </a:r>
            <a:r>
              <a:rPr lang="pt-BR" dirty="0" smtClean="0"/>
              <a:t>          y=0;</a:t>
            </a:r>
          </a:p>
          <a:p>
            <a:pPr lvl="0"/>
            <a:r>
              <a:rPr lang="pt-BR" dirty="0" smtClean="0"/>
              <a:t>      L1: </a:t>
            </a:r>
            <a:r>
              <a:rPr lang="pt-BR" dirty="0" err="1" smtClean="0"/>
              <a:t>return</a:t>
            </a:r>
            <a:r>
              <a:rPr lang="pt-BR" dirty="0" smtClean="0"/>
              <a:t> y;</a:t>
            </a:r>
            <a:endParaRPr lang="pt-BR" dirty="0"/>
          </a:p>
          <a:p>
            <a:pPr lvl="0"/>
            <a:r>
              <a:rPr lang="pt-BR" dirty="0" smtClean="0"/>
              <a:t>END__FUNCTION</a:t>
            </a:r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325666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Conversão de </a:t>
            </a:r>
            <a:r>
              <a:rPr lang="pt-BR" dirty="0" err="1" smtClean="0"/>
              <a:t>IRep</a:t>
            </a:r>
            <a:r>
              <a:rPr lang="pt-BR" dirty="0" smtClean="0"/>
              <a:t> para programa GOTO</a:t>
            </a:r>
            <a:endParaRPr lang="pt-PT" dirty="0"/>
          </a:p>
        </p:txBody>
      </p:sp>
      <p:sp>
        <p:nvSpPr>
          <p:cNvPr id="50" name="Título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ESBMC - Arquitetura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/>
          <a:p>
            <a:fld id="{E0186CFF-3FBE-0149-A0D3-73E999EBFB2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6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/>
      <p:bldP spid="3" grpId="0"/>
    </p:bldLst>
  </p:timing>
</p:sld>
</file>

<file path=ppt/theme/theme1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14376</TotalTime>
  <Words>1887</Words>
  <Application>Microsoft Office PowerPoint</Application>
  <PresentationFormat>Apresentação na tela (4:3)</PresentationFormat>
  <Paragraphs>610</Paragraphs>
  <Slides>27</Slides>
  <Notes>5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2_Tema do Office</vt:lpstr>
      <vt:lpstr>Verificação de Kernels em Programas CUDA usando Bounded Model Checking</vt:lpstr>
      <vt:lpstr>Apresentação do PowerPoint</vt:lpstr>
      <vt:lpstr>Apresentação do PowerPoint</vt:lpstr>
      <vt:lpstr>Apresentação do PowerPoint</vt:lpstr>
      <vt:lpstr>Apresentação do PowerPoint</vt:lpstr>
      <vt:lpstr>ESBMC - Arquitetura</vt:lpstr>
      <vt:lpstr>Apresentação do PowerPoint</vt:lpstr>
      <vt:lpstr>Apresentação do PowerPoint</vt:lpstr>
      <vt:lpstr>Apresentação do PowerPoint</vt:lpstr>
      <vt:lpstr>ESBMC - Arquitetura</vt:lpstr>
      <vt:lpstr>ESBMC - Arquitetura</vt:lpstr>
      <vt:lpstr>ESBMC - Arquitetura</vt:lpstr>
      <vt:lpstr>ESBMC - Arquitetura</vt:lpstr>
      <vt:lpstr>ESBMC - Exploração Preguiçosa</vt:lpstr>
      <vt:lpstr>ESBMC - Redução de Ordem Parcial</vt:lpstr>
      <vt:lpstr>ESBMC - Redução de Ordem Parcial</vt:lpstr>
      <vt:lpstr>Apresentação do PowerPoint</vt:lpstr>
      <vt:lpstr>Apresentação do PowerPoint</vt:lpstr>
      <vt:lpstr>Apresentação do PowerPoint</vt:lpstr>
      <vt:lpstr> Arquitetura do ESBMC-GPU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em Verificação Formal de Software</dc:title>
  <dc:creator>User</dc:creator>
  <cp:lastModifiedBy>phillipe</cp:lastModifiedBy>
  <cp:revision>624</cp:revision>
  <dcterms:created xsi:type="dcterms:W3CDTF">2012-09-16T20:25:35Z</dcterms:created>
  <dcterms:modified xsi:type="dcterms:W3CDTF">2015-10-19T11:09:03Z</dcterms:modified>
</cp:coreProperties>
</file>