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67" r:id="rId6"/>
    <p:sldId id="280" r:id="rId7"/>
    <p:sldId id="290" r:id="rId8"/>
    <p:sldId id="260" r:id="rId9"/>
    <p:sldId id="291" r:id="rId10"/>
    <p:sldId id="281" r:id="rId11"/>
    <p:sldId id="263" r:id="rId12"/>
    <p:sldId id="283" r:id="rId13"/>
    <p:sldId id="294" r:id="rId14"/>
    <p:sldId id="293" r:id="rId15"/>
    <p:sldId id="295" r:id="rId16"/>
    <p:sldId id="296" r:id="rId17"/>
    <p:sldId id="284" r:id="rId18"/>
    <p:sldId id="298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FF2"/>
    <a:srgbClr val="0088B9"/>
    <a:srgbClr val="BDD7EE"/>
    <a:srgbClr val="0BA3D6"/>
    <a:srgbClr val="013867"/>
    <a:srgbClr val="022748"/>
    <a:srgbClr val="01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DD98-4064-44F3-AA40-062C767D3E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881AC-443C-4AF2-83B5-2913D6B30F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0">
            <a:off x="817880" y="1801495"/>
            <a:ext cx="10556240" cy="1988824"/>
            <a:chOff x="4357661" y="1393433"/>
            <a:chExt cx="9652141" cy="1988783"/>
          </a:xfrm>
        </p:grpSpPr>
        <p:sp>
          <p:nvSpPr>
            <p:cNvPr id="5" name="文本框 4"/>
            <p:cNvSpPr txBox="1"/>
            <p:nvPr/>
          </p:nvSpPr>
          <p:spPr>
            <a:xfrm>
              <a:off x="4357661" y="1393433"/>
              <a:ext cx="9652141" cy="1445260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8800" dirty="0">
                  <a:solidFill>
                    <a:srgbClr val="06DFF2"/>
                  </a:solidFill>
                  <a:latin typeface="思源黑體 Bold" panose="020B0800000000000000" pitchFamily="34" charset="-128"/>
                  <a:ea typeface="思源黑體 Bold" panose="020B0800000000000000" pitchFamily="34" charset="-128"/>
                </a:rPr>
                <a:t>悠哉游哉</a:t>
              </a:r>
              <a:endParaRPr lang="zh-CN" altLang="en-US" sz="8800" dirty="0">
                <a:solidFill>
                  <a:srgbClr val="06DFF2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88216" y="2860257"/>
              <a:ext cx="5791028" cy="5219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6DFF2"/>
                  </a:solidFill>
                  <a:latin typeface="思源黑體 Bold" panose="020B0800000000000000" pitchFamily="34" charset="-128"/>
                  <a:ea typeface="思源黑體 Bold" panose="020B0800000000000000" pitchFamily="34" charset="-128"/>
                </a:rPr>
                <a:t>互联网直播下的新旅游</a:t>
              </a:r>
              <a:r>
                <a:rPr lang="zh-CN" altLang="en-US" sz="2800" dirty="0">
                  <a:solidFill>
                    <a:srgbClr val="06DFF2"/>
                  </a:solidFill>
                  <a:latin typeface="思源黑體 Bold" panose="020B0800000000000000" pitchFamily="34" charset="-128"/>
                  <a:ea typeface="思源黑體 Bold" panose="020B0800000000000000" pitchFamily="34" charset="-128"/>
                </a:rPr>
                <a:t>平台</a:t>
              </a:r>
              <a:endParaRPr lang="zh-CN" altLang="en-US" sz="2800" dirty="0">
                <a:solidFill>
                  <a:srgbClr val="06DFF2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37612" y="5505450"/>
            <a:ext cx="1454388" cy="1352550"/>
            <a:chOff x="10737612" y="5505450"/>
            <a:chExt cx="1454388" cy="1352550"/>
          </a:xfrm>
        </p:grpSpPr>
        <p:sp>
          <p:nvSpPr>
            <p:cNvPr id="6" name="任意多边形: 形状 5"/>
            <p:cNvSpPr/>
            <p:nvPr/>
          </p:nvSpPr>
          <p:spPr>
            <a:xfrm>
              <a:off x="10737612" y="6086475"/>
              <a:ext cx="1454388" cy="771525"/>
            </a:xfrm>
            <a:custGeom>
              <a:avLst/>
              <a:gdLst>
                <a:gd name="connsiteX0" fmla="*/ 1178163 w 1454388"/>
                <a:gd name="connsiteY0" fmla="*/ 0 h 771525"/>
                <a:gd name="connsiteX1" fmla="*/ 1437312 w 1454388"/>
                <a:gd name="connsiteY1" fmla="*/ 26124 h 771525"/>
                <a:gd name="connsiteX2" fmla="*/ 1454388 w 1454388"/>
                <a:gd name="connsiteY2" fmla="*/ 30515 h 771525"/>
                <a:gd name="connsiteX3" fmla="*/ 1454388 w 1454388"/>
                <a:gd name="connsiteY3" fmla="*/ 771525 h 771525"/>
                <a:gd name="connsiteX4" fmla="*/ 0 w 1454388"/>
                <a:gd name="connsiteY4" fmla="*/ 771525 h 771525"/>
                <a:gd name="connsiteX5" fmla="*/ 47486 w 1454388"/>
                <a:gd name="connsiteY5" fmla="*/ 672951 h 771525"/>
                <a:gd name="connsiteX6" fmla="*/ 1178163 w 1454388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388" h="771525">
                  <a:moveTo>
                    <a:pt x="1178163" y="0"/>
                  </a:moveTo>
                  <a:cubicBezTo>
                    <a:pt x="1266934" y="0"/>
                    <a:pt x="1353605" y="8995"/>
                    <a:pt x="1437312" y="26124"/>
                  </a:cubicBezTo>
                  <a:lnTo>
                    <a:pt x="1454388" y="30515"/>
                  </a:lnTo>
                  <a:lnTo>
                    <a:pt x="1454388" y="771525"/>
                  </a:lnTo>
                  <a:lnTo>
                    <a:pt x="0" y="771525"/>
                  </a:lnTo>
                  <a:lnTo>
                    <a:pt x="47486" y="672951"/>
                  </a:lnTo>
                  <a:cubicBezTo>
                    <a:pt x="265235" y="272111"/>
                    <a:pt x="689922" y="0"/>
                    <a:pt x="1178163" y="0"/>
                  </a:cubicBezTo>
                  <a:close/>
                </a:path>
              </a:pathLst>
            </a:cu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20500" y="5505450"/>
              <a:ext cx="323850" cy="323850"/>
            </a:xfrm>
            <a:prstGeom prst="ellipse">
              <a:avLst/>
            </a:prstGeom>
            <a:solidFill>
              <a:srgbClr val="0BA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菱形 11"/>
          <p:cNvSpPr/>
          <p:nvPr/>
        </p:nvSpPr>
        <p:spPr>
          <a:xfrm>
            <a:off x="379095" y="140970"/>
            <a:ext cx="1245235" cy="1152525"/>
          </a:xfrm>
          <a:prstGeom prst="diamond">
            <a:avLst/>
          </a:pr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體 ExtraLight" panose="020B0200000000000000" pitchFamily="34" charset="-128"/>
                <a:ea typeface="思源黑體 ExtraLight" panose="020B0200000000000000" pitchFamily="34" charset="-128"/>
              </a:rPr>
              <a:t>2</a:t>
            </a:r>
            <a:endParaRPr lang="en-US" altLang="zh-CN" sz="2800" dirty="0">
              <a:latin typeface="思源黑體 ExtraLight" panose="020B0200000000000000" pitchFamily="34" charset="-128"/>
              <a:ea typeface="思源黑體 ExtraLight" panose="020B0200000000000000" pitchFamily="34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79320" y="591185"/>
            <a:ext cx="2925445" cy="398780"/>
          </a:xfrm>
          <a:prstGeom prst="rect">
            <a:avLst/>
          </a:prstGeom>
          <a:noFill/>
          <a:effectLst/>
        </p:spPr>
        <p:txBody>
          <a:bodyPr wrap="square" numCol="1" rtlCol="0">
            <a:spAutoFit/>
          </a:bodyPr>
          <a:lstStyle/>
          <a:p>
            <a:r>
              <a:rPr lang="zh-CN" altLang="en-US" sz="2000" b="1" dirty="0">
                <a:latin typeface="思源黑体" panose="020B0400000000000000" pitchFamily="34" charset="-122"/>
                <a:ea typeface="思源黑体" panose="020B0400000000000000" pitchFamily="34" charset="-122"/>
                <a:cs typeface="字魂59号-创粗黑" panose="00000500000000000000" charset="-122"/>
              </a:rPr>
              <a:t>带动线下</a:t>
            </a:r>
            <a:r>
              <a:rPr lang="zh-CN" altLang="en-US" sz="2000" b="1" dirty="0">
                <a:latin typeface="思源黑体" panose="020B0400000000000000" pitchFamily="34" charset="-122"/>
                <a:ea typeface="思源黑体" panose="020B0400000000000000" pitchFamily="34" charset="-122"/>
                <a:cs typeface="字魂59号-创粗黑" panose="00000500000000000000" charset="-122"/>
              </a:rPr>
              <a:t>旅游</a:t>
            </a:r>
            <a:endParaRPr lang="zh-CN" altLang="en-US" sz="2000" b="1" dirty="0">
              <a:latin typeface="思源黑体" panose="020B0400000000000000" pitchFamily="34" charset="-122"/>
              <a:ea typeface="思源黑体" panose="020B04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99590" y="1483360"/>
            <a:ext cx="9498965" cy="119888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>
                <a:sym typeface="+mn-ea"/>
              </a:rPr>
              <a:t>“云旅游”创造了巨大的“流量”，让景区景点在游客心中成功“种草”。借助“云旅游”的热度，把千千万万的数字“流量”变成实实在在的游客“留量”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7690" y="3152775"/>
            <a:ext cx="89001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400"/>
              <a:t>旅行社，邮轮公司、酒店、景点等旅游机构都已在相关平台上开出直播节目。来自飞猪旅行的数据显示，开元酒店的直播曾创下单场观看超4万人次、120多笔成交的直播带货纪录；万豪酒店的直播开播18秒即成交第一单，单价16999元的套餐2小时售出数十件；春秋旅游旗舰店去年6月起开始首场直播，一年多来粉丝日均增长40%以上，引导购买转化率平均30%以上……旅游直播的获客成本较低、“带货”效果也不错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PA_库_矩形 4"/>
          <p:cNvSpPr/>
          <p:nvPr>
            <p:custDataLst>
              <p:tags r:id="rId2"/>
            </p:custDataLst>
          </p:nvPr>
        </p:nvSpPr>
        <p:spPr>
          <a:xfrm>
            <a:off x="2552700" y="1852295"/>
            <a:ext cx="44386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产品</a:t>
            </a:r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特色</a:t>
            </a:r>
            <a:endParaRPr lang="zh-CN" altLang="en-US" sz="4800" b="1" spc="300" dirty="0">
              <a:solidFill>
                <a:schemeClr val="bg1"/>
              </a:solidFill>
              <a:latin typeface="思源黑體 Bold" panose="020B0800000000000000" pitchFamily="34" charset="-128"/>
              <a:ea typeface="思源黑體 Bold" panose="020B0800000000000000" pitchFamily="34" charset="-128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33980" y="2768283"/>
            <a:ext cx="5715635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just">
              <a:lnSpc>
                <a:spcPct val="200000"/>
              </a:lnSpc>
              <a:buClrTx/>
              <a:buSzTx/>
              <a:buFontTx/>
            </a:pPr>
            <a:r>
              <a:rPr lang="en-US" altLang="zh-CN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rPr>
              <a:t>“</a:t>
            </a:r>
            <a:r>
              <a:rPr lang="en-US" altLang="zh-CN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rPr>
              <a:t>悠哉游哉</a:t>
            </a:r>
            <a:r>
              <a:rPr lang="en-US" altLang="zh-CN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rPr>
              <a:t>”云旅游平等是内容为导向的，是区别于飞猪等平台的旅行出行服务综合平台。</a:t>
            </a:r>
            <a:endParaRPr lang="en-US" altLang="zh-CN" sz="2000">
              <a:solidFill>
                <a:schemeClr val="bg1"/>
              </a:solidFill>
              <a:latin typeface="思源黑体" panose="020B0400000000000000" pitchFamily="34" charset="-122"/>
              <a:ea typeface="思源黑体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2098208">
            <a:off x="318135" y="365760"/>
            <a:ext cx="889000" cy="597535"/>
            <a:chOff x="1055077" y="337625"/>
            <a:chExt cx="1533378" cy="1030822"/>
          </a:xfrm>
        </p:grpSpPr>
        <p:sp>
          <p:nvSpPr>
            <p:cNvPr id="8" name="等腰三角形 7"/>
            <p:cNvSpPr/>
            <p:nvPr/>
          </p:nvSpPr>
          <p:spPr>
            <a:xfrm>
              <a:off x="1392701" y="337625"/>
              <a:ext cx="1195754" cy="103082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55077" y="337625"/>
              <a:ext cx="1195754" cy="1030822"/>
            </a:xfrm>
            <a:prstGeom prst="triangle">
              <a:avLst/>
            </a:pr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673860" y="398145"/>
            <a:ext cx="37776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产品特色</a:t>
            </a:r>
            <a:endParaRPr lang="en-US" altLang="zh-CN" sz="2400" b="1"/>
          </a:p>
        </p:txBody>
      </p:sp>
      <p:sp>
        <p:nvSpPr>
          <p:cNvPr id="6" name="任意多边形: 形状 5"/>
          <p:cNvSpPr/>
          <p:nvPr/>
        </p:nvSpPr>
        <p:spPr>
          <a:xfrm>
            <a:off x="10737850" y="6086475"/>
            <a:ext cx="1454150" cy="771525"/>
          </a:xfrm>
          <a:custGeom>
            <a:avLst/>
            <a:gdLst>
              <a:gd name="connsiteX0" fmla="*/ 1178163 w 1454388"/>
              <a:gd name="connsiteY0" fmla="*/ 0 h 771525"/>
              <a:gd name="connsiteX1" fmla="*/ 1437312 w 1454388"/>
              <a:gd name="connsiteY1" fmla="*/ 26124 h 771525"/>
              <a:gd name="connsiteX2" fmla="*/ 1454388 w 1454388"/>
              <a:gd name="connsiteY2" fmla="*/ 30515 h 771525"/>
              <a:gd name="connsiteX3" fmla="*/ 1454388 w 1454388"/>
              <a:gd name="connsiteY3" fmla="*/ 771525 h 771525"/>
              <a:gd name="connsiteX4" fmla="*/ 0 w 1454388"/>
              <a:gd name="connsiteY4" fmla="*/ 771525 h 771525"/>
              <a:gd name="connsiteX5" fmla="*/ 47486 w 1454388"/>
              <a:gd name="connsiteY5" fmla="*/ 672951 h 771525"/>
              <a:gd name="connsiteX6" fmla="*/ 1178163 w 1454388"/>
              <a:gd name="connsiteY6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88" h="771525">
                <a:moveTo>
                  <a:pt x="1178163" y="0"/>
                </a:moveTo>
                <a:cubicBezTo>
                  <a:pt x="1266934" y="0"/>
                  <a:pt x="1353605" y="8995"/>
                  <a:pt x="1437312" y="26124"/>
                </a:cubicBezTo>
                <a:lnTo>
                  <a:pt x="1454388" y="30515"/>
                </a:lnTo>
                <a:lnTo>
                  <a:pt x="1454388" y="771525"/>
                </a:lnTo>
                <a:lnTo>
                  <a:pt x="0" y="771525"/>
                </a:lnTo>
                <a:lnTo>
                  <a:pt x="47486" y="672951"/>
                </a:lnTo>
                <a:cubicBezTo>
                  <a:pt x="265235" y="272111"/>
                  <a:pt x="689922" y="0"/>
                  <a:pt x="1178163" y="0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4336" y="1426763"/>
            <a:ext cx="2135150" cy="460375"/>
          </a:xfrm>
          <a:prstGeom prst="rect">
            <a:avLst/>
          </a:prstGeom>
          <a:noFill/>
          <a:effectLst/>
        </p:spPr>
        <p:txBody>
          <a:bodyPr wrap="square" numCol="1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1. 内容</a:t>
            </a:r>
            <a:r>
              <a:rPr lang="zh-CN" altLang="en-US" sz="2400" b="1"/>
              <a:t>作</a:t>
            </a:r>
            <a:r>
              <a:rPr lang="en-US" altLang="zh-CN" sz="2400" b="1"/>
              <a:t>导向</a:t>
            </a:r>
            <a:endParaRPr lang="en-US" altLang="zh-CN" sz="2400" b="1"/>
          </a:p>
        </p:txBody>
      </p:sp>
      <p:sp>
        <p:nvSpPr>
          <p:cNvPr id="12" name="矩形 11"/>
          <p:cNvSpPr/>
          <p:nvPr/>
        </p:nvSpPr>
        <p:spPr>
          <a:xfrm>
            <a:off x="313055" y="2566670"/>
            <a:ext cx="4456430" cy="230695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/>
              <a:t> 注重平台的UGC内容扶持，通过扶持优质的旅游信息生产博主，来提高了平台的社区性和人文性。通过优质内容来提高用户的留存率和App的使用率，并提高消费转化率。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9485" y="398145"/>
            <a:ext cx="3764280" cy="628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980" y="421005"/>
            <a:ext cx="3589020" cy="6263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7530" y="121920"/>
            <a:ext cx="3573780" cy="625475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 rot="12098208">
            <a:off x="318135" y="365760"/>
            <a:ext cx="889000" cy="597535"/>
            <a:chOff x="1055077" y="337625"/>
            <a:chExt cx="1533378" cy="1030822"/>
          </a:xfrm>
        </p:grpSpPr>
        <p:sp>
          <p:nvSpPr>
            <p:cNvPr id="8" name="等腰三角形 7"/>
            <p:cNvSpPr/>
            <p:nvPr/>
          </p:nvSpPr>
          <p:spPr>
            <a:xfrm>
              <a:off x="1392701" y="337625"/>
              <a:ext cx="1195754" cy="103082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55077" y="337625"/>
              <a:ext cx="1195754" cy="1030822"/>
            </a:xfrm>
            <a:prstGeom prst="triangle">
              <a:avLst/>
            </a:pr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673860" y="398145"/>
            <a:ext cx="37776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产品特色</a:t>
            </a:r>
            <a:endParaRPr lang="en-US" altLang="zh-CN" sz="2400" b="1"/>
          </a:p>
        </p:txBody>
      </p:sp>
      <p:sp>
        <p:nvSpPr>
          <p:cNvPr id="6" name="任意多边形: 形状 5"/>
          <p:cNvSpPr/>
          <p:nvPr/>
        </p:nvSpPr>
        <p:spPr>
          <a:xfrm>
            <a:off x="10737850" y="6086475"/>
            <a:ext cx="1454150" cy="771525"/>
          </a:xfrm>
          <a:custGeom>
            <a:avLst/>
            <a:gdLst>
              <a:gd name="connsiteX0" fmla="*/ 1178163 w 1454388"/>
              <a:gd name="connsiteY0" fmla="*/ 0 h 771525"/>
              <a:gd name="connsiteX1" fmla="*/ 1437312 w 1454388"/>
              <a:gd name="connsiteY1" fmla="*/ 26124 h 771525"/>
              <a:gd name="connsiteX2" fmla="*/ 1454388 w 1454388"/>
              <a:gd name="connsiteY2" fmla="*/ 30515 h 771525"/>
              <a:gd name="connsiteX3" fmla="*/ 1454388 w 1454388"/>
              <a:gd name="connsiteY3" fmla="*/ 771525 h 771525"/>
              <a:gd name="connsiteX4" fmla="*/ 0 w 1454388"/>
              <a:gd name="connsiteY4" fmla="*/ 771525 h 771525"/>
              <a:gd name="connsiteX5" fmla="*/ 47486 w 1454388"/>
              <a:gd name="connsiteY5" fmla="*/ 672951 h 771525"/>
              <a:gd name="connsiteX6" fmla="*/ 1178163 w 1454388"/>
              <a:gd name="connsiteY6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88" h="771525">
                <a:moveTo>
                  <a:pt x="1178163" y="0"/>
                </a:moveTo>
                <a:cubicBezTo>
                  <a:pt x="1266934" y="0"/>
                  <a:pt x="1353605" y="8995"/>
                  <a:pt x="1437312" y="26124"/>
                </a:cubicBezTo>
                <a:lnTo>
                  <a:pt x="1454388" y="30515"/>
                </a:lnTo>
                <a:lnTo>
                  <a:pt x="1454388" y="771525"/>
                </a:lnTo>
                <a:lnTo>
                  <a:pt x="0" y="771525"/>
                </a:lnTo>
                <a:lnTo>
                  <a:pt x="47486" y="672951"/>
                </a:lnTo>
                <a:cubicBezTo>
                  <a:pt x="265235" y="272111"/>
                  <a:pt x="689922" y="0"/>
                  <a:pt x="1178163" y="0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4336" y="1426763"/>
            <a:ext cx="2135150" cy="460375"/>
          </a:xfrm>
          <a:prstGeom prst="rect">
            <a:avLst/>
          </a:prstGeom>
          <a:noFill/>
          <a:effectLst/>
        </p:spPr>
        <p:txBody>
          <a:bodyPr wrap="square" numCol="1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2. </a:t>
            </a:r>
            <a:r>
              <a:rPr lang="zh-CN" altLang="en-US" sz="2400" b="1"/>
              <a:t>视频</a:t>
            </a:r>
            <a:r>
              <a:rPr lang="zh-CN" altLang="en-US" sz="2400" b="1"/>
              <a:t>为核心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1172845" y="2315210"/>
            <a:ext cx="5878830" cy="4603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直播</a:t>
            </a:r>
            <a:r>
              <a:rPr lang="en-US" altLang="zh-CN" sz="2400"/>
              <a:t>+</a:t>
            </a:r>
            <a:r>
              <a:rPr lang="zh-CN" altLang="en-US" sz="2400"/>
              <a:t>长视频（</a:t>
            </a:r>
            <a:r>
              <a:rPr lang="zh-CN" altLang="en-US" sz="2400">
                <a:sym typeface="+mn-ea"/>
              </a:rPr>
              <a:t>宣传片</a:t>
            </a:r>
            <a:r>
              <a:rPr lang="zh-CN" altLang="en-US" sz="2400"/>
              <a:t>）</a:t>
            </a:r>
            <a:r>
              <a:rPr lang="zh-CN" altLang="en-US" sz="2400"/>
              <a:t>点播</a:t>
            </a:r>
            <a:r>
              <a:rPr lang="en-US" altLang="zh-CN" sz="2400"/>
              <a:t>+</a:t>
            </a:r>
            <a:r>
              <a:rPr lang="zh-CN" altLang="en-US" sz="2400"/>
              <a:t>短视频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172845" y="3303905"/>
            <a:ext cx="7893685" cy="829945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直播主要需求方：旅游博主、旅行社宣传、地方旅游文化局组织、普通</a:t>
            </a:r>
            <a:r>
              <a:rPr lang="zh-CN" altLang="en-US" sz="2400"/>
              <a:t>用户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172845" y="4140835"/>
            <a:ext cx="9278620" cy="1198880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sym typeface="+mn-ea"/>
              </a:rPr>
              <a:t>长视频（</a:t>
            </a:r>
            <a:r>
              <a:rPr lang="zh-CN" altLang="en-US" sz="2400">
                <a:sym typeface="+mn-ea"/>
              </a:rPr>
              <a:t>宣传片</a:t>
            </a:r>
            <a:r>
              <a:rPr lang="zh-CN" altLang="en-US" sz="2400">
                <a:sym typeface="+mn-ea"/>
              </a:rPr>
              <a:t>）点播主要需求方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地方旅游文化局发布的官方宣传片、自媒体创作、</a:t>
            </a:r>
            <a:r>
              <a:rPr lang="zh-CN" altLang="en-US" sz="2400">
                <a:sym typeface="+mn-ea"/>
              </a:rPr>
              <a:t>普通用户</a:t>
            </a:r>
            <a:endParaRPr lang="zh-CN" altLang="en-US" sz="2400"/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zh-CN" altLang="en-US" sz="24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2845" y="5252085"/>
            <a:ext cx="9278620" cy="460375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sym typeface="+mn-ea"/>
              </a:rPr>
              <a:t>短视频主要</a:t>
            </a:r>
            <a:r>
              <a:rPr lang="zh-CN" altLang="en-US" sz="2400">
                <a:sym typeface="+mn-ea"/>
              </a:rPr>
              <a:t>需求方：普通用户、自媒体、地方旅游文化局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2098208">
            <a:off x="318135" y="365760"/>
            <a:ext cx="889000" cy="597535"/>
            <a:chOff x="1055077" y="337625"/>
            <a:chExt cx="1533378" cy="1030822"/>
          </a:xfrm>
        </p:grpSpPr>
        <p:sp>
          <p:nvSpPr>
            <p:cNvPr id="8" name="等腰三角形 7"/>
            <p:cNvSpPr/>
            <p:nvPr/>
          </p:nvSpPr>
          <p:spPr>
            <a:xfrm>
              <a:off x="1392701" y="337625"/>
              <a:ext cx="1195754" cy="103082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55077" y="337625"/>
              <a:ext cx="1195754" cy="1030822"/>
            </a:xfrm>
            <a:prstGeom prst="triangle">
              <a:avLst/>
            </a:pr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673860" y="398145"/>
            <a:ext cx="37776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产品特色</a:t>
            </a:r>
            <a:endParaRPr lang="en-US" altLang="zh-CN" sz="2400" b="1"/>
          </a:p>
        </p:txBody>
      </p:sp>
      <p:sp>
        <p:nvSpPr>
          <p:cNvPr id="6" name="任意多边形: 形状 5"/>
          <p:cNvSpPr/>
          <p:nvPr/>
        </p:nvSpPr>
        <p:spPr>
          <a:xfrm>
            <a:off x="10737850" y="6086475"/>
            <a:ext cx="1454150" cy="771525"/>
          </a:xfrm>
          <a:custGeom>
            <a:avLst/>
            <a:gdLst>
              <a:gd name="connsiteX0" fmla="*/ 1178163 w 1454388"/>
              <a:gd name="connsiteY0" fmla="*/ 0 h 771525"/>
              <a:gd name="connsiteX1" fmla="*/ 1437312 w 1454388"/>
              <a:gd name="connsiteY1" fmla="*/ 26124 h 771525"/>
              <a:gd name="connsiteX2" fmla="*/ 1454388 w 1454388"/>
              <a:gd name="connsiteY2" fmla="*/ 30515 h 771525"/>
              <a:gd name="connsiteX3" fmla="*/ 1454388 w 1454388"/>
              <a:gd name="connsiteY3" fmla="*/ 771525 h 771525"/>
              <a:gd name="connsiteX4" fmla="*/ 0 w 1454388"/>
              <a:gd name="connsiteY4" fmla="*/ 771525 h 771525"/>
              <a:gd name="connsiteX5" fmla="*/ 47486 w 1454388"/>
              <a:gd name="connsiteY5" fmla="*/ 672951 h 771525"/>
              <a:gd name="connsiteX6" fmla="*/ 1178163 w 1454388"/>
              <a:gd name="connsiteY6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88" h="771525">
                <a:moveTo>
                  <a:pt x="1178163" y="0"/>
                </a:moveTo>
                <a:cubicBezTo>
                  <a:pt x="1266934" y="0"/>
                  <a:pt x="1353605" y="8995"/>
                  <a:pt x="1437312" y="26124"/>
                </a:cubicBezTo>
                <a:lnTo>
                  <a:pt x="1454388" y="30515"/>
                </a:lnTo>
                <a:lnTo>
                  <a:pt x="1454388" y="771525"/>
                </a:lnTo>
                <a:lnTo>
                  <a:pt x="0" y="771525"/>
                </a:lnTo>
                <a:lnTo>
                  <a:pt x="47486" y="672951"/>
                </a:lnTo>
                <a:cubicBezTo>
                  <a:pt x="265235" y="272111"/>
                  <a:pt x="689922" y="0"/>
                  <a:pt x="1178163" y="0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4336" y="1426763"/>
            <a:ext cx="2135150" cy="460375"/>
          </a:xfrm>
          <a:prstGeom prst="rect">
            <a:avLst/>
          </a:prstGeom>
          <a:noFill/>
          <a:effectLst/>
        </p:spPr>
        <p:txBody>
          <a:bodyPr wrap="square" numCol="1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/>
              <a:t>3. </a:t>
            </a:r>
            <a:r>
              <a:rPr lang="zh-CN" altLang="en-US" sz="2400" b="1"/>
              <a:t>引流创</a:t>
            </a:r>
            <a:r>
              <a:rPr lang="zh-CN" altLang="en-US" sz="2400" b="1"/>
              <a:t>收益</a:t>
            </a:r>
            <a:endParaRPr lang="zh-CN" altLang="en-US" sz="2400" b="1"/>
          </a:p>
        </p:txBody>
      </p:sp>
      <p:sp>
        <p:nvSpPr>
          <p:cNvPr id="12" name="矩形 11"/>
          <p:cNvSpPr/>
          <p:nvPr/>
        </p:nvSpPr>
        <p:spPr>
          <a:xfrm>
            <a:off x="1172845" y="2315210"/>
            <a:ext cx="8525510" cy="4603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平台不去替代飞猪、淘宝的角色，而是将流量导向相应的</a:t>
            </a:r>
            <a:r>
              <a:rPr lang="zh-CN" altLang="en-US" sz="2400"/>
              <a:t>平台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1218565" y="3191510"/>
            <a:ext cx="8577580" cy="1198880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飞猪、淘宝</a:t>
            </a:r>
            <a:r>
              <a:rPr lang="zh-CN" altLang="en-US" sz="2400"/>
              <a:t>等都有相应的</a:t>
            </a:r>
            <a:r>
              <a:rPr lang="en-US" altLang="zh-CN" sz="2400"/>
              <a:t>CPS</a:t>
            </a:r>
            <a:r>
              <a:rPr lang="zh-CN" altLang="en-US" sz="2400"/>
              <a:t>计划，用户在观看直播时点击主播推荐的景区门票或地方特产美食链接，就会让用户跳转到飞猪或淘宝下单，平台和主播（视频</a:t>
            </a:r>
            <a:r>
              <a:rPr lang="zh-CN" altLang="en-US" sz="2400"/>
              <a:t>博主）从中赚取收益。</a:t>
            </a:r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1218565" y="4630420"/>
            <a:ext cx="8577580" cy="1938020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 b="1"/>
              <a:t>AI</a:t>
            </a:r>
            <a:r>
              <a:rPr lang="zh-CN" altLang="en-US" sz="2400" b="1"/>
              <a:t>赋能内容变现能力。</a:t>
            </a:r>
            <a:r>
              <a:rPr lang="zh-CN" altLang="en-US" sz="2400"/>
              <a:t>用户在观看直播或者旅游攻略时，</a:t>
            </a:r>
            <a:r>
              <a:rPr lang="en-US" altLang="zh-CN" sz="2400"/>
              <a:t>AI</a:t>
            </a:r>
            <a:r>
              <a:rPr lang="zh-CN" altLang="en-US" sz="2400"/>
              <a:t>推荐系统将智能根据用户的需求（日期、人数、目的地、行程天数、预算等）为用户智能的制定出一份可搭配的行程清单。用户只需要一键下单或勾选部分一键下单，就可以收获一份量身定制的旅游</a:t>
            </a:r>
            <a:r>
              <a:rPr lang="zh-CN" altLang="en-US" sz="2400"/>
              <a:t>计划。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6" name="PA_库_矩形 4"/>
          <p:cNvSpPr/>
          <p:nvPr>
            <p:custDataLst>
              <p:tags r:id="rId2"/>
            </p:custDataLst>
          </p:nvPr>
        </p:nvSpPr>
        <p:spPr>
          <a:xfrm>
            <a:off x="2552700" y="1852295"/>
            <a:ext cx="9398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网易</a:t>
            </a:r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云信技术</a:t>
            </a:r>
            <a:endParaRPr lang="zh-CN" altLang="en-US" sz="4800" b="1" spc="300" dirty="0">
              <a:solidFill>
                <a:schemeClr val="bg1"/>
              </a:solidFill>
              <a:latin typeface="思源黑體 Bold" panose="020B0800000000000000" pitchFamily="34" charset="-128"/>
              <a:ea typeface="思源黑體 Bold" panose="020B0800000000000000" pitchFamily="34" charset="-128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767648"/>
            <a:ext cx="5715635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just">
              <a:lnSpc>
                <a:spcPct val="200000"/>
              </a:lnSpc>
            </a:pPr>
            <a:r>
              <a:rPr lang="zh-CN" altLang="en-US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rPr>
              <a:t>网易技术平台全栈赋能</a:t>
            </a:r>
            <a:endParaRPr lang="zh-CN" altLang="en-US" sz="2000">
              <a:solidFill>
                <a:schemeClr val="bg1"/>
              </a:solidFill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pPr algn="just">
              <a:lnSpc>
                <a:spcPct val="200000"/>
              </a:lnSpc>
            </a:pPr>
            <a:endParaRPr lang="zh-CN" altLang="en-US" sz="2000">
              <a:solidFill>
                <a:schemeClr val="bg1"/>
              </a:solidFill>
              <a:latin typeface="思源黑体" panose="020B0400000000000000" pitchFamily="34" charset="-122"/>
              <a:ea typeface="思源黑体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2098208">
            <a:off x="318135" y="365760"/>
            <a:ext cx="889000" cy="597535"/>
            <a:chOff x="1055077" y="337625"/>
            <a:chExt cx="1533378" cy="1030822"/>
          </a:xfrm>
        </p:grpSpPr>
        <p:sp>
          <p:nvSpPr>
            <p:cNvPr id="8" name="等腰三角形 7"/>
            <p:cNvSpPr/>
            <p:nvPr/>
          </p:nvSpPr>
          <p:spPr>
            <a:xfrm>
              <a:off x="1392701" y="337625"/>
              <a:ext cx="1195754" cy="103082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55077" y="337625"/>
              <a:ext cx="1195754" cy="1030822"/>
            </a:xfrm>
            <a:prstGeom prst="triangle">
              <a:avLst/>
            </a:pr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673860" y="398145"/>
            <a:ext cx="37776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/>
              <a:t>网易云信</a:t>
            </a:r>
            <a:r>
              <a:rPr lang="zh-CN" altLang="en-US" sz="2400" b="1"/>
              <a:t>平台</a:t>
            </a:r>
            <a:endParaRPr lang="zh-CN" altLang="en-US" sz="2400" b="1"/>
          </a:p>
        </p:txBody>
      </p:sp>
      <p:sp>
        <p:nvSpPr>
          <p:cNvPr id="6" name="任意多边形: 形状 5"/>
          <p:cNvSpPr/>
          <p:nvPr/>
        </p:nvSpPr>
        <p:spPr>
          <a:xfrm>
            <a:off x="10737850" y="6086475"/>
            <a:ext cx="1454150" cy="771525"/>
          </a:xfrm>
          <a:custGeom>
            <a:avLst/>
            <a:gdLst>
              <a:gd name="connsiteX0" fmla="*/ 1178163 w 1454388"/>
              <a:gd name="connsiteY0" fmla="*/ 0 h 771525"/>
              <a:gd name="connsiteX1" fmla="*/ 1437312 w 1454388"/>
              <a:gd name="connsiteY1" fmla="*/ 26124 h 771525"/>
              <a:gd name="connsiteX2" fmla="*/ 1454388 w 1454388"/>
              <a:gd name="connsiteY2" fmla="*/ 30515 h 771525"/>
              <a:gd name="connsiteX3" fmla="*/ 1454388 w 1454388"/>
              <a:gd name="connsiteY3" fmla="*/ 771525 h 771525"/>
              <a:gd name="connsiteX4" fmla="*/ 0 w 1454388"/>
              <a:gd name="connsiteY4" fmla="*/ 771525 h 771525"/>
              <a:gd name="connsiteX5" fmla="*/ 47486 w 1454388"/>
              <a:gd name="connsiteY5" fmla="*/ 672951 h 771525"/>
              <a:gd name="connsiteX6" fmla="*/ 1178163 w 1454388"/>
              <a:gd name="connsiteY6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88" h="771525">
                <a:moveTo>
                  <a:pt x="1178163" y="0"/>
                </a:moveTo>
                <a:cubicBezTo>
                  <a:pt x="1266934" y="0"/>
                  <a:pt x="1353605" y="8995"/>
                  <a:pt x="1437312" y="26124"/>
                </a:cubicBezTo>
                <a:lnTo>
                  <a:pt x="1454388" y="30515"/>
                </a:lnTo>
                <a:lnTo>
                  <a:pt x="1454388" y="771525"/>
                </a:lnTo>
                <a:lnTo>
                  <a:pt x="0" y="771525"/>
                </a:lnTo>
                <a:lnTo>
                  <a:pt x="47486" y="672951"/>
                </a:lnTo>
                <a:cubicBezTo>
                  <a:pt x="265235" y="272111"/>
                  <a:pt x="689922" y="0"/>
                  <a:pt x="1178163" y="0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72845" y="2315210"/>
            <a:ext cx="8525510" cy="4603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直播：网易</a:t>
            </a:r>
            <a:r>
              <a:rPr lang="zh-CN" altLang="en-US" sz="2400"/>
              <a:t>云信视频直播技术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1172845" y="2925445"/>
            <a:ext cx="8525510" cy="460375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/>
              <a:t>点播：</a:t>
            </a:r>
            <a:r>
              <a:rPr lang="zh-CN" altLang="en-US" sz="2400">
                <a:sym typeface="+mn-ea"/>
              </a:rPr>
              <a:t>网易云信</a:t>
            </a:r>
            <a:r>
              <a:rPr lang="zh-CN" altLang="en-US" sz="2400"/>
              <a:t>视频</a:t>
            </a:r>
            <a:r>
              <a:rPr lang="zh-CN" altLang="en-US" sz="2400"/>
              <a:t>点播技术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1172845" y="3535680"/>
            <a:ext cx="8525510" cy="460375"/>
          </a:xfrm>
          <a:prstGeom prst="rect">
            <a:avLst/>
          </a:prstGeom>
        </p:spPr>
        <p:txBody>
          <a:bodyPr wrap="square" numCol="1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/>
              <a:t>AI</a:t>
            </a:r>
            <a:r>
              <a:rPr lang="zh-CN" altLang="en-US" sz="2400"/>
              <a:t>旅游定制系统：网易数帆机器学习</a:t>
            </a:r>
            <a:r>
              <a:rPr lang="zh-CN" altLang="en-US" sz="2400"/>
              <a:t>平台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1" name="PA_库_矩形 4"/>
          <p:cNvSpPr/>
          <p:nvPr>
            <p:custDataLst>
              <p:tags r:id="rId2"/>
            </p:custDataLst>
          </p:nvPr>
        </p:nvSpPr>
        <p:spPr>
          <a:xfrm>
            <a:off x="3883025" y="2101215"/>
            <a:ext cx="4438650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THANK YOU</a:t>
            </a:r>
            <a:endParaRPr lang="en-US" altLang="zh-CN" sz="4800" b="1" spc="300" dirty="0">
              <a:solidFill>
                <a:schemeClr val="bg1"/>
              </a:solidFill>
              <a:latin typeface="思源黑體 Bold" panose="020B0800000000000000" pitchFamily="34" charset="-128"/>
              <a:ea typeface="思源黑體 Bold" panose="020B0800000000000000" pitchFamily="34" charset="-128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/>
        </p:nvSpPr>
        <p:spPr>
          <a:xfrm flipH="1" flipV="1">
            <a:off x="-10651" y="0"/>
            <a:ext cx="1752356" cy="1209822"/>
          </a:xfrm>
          <a:custGeom>
            <a:avLst/>
            <a:gdLst>
              <a:gd name="connsiteX0" fmla="*/ 1530279 w 1530279"/>
              <a:gd name="connsiteY0" fmla="*/ 0 h 1390515"/>
              <a:gd name="connsiteX1" fmla="*/ 1530279 w 1530279"/>
              <a:gd name="connsiteY1" fmla="*/ 1390515 h 1390515"/>
              <a:gd name="connsiteX2" fmla="*/ 0 w 1530279"/>
              <a:gd name="connsiteY2" fmla="*/ 1390515 h 1390515"/>
              <a:gd name="connsiteX3" fmla="*/ 13995 w 1530279"/>
              <a:gd name="connsiteY3" fmla="*/ 1298816 h 1390515"/>
              <a:gd name="connsiteX4" fmla="*/ 1445847 w 1530279"/>
              <a:gd name="connsiteY4" fmla="*/ 4263 h 139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279" h="1390515">
                <a:moveTo>
                  <a:pt x="1530279" y="0"/>
                </a:moveTo>
                <a:lnTo>
                  <a:pt x="1530279" y="1390515"/>
                </a:lnTo>
                <a:lnTo>
                  <a:pt x="0" y="1390515"/>
                </a:lnTo>
                <a:lnTo>
                  <a:pt x="13995" y="1298816"/>
                </a:lnTo>
                <a:cubicBezTo>
                  <a:pt x="155290" y="608323"/>
                  <a:pt x="732691" y="76688"/>
                  <a:pt x="1445847" y="4263"/>
                </a:cubicBezTo>
                <a:close/>
              </a:path>
            </a:pathLst>
          </a:custGeom>
          <a:solidFill>
            <a:srgbClr val="0088B9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/>
          <p:cNvSpPr/>
          <p:nvPr/>
        </p:nvSpPr>
        <p:spPr>
          <a:xfrm flipH="1" flipV="1">
            <a:off x="0" y="0"/>
            <a:ext cx="1331424" cy="1209822"/>
          </a:xfrm>
          <a:custGeom>
            <a:avLst/>
            <a:gdLst>
              <a:gd name="connsiteX0" fmla="*/ 1530279 w 1530279"/>
              <a:gd name="connsiteY0" fmla="*/ 0 h 1390515"/>
              <a:gd name="connsiteX1" fmla="*/ 1530279 w 1530279"/>
              <a:gd name="connsiteY1" fmla="*/ 1390515 h 1390515"/>
              <a:gd name="connsiteX2" fmla="*/ 0 w 1530279"/>
              <a:gd name="connsiteY2" fmla="*/ 1390515 h 1390515"/>
              <a:gd name="connsiteX3" fmla="*/ 13995 w 1530279"/>
              <a:gd name="connsiteY3" fmla="*/ 1298816 h 1390515"/>
              <a:gd name="connsiteX4" fmla="*/ 1445847 w 1530279"/>
              <a:gd name="connsiteY4" fmla="*/ 4263 h 139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279" h="1390515">
                <a:moveTo>
                  <a:pt x="1530279" y="0"/>
                </a:moveTo>
                <a:lnTo>
                  <a:pt x="1530279" y="1390515"/>
                </a:lnTo>
                <a:lnTo>
                  <a:pt x="0" y="1390515"/>
                </a:lnTo>
                <a:lnTo>
                  <a:pt x="13995" y="1298816"/>
                </a:lnTo>
                <a:cubicBezTo>
                  <a:pt x="155290" y="608323"/>
                  <a:pt x="732691" y="76688"/>
                  <a:pt x="1445847" y="4263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765658" y="856508"/>
            <a:ext cx="9268525" cy="5139115"/>
            <a:chOff x="1709387" y="678465"/>
            <a:chExt cx="9268525" cy="5139115"/>
          </a:xfrm>
        </p:grpSpPr>
        <p:grpSp>
          <p:nvGrpSpPr>
            <p:cNvPr id="7" name="组合 6"/>
            <p:cNvGrpSpPr/>
            <p:nvPr/>
          </p:nvGrpSpPr>
          <p:grpSpPr>
            <a:xfrm>
              <a:off x="1709387" y="678465"/>
              <a:ext cx="5885174" cy="1446550"/>
              <a:chOff x="401326" y="355492"/>
              <a:chExt cx="5885174" cy="1446550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401326" y="355492"/>
                <a:ext cx="5885174" cy="1446550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8800" dirty="0">
                    <a:latin typeface="思源黑體 Bold" panose="020B0800000000000000" pitchFamily="34" charset="-128"/>
                    <a:ea typeface="思源黑體 Bold" panose="020B0800000000000000" pitchFamily="34" charset="-128"/>
                  </a:rPr>
                  <a:t>目录  </a:t>
                </a:r>
                <a:r>
                  <a:rPr lang="en-US" altLang="zh-CN" sz="4000" dirty="0">
                    <a:latin typeface="思源黑體 Bold" panose="020B0800000000000000" pitchFamily="34" charset="-128"/>
                    <a:ea typeface="思源黑體 Bold" panose="020B0800000000000000" pitchFamily="34" charset="-128"/>
                  </a:rPr>
                  <a:t>CONTENTS</a:t>
                </a:r>
                <a:endParaRPr lang="zh-CN" altLang="en-US" sz="4000" dirty="0">
                  <a:latin typeface="思源黑體 Bold" panose="020B0800000000000000" pitchFamily="34" charset="-128"/>
                  <a:ea typeface="思源黑體 Bold" panose="020B0800000000000000" pitchFamily="34" charset="-128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2997632" y="765634"/>
                <a:ext cx="0" cy="695325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1709387" y="2625052"/>
              <a:ext cx="9268525" cy="3192528"/>
              <a:chOff x="1643505" y="2625052"/>
              <a:chExt cx="9268525" cy="3192528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524461" y="2652737"/>
                <a:ext cx="1305610" cy="1305610"/>
              </a:xfrm>
              <a:prstGeom prst="ellipse">
                <a:avLst/>
              </a:prstGeom>
              <a:solidFill>
                <a:srgbClr val="008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dist"/>
                <a:r>
                  <a:rPr lang="en-US" altLang="zh-CN" sz="4800" b="1" dirty="0">
                    <a:solidFill>
                      <a:schemeClr val="bg1"/>
                    </a:solidFill>
                  </a:rPr>
                  <a:t>02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38444" y="3011585"/>
                <a:ext cx="2396775" cy="460375"/>
              </a:xfrm>
              <a:prstGeom prst="rect">
                <a:avLst/>
              </a:prstGeom>
              <a:noFill/>
              <a:effectLst/>
            </p:spPr>
            <p:txBody>
              <a:bodyPr wrap="square" numCol="1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latin typeface="思源黑体" panose="020B0400000000000000" pitchFamily="34" charset="-122"/>
                    <a:ea typeface="思源黑体" panose="020B0400000000000000" pitchFamily="34" charset="-122"/>
                    <a:cs typeface="字魂59号-创粗黑" panose="00000500000000000000" charset="-122"/>
                  </a:rPr>
                  <a:t>项目背景</a:t>
                </a:r>
                <a:endParaRPr lang="zh-CN" altLang="en-US" sz="2400" b="1" dirty="0">
                  <a:latin typeface="思源黑体" panose="020B0400000000000000" pitchFamily="34" charset="-122"/>
                  <a:ea typeface="思源黑体" panose="020B0400000000000000" pitchFamily="34" charset="-122"/>
                  <a:cs typeface="字魂59号-创粗黑" panose="00000500000000000000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643505" y="2625052"/>
                <a:ext cx="1305610" cy="1305610"/>
              </a:xfrm>
              <a:prstGeom prst="ellipse">
                <a:avLst/>
              </a:prstGeom>
              <a:solidFill>
                <a:srgbClr val="008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dist"/>
                <a:r>
                  <a:rPr lang="en-US" altLang="zh-CN" sz="4800" b="1" dirty="0">
                    <a:solidFill>
                      <a:schemeClr val="bg1"/>
                    </a:solidFill>
                  </a:rPr>
                  <a:t>01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643505" y="4511970"/>
                <a:ext cx="1305610" cy="1305610"/>
              </a:xfrm>
              <a:prstGeom prst="ellipse">
                <a:avLst/>
              </a:prstGeom>
              <a:solidFill>
                <a:srgbClr val="008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dist"/>
                <a:r>
                  <a:rPr lang="en-US" altLang="zh-CN" sz="4800" b="1" dirty="0">
                    <a:solidFill>
                      <a:schemeClr val="bg1"/>
                    </a:solidFill>
                  </a:rPr>
                  <a:t>03</a:t>
                </a:r>
                <a:endParaRPr lang="zh-CN" alt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261939" y="4867004"/>
                <a:ext cx="2396775" cy="460375"/>
              </a:xfrm>
              <a:prstGeom prst="rect">
                <a:avLst/>
              </a:prstGeom>
              <a:noFill/>
              <a:effectLst/>
            </p:spPr>
            <p:txBody>
              <a:bodyPr wrap="square" numCol="1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latin typeface="思源黑体" panose="020B0400000000000000" pitchFamily="34" charset="-122"/>
                    <a:ea typeface="思源黑体" panose="020B0400000000000000" pitchFamily="34" charset="-122"/>
                    <a:cs typeface="字魂59号-创粗黑" panose="00000500000000000000" charset="-122"/>
                  </a:rPr>
                  <a:t>网易云</a:t>
                </a:r>
                <a:r>
                  <a:rPr lang="zh-CN" altLang="en-US" sz="2400" b="1" dirty="0">
                    <a:latin typeface="思源黑体" panose="020B0400000000000000" pitchFamily="34" charset="-122"/>
                    <a:ea typeface="思源黑体" panose="020B0400000000000000" pitchFamily="34" charset="-122"/>
                    <a:cs typeface="字魂59号-创粗黑" panose="00000500000000000000" charset="-122"/>
                  </a:rPr>
                  <a:t>信技术</a:t>
                </a:r>
                <a:endParaRPr lang="zh-CN" altLang="en-US" sz="2400" b="1" dirty="0">
                  <a:latin typeface="思源黑体" panose="020B0400000000000000" pitchFamily="34" charset="-122"/>
                  <a:ea typeface="思源黑体" panose="020B0400000000000000" pitchFamily="34" charset="-122"/>
                  <a:cs typeface="字魂59号-创粗黑" panose="00000500000000000000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023319" y="5000659"/>
                <a:ext cx="2975435" cy="344805"/>
              </a:xfrm>
              <a:prstGeom prst="rect">
                <a:avLst/>
              </a:prstGeom>
            </p:spPr>
            <p:txBody>
              <a:bodyPr wrap="square" numCol="1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zh-CN" sz="1100" dirty="0">
                  <a:latin typeface="思源黑体" panose="020B0400000000000000" pitchFamily="34" charset="-122"/>
                  <a:ea typeface="思源黑体" panose="020B0400000000000000" pitchFamily="34" charset="-122"/>
                  <a:cs typeface="字魂59号-创粗黑" panose="00000500000000000000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50120" y="3011870"/>
                <a:ext cx="2396775" cy="460375"/>
              </a:xfrm>
              <a:prstGeom prst="rect">
                <a:avLst/>
              </a:prstGeom>
              <a:noFill/>
              <a:effectLst/>
            </p:spPr>
            <p:txBody>
              <a:bodyPr wrap="square" numCol="1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latin typeface="思源黑体" panose="020B0400000000000000" pitchFamily="34" charset="-122"/>
                    <a:ea typeface="思源黑体" panose="020B0400000000000000" pitchFamily="34" charset="-122"/>
                    <a:cs typeface="字魂59号-创粗黑" panose="00000500000000000000" charset="-122"/>
                  </a:rPr>
                  <a:t>商业</a:t>
                </a:r>
                <a:r>
                  <a:rPr lang="zh-CN" altLang="en-US" sz="2400" b="1" dirty="0">
                    <a:latin typeface="思源黑体" panose="020B0400000000000000" pitchFamily="34" charset="-122"/>
                    <a:ea typeface="思源黑体" panose="020B0400000000000000" pitchFamily="34" charset="-122"/>
                    <a:cs typeface="字魂59号-创粗黑" panose="00000500000000000000" charset="-122"/>
                  </a:rPr>
                  <a:t>模式</a:t>
                </a:r>
                <a:endParaRPr lang="zh-CN" altLang="en-US" sz="2400" b="1" dirty="0">
                  <a:latin typeface="思源黑体" panose="020B0400000000000000" pitchFamily="34" charset="-122"/>
                  <a:ea typeface="思源黑体" panose="020B0400000000000000" pitchFamily="34" charset="-122"/>
                  <a:cs typeface="字魂59号-创粗黑" panose="00000500000000000000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36595" y="3011540"/>
                <a:ext cx="2975435" cy="344805"/>
              </a:xfrm>
              <a:prstGeom prst="rect">
                <a:avLst/>
              </a:prstGeom>
            </p:spPr>
            <p:txBody>
              <a:bodyPr wrap="square" numCol="1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altLang="zh-CN" sz="1100" dirty="0">
                  <a:latin typeface="思源黑体" panose="020B0400000000000000" pitchFamily="34" charset="-122"/>
                  <a:ea typeface="思源黑体" panose="020B0400000000000000" pitchFamily="34" charset="-122"/>
                  <a:cs typeface="字魂59号-创粗黑" panose="00000500000000000000" charset="-122"/>
                </a:endParaRPr>
              </a:p>
            </p:txBody>
          </p:sp>
        </p:grpSp>
      </p:grpSp>
      <p:sp>
        <p:nvSpPr>
          <p:cNvPr id="26" name="任意多边形: 形状 25"/>
          <p:cNvSpPr/>
          <p:nvPr/>
        </p:nvSpPr>
        <p:spPr>
          <a:xfrm>
            <a:off x="11521128" y="6248400"/>
            <a:ext cx="670872" cy="609600"/>
          </a:xfrm>
          <a:custGeom>
            <a:avLst/>
            <a:gdLst>
              <a:gd name="connsiteX0" fmla="*/ 1530279 w 1530279"/>
              <a:gd name="connsiteY0" fmla="*/ 0 h 1390515"/>
              <a:gd name="connsiteX1" fmla="*/ 1530279 w 1530279"/>
              <a:gd name="connsiteY1" fmla="*/ 1390515 h 1390515"/>
              <a:gd name="connsiteX2" fmla="*/ 0 w 1530279"/>
              <a:gd name="connsiteY2" fmla="*/ 1390515 h 1390515"/>
              <a:gd name="connsiteX3" fmla="*/ 13995 w 1530279"/>
              <a:gd name="connsiteY3" fmla="*/ 1298816 h 1390515"/>
              <a:gd name="connsiteX4" fmla="*/ 1445847 w 1530279"/>
              <a:gd name="connsiteY4" fmla="*/ 4263 h 139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0279" h="1390515">
                <a:moveTo>
                  <a:pt x="1530279" y="0"/>
                </a:moveTo>
                <a:lnTo>
                  <a:pt x="1530279" y="1390515"/>
                </a:lnTo>
                <a:lnTo>
                  <a:pt x="0" y="1390515"/>
                </a:lnTo>
                <a:lnTo>
                  <a:pt x="13995" y="1298816"/>
                </a:lnTo>
                <a:cubicBezTo>
                  <a:pt x="155290" y="608323"/>
                  <a:pt x="732691" y="76688"/>
                  <a:pt x="1445847" y="4263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52700" y="1852553"/>
            <a:ext cx="7865890" cy="3375868"/>
            <a:chOff x="401810" y="2390841"/>
            <a:chExt cx="7865890" cy="3375868"/>
          </a:xfrm>
        </p:grpSpPr>
        <p:sp>
          <p:nvSpPr>
            <p:cNvPr id="5" name="文本框 4"/>
            <p:cNvSpPr txBox="1"/>
            <p:nvPr/>
          </p:nvSpPr>
          <p:spPr>
            <a:xfrm>
              <a:off x="401810" y="3828689"/>
              <a:ext cx="7865890" cy="19380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zh-CN" sz="200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+mn-ea"/>
                </a:rPr>
                <a:t>随着旅游业拥抱互联网的步伐加快，尽管宅在家里、足不出户，却也能“云”上赏美景。打开电脑、手机，一个个精彩的云旅游产品，搭起了人们情归乡里、周游世界的“云桥”。</a:t>
              </a:r>
              <a:endParaRPr lang="en-US" altLang="zh-CN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endParaRPr>
            </a:p>
          </p:txBody>
        </p:sp>
        <p:sp>
          <p:nvSpPr>
            <p:cNvPr id="6" name="PA_库_矩形 4"/>
            <p:cNvSpPr/>
            <p:nvPr>
              <p:custDataLst>
                <p:tags r:id="rId2"/>
              </p:custDataLst>
            </p:nvPr>
          </p:nvSpPr>
          <p:spPr>
            <a:xfrm>
              <a:off x="401810" y="2390841"/>
              <a:ext cx="4438825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800" b="1" spc="300" dirty="0">
                  <a:solidFill>
                    <a:schemeClr val="bg1"/>
                  </a:solidFill>
                  <a:latin typeface="思源黑體 Bold" panose="020B0800000000000000" pitchFamily="34" charset="-128"/>
                  <a:ea typeface="思源黑體 Bold" panose="020B0800000000000000" pitchFamily="34" charset="-128"/>
                  <a:cs typeface="+mn-ea"/>
                </a:rPr>
                <a:t>项目</a:t>
              </a:r>
              <a:r>
                <a:rPr lang="zh-CN" altLang="en-US" sz="4800" b="1" spc="300" dirty="0">
                  <a:solidFill>
                    <a:schemeClr val="bg1"/>
                  </a:solidFill>
                  <a:latin typeface="思源黑體 Bold" panose="020B0800000000000000" pitchFamily="34" charset="-128"/>
                  <a:ea typeface="思源黑體 Bold" panose="020B0800000000000000" pitchFamily="34" charset="-128"/>
                  <a:cs typeface="+mn-ea"/>
                </a:rPr>
                <a:t>背景</a:t>
              </a:r>
              <a:endPara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8391" y="365574"/>
            <a:ext cx="11873609" cy="6492426"/>
            <a:chOff x="318391" y="365574"/>
            <a:chExt cx="11873609" cy="6492426"/>
          </a:xfrm>
        </p:grpSpPr>
        <p:grpSp>
          <p:nvGrpSpPr>
            <p:cNvPr id="3" name="组合 2"/>
            <p:cNvGrpSpPr/>
            <p:nvPr/>
          </p:nvGrpSpPr>
          <p:grpSpPr>
            <a:xfrm rot="12098208">
              <a:off x="318391" y="365574"/>
              <a:ext cx="889138" cy="597728"/>
              <a:chOff x="1055077" y="337625"/>
              <a:chExt cx="1533378" cy="1030822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1392701" y="337625"/>
                <a:ext cx="1195754" cy="1030822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>
                <a:off x="1055077" y="337625"/>
                <a:ext cx="1195754" cy="1030822"/>
              </a:xfrm>
              <a:prstGeom prst="triangle">
                <a:avLst/>
              </a:prstGeom>
              <a:solidFill>
                <a:srgbClr val="008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: 形状 5"/>
            <p:cNvSpPr/>
            <p:nvPr/>
          </p:nvSpPr>
          <p:spPr>
            <a:xfrm>
              <a:off x="10737612" y="6086475"/>
              <a:ext cx="1454388" cy="771525"/>
            </a:xfrm>
            <a:custGeom>
              <a:avLst/>
              <a:gdLst>
                <a:gd name="connsiteX0" fmla="*/ 1178163 w 1454388"/>
                <a:gd name="connsiteY0" fmla="*/ 0 h 771525"/>
                <a:gd name="connsiteX1" fmla="*/ 1437312 w 1454388"/>
                <a:gd name="connsiteY1" fmla="*/ 26124 h 771525"/>
                <a:gd name="connsiteX2" fmla="*/ 1454388 w 1454388"/>
                <a:gd name="connsiteY2" fmla="*/ 30515 h 771525"/>
                <a:gd name="connsiteX3" fmla="*/ 1454388 w 1454388"/>
                <a:gd name="connsiteY3" fmla="*/ 771525 h 771525"/>
                <a:gd name="connsiteX4" fmla="*/ 0 w 1454388"/>
                <a:gd name="connsiteY4" fmla="*/ 771525 h 771525"/>
                <a:gd name="connsiteX5" fmla="*/ 47486 w 1454388"/>
                <a:gd name="connsiteY5" fmla="*/ 672951 h 771525"/>
                <a:gd name="connsiteX6" fmla="*/ 1178163 w 1454388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388" h="771525">
                  <a:moveTo>
                    <a:pt x="1178163" y="0"/>
                  </a:moveTo>
                  <a:cubicBezTo>
                    <a:pt x="1266934" y="0"/>
                    <a:pt x="1353605" y="8995"/>
                    <a:pt x="1437312" y="26124"/>
                  </a:cubicBezTo>
                  <a:lnTo>
                    <a:pt x="1454388" y="30515"/>
                  </a:lnTo>
                  <a:lnTo>
                    <a:pt x="1454388" y="771525"/>
                  </a:lnTo>
                  <a:lnTo>
                    <a:pt x="0" y="771525"/>
                  </a:lnTo>
                  <a:lnTo>
                    <a:pt x="47486" y="672951"/>
                  </a:lnTo>
                  <a:cubicBezTo>
                    <a:pt x="265235" y="272111"/>
                    <a:pt x="689922" y="0"/>
                    <a:pt x="1178163" y="0"/>
                  </a:cubicBezTo>
                  <a:close/>
                </a:path>
              </a:pathLst>
            </a:cu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20500" y="5505450"/>
              <a:ext cx="323850" cy="323850"/>
            </a:xfrm>
            <a:prstGeom prst="ellipse">
              <a:avLst/>
            </a:prstGeom>
            <a:solidFill>
              <a:srgbClr val="0BA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317625" y="1643380"/>
            <a:ext cx="94081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“旅游业之所以能推出人们喜闻乐见的云旅游产品，也是在应对疫情的过程中，加快了互联网、大数据等技术的应用。”中国社科院旅游研究中心特约研究员吴若山说，建立在大数据、云数据基础之上的“云旅游”，正在从应对疫情冲击的应急之举，逐渐成为旅游行业供给创新、更好满足人们需求的一个突破口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拥抱直播技术后，云旅游打破了时间和空间的局限。尤其是在博物馆、美术馆、科技馆等文化科普地，这些文化旅游景区以数字化、科技化的创新手段，将自身的文化、历史典故等通过专业人员讲解，让人们随时随地可以体验相关文化服务。</a:t>
            </a:r>
            <a:endParaRPr lang="en-US" altLang="zh-CN" sz="2400"/>
          </a:p>
        </p:txBody>
      </p:sp>
      <p:sp>
        <p:nvSpPr>
          <p:cNvPr id="10" name="矩形 9"/>
          <p:cNvSpPr/>
          <p:nvPr/>
        </p:nvSpPr>
        <p:spPr>
          <a:xfrm>
            <a:off x="1539240" y="354965"/>
            <a:ext cx="377761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 sz="2400" b="1"/>
              <a:t>技术创新，打破时空局限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37612" y="5505450"/>
            <a:ext cx="1454388" cy="1352550"/>
            <a:chOff x="10737612" y="5505450"/>
            <a:chExt cx="1454388" cy="1352550"/>
          </a:xfrm>
        </p:grpSpPr>
        <p:sp>
          <p:nvSpPr>
            <p:cNvPr id="6" name="任意多边形: 形状 5"/>
            <p:cNvSpPr/>
            <p:nvPr/>
          </p:nvSpPr>
          <p:spPr>
            <a:xfrm>
              <a:off x="10737612" y="6086475"/>
              <a:ext cx="1454388" cy="771525"/>
            </a:xfrm>
            <a:custGeom>
              <a:avLst/>
              <a:gdLst>
                <a:gd name="connsiteX0" fmla="*/ 1178163 w 1454388"/>
                <a:gd name="connsiteY0" fmla="*/ 0 h 771525"/>
                <a:gd name="connsiteX1" fmla="*/ 1437312 w 1454388"/>
                <a:gd name="connsiteY1" fmla="*/ 26124 h 771525"/>
                <a:gd name="connsiteX2" fmla="*/ 1454388 w 1454388"/>
                <a:gd name="connsiteY2" fmla="*/ 30515 h 771525"/>
                <a:gd name="connsiteX3" fmla="*/ 1454388 w 1454388"/>
                <a:gd name="connsiteY3" fmla="*/ 771525 h 771525"/>
                <a:gd name="connsiteX4" fmla="*/ 0 w 1454388"/>
                <a:gd name="connsiteY4" fmla="*/ 771525 h 771525"/>
                <a:gd name="connsiteX5" fmla="*/ 47486 w 1454388"/>
                <a:gd name="connsiteY5" fmla="*/ 672951 h 771525"/>
                <a:gd name="connsiteX6" fmla="*/ 1178163 w 1454388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388" h="771525">
                  <a:moveTo>
                    <a:pt x="1178163" y="0"/>
                  </a:moveTo>
                  <a:cubicBezTo>
                    <a:pt x="1266934" y="0"/>
                    <a:pt x="1353605" y="8995"/>
                    <a:pt x="1437312" y="26124"/>
                  </a:cubicBezTo>
                  <a:lnTo>
                    <a:pt x="1454388" y="30515"/>
                  </a:lnTo>
                  <a:lnTo>
                    <a:pt x="1454388" y="771525"/>
                  </a:lnTo>
                  <a:lnTo>
                    <a:pt x="0" y="771525"/>
                  </a:lnTo>
                  <a:lnTo>
                    <a:pt x="47486" y="672951"/>
                  </a:lnTo>
                  <a:cubicBezTo>
                    <a:pt x="265235" y="272111"/>
                    <a:pt x="689922" y="0"/>
                    <a:pt x="1178163" y="0"/>
                  </a:cubicBezTo>
                  <a:close/>
                </a:path>
              </a:pathLst>
            </a:cu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20500" y="5505450"/>
              <a:ext cx="323850" cy="323850"/>
            </a:xfrm>
            <a:prstGeom prst="ellipse">
              <a:avLst/>
            </a:prstGeom>
            <a:solidFill>
              <a:srgbClr val="0BA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890395" y="4050665"/>
            <a:ext cx="72764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endParaRPr lang="en-US" sz="2400"/>
          </a:p>
        </p:txBody>
      </p:sp>
      <p:sp>
        <p:nvSpPr>
          <p:cNvPr id="5" name="矩形 4"/>
          <p:cNvSpPr/>
          <p:nvPr/>
        </p:nvSpPr>
        <p:spPr>
          <a:xfrm>
            <a:off x="6038850" y="4443095"/>
            <a:ext cx="558165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/>
              <a:t>shock27抖音团队达人正在对“德国文化周”进行直播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49340" y="1306195"/>
            <a:ext cx="5050790" cy="27444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475" y="1609090"/>
            <a:ext cx="4262755" cy="30460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 sz="2400"/>
              <a:t>在抖音直播间里,旅游主播向屏幕对面、几千里外的观众分享着青岛的美景,讲解着青岛的历史文化。</a:t>
            </a:r>
            <a:endParaRPr lang="en-US" altLang="zh-CN" sz="2400"/>
          </a:p>
          <a:p>
            <a:pPr algn="just"/>
            <a:endParaRPr lang="en-US" altLang="zh-CN" sz="2400"/>
          </a:p>
          <a:p>
            <a:pPr algn="just"/>
            <a:r>
              <a:rPr lang="en-US" altLang="zh-CN" sz="2400"/>
              <a:t>旅游直播,为城市和景区导入了目光和人流,也为旅游产品的销售贡献了新的方向。</a:t>
            </a:r>
            <a:endParaRPr lang="en-US" altLang="zh-CN" sz="2400"/>
          </a:p>
        </p:txBody>
      </p:sp>
      <p:sp>
        <p:nvSpPr>
          <p:cNvPr id="13" name="矩形 12"/>
          <p:cNvSpPr/>
          <p:nvPr/>
        </p:nvSpPr>
        <p:spPr>
          <a:xfrm>
            <a:off x="643255" y="392430"/>
            <a:ext cx="299212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zh-CN" altLang="en-US" sz="2400" b="1"/>
              <a:t>旅游文化上</a:t>
            </a:r>
            <a:r>
              <a:rPr lang="zh-CN" altLang="en-US" sz="2400" b="1"/>
              <a:t>云端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2098208">
            <a:off x="349885" y="365760"/>
            <a:ext cx="889000" cy="597535"/>
            <a:chOff x="1055077" y="337625"/>
            <a:chExt cx="1533378" cy="1030822"/>
          </a:xfrm>
        </p:grpSpPr>
        <p:sp>
          <p:nvSpPr>
            <p:cNvPr id="8" name="等腰三角形 7"/>
            <p:cNvSpPr/>
            <p:nvPr/>
          </p:nvSpPr>
          <p:spPr>
            <a:xfrm>
              <a:off x="1392701" y="337625"/>
              <a:ext cx="1195754" cy="1030822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1055077" y="337625"/>
              <a:ext cx="1195754" cy="1030822"/>
            </a:xfrm>
            <a:prstGeom prst="triangle">
              <a:avLst/>
            </a:pr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/>
          <p:cNvSpPr/>
          <p:nvPr/>
        </p:nvSpPr>
        <p:spPr>
          <a:xfrm>
            <a:off x="10737850" y="6086475"/>
            <a:ext cx="1454150" cy="771525"/>
          </a:xfrm>
          <a:custGeom>
            <a:avLst/>
            <a:gdLst>
              <a:gd name="connsiteX0" fmla="*/ 1178163 w 1454388"/>
              <a:gd name="connsiteY0" fmla="*/ 0 h 771525"/>
              <a:gd name="connsiteX1" fmla="*/ 1437312 w 1454388"/>
              <a:gd name="connsiteY1" fmla="*/ 26124 h 771525"/>
              <a:gd name="connsiteX2" fmla="*/ 1454388 w 1454388"/>
              <a:gd name="connsiteY2" fmla="*/ 30515 h 771525"/>
              <a:gd name="connsiteX3" fmla="*/ 1454388 w 1454388"/>
              <a:gd name="connsiteY3" fmla="*/ 771525 h 771525"/>
              <a:gd name="connsiteX4" fmla="*/ 0 w 1454388"/>
              <a:gd name="connsiteY4" fmla="*/ 771525 h 771525"/>
              <a:gd name="connsiteX5" fmla="*/ 47486 w 1454388"/>
              <a:gd name="connsiteY5" fmla="*/ 672951 h 771525"/>
              <a:gd name="connsiteX6" fmla="*/ 1178163 w 1454388"/>
              <a:gd name="connsiteY6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4388" h="771525">
                <a:moveTo>
                  <a:pt x="1178163" y="0"/>
                </a:moveTo>
                <a:cubicBezTo>
                  <a:pt x="1266934" y="0"/>
                  <a:pt x="1353605" y="8995"/>
                  <a:pt x="1437312" y="26124"/>
                </a:cubicBezTo>
                <a:lnTo>
                  <a:pt x="1454388" y="30515"/>
                </a:lnTo>
                <a:lnTo>
                  <a:pt x="1454388" y="771525"/>
                </a:lnTo>
                <a:lnTo>
                  <a:pt x="0" y="771525"/>
                </a:lnTo>
                <a:lnTo>
                  <a:pt x="47486" y="672951"/>
                </a:lnTo>
                <a:cubicBezTo>
                  <a:pt x="265235" y="272111"/>
                  <a:pt x="689922" y="0"/>
                  <a:pt x="1178163" y="0"/>
                </a:cubicBezTo>
                <a:close/>
              </a:path>
            </a:pathLst>
          </a:cu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20500" y="5505450"/>
            <a:ext cx="323850" cy="323850"/>
          </a:xfrm>
          <a:prstGeom prst="ellipse">
            <a:avLst/>
          </a:prstGeom>
          <a:solidFill>
            <a:srgbClr val="0BA3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317625" y="1643380"/>
            <a:ext cx="94081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看非遗直播、购非遗好物、品非遗美食、赏非遗绝技……在由中国非物质文化遗产保护协会联合电商共同主办的“非遗牛年大集”活动上，不少消费者赶了一场线上大年集，感受到了非遗技艺的魅力。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“希望通过‘非遗牛年大集’活动，让更多人认识非遗、喜爱非遗、保护非遗，进而推动非遗回归千家万户、回馈百业千行，实现更好的保护与传承，增强中华民族的文化自信。”文化和旅游部党组成员、中国非物质文化遗产保护协会会长王晓峰说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对于产业链上下游的各环节经营者来说，云旅游正在成为一种重要旅游营销场景，带动文创等产品的销售。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1478280" y="295275"/>
            <a:ext cx="435610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/>
            <a:r>
              <a:rPr lang="en-US" altLang="zh-CN" sz="2400" b="1">
                <a:sym typeface="+mn-ea"/>
              </a:rPr>
              <a:t>扩大市场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带动文创营销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37612" y="5505450"/>
            <a:ext cx="1454388" cy="1352550"/>
            <a:chOff x="10737612" y="5505450"/>
            <a:chExt cx="1454388" cy="1352550"/>
          </a:xfrm>
        </p:grpSpPr>
        <p:sp>
          <p:nvSpPr>
            <p:cNvPr id="6" name="任意多边形: 形状 5"/>
            <p:cNvSpPr/>
            <p:nvPr/>
          </p:nvSpPr>
          <p:spPr>
            <a:xfrm>
              <a:off x="10737612" y="6086475"/>
              <a:ext cx="1454388" cy="771525"/>
            </a:xfrm>
            <a:custGeom>
              <a:avLst/>
              <a:gdLst>
                <a:gd name="connsiteX0" fmla="*/ 1178163 w 1454388"/>
                <a:gd name="connsiteY0" fmla="*/ 0 h 771525"/>
                <a:gd name="connsiteX1" fmla="*/ 1437312 w 1454388"/>
                <a:gd name="connsiteY1" fmla="*/ 26124 h 771525"/>
                <a:gd name="connsiteX2" fmla="*/ 1454388 w 1454388"/>
                <a:gd name="connsiteY2" fmla="*/ 30515 h 771525"/>
                <a:gd name="connsiteX3" fmla="*/ 1454388 w 1454388"/>
                <a:gd name="connsiteY3" fmla="*/ 771525 h 771525"/>
                <a:gd name="connsiteX4" fmla="*/ 0 w 1454388"/>
                <a:gd name="connsiteY4" fmla="*/ 771525 h 771525"/>
                <a:gd name="connsiteX5" fmla="*/ 47486 w 1454388"/>
                <a:gd name="connsiteY5" fmla="*/ 672951 h 771525"/>
                <a:gd name="connsiteX6" fmla="*/ 1178163 w 1454388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388" h="771525">
                  <a:moveTo>
                    <a:pt x="1178163" y="0"/>
                  </a:moveTo>
                  <a:cubicBezTo>
                    <a:pt x="1266934" y="0"/>
                    <a:pt x="1353605" y="8995"/>
                    <a:pt x="1437312" y="26124"/>
                  </a:cubicBezTo>
                  <a:lnTo>
                    <a:pt x="1454388" y="30515"/>
                  </a:lnTo>
                  <a:lnTo>
                    <a:pt x="1454388" y="771525"/>
                  </a:lnTo>
                  <a:lnTo>
                    <a:pt x="0" y="771525"/>
                  </a:lnTo>
                  <a:lnTo>
                    <a:pt x="47486" y="672951"/>
                  </a:lnTo>
                  <a:cubicBezTo>
                    <a:pt x="265235" y="272111"/>
                    <a:pt x="689922" y="0"/>
                    <a:pt x="1178163" y="0"/>
                  </a:cubicBezTo>
                  <a:close/>
                </a:path>
              </a:pathLst>
            </a:cu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20500" y="5505450"/>
              <a:ext cx="323850" cy="323850"/>
            </a:xfrm>
            <a:prstGeom prst="ellipse">
              <a:avLst/>
            </a:prstGeom>
            <a:solidFill>
              <a:srgbClr val="0BA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890395" y="4050665"/>
            <a:ext cx="727646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endParaRPr lang="en-US" sz="2400"/>
          </a:p>
        </p:txBody>
      </p:sp>
      <p:sp>
        <p:nvSpPr>
          <p:cNvPr id="5" name="矩形 4"/>
          <p:cNvSpPr/>
          <p:nvPr/>
        </p:nvSpPr>
        <p:spPr>
          <a:xfrm>
            <a:off x="7128510" y="6086475"/>
            <a:ext cx="418211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/>
              <a:t>李佳琦参加“把非遗带回家”专场直播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24560" y="369570"/>
            <a:ext cx="487045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 sz="2400" b="1"/>
              <a:t>非遗网络直播 点亮传承之路</a:t>
            </a:r>
            <a:endParaRPr lang="en-US" altLang="zh-CN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0045" y="1021080"/>
            <a:ext cx="2648585" cy="4718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4220" y="1659890"/>
            <a:ext cx="67227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在2020年的文化和自然遗产日中，非遗这个领域开启了直播模式，“口红一哥”李佳琦参与的一次专场直播带货甚是火爆，多款产品上架“秒光”。“冷门”的非遗，正在更接地气地走进人们的生活。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PA_库_矩形 4"/>
          <p:cNvSpPr/>
          <p:nvPr>
            <p:custDataLst>
              <p:tags r:id="rId2"/>
            </p:custDataLst>
          </p:nvPr>
        </p:nvSpPr>
        <p:spPr>
          <a:xfrm>
            <a:off x="2552700" y="1852295"/>
            <a:ext cx="44386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商业</a:t>
            </a:r>
            <a:r>
              <a:rPr lang="zh-CN" altLang="en-US" sz="4800" b="1" spc="300" dirty="0">
                <a:solidFill>
                  <a:schemeClr val="bg1"/>
                </a:solidFill>
                <a:latin typeface="思源黑體 Bold" panose="020B0800000000000000" pitchFamily="34" charset="-128"/>
                <a:ea typeface="思源黑體 Bold" panose="020B0800000000000000" pitchFamily="34" charset="-128"/>
                <a:cs typeface="+mn-ea"/>
              </a:rPr>
              <a:t>模式</a:t>
            </a:r>
            <a:endParaRPr lang="zh-CN" altLang="en-US" sz="4800" b="1" spc="300" dirty="0">
              <a:solidFill>
                <a:schemeClr val="bg1"/>
              </a:solidFill>
              <a:latin typeface="思源黑體 Bold" panose="020B0800000000000000" pitchFamily="34" charset="-128"/>
              <a:ea typeface="思源黑體 Bold" panose="020B0800000000000000" pitchFamily="34" charset="-128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2215" y="2636034"/>
            <a:ext cx="7865890" cy="31692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just">
              <a:lnSpc>
                <a:spcPct val="200000"/>
              </a:lnSpc>
            </a:pPr>
            <a:r>
              <a:rPr lang="en-US" altLang="zh-CN" sz="200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+mn-ea"/>
              </a:rPr>
              <a:t>云旅游，已在迅速形成“内容+交易”的商业模式。以直播为基础去链接用户与旅游场景、商品，强化着平台和从业者的变现能力。从这个角度看，云旅游正成为一次绝佳的互联网运营思维实践机会，实现对更广泛群体的种草。可以预见，云旅游未来也能成为旅游业的重要支柱之一。</a:t>
            </a:r>
            <a:endParaRPr lang="en-US" altLang="zh-CN" sz="2000">
              <a:solidFill>
                <a:schemeClr val="bg1"/>
              </a:solidFill>
              <a:latin typeface="思源黑体" panose="020B0400000000000000" pitchFamily="34" charset="-122"/>
              <a:ea typeface="思源黑体" panose="020B0400000000000000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737612" y="5505450"/>
            <a:ext cx="1454388" cy="1352550"/>
            <a:chOff x="10737612" y="5505450"/>
            <a:chExt cx="1454388" cy="1352550"/>
          </a:xfrm>
        </p:grpSpPr>
        <p:sp>
          <p:nvSpPr>
            <p:cNvPr id="6" name="任意多边形: 形状 5"/>
            <p:cNvSpPr/>
            <p:nvPr/>
          </p:nvSpPr>
          <p:spPr>
            <a:xfrm>
              <a:off x="10737612" y="6086475"/>
              <a:ext cx="1454388" cy="771525"/>
            </a:xfrm>
            <a:custGeom>
              <a:avLst/>
              <a:gdLst>
                <a:gd name="connsiteX0" fmla="*/ 1178163 w 1454388"/>
                <a:gd name="connsiteY0" fmla="*/ 0 h 771525"/>
                <a:gd name="connsiteX1" fmla="*/ 1437312 w 1454388"/>
                <a:gd name="connsiteY1" fmla="*/ 26124 h 771525"/>
                <a:gd name="connsiteX2" fmla="*/ 1454388 w 1454388"/>
                <a:gd name="connsiteY2" fmla="*/ 30515 h 771525"/>
                <a:gd name="connsiteX3" fmla="*/ 1454388 w 1454388"/>
                <a:gd name="connsiteY3" fmla="*/ 771525 h 771525"/>
                <a:gd name="connsiteX4" fmla="*/ 0 w 1454388"/>
                <a:gd name="connsiteY4" fmla="*/ 771525 h 771525"/>
                <a:gd name="connsiteX5" fmla="*/ 47486 w 1454388"/>
                <a:gd name="connsiteY5" fmla="*/ 672951 h 771525"/>
                <a:gd name="connsiteX6" fmla="*/ 1178163 w 1454388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4388" h="771525">
                  <a:moveTo>
                    <a:pt x="1178163" y="0"/>
                  </a:moveTo>
                  <a:cubicBezTo>
                    <a:pt x="1266934" y="0"/>
                    <a:pt x="1353605" y="8995"/>
                    <a:pt x="1437312" y="26124"/>
                  </a:cubicBezTo>
                  <a:lnTo>
                    <a:pt x="1454388" y="30515"/>
                  </a:lnTo>
                  <a:lnTo>
                    <a:pt x="1454388" y="771525"/>
                  </a:lnTo>
                  <a:lnTo>
                    <a:pt x="0" y="771525"/>
                  </a:lnTo>
                  <a:lnTo>
                    <a:pt x="47486" y="672951"/>
                  </a:lnTo>
                  <a:cubicBezTo>
                    <a:pt x="265235" y="272111"/>
                    <a:pt x="689922" y="0"/>
                    <a:pt x="1178163" y="0"/>
                  </a:cubicBezTo>
                  <a:close/>
                </a:path>
              </a:pathLst>
            </a:custGeom>
            <a:solidFill>
              <a:srgbClr val="008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1620500" y="5505450"/>
              <a:ext cx="323850" cy="323850"/>
            </a:xfrm>
            <a:prstGeom prst="ellipse">
              <a:avLst/>
            </a:prstGeom>
            <a:solidFill>
              <a:srgbClr val="0BA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菱形 11"/>
          <p:cNvSpPr/>
          <p:nvPr/>
        </p:nvSpPr>
        <p:spPr>
          <a:xfrm>
            <a:off x="379393" y="140807"/>
            <a:ext cx="1162050" cy="1162050"/>
          </a:xfrm>
          <a:prstGeom prst="diamond">
            <a:avLst/>
          </a:prstGeom>
          <a:solidFill>
            <a:srgbClr val="008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體 ExtraLight" panose="020B0200000000000000" pitchFamily="34" charset="-128"/>
                <a:ea typeface="思源黑體 ExtraLight" panose="020B0200000000000000" pitchFamily="34" charset="-128"/>
              </a:rPr>
              <a:t>1</a:t>
            </a:r>
            <a:endParaRPr lang="zh-CN" altLang="en-US" sz="2800" dirty="0">
              <a:latin typeface="思源黑體 ExtraLight" panose="020B0200000000000000" pitchFamily="34" charset="-128"/>
              <a:ea typeface="思源黑體 ExtraLight" panose="020B0200000000000000" pitchFamily="34" charset="-128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41145" y="522605"/>
            <a:ext cx="2166620" cy="398780"/>
          </a:xfrm>
          <a:prstGeom prst="rect">
            <a:avLst/>
          </a:prstGeom>
          <a:noFill/>
          <a:effectLst/>
        </p:spPr>
        <p:txBody>
          <a:bodyPr wrap="square" numCol="1" rtlCol="0">
            <a:spAutoFit/>
          </a:bodyPr>
          <a:lstStyle/>
          <a:p>
            <a:r>
              <a:rPr lang="zh-CN" altLang="en-US" sz="2000" b="1" dirty="0">
                <a:latin typeface="思源黑体" panose="020B0400000000000000" pitchFamily="34" charset="-122"/>
                <a:ea typeface="思源黑体" panose="020B0400000000000000" pitchFamily="34" charset="-122"/>
                <a:cs typeface="字魂59号-创粗黑" panose="00000500000000000000" charset="-122"/>
              </a:rPr>
              <a:t>直播带货</a:t>
            </a:r>
            <a:endParaRPr lang="zh-CN" altLang="en-US" sz="2000" b="1" dirty="0">
              <a:latin typeface="思源黑体" panose="020B0400000000000000" pitchFamily="34" charset="-122"/>
              <a:ea typeface="思源黑体" panose="020B04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02740" y="1086485"/>
            <a:ext cx="8208645" cy="82994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2400"/>
              <a:t>云旅游等模式为旅游业触达更多用户提供了机会，同期带来的地区美食、文创产品的销售渠道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2810" y="2995295"/>
            <a:ext cx="5796280" cy="2834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2277110"/>
            <a:ext cx="4932045" cy="39998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4900" y="634555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当地</a:t>
            </a:r>
            <a:r>
              <a:rPr lang="zh-CN" altLang="en-US"/>
              <a:t>特产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72425" y="608647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文创</a:t>
            </a:r>
            <a:r>
              <a:rPr lang="zh-CN" altLang="en-US"/>
              <a:t>产品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KSO_WM_UNIT_PLACING_PICTURE_USER_VIEWPORT" val="{&quot;height&quot;:3456,&quot;width&quot;:6360}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120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思源黑體 Bold</vt:lpstr>
      <vt:lpstr>黑体</vt:lpstr>
      <vt:lpstr>思源黑体</vt:lpstr>
      <vt:lpstr>字魂59号-创粗黑</vt:lpstr>
      <vt:lpstr>思源黑體 ExtraLight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胡伟</cp:lastModifiedBy>
  <cp:revision>53</cp:revision>
  <dcterms:created xsi:type="dcterms:W3CDTF">2019-11-18T11:09:00Z</dcterms:created>
  <dcterms:modified xsi:type="dcterms:W3CDTF">2021-05-07T17:54:41Z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v1.0_mb_nqdZ9rHnOg1MNRPRFxtsgQ==</vt:lpwstr>
  </property>
  <property fmtid="{D5CDD505-2E9C-101B-9397-08002B2CF9AE}" pid="4" name="ICV">
    <vt:lpwstr>8D4AEF61B9A94BF895895901EB5A1EA7</vt:lpwstr>
  </property>
</Properties>
</file>