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sldIdLst>
    <p:sldId id="256" r:id="rId3"/>
    <p:sldId id="259" r:id="rId4"/>
    <p:sldId id="306" r:id="rId5"/>
    <p:sldId id="308" r:id="rId6"/>
    <p:sldId id="310" r:id="rId7"/>
    <p:sldId id="311" r:id="rId8"/>
    <p:sldId id="307" r:id="rId9"/>
    <p:sldId id="305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4C92F-2812-4C8F-8D30-CF0750C04D6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8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377B6A-7A7D-433C-A967-590E4554D985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3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239713"/>
            <a:ext cx="2066925" cy="5886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9713"/>
            <a:ext cx="6051550" cy="5886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C7E9E-38B4-4ABF-BDC3-113887870A35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28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CCD7F-B4CA-4542-9821-DFCF7EA1BBE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03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BBC64-0D0C-4E76-8819-534C0BFD37B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142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4C362-D169-43F5-9DA5-3CC41C35481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2823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8D49A-0658-418B-BA28-5C3DDDFF6AE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8356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B3EC87-1F7C-4390-8A33-B3B81C5C05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8271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D2F46-1ACD-48AC-A391-2AB2DB373F7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65287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7916F-9357-43AB-BEA1-DA423702B1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4584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938C7-7EC8-499E-8734-174A33F8BF8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779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C4BD8-A7DE-4E6A-BC38-1967852931D4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7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85330-4A46-42C0-BBE0-856D98952F0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884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463DB-1EF8-491A-98FD-C56A37605FC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7144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EA89B-1803-4550-96A8-DF0D8A0F7F1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400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FE6B3-0C21-454D-BFDC-BB8A6023AFA3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73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FACE6-A63C-48CE-96B8-C9583444C07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22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935F6-F7AA-48F4-A7B3-E5D720FE8A2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793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32F87-91C1-4388-94B2-E49E2E4B952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5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4C4D8-6579-4456-B9BA-3F6C5A2208ED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4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1ED98-E937-4D58-BD52-7EB3E3258CBD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87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9DC06-18CF-42F9-BBEE-235F57122348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22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8675"/>
            <a:ext cx="9144000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0" y="685800"/>
            <a:ext cx="9144000" cy="381000"/>
          </a:xfrm>
          <a:prstGeom prst="rect">
            <a:avLst/>
          </a:prstGeom>
          <a:solidFill>
            <a:srgbClr val="9A9180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BCB5AC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BCB5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BCB5AC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838200" y="146050"/>
            <a:ext cx="8305800" cy="815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BCB5AC"/>
              </a:solidFill>
              <a:cs typeface="Arial" pitchFamily="34" charset="0"/>
              <a:sym typeface="Arial" pitchFamily="34" charset="0"/>
            </a:endParaRPr>
          </a:p>
        </p:txBody>
      </p:sp>
      <p:pic>
        <p:nvPicPr>
          <p:cNvPr id="1030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04" b="35051"/>
          <a:stretch>
            <a:fillRect/>
          </a:stretch>
        </p:blipFill>
        <p:spPr bwMode="auto">
          <a:xfrm>
            <a:off x="7046913" y="127000"/>
            <a:ext cx="2097087" cy="8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0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0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fld id="{51BBC94A-BD0D-4B24-8966-EDE87F529ABC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ea typeface="+mn-ea"/>
            </a:endParaRPr>
          </a:p>
        </p:txBody>
      </p:sp>
      <p:pic>
        <p:nvPicPr>
          <p:cNvPr id="1035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2"/>
          <a:stretch>
            <a:fillRect/>
          </a:stretch>
        </p:blipFill>
        <p:spPr bwMode="auto">
          <a:xfrm rot="10395267">
            <a:off x="228600" y="1306513"/>
            <a:ext cx="8604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63846">
            <a:off x="304800" y="-71438"/>
            <a:ext cx="442913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55"/>
          <a:stretch>
            <a:fillRect/>
          </a:stretch>
        </p:blipFill>
        <p:spPr bwMode="auto">
          <a:xfrm>
            <a:off x="6096000" y="127000"/>
            <a:ext cx="3048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54088" y="239713"/>
            <a:ext cx="777398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ldLvl="0" animBg="1" autoUpdateAnimBg="0"/>
    </p:bldLst>
  </p:timing>
  <p:txStyles>
    <p:titleStyle>
      <a:lvl1pPr algn="l" rtl="0" fontAlgn="base">
        <a:spcBef>
          <a:spcPct val="0"/>
        </a:spcBef>
        <a:spcAft>
          <a:spcPct val="0"/>
        </a:spcAft>
        <a:defRPr sz="4000" b="1" baseline="0">
          <a:solidFill>
            <a:srgbClr val="002060"/>
          </a:solidFill>
          <a:effectLst>
            <a:glow rad="127000">
              <a:schemeClr val="bg1">
                <a:alpha val="89000"/>
              </a:schemeClr>
            </a:glow>
          </a:effectLst>
          <a:latin typeface="Verdana" pitchFamily="34" charset="0"/>
          <a:ea typeface="微软雅黑" pitchFamily="34" charset="-122"/>
          <a:cs typeface="+mj-cs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har char="•"/>
        <a:defRPr sz="3200" baseline="0">
          <a:solidFill>
            <a:srgbClr val="000000"/>
          </a:solidFill>
          <a:latin typeface="Verdana" pitchFamily="34" charset="0"/>
          <a:ea typeface="微软雅黑" pitchFamily="34" charset="-122"/>
          <a:cs typeface="+mn-cs"/>
          <a:sym typeface="Arial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har char="–"/>
        <a:defRPr sz="2800" baseline="0">
          <a:solidFill>
            <a:srgbClr val="000000"/>
          </a:solidFill>
          <a:latin typeface="Verdana" pitchFamily="34" charset="0"/>
          <a:ea typeface="微软雅黑" pitchFamily="34" charset="-122"/>
          <a:cs typeface="+mn-cs"/>
          <a:sym typeface="Arial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har char="•"/>
        <a:defRPr sz="2400" baseline="0">
          <a:solidFill>
            <a:srgbClr val="000000"/>
          </a:solidFill>
          <a:latin typeface="Verdana" pitchFamily="34" charset="0"/>
          <a:ea typeface="微软雅黑" pitchFamily="34" charset="-122"/>
          <a:cs typeface="+mn-cs"/>
          <a:sym typeface="Arial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har char="–"/>
        <a:defRPr sz="2000" baseline="0">
          <a:solidFill>
            <a:srgbClr val="000000"/>
          </a:solidFill>
          <a:latin typeface="Verdana" pitchFamily="34" charset="0"/>
          <a:ea typeface="微软雅黑" pitchFamily="34" charset="-122"/>
          <a:cs typeface="+mn-cs"/>
          <a:sym typeface="Arial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har char="»"/>
        <a:defRPr sz="2000" baseline="0">
          <a:solidFill>
            <a:srgbClr val="000000"/>
          </a:solidFill>
          <a:latin typeface="Verdana" pitchFamily="34" charset="0"/>
          <a:ea typeface="微软雅黑" pitchFamily="34" charset="-122"/>
          <a:cs typeface="+mn-cs"/>
          <a:sym typeface="Arial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5726F18-2208-466E-B234-6E0B41941B1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1800"/>
            <a:ext cx="9144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0"/>
            <a:ext cx="9144000" cy="4508500"/>
          </a:xfrm>
          <a:prstGeom prst="rect">
            <a:avLst/>
          </a:prstGeom>
          <a:solidFill>
            <a:srgbClr val="9A91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BCB5AC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7439025" y="4508500"/>
            <a:ext cx="1704975" cy="93663"/>
          </a:xfrm>
          <a:prstGeom prst="rect">
            <a:avLst/>
          </a:prstGeom>
          <a:solidFill>
            <a:srgbClr val="9A9180">
              <a:alpha val="8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BCB5AC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1" name="Rectangle 10"/>
          <p:cNvSpPr>
            <a:spLocks noChangeArrowheads="1"/>
          </p:cNvSpPr>
          <p:nvPr/>
        </p:nvSpPr>
        <p:spPr bwMode="auto">
          <a:xfrm>
            <a:off x="1619250" y="404813"/>
            <a:ext cx="7524750" cy="1655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BCB5AC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2" name="Rectangle 11"/>
          <p:cNvSpPr>
            <a:spLocks noChangeArrowheads="1"/>
          </p:cNvSpPr>
          <p:nvPr/>
        </p:nvSpPr>
        <p:spPr bwMode="auto">
          <a:xfrm>
            <a:off x="0" y="2781300"/>
            <a:ext cx="7451725" cy="2303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BCB5AC"/>
              </a:solidFill>
              <a:cs typeface="Arial" pitchFamily="34" charset="0"/>
              <a:sym typeface="Arial" pitchFamily="34" charset="0"/>
            </a:endParaRP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2"/>
          <a:stretch>
            <a:fillRect/>
          </a:stretch>
        </p:blipFill>
        <p:spPr bwMode="auto">
          <a:xfrm>
            <a:off x="533400" y="5567363"/>
            <a:ext cx="14351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4" name="Group 8"/>
          <p:cNvGrpSpPr>
            <a:grpSpLocks noChangeAspect="1"/>
          </p:cNvGrpSpPr>
          <p:nvPr/>
        </p:nvGrpSpPr>
        <p:grpSpPr bwMode="auto">
          <a:xfrm>
            <a:off x="0" y="2781300"/>
            <a:ext cx="4235450" cy="2295525"/>
            <a:chOff x="0" y="0"/>
            <a:chExt cx="2668" cy="1446"/>
          </a:xfrm>
        </p:grpSpPr>
        <p:pic>
          <p:nvPicPr>
            <p:cNvPr id="4105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668" cy="1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6" name="Picture 1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56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oup 11"/>
          <p:cNvGrpSpPr>
            <a:grpSpLocks noChangeAspect="1"/>
          </p:cNvGrpSpPr>
          <p:nvPr/>
        </p:nvGrpSpPr>
        <p:grpSpPr bwMode="auto">
          <a:xfrm>
            <a:off x="2843213" y="404813"/>
            <a:ext cx="6300787" cy="1660525"/>
            <a:chOff x="0" y="0"/>
            <a:chExt cx="3969" cy="1046"/>
          </a:xfrm>
        </p:grpSpPr>
        <p:pic>
          <p:nvPicPr>
            <p:cNvPr id="4108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969" cy="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9" name="Picture 1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" y="0"/>
              <a:ext cx="3560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0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908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24178" flipH="1">
            <a:off x="1733550" y="3008313"/>
            <a:ext cx="822325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1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5" b="32938"/>
          <a:stretch>
            <a:fillRect/>
          </a:stretch>
        </p:blipFill>
        <p:spPr bwMode="auto">
          <a:xfrm>
            <a:off x="2268538" y="0"/>
            <a:ext cx="6875462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219200" y="5084763"/>
            <a:ext cx="7772400" cy="990600"/>
          </a:xfrm>
          <a:ln/>
        </p:spPr>
        <p:txBody>
          <a:bodyPr/>
          <a:lstStyle/>
          <a:p>
            <a:pPr algn="r"/>
            <a:r>
              <a:rPr lang="zh-CN" altLang="en-US" dirty="0" smtClean="0">
                <a:latin typeface="+mj-ea"/>
                <a:ea typeface="+mj-ea"/>
              </a:rPr>
              <a:t>？？指导</a:t>
            </a:r>
            <a:r>
              <a:rPr lang="zh-CN" altLang="en-US" dirty="0" smtClean="0">
                <a:latin typeface="+mj-ea"/>
                <a:ea typeface="+mj-ea"/>
              </a:rPr>
              <a:t>毕业设计</a:t>
            </a:r>
            <a:endParaRPr lang="zh-CN" altLang="zh-CN" dirty="0">
              <a:latin typeface="+mj-ea"/>
              <a:ea typeface="+mj-ea"/>
            </a:endParaRPr>
          </a:p>
        </p:txBody>
      </p:sp>
      <p:sp>
        <p:nvSpPr>
          <p:cNvPr id="4114" name="Rectangle 6"/>
          <p:cNvSpPr>
            <a:spLocks noChangeArrowheads="1"/>
          </p:cNvSpPr>
          <p:nvPr/>
        </p:nvSpPr>
        <p:spPr bwMode="auto">
          <a:xfrm>
            <a:off x="4784330" y="6124576"/>
            <a:ext cx="74613" cy="152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BCB5AC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15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4879580" y="6015038"/>
            <a:ext cx="3617620" cy="533400"/>
          </a:xfrm>
          <a:ln/>
        </p:spPr>
        <p:txBody>
          <a:bodyPr/>
          <a:lstStyle/>
          <a:p>
            <a:pPr algn="l"/>
            <a:r>
              <a:rPr lang="zh-CN" altLang="en-US" sz="1800" dirty="0" smtClean="0">
                <a:latin typeface="Times New Roman" pitchFamily="18" charset="0"/>
              </a:rPr>
              <a:t>指导毕业设计之我见 </a:t>
            </a:r>
            <a:endParaRPr lang="zh-CN" altLang="zh-CN" sz="1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4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我的观点</a:t>
            </a:r>
            <a:endParaRPr lang="zh-CN" altLang="zh-CN" dirty="0"/>
          </a:p>
        </p:txBody>
      </p:sp>
      <p:pic>
        <p:nvPicPr>
          <p:cNvPr id="2050" name="Picture 2" descr="http://img37.ddimg.cn/35/11/9296927-1_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77977"/>
            <a:ext cx="3880160" cy="38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 bwMode="auto">
          <a:xfrm>
            <a:off x="1219200" y="2503557"/>
            <a:ext cx="3429000" cy="3429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133600" y="3064014"/>
            <a:ext cx="1600200" cy="16002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7900" y="3510171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0000"/>
                </a:solidFill>
                <a:latin typeface="+mj-ea"/>
                <a:ea typeface="+mj-ea"/>
              </a:rPr>
              <a:t>内因</a:t>
            </a:r>
            <a:endParaRPr lang="en-US" altLang="zh-CN" sz="4000" b="1" dirty="0">
              <a:solidFill>
                <a:srgbClr val="002060"/>
              </a:solidFill>
              <a:latin typeface="+mj-ea"/>
              <a:ea typeface="+mj-ea"/>
              <a:sym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7900" y="4892814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7030A0"/>
                </a:solidFill>
                <a:latin typeface="+mj-ea"/>
                <a:ea typeface="+mj-ea"/>
              </a:rPr>
              <a:t>外因</a:t>
            </a:r>
            <a:endParaRPr lang="en-US" altLang="zh-CN" sz="4000" b="1" dirty="0">
              <a:solidFill>
                <a:srgbClr val="7030A0"/>
              </a:solidFill>
              <a:latin typeface="+mj-ea"/>
              <a:ea typeface="+mj-ea"/>
              <a:sym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40998" y="1447800"/>
            <a:ext cx="3354387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fontAlgn="base">
              <a:spcBef>
                <a:spcPct val="20000"/>
              </a:spcBef>
              <a:spcAft>
                <a:spcPct val="0"/>
              </a:spcAft>
              <a:buNone/>
              <a:defRPr sz="3200" baseline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  <a:cs typeface="+mn-cs"/>
                <a:sym typeface="Arial" pitchFamily="34" charset="0"/>
              </a:defRPr>
            </a:lvl1pPr>
            <a:lvl2pPr marL="457200" indent="0" algn="ctr" defTabSz="0" rtl="0" fontAlgn="base">
              <a:spcBef>
                <a:spcPct val="20000"/>
              </a:spcBef>
              <a:spcAft>
                <a:spcPct val="0"/>
              </a:spcAft>
              <a:buNone/>
              <a:defRPr sz="2800" baseline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  <a:cs typeface="+mn-cs"/>
                <a:sym typeface="Arial" pitchFamily="34" charset="0"/>
              </a:defRPr>
            </a:lvl2pPr>
            <a:lvl3pPr marL="914400" indent="0" algn="ctr" defTabSz="0" rtl="0" fontAlgn="base">
              <a:spcBef>
                <a:spcPct val="20000"/>
              </a:spcBef>
              <a:spcAft>
                <a:spcPct val="0"/>
              </a:spcAft>
              <a:buNone/>
              <a:defRPr sz="2400" baseline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  <a:cs typeface="+mn-cs"/>
                <a:sym typeface="Arial" pitchFamily="34" charset="0"/>
              </a:defRPr>
            </a:lvl3pPr>
            <a:lvl4pPr marL="1371600" indent="0" algn="ctr" defTabSz="0" rtl="0" fontAlgn="base">
              <a:spcBef>
                <a:spcPct val="20000"/>
              </a:spcBef>
              <a:spcAft>
                <a:spcPct val="0"/>
              </a:spcAft>
              <a:buNone/>
              <a:defRPr sz="2000" baseline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  <a:cs typeface="+mn-cs"/>
                <a:sym typeface="Arial" pitchFamily="34" charset="0"/>
              </a:defRPr>
            </a:lvl4pPr>
            <a:lvl5pPr marL="1828800" indent="0" algn="ctr" defTabSz="0" rtl="0" fontAlgn="base">
              <a:spcBef>
                <a:spcPct val="20000"/>
              </a:spcBef>
              <a:spcAft>
                <a:spcPct val="0"/>
              </a:spcAft>
              <a:buNone/>
              <a:defRPr sz="2000" baseline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  <a:cs typeface="+mn-cs"/>
                <a:sym typeface="Arial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342900" indent="-342900" algn="l">
              <a:buClr>
                <a:srgbClr val="963D00"/>
              </a:buClr>
              <a:buSzPct val="90000"/>
              <a:buFontTx/>
              <a:buChar char="•"/>
            </a:pPr>
            <a:r>
              <a:rPr lang="zh-CN" altLang="en-US" dirty="0" smtClean="0">
                <a:solidFill>
                  <a:srgbClr val="0070C0"/>
                </a:solidFill>
              </a:rPr>
              <a:t>学生是主体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作为老师指导什么？</a:t>
            </a:r>
            <a:endParaRPr lang="zh-CN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771650"/>
            <a:ext cx="7634287" cy="919163"/>
          </a:xfrm>
          <a:ln/>
        </p:spPr>
        <p:txBody>
          <a:bodyPr/>
          <a:lstStyle/>
          <a:p>
            <a:pPr marL="342900" indent="-342900" algn="l">
              <a:buClr>
                <a:srgbClr val="963D00"/>
              </a:buClr>
              <a:buSzPct val="90000"/>
              <a:buFontTx/>
              <a:buChar char="•"/>
            </a:pPr>
            <a:r>
              <a:rPr lang="zh-CN" altLang="en-US" dirty="0" smtClean="0"/>
              <a:t>编程语句？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DCA"/>
              </a:clrFrom>
              <a:clrTo>
                <a:srgbClr val="FFFDC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519" y="1214438"/>
            <a:ext cx="22764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65555" y="3581400"/>
            <a:ext cx="7634287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fontAlgn="base">
              <a:spcBef>
                <a:spcPct val="20000"/>
              </a:spcBef>
              <a:spcAft>
                <a:spcPct val="0"/>
              </a:spcAft>
              <a:buNone/>
              <a:defRPr sz="3200" baseline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  <a:cs typeface="+mn-cs"/>
                <a:sym typeface="Arial" pitchFamily="34" charset="0"/>
              </a:defRPr>
            </a:lvl1pPr>
            <a:lvl2pPr marL="457200" indent="0" algn="ctr" defTabSz="0" rtl="0" fontAlgn="base">
              <a:spcBef>
                <a:spcPct val="20000"/>
              </a:spcBef>
              <a:spcAft>
                <a:spcPct val="0"/>
              </a:spcAft>
              <a:buNone/>
              <a:defRPr sz="2800" baseline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  <a:cs typeface="+mn-cs"/>
                <a:sym typeface="Arial" pitchFamily="34" charset="0"/>
              </a:defRPr>
            </a:lvl2pPr>
            <a:lvl3pPr marL="914400" indent="0" algn="ctr" defTabSz="0" rtl="0" fontAlgn="base">
              <a:spcBef>
                <a:spcPct val="20000"/>
              </a:spcBef>
              <a:spcAft>
                <a:spcPct val="0"/>
              </a:spcAft>
              <a:buNone/>
              <a:defRPr sz="2400" baseline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  <a:cs typeface="+mn-cs"/>
                <a:sym typeface="Arial" pitchFamily="34" charset="0"/>
              </a:defRPr>
            </a:lvl3pPr>
            <a:lvl4pPr marL="1371600" indent="0" algn="ctr" defTabSz="0" rtl="0" fontAlgn="base">
              <a:spcBef>
                <a:spcPct val="20000"/>
              </a:spcBef>
              <a:spcAft>
                <a:spcPct val="0"/>
              </a:spcAft>
              <a:buNone/>
              <a:defRPr sz="2000" baseline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  <a:cs typeface="+mn-cs"/>
                <a:sym typeface="Arial" pitchFamily="34" charset="0"/>
              </a:defRPr>
            </a:lvl4pPr>
            <a:lvl5pPr marL="1828800" indent="0" algn="ctr" defTabSz="0" rtl="0" fontAlgn="base">
              <a:spcBef>
                <a:spcPct val="20000"/>
              </a:spcBef>
              <a:spcAft>
                <a:spcPct val="0"/>
              </a:spcAft>
              <a:buNone/>
              <a:defRPr sz="2000" baseline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  <a:cs typeface="+mn-cs"/>
                <a:sym typeface="Arial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algn="l">
              <a:buClr>
                <a:srgbClr val="963D00"/>
              </a:buClr>
              <a:buSzPct val="90000"/>
            </a:pPr>
            <a:r>
              <a:rPr lang="zh-CN" altLang="en-US" dirty="0" smtClean="0">
                <a:solidFill>
                  <a:srgbClr val="0070C0"/>
                </a:solidFill>
              </a:rPr>
              <a:t>分析问题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解决问题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algn="r">
              <a:buClr>
                <a:srgbClr val="963D00"/>
              </a:buClr>
              <a:buSzPct val="90000"/>
            </a:pPr>
            <a:r>
              <a:rPr lang="zh-CN" altLang="en-US" sz="4800" b="1" dirty="0" smtClean="0">
                <a:solidFill>
                  <a:srgbClr val="C00000"/>
                </a:solidFill>
              </a:rPr>
              <a:t>经验、思路</a:t>
            </a:r>
            <a:r>
              <a:rPr lang="zh-CN" altLang="en-US" sz="2800" dirty="0" smtClean="0"/>
              <a:t>、</a:t>
            </a:r>
            <a:r>
              <a:rPr lang="zh-CN" altLang="en-US" sz="4800" b="1" dirty="0">
                <a:solidFill>
                  <a:srgbClr val="C00000"/>
                </a:solidFill>
              </a:rPr>
              <a:t>方法</a:t>
            </a:r>
            <a:r>
              <a:rPr lang="zh-CN" altLang="en-US" sz="2800" dirty="0" smtClean="0"/>
              <a:t>、</a:t>
            </a:r>
            <a:r>
              <a:rPr lang="zh-CN" altLang="en-US" sz="4800" b="1" dirty="0">
                <a:solidFill>
                  <a:srgbClr val="C00000"/>
                </a:solidFill>
              </a:rPr>
              <a:t>手段</a:t>
            </a:r>
          </a:p>
        </p:txBody>
      </p:sp>
    </p:spTree>
    <p:extLst>
      <p:ext uri="{BB962C8B-B14F-4D97-AF65-F5344CB8AC3E}">
        <p14:creationId xmlns:p14="http://schemas.microsoft.com/office/powerpoint/2010/main" val="295048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如何要求学生？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219200"/>
            <a:ext cx="5257800" cy="1447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Q:</a:t>
            </a:r>
            <a:r>
              <a:rPr lang="zh-CN" altLang="en-US" dirty="0" smtClean="0"/>
              <a:t>老师，论文要求多少字？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Q:</a:t>
            </a:r>
            <a:r>
              <a:rPr lang="zh-CN" altLang="en-US" dirty="0" smtClean="0"/>
              <a:t>老师，论文要求多少页？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860288" y="2590800"/>
            <a:ext cx="5562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fontAlgn="base">
              <a:spcBef>
                <a:spcPct val="20000"/>
              </a:spcBef>
              <a:spcAft>
                <a:spcPct val="0"/>
              </a:spcAft>
              <a:buChar char="•"/>
              <a:defRPr sz="3200" baseline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  <a:cs typeface="+mn-cs"/>
                <a:sym typeface="Arial" pitchFamily="34" charset="0"/>
              </a:defRPr>
            </a:lvl1pPr>
            <a:lvl2pPr marL="742950" indent="-285750" algn="l" defTabSz="0" rtl="0" fontAlgn="base">
              <a:spcBef>
                <a:spcPct val="20000"/>
              </a:spcBef>
              <a:spcAft>
                <a:spcPct val="0"/>
              </a:spcAft>
              <a:buChar char="–"/>
              <a:defRPr sz="2800" baseline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  <a:cs typeface="+mn-cs"/>
                <a:sym typeface="Arial" pitchFamily="34" charset="0"/>
              </a:defRPr>
            </a:lvl2pPr>
            <a:lvl3pPr marL="1143000" indent="-228600" algn="l" defTabSz="0" rtl="0" fontAlgn="base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  <a:cs typeface="+mn-cs"/>
                <a:sym typeface="Arial" pitchFamily="34" charset="0"/>
              </a:defRPr>
            </a:lvl3pPr>
            <a:lvl4pPr marL="1600200" indent="-228600" algn="l" defTabSz="0" rtl="0" fontAlgn="base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  <a:cs typeface="+mn-cs"/>
                <a:sym typeface="Arial" pitchFamily="34" charset="0"/>
              </a:defRPr>
            </a:lvl4pPr>
            <a:lvl5pPr marL="2057400" indent="-228600" algn="l" defTabSz="0" rtl="0" fontAlgn="base">
              <a:spcBef>
                <a:spcPct val="20000"/>
              </a:spcBef>
              <a:spcAft>
                <a:spcPct val="0"/>
              </a:spcAft>
              <a:buChar char="»"/>
              <a:defRPr sz="2000" baseline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  <a:cs typeface="+mn-cs"/>
                <a:sym typeface="Arial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>
              <a:buFontTx/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A:</a:t>
            </a:r>
            <a:r>
              <a:rPr lang="zh-CN" altLang="en-US" b="1" dirty="0" smtClean="0">
                <a:solidFill>
                  <a:srgbClr val="0070C0"/>
                </a:solidFill>
              </a:rPr>
              <a:t>不必为了篇幅而凑篇幅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3657600"/>
            <a:ext cx="624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要求</a:t>
            </a:r>
            <a:r>
              <a:rPr lang="en-US" altLang="zh-CN" sz="2800" dirty="0" smtClean="0">
                <a:solidFill>
                  <a:srgbClr val="C00000"/>
                </a:solidFill>
                <a:latin typeface="+mj-ea"/>
                <a:ea typeface="+mj-ea"/>
              </a:rPr>
              <a:t>1</a:t>
            </a: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endParaRPr lang="en-US" altLang="zh-CN" sz="2800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           </a:t>
            </a:r>
            <a:r>
              <a:rPr lang="zh-CN" altLang="en-US" sz="2800" b="1" dirty="0">
                <a:solidFill>
                  <a:srgbClr val="7030A0"/>
                </a:solidFill>
                <a:latin typeface="+mj-ea"/>
                <a:ea typeface="+mj-ea"/>
              </a:rPr>
              <a:t>记</a:t>
            </a:r>
            <a:r>
              <a:rPr lang="zh-CN" altLang="en-US" sz="2800" b="1" dirty="0" smtClean="0">
                <a:solidFill>
                  <a:srgbClr val="7030A0"/>
                </a:solidFill>
                <a:latin typeface="+mj-ea"/>
                <a:ea typeface="+mj-ea"/>
              </a:rPr>
              <a:t>流水帐，写</a:t>
            </a:r>
            <a:r>
              <a:rPr lang="zh-CN" altLang="en-US" sz="2800" b="1" dirty="0">
                <a:solidFill>
                  <a:srgbClr val="7030A0"/>
                </a:solidFill>
                <a:latin typeface="+mj-ea"/>
                <a:ea typeface="+mj-ea"/>
              </a:rPr>
              <a:t>开发“日记”</a:t>
            </a:r>
            <a:endParaRPr lang="en-US" altLang="zh-CN" sz="2800" b="1" dirty="0">
              <a:solidFill>
                <a:srgbClr val="7030A0"/>
              </a:solidFill>
              <a:latin typeface="+mj-ea"/>
              <a:ea typeface="+mj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问题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解决方案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参考资料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143000" y="3581400"/>
            <a:ext cx="6629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/>
          <p:nvPr/>
        </p:nvCxnSpPr>
        <p:spPr bwMode="auto">
          <a:xfrm>
            <a:off x="1143000" y="5928530"/>
            <a:ext cx="6629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0708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如何要求学生？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434992"/>
            <a:ext cx="6934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要求</a:t>
            </a:r>
            <a:r>
              <a:rPr lang="en-US" altLang="zh-CN" sz="2800" dirty="0" smtClean="0">
                <a:solidFill>
                  <a:srgbClr val="C00000"/>
                </a:solidFill>
                <a:latin typeface="+mj-ea"/>
                <a:ea typeface="+mj-ea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endParaRPr lang="en-US" altLang="zh-CN" sz="2800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     </a:t>
            </a:r>
            <a:r>
              <a:rPr lang="zh-CN" altLang="en-US" sz="2800" b="1" dirty="0" smtClean="0">
                <a:solidFill>
                  <a:srgbClr val="7030A0"/>
                </a:solidFill>
                <a:latin typeface="+mj-ea"/>
                <a:ea typeface="+mj-ea"/>
              </a:rPr>
              <a:t>结构合理、重难点突出，轻松达到</a:t>
            </a:r>
            <a:r>
              <a:rPr lang="en-US" altLang="zh-CN" sz="2800" b="1" dirty="0" smtClean="0">
                <a:solidFill>
                  <a:srgbClr val="7030A0"/>
                </a:solidFill>
                <a:latin typeface="+mj-ea"/>
                <a:ea typeface="+mj-ea"/>
              </a:rPr>
              <a:t>40</a:t>
            </a:r>
            <a:r>
              <a:rPr lang="zh-CN" altLang="en-US" sz="2800" b="1" dirty="0" smtClean="0">
                <a:solidFill>
                  <a:srgbClr val="7030A0"/>
                </a:solidFill>
                <a:latin typeface="+mj-ea"/>
                <a:ea typeface="+mj-ea"/>
              </a:rPr>
              <a:t>页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绪论（背景、研究现状等）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	2-3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页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需求分析（可行性分析）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	3-4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页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相关开发工具简介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		2-3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页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数据库设计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			4-6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页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概要设计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			2-3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页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详细设计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			&gt;10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页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1428750" lvl="2" indent="-514350">
              <a:buFont typeface="Arial" pitchFamily="34" charset="0"/>
              <a:buChar char="•"/>
            </a:pP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&gt;5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个技术点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*2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页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点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971550" lvl="1" indent="-514350">
              <a:buFont typeface="+mj-ea"/>
              <a:buAutoNum type="arabicPeriod"/>
            </a:pP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重难点分析及解决方案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	&gt;10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页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971550" lvl="1" indent="-514350">
              <a:buFont typeface="+mj-ea"/>
              <a:buAutoNum type="arabicPeriod"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系统测试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			2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页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971550" lvl="1" indent="-514350">
              <a:buFont typeface="+mj-ea"/>
              <a:buAutoNum type="arabicPeriod"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系统安装部署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			3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页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971550" lvl="1" indent="-514350">
              <a:buFont typeface="+mj-ea"/>
              <a:buAutoNum type="arabicPeriod"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总结（系统不足及展望）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	1-2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页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971550" lvl="1" indent="-514350">
              <a:buFont typeface="+mj-ea"/>
              <a:buAutoNum type="arabicPeriod"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致谢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				1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页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参考文献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			1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页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143000" y="1358792"/>
            <a:ext cx="6629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/>
          <p:nvPr/>
        </p:nvCxnSpPr>
        <p:spPr bwMode="auto">
          <a:xfrm>
            <a:off x="1143000" y="6390195"/>
            <a:ext cx="6629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7093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如何要求学生？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828800"/>
            <a:ext cx="69342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要求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3</a:t>
            </a: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endParaRPr lang="en-US" altLang="zh-CN" sz="2800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     </a:t>
            </a:r>
            <a:r>
              <a:rPr lang="zh-CN" altLang="en-US" sz="2800" b="1" dirty="0" smtClean="0">
                <a:solidFill>
                  <a:srgbClr val="7030A0"/>
                </a:solidFill>
                <a:latin typeface="+mj-ea"/>
                <a:ea typeface="+mj-ea"/>
              </a:rPr>
              <a:t>详细设计、重难点分析如何写？</a:t>
            </a:r>
            <a:endParaRPr lang="en-US" altLang="zh-CN" sz="2800" b="1" dirty="0" smtClean="0">
              <a:solidFill>
                <a:srgbClr val="7030A0"/>
              </a:solidFill>
              <a:latin typeface="+mj-ea"/>
              <a:ea typeface="+mj-ea"/>
            </a:endParaRPr>
          </a:p>
          <a:p>
            <a:r>
              <a:rPr lang="zh-CN" altLang="en-US" sz="2800" b="1" dirty="0" smtClean="0">
                <a:solidFill>
                  <a:srgbClr val="7030A0"/>
                </a:solidFill>
                <a:latin typeface="+mj-ea"/>
                <a:ea typeface="+mj-ea"/>
              </a:rPr>
              <a:t>     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每个问题</a:t>
            </a: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2-3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页不是问题</a:t>
            </a:r>
            <a:endParaRPr lang="en-US" altLang="zh-CN" sz="2000" dirty="0" smtClean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提出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问题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分析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问题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解决问题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的思路、算法、知识点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核心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代码及解释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相关图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、表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143000" y="1600200"/>
            <a:ext cx="6629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/>
          <p:nvPr/>
        </p:nvCxnSpPr>
        <p:spPr bwMode="auto">
          <a:xfrm>
            <a:off x="1143000" y="5943600"/>
            <a:ext cx="6629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487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如何批阅？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2860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70C0"/>
                </a:solidFill>
                <a:latin typeface="+mj-ea"/>
                <a:ea typeface="+mj-ea"/>
              </a:rPr>
              <a:t>问题群发 </a:t>
            </a:r>
            <a:r>
              <a:rPr lang="zh-CN" altLang="en-US" sz="2400" dirty="0" smtClean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  <a:sym typeface="Arial" pitchFamily="34" charset="0"/>
              </a:rPr>
              <a:t>尽量</a:t>
            </a:r>
            <a:r>
              <a:rPr lang="zh-CN" altLang="en-US" sz="2400" dirty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  <a:sym typeface="Arial" pitchFamily="34" charset="0"/>
              </a:rPr>
              <a:t>避免单独解释相同或相近的问题</a:t>
            </a:r>
            <a:endParaRPr lang="en-US" altLang="zh-CN" sz="2800" dirty="0">
              <a:solidFill>
                <a:srgbClr val="000000"/>
              </a:solidFill>
              <a:latin typeface="Verdana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31242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</a:rPr>
              <a:t>指导什么 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  <a:ea typeface="+mj-ea"/>
              </a:rPr>
              <a:t>结构</a:t>
            </a:r>
            <a:r>
              <a:rPr lang="en-US" altLang="zh-CN" sz="3600" b="1" dirty="0" smtClean="0">
                <a:solidFill>
                  <a:srgbClr val="0070C0"/>
                </a:solidFill>
                <a:latin typeface="+mj-ea"/>
                <a:ea typeface="+mj-ea"/>
                <a:sym typeface="Wingdings" pitchFamily="2" charset="2"/>
              </a:rPr>
              <a:t>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Wingdings" pitchFamily="2" charset="2"/>
              </a:rPr>
              <a:t>格式</a:t>
            </a:r>
            <a:r>
              <a:rPr lang="en-US" altLang="zh-CN" sz="3600" b="1" dirty="0" smtClean="0">
                <a:solidFill>
                  <a:srgbClr val="0070C0"/>
                </a:solidFill>
                <a:latin typeface="+mj-ea"/>
                <a:sym typeface="Wingdings" pitchFamily="2" charset="2"/>
              </a:rPr>
              <a:t></a:t>
            </a:r>
            <a:r>
              <a:rPr lang="zh-CN" altLang="en-US" sz="3600" b="1" dirty="0">
                <a:solidFill>
                  <a:srgbClr val="002060"/>
                </a:solidFill>
                <a:latin typeface="+mj-ea"/>
                <a:ea typeface="+mj-ea"/>
                <a:sym typeface="Wingdings" pitchFamily="2" charset="2"/>
              </a:rPr>
              <a:t>内容</a:t>
            </a:r>
            <a:endParaRPr lang="en-US" altLang="zh-CN" sz="3600" b="1" dirty="0">
              <a:solidFill>
                <a:srgbClr val="002060"/>
              </a:solidFill>
              <a:latin typeface="+mj-ea"/>
              <a:ea typeface="+mj-ea"/>
              <a:sym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1371160"/>
            <a:ext cx="588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B050"/>
                </a:solidFill>
                <a:latin typeface="+mj-ea"/>
                <a:ea typeface="+mj-ea"/>
              </a:rPr>
              <a:t>减少往来和打印 </a:t>
            </a:r>
            <a:r>
              <a:rPr lang="zh-CN" altLang="en-US" sz="2400" dirty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</a:rPr>
              <a:t>电子文档效率高</a:t>
            </a:r>
            <a:endParaRPr lang="en-US" altLang="zh-CN" sz="2400" dirty="0">
              <a:solidFill>
                <a:srgbClr val="000000"/>
              </a:solidFill>
              <a:latin typeface="Verdana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38862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明确</a:t>
            </a:r>
            <a:r>
              <a:rPr lang="zh-CN" altLang="en-US" sz="3600" b="1" dirty="0" smtClean="0">
                <a:solidFill>
                  <a:srgbClr val="7030A0"/>
                </a:solidFill>
                <a:latin typeface="+mj-ea"/>
                <a:ea typeface="+mj-ea"/>
              </a:rPr>
              <a:t>内容</a:t>
            </a:r>
            <a:r>
              <a:rPr lang="zh-CN" altLang="en-US" sz="2400" dirty="0">
                <a:solidFill>
                  <a:srgbClr val="7030A0"/>
                </a:solidFill>
                <a:latin typeface="Verdana" pitchFamily="34" charset="0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  <a:sym typeface="Wingdings" pitchFamily="2" charset="2"/>
              </a:rPr>
              <a:t>写</a:t>
            </a:r>
            <a:r>
              <a:rPr lang="zh-CN" altLang="en-US" sz="2400" dirty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  <a:sym typeface="Wingdings" pitchFamily="2" charset="2"/>
              </a:rPr>
              <a:t>上去的都应该准备答辩</a:t>
            </a:r>
            <a:endParaRPr lang="en-US" altLang="zh-CN" sz="2400" dirty="0">
              <a:solidFill>
                <a:srgbClr val="000000"/>
              </a:solidFill>
              <a:latin typeface="Verdana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800" y="5012572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663300"/>
                </a:solidFill>
                <a:latin typeface="+mj-ea"/>
                <a:ea typeface="+mj-ea"/>
              </a:rPr>
              <a:t>致谢</a:t>
            </a:r>
            <a:r>
              <a:rPr lang="zh-CN" altLang="en-US" sz="36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Verdana" pitchFamily="34" charset="0"/>
                <a:ea typeface="微软雅黑" pitchFamily="34" charset="-122"/>
                <a:sym typeface="Wingdings" pitchFamily="2" charset="2"/>
              </a:rPr>
              <a:t>真实，不要 假、大、空</a:t>
            </a:r>
            <a:endParaRPr lang="en-US" altLang="zh-CN" sz="2400" dirty="0">
              <a:solidFill>
                <a:srgbClr val="000000"/>
              </a:solidFill>
              <a:latin typeface="Verdana" pitchFamily="34" charset="0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82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 descr="paper1"/>
          <p:cNvSpPr>
            <a:spLocks noChangeArrowheads="1"/>
          </p:cNvSpPr>
          <p:nvPr/>
        </p:nvSpPr>
        <p:spPr bwMode="auto">
          <a:xfrm>
            <a:off x="0" y="4078288"/>
            <a:ext cx="9144000" cy="27813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>
              <a:solidFill>
                <a:schemeClr val="bg2"/>
              </a:solidFill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6875" y="1412875"/>
            <a:ext cx="792003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6000" b="1" i="1" dirty="0" smtClean="0">
                <a:solidFill>
                  <a:schemeClr val="bg2"/>
                </a:solidFill>
                <a:ea typeface="微软雅黑" pitchFamily="34" charset="-122"/>
              </a:rPr>
              <a:t>个人观点</a:t>
            </a:r>
            <a:endParaRPr lang="en-US" altLang="zh-CN" sz="6000" b="1" i="1" dirty="0" smtClean="0">
              <a:solidFill>
                <a:schemeClr val="bg2"/>
              </a:solidFill>
              <a:ea typeface="微软雅黑" pitchFamily="34" charset="-122"/>
            </a:endParaRPr>
          </a:p>
          <a:p>
            <a:pPr eaLnBrk="1" hangingPunct="1"/>
            <a:r>
              <a:rPr lang="en-US" altLang="zh-CN" sz="6000" b="1" i="1" dirty="0">
                <a:solidFill>
                  <a:schemeClr val="bg2"/>
                </a:solidFill>
                <a:ea typeface="微软雅黑" pitchFamily="34" charset="-122"/>
              </a:rPr>
              <a:t> </a:t>
            </a:r>
            <a:r>
              <a:rPr lang="en-US" altLang="zh-CN" sz="6000" b="1" i="1" dirty="0" smtClean="0">
                <a:solidFill>
                  <a:schemeClr val="bg2"/>
                </a:solidFill>
                <a:ea typeface="微软雅黑" pitchFamily="34" charset="-122"/>
              </a:rPr>
              <a:t>      </a:t>
            </a:r>
            <a:r>
              <a:rPr lang="zh-CN" altLang="en-US" sz="6000" b="1" i="1" dirty="0" smtClean="0">
                <a:solidFill>
                  <a:schemeClr val="bg2"/>
                </a:solidFill>
                <a:ea typeface="微软雅黑" pitchFamily="34" charset="-122"/>
              </a:rPr>
              <a:t>敬请批评探讨</a:t>
            </a:r>
            <a:endParaRPr lang="zh-CN" altLang="en-US" sz="6000" b="1" i="1" dirty="0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34820" name="TextBox 5"/>
          <p:cNvSpPr>
            <a:spLocks noChangeArrowheads="1"/>
          </p:cNvSpPr>
          <p:nvPr/>
        </p:nvSpPr>
        <p:spPr bwMode="auto">
          <a:xfrm>
            <a:off x="323850" y="4437063"/>
            <a:ext cx="3455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dirty="0" smtClean="0">
                <a:solidFill>
                  <a:srgbClr val="5F5F5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Haettenschweiler" pitchFamily="34" charset="0"/>
              </a:rPr>
              <a:t>Thanks</a:t>
            </a:r>
            <a:endParaRPr lang="zh-CN" altLang="en-US" sz="44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821" name="TextBox 6"/>
          <p:cNvSpPr>
            <a:spLocks noChangeArrowheads="1"/>
          </p:cNvSpPr>
          <p:nvPr/>
        </p:nvSpPr>
        <p:spPr bwMode="auto">
          <a:xfrm>
            <a:off x="396875" y="5302250"/>
            <a:ext cx="26939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stral" pitchFamily="66" charset="0"/>
                <a:sym typeface="Mistral" pitchFamily="66" charset="0"/>
              </a:rPr>
              <a:t>Make Presentation much more fun</a:t>
            </a:r>
          </a:p>
        </p:txBody>
      </p:sp>
      <p:sp>
        <p:nvSpPr>
          <p:cNvPr id="34822" name="TextBox 10"/>
          <p:cNvSpPr>
            <a:spLocks noChangeArrowheads="1"/>
          </p:cNvSpPr>
          <p:nvPr/>
        </p:nvSpPr>
        <p:spPr bwMode="auto">
          <a:xfrm>
            <a:off x="7524750" y="5949950"/>
            <a:ext cx="1584325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鄢涛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中国风格ppt模板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157255599</TotalTime>
  <Pages>0</Pages>
  <Words>209</Words>
  <Characters>0</Characters>
  <Application>Microsoft Office PowerPoint</Application>
  <DocSecurity>0</DocSecurity>
  <PresentationFormat>全屏显示(4:3)</PresentationFormat>
  <Lines>0</Lines>
  <Paragraphs>56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古典中国风格ppt模板</vt:lpstr>
      <vt:lpstr>默认设计模板</vt:lpstr>
      <vt:lpstr>？？指导毕业设计</vt:lpstr>
      <vt:lpstr>我的观点</vt:lpstr>
      <vt:lpstr>作为老师指导什么？</vt:lpstr>
      <vt:lpstr>如何要求学生？</vt:lpstr>
      <vt:lpstr>如何要求学生？</vt:lpstr>
      <vt:lpstr>如何要求学生？</vt:lpstr>
      <vt:lpstr>如何批阅？</vt:lpstr>
      <vt:lpstr>PowerPoint 演示文稿</vt:lpstr>
    </vt:vector>
  </TitlesOfParts>
  <Company>kingsoft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毕业设计之我见</dc:title>
  <dc:creator>Tower</dc:creator>
  <cp:lastModifiedBy>Tower</cp:lastModifiedBy>
  <cp:revision>31</cp:revision>
  <cp:lastPrinted>1899-12-30T00:00:00Z</cp:lastPrinted>
  <dcterms:created xsi:type="dcterms:W3CDTF">2011-07-14T09:11:00Z</dcterms:created>
  <dcterms:modified xsi:type="dcterms:W3CDTF">2014-01-16T04:54:02Z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2052-9.1.0.4047</vt:lpwstr>
  </property>
</Properties>
</file>