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7" r:id="rId2"/>
    <p:sldId id="284" r:id="rId3"/>
    <p:sldId id="283" r:id="rId4"/>
    <p:sldId id="282" r:id="rId5"/>
    <p:sldId id="280" r:id="rId6"/>
    <p:sldId id="281" r:id="rId7"/>
    <p:sldId id="279" r:id="rId8"/>
    <p:sldId id="277" r:id="rId9"/>
    <p:sldId id="276"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0"/>
    <p:restoredTop sz="94692"/>
  </p:normalViewPr>
  <p:slideViewPr>
    <p:cSldViewPr snapToGrid="0">
      <p:cViewPr varScale="1">
        <p:scale>
          <a:sx n="90" d="100"/>
          <a:sy n="90" d="100"/>
        </p:scale>
        <p:origin x="216"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BB90CC-8346-C444-9095-B84158DD0B7C}" type="datetimeFigureOut">
              <a:rPr kumimoji="1" lang="zh-CN" altLang="en-US" smtClean="0"/>
              <a:t>2025/10/1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0F064A-37FD-044F-8CF6-AC9F378210E5}" type="slidenum">
              <a:rPr kumimoji="1" lang="zh-CN" altLang="en-US" smtClean="0"/>
              <a:t>‹#›</a:t>
            </a:fld>
            <a:endParaRPr kumimoji="1" lang="zh-CN" altLang="en-US"/>
          </a:p>
        </p:txBody>
      </p:sp>
    </p:spTree>
    <p:extLst>
      <p:ext uri="{BB962C8B-B14F-4D97-AF65-F5344CB8AC3E}">
        <p14:creationId xmlns:p14="http://schemas.microsoft.com/office/powerpoint/2010/main" val="117302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F0F064A-37FD-044F-8CF6-AC9F378210E5}" type="slidenum">
              <a:rPr kumimoji="1" lang="zh-CN" altLang="en-US" smtClean="0"/>
              <a:t>1</a:t>
            </a:fld>
            <a:endParaRPr kumimoji="1" lang="zh-CN" altLang="en-US"/>
          </a:p>
        </p:txBody>
      </p:sp>
    </p:spTree>
    <p:extLst>
      <p:ext uri="{BB962C8B-B14F-4D97-AF65-F5344CB8AC3E}">
        <p14:creationId xmlns:p14="http://schemas.microsoft.com/office/powerpoint/2010/main" val="1057495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EBA20-092F-A2EB-0BC5-087631393E2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30C2D79-F92D-320F-F011-62F1A42566E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E66FCCC-4EDE-6504-EF99-FD25DBBC11CB}"/>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E0CA6407-2A26-FAE0-592A-33C87750F46B}"/>
              </a:ext>
            </a:extLst>
          </p:cNvPr>
          <p:cNvSpPr>
            <a:spLocks noGrp="1"/>
          </p:cNvSpPr>
          <p:nvPr>
            <p:ph type="sldNum" sz="quarter" idx="5"/>
          </p:nvPr>
        </p:nvSpPr>
        <p:spPr/>
        <p:txBody>
          <a:bodyPr/>
          <a:lstStyle/>
          <a:p>
            <a:fld id="{6C01BF11-F32A-2146-893F-511A0ED063FF}" type="slidenum">
              <a:rPr kumimoji="1" lang="zh-CN" altLang="en-US" smtClean="0"/>
              <a:t>2</a:t>
            </a:fld>
            <a:endParaRPr kumimoji="1" lang="zh-CN" altLang="en-US"/>
          </a:p>
        </p:txBody>
      </p:sp>
    </p:spTree>
    <p:extLst>
      <p:ext uri="{BB962C8B-B14F-4D97-AF65-F5344CB8AC3E}">
        <p14:creationId xmlns:p14="http://schemas.microsoft.com/office/powerpoint/2010/main" val="2997231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D0C9E-EF4B-838D-1A35-9AFC30780CD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CA5CE57-F0A3-D5DC-04C5-2A00279867A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D038809-31E7-2437-D406-432B66206A6F}"/>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C53A0F3D-619C-32B6-DFFA-E0AED5F46702}"/>
              </a:ext>
            </a:extLst>
          </p:cNvPr>
          <p:cNvSpPr>
            <a:spLocks noGrp="1"/>
          </p:cNvSpPr>
          <p:nvPr>
            <p:ph type="sldNum" sz="quarter" idx="5"/>
          </p:nvPr>
        </p:nvSpPr>
        <p:spPr/>
        <p:txBody>
          <a:bodyPr/>
          <a:lstStyle/>
          <a:p>
            <a:fld id="{6C01BF11-F32A-2146-893F-511A0ED063FF}" type="slidenum">
              <a:rPr kumimoji="1" lang="zh-CN" altLang="en-US" smtClean="0"/>
              <a:t>4</a:t>
            </a:fld>
            <a:endParaRPr kumimoji="1" lang="zh-CN" altLang="en-US"/>
          </a:p>
        </p:txBody>
      </p:sp>
    </p:spTree>
    <p:extLst>
      <p:ext uri="{BB962C8B-B14F-4D97-AF65-F5344CB8AC3E}">
        <p14:creationId xmlns:p14="http://schemas.microsoft.com/office/powerpoint/2010/main" val="1088137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E9315-1585-1695-65E2-C92ED548A21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6FE306B-9BDE-D52C-D9A3-6A50AE59690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8DA592A-1E1A-1882-72B2-F1D56A08EC7D}"/>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B281A060-7DB1-49C4-3880-45CA5BCC6CC5}"/>
              </a:ext>
            </a:extLst>
          </p:cNvPr>
          <p:cNvSpPr>
            <a:spLocks noGrp="1"/>
          </p:cNvSpPr>
          <p:nvPr>
            <p:ph type="sldNum" sz="quarter" idx="5"/>
          </p:nvPr>
        </p:nvSpPr>
        <p:spPr/>
        <p:txBody>
          <a:bodyPr/>
          <a:lstStyle/>
          <a:p>
            <a:fld id="{6C01BF11-F32A-2146-893F-511A0ED063FF}" type="slidenum">
              <a:rPr kumimoji="1" lang="zh-CN" altLang="en-US" smtClean="0"/>
              <a:t>5</a:t>
            </a:fld>
            <a:endParaRPr kumimoji="1" lang="zh-CN" altLang="en-US"/>
          </a:p>
        </p:txBody>
      </p:sp>
    </p:spTree>
    <p:extLst>
      <p:ext uri="{BB962C8B-B14F-4D97-AF65-F5344CB8AC3E}">
        <p14:creationId xmlns:p14="http://schemas.microsoft.com/office/powerpoint/2010/main" val="3792392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C2B6D-ABD2-4DC0-6307-7BF4692C9FB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448CD60-D817-6174-2DC7-59F733DDA10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2097867-1AED-3A0D-21D2-DD205957F6DF}"/>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A1874BEC-AEAE-AE61-29F9-0157858C634D}"/>
              </a:ext>
            </a:extLst>
          </p:cNvPr>
          <p:cNvSpPr>
            <a:spLocks noGrp="1"/>
          </p:cNvSpPr>
          <p:nvPr>
            <p:ph type="sldNum" sz="quarter" idx="5"/>
          </p:nvPr>
        </p:nvSpPr>
        <p:spPr/>
        <p:txBody>
          <a:bodyPr/>
          <a:lstStyle/>
          <a:p>
            <a:fld id="{6C01BF11-F32A-2146-893F-511A0ED063FF}" type="slidenum">
              <a:rPr kumimoji="1" lang="zh-CN" altLang="en-US" smtClean="0"/>
              <a:t>6</a:t>
            </a:fld>
            <a:endParaRPr kumimoji="1" lang="zh-CN" altLang="en-US"/>
          </a:p>
        </p:txBody>
      </p:sp>
    </p:spTree>
    <p:extLst>
      <p:ext uri="{BB962C8B-B14F-4D97-AF65-F5344CB8AC3E}">
        <p14:creationId xmlns:p14="http://schemas.microsoft.com/office/powerpoint/2010/main" val="2429987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79F0A-F7F6-8CE0-ABE9-180463D160F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D468B4F-7264-2251-EBEA-042FEE36F5B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DEBDCB2-41B4-A769-A460-FA71B4BA8EAB}"/>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F65B95FB-578C-D622-92EE-E5BF5F856354}"/>
              </a:ext>
            </a:extLst>
          </p:cNvPr>
          <p:cNvSpPr>
            <a:spLocks noGrp="1"/>
          </p:cNvSpPr>
          <p:nvPr>
            <p:ph type="sldNum" sz="quarter" idx="5"/>
          </p:nvPr>
        </p:nvSpPr>
        <p:spPr/>
        <p:txBody>
          <a:bodyPr/>
          <a:lstStyle/>
          <a:p>
            <a:fld id="{6C01BF11-F32A-2146-893F-511A0ED063FF}" type="slidenum">
              <a:rPr kumimoji="1" lang="zh-CN" altLang="en-US" smtClean="0"/>
              <a:t>7</a:t>
            </a:fld>
            <a:endParaRPr kumimoji="1" lang="zh-CN" altLang="en-US"/>
          </a:p>
        </p:txBody>
      </p:sp>
    </p:spTree>
    <p:extLst>
      <p:ext uri="{BB962C8B-B14F-4D97-AF65-F5344CB8AC3E}">
        <p14:creationId xmlns:p14="http://schemas.microsoft.com/office/powerpoint/2010/main" val="3344423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8E39D-25B9-5500-67B4-C134CFA6BF9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C5B0AF2-75AF-BB26-26B1-D8A4A0C1985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0E2F66C-014F-4E4B-E2C2-E4EA360E8818}"/>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BFEEC5D8-56FF-51DB-5143-E2F65F089E08}"/>
              </a:ext>
            </a:extLst>
          </p:cNvPr>
          <p:cNvSpPr>
            <a:spLocks noGrp="1"/>
          </p:cNvSpPr>
          <p:nvPr>
            <p:ph type="sldNum" sz="quarter" idx="5"/>
          </p:nvPr>
        </p:nvSpPr>
        <p:spPr/>
        <p:txBody>
          <a:bodyPr/>
          <a:lstStyle/>
          <a:p>
            <a:fld id="{6C01BF11-F32A-2146-893F-511A0ED063FF}" type="slidenum">
              <a:rPr kumimoji="1" lang="zh-CN" altLang="en-US" smtClean="0"/>
              <a:t>8</a:t>
            </a:fld>
            <a:endParaRPr kumimoji="1" lang="zh-CN" altLang="en-US"/>
          </a:p>
        </p:txBody>
      </p:sp>
    </p:spTree>
    <p:extLst>
      <p:ext uri="{BB962C8B-B14F-4D97-AF65-F5344CB8AC3E}">
        <p14:creationId xmlns:p14="http://schemas.microsoft.com/office/powerpoint/2010/main" val="3260800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3B80D-0C0E-2231-8086-D26F80DC6B9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BB57973-05B1-079D-3713-111D492E397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826C2E2-0BB4-A3FE-92E8-1A24E04413A4}"/>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F249D3F8-4CB6-D875-CAE8-6BCBF6CECEE2}"/>
              </a:ext>
            </a:extLst>
          </p:cNvPr>
          <p:cNvSpPr>
            <a:spLocks noGrp="1"/>
          </p:cNvSpPr>
          <p:nvPr>
            <p:ph type="sldNum" sz="quarter" idx="5"/>
          </p:nvPr>
        </p:nvSpPr>
        <p:spPr/>
        <p:txBody>
          <a:bodyPr/>
          <a:lstStyle/>
          <a:p>
            <a:fld id="{6C01BF11-F32A-2146-893F-511A0ED063FF}" type="slidenum">
              <a:rPr kumimoji="1" lang="zh-CN" altLang="en-US" smtClean="0"/>
              <a:t>9</a:t>
            </a:fld>
            <a:endParaRPr kumimoji="1" lang="zh-CN" altLang="en-US"/>
          </a:p>
        </p:txBody>
      </p:sp>
    </p:spTree>
    <p:extLst>
      <p:ext uri="{BB962C8B-B14F-4D97-AF65-F5344CB8AC3E}">
        <p14:creationId xmlns:p14="http://schemas.microsoft.com/office/powerpoint/2010/main" val="1340368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E7003-3043-BEC8-6CC5-F30D3DB42C3F}"/>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59CE1B92-71BD-DEBD-8D3D-9B1AF1A3BF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5AEEE5D-C3B9-93B1-E179-DEF8E30A5820}"/>
              </a:ext>
            </a:extLst>
          </p:cNvPr>
          <p:cNvSpPr>
            <a:spLocks noGrp="1"/>
          </p:cNvSpPr>
          <p:nvPr>
            <p:ph type="dt" sz="half" idx="10"/>
          </p:nvPr>
        </p:nvSpPr>
        <p:spPr/>
        <p:txBody>
          <a:bodyPr/>
          <a:lstStyle/>
          <a:p>
            <a:fld id="{3044166C-6172-C244-93EE-DDF7ECBE64EA}" type="datetimeFigureOut">
              <a:rPr kumimoji="1" lang="zh-CN" altLang="en-US" smtClean="0"/>
              <a:t>2025/10/1</a:t>
            </a:fld>
            <a:endParaRPr kumimoji="1" lang="zh-CN" altLang="en-US"/>
          </a:p>
        </p:txBody>
      </p:sp>
      <p:sp>
        <p:nvSpPr>
          <p:cNvPr id="5" name="页脚占位符 4">
            <a:extLst>
              <a:ext uri="{FF2B5EF4-FFF2-40B4-BE49-F238E27FC236}">
                <a16:creationId xmlns:a16="http://schemas.microsoft.com/office/drawing/2014/main" id="{B324FB22-FB9E-9E3F-1563-2F2825924A6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A1735B8-A78B-6234-132F-858ADDF1091C}"/>
              </a:ext>
            </a:extLst>
          </p:cNvPr>
          <p:cNvSpPr>
            <a:spLocks noGrp="1"/>
          </p:cNvSpPr>
          <p:nvPr>
            <p:ph type="sldNum" sz="quarter" idx="12"/>
          </p:nvPr>
        </p:nvSpPr>
        <p:spPr/>
        <p:txBody>
          <a:bodyPr/>
          <a:lstStyle/>
          <a:p>
            <a:fld id="{84ACEB7C-363D-1648-B2B6-01D9942B7673}" type="slidenum">
              <a:rPr kumimoji="1" lang="zh-CN" altLang="en-US" smtClean="0"/>
              <a:t>‹#›</a:t>
            </a:fld>
            <a:endParaRPr kumimoji="1" lang="zh-CN" altLang="en-US"/>
          </a:p>
        </p:txBody>
      </p:sp>
    </p:spTree>
    <p:extLst>
      <p:ext uri="{BB962C8B-B14F-4D97-AF65-F5344CB8AC3E}">
        <p14:creationId xmlns:p14="http://schemas.microsoft.com/office/powerpoint/2010/main" val="2257132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8ECFC3-2E65-D000-D68B-DD99D3F31791}"/>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DC2509A-6A11-D900-366E-DEDE96176741}"/>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35DD833-DD93-5A80-6B30-EBC311888958}"/>
              </a:ext>
            </a:extLst>
          </p:cNvPr>
          <p:cNvSpPr>
            <a:spLocks noGrp="1"/>
          </p:cNvSpPr>
          <p:nvPr>
            <p:ph type="dt" sz="half" idx="10"/>
          </p:nvPr>
        </p:nvSpPr>
        <p:spPr/>
        <p:txBody>
          <a:bodyPr/>
          <a:lstStyle/>
          <a:p>
            <a:fld id="{3044166C-6172-C244-93EE-DDF7ECBE64EA}" type="datetimeFigureOut">
              <a:rPr kumimoji="1" lang="zh-CN" altLang="en-US" smtClean="0"/>
              <a:t>2025/10/1</a:t>
            </a:fld>
            <a:endParaRPr kumimoji="1" lang="zh-CN" altLang="en-US"/>
          </a:p>
        </p:txBody>
      </p:sp>
      <p:sp>
        <p:nvSpPr>
          <p:cNvPr id="5" name="页脚占位符 4">
            <a:extLst>
              <a:ext uri="{FF2B5EF4-FFF2-40B4-BE49-F238E27FC236}">
                <a16:creationId xmlns:a16="http://schemas.microsoft.com/office/drawing/2014/main" id="{AE9D0B15-8298-6577-5B34-78D54C860BA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C002631-76BF-632F-4EB1-A51E76F5F670}"/>
              </a:ext>
            </a:extLst>
          </p:cNvPr>
          <p:cNvSpPr>
            <a:spLocks noGrp="1"/>
          </p:cNvSpPr>
          <p:nvPr>
            <p:ph type="sldNum" sz="quarter" idx="12"/>
          </p:nvPr>
        </p:nvSpPr>
        <p:spPr/>
        <p:txBody>
          <a:bodyPr/>
          <a:lstStyle/>
          <a:p>
            <a:fld id="{84ACEB7C-363D-1648-B2B6-01D9942B7673}" type="slidenum">
              <a:rPr kumimoji="1" lang="zh-CN" altLang="en-US" smtClean="0"/>
              <a:t>‹#›</a:t>
            </a:fld>
            <a:endParaRPr kumimoji="1" lang="zh-CN" altLang="en-US"/>
          </a:p>
        </p:txBody>
      </p:sp>
    </p:spTree>
    <p:extLst>
      <p:ext uri="{BB962C8B-B14F-4D97-AF65-F5344CB8AC3E}">
        <p14:creationId xmlns:p14="http://schemas.microsoft.com/office/powerpoint/2010/main" val="242365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A3F46AE-3629-068E-0BDD-A9DD8E38138A}"/>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0FAB7EA-FBC9-4368-A4CA-73B00851DE98}"/>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B3A8578-6CDC-9942-2AE2-D1ACA70BF960}"/>
              </a:ext>
            </a:extLst>
          </p:cNvPr>
          <p:cNvSpPr>
            <a:spLocks noGrp="1"/>
          </p:cNvSpPr>
          <p:nvPr>
            <p:ph type="dt" sz="half" idx="10"/>
          </p:nvPr>
        </p:nvSpPr>
        <p:spPr/>
        <p:txBody>
          <a:bodyPr/>
          <a:lstStyle/>
          <a:p>
            <a:fld id="{3044166C-6172-C244-93EE-DDF7ECBE64EA}" type="datetimeFigureOut">
              <a:rPr kumimoji="1" lang="zh-CN" altLang="en-US" smtClean="0"/>
              <a:t>2025/10/1</a:t>
            </a:fld>
            <a:endParaRPr kumimoji="1" lang="zh-CN" altLang="en-US"/>
          </a:p>
        </p:txBody>
      </p:sp>
      <p:sp>
        <p:nvSpPr>
          <p:cNvPr id="5" name="页脚占位符 4">
            <a:extLst>
              <a:ext uri="{FF2B5EF4-FFF2-40B4-BE49-F238E27FC236}">
                <a16:creationId xmlns:a16="http://schemas.microsoft.com/office/drawing/2014/main" id="{A7A74E5C-8A5E-2AA4-B345-D09ECF01B96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BCA8337-A1DC-437C-DF41-1008D52212EE}"/>
              </a:ext>
            </a:extLst>
          </p:cNvPr>
          <p:cNvSpPr>
            <a:spLocks noGrp="1"/>
          </p:cNvSpPr>
          <p:nvPr>
            <p:ph type="sldNum" sz="quarter" idx="12"/>
          </p:nvPr>
        </p:nvSpPr>
        <p:spPr/>
        <p:txBody>
          <a:bodyPr/>
          <a:lstStyle/>
          <a:p>
            <a:fld id="{84ACEB7C-363D-1648-B2B6-01D9942B7673}" type="slidenum">
              <a:rPr kumimoji="1" lang="zh-CN" altLang="en-US" smtClean="0"/>
              <a:t>‹#›</a:t>
            </a:fld>
            <a:endParaRPr kumimoji="1" lang="zh-CN" altLang="en-US"/>
          </a:p>
        </p:txBody>
      </p:sp>
    </p:spTree>
    <p:extLst>
      <p:ext uri="{BB962C8B-B14F-4D97-AF65-F5344CB8AC3E}">
        <p14:creationId xmlns:p14="http://schemas.microsoft.com/office/powerpoint/2010/main" val="580400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F320B7-AF16-E89F-589F-4834AF75353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0A30CFE-C7A1-0728-1114-E1A7623FDF5E}"/>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6418415-B31E-81ED-DDB5-C27D718ECC6C}"/>
              </a:ext>
            </a:extLst>
          </p:cNvPr>
          <p:cNvSpPr>
            <a:spLocks noGrp="1"/>
          </p:cNvSpPr>
          <p:nvPr>
            <p:ph type="dt" sz="half" idx="10"/>
          </p:nvPr>
        </p:nvSpPr>
        <p:spPr/>
        <p:txBody>
          <a:bodyPr/>
          <a:lstStyle/>
          <a:p>
            <a:fld id="{3044166C-6172-C244-93EE-DDF7ECBE64EA}" type="datetimeFigureOut">
              <a:rPr kumimoji="1" lang="zh-CN" altLang="en-US" smtClean="0"/>
              <a:t>2025/10/1</a:t>
            </a:fld>
            <a:endParaRPr kumimoji="1" lang="zh-CN" altLang="en-US"/>
          </a:p>
        </p:txBody>
      </p:sp>
      <p:sp>
        <p:nvSpPr>
          <p:cNvPr id="5" name="页脚占位符 4">
            <a:extLst>
              <a:ext uri="{FF2B5EF4-FFF2-40B4-BE49-F238E27FC236}">
                <a16:creationId xmlns:a16="http://schemas.microsoft.com/office/drawing/2014/main" id="{15A1672E-7492-EEFE-D9DD-08DE3BB5FB3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B072CB2-71E0-49EE-F16F-3D540CD03EFB}"/>
              </a:ext>
            </a:extLst>
          </p:cNvPr>
          <p:cNvSpPr>
            <a:spLocks noGrp="1"/>
          </p:cNvSpPr>
          <p:nvPr>
            <p:ph type="sldNum" sz="quarter" idx="12"/>
          </p:nvPr>
        </p:nvSpPr>
        <p:spPr/>
        <p:txBody>
          <a:bodyPr/>
          <a:lstStyle/>
          <a:p>
            <a:fld id="{84ACEB7C-363D-1648-B2B6-01D9942B7673}" type="slidenum">
              <a:rPr kumimoji="1" lang="zh-CN" altLang="en-US" smtClean="0"/>
              <a:t>‹#›</a:t>
            </a:fld>
            <a:endParaRPr kumimoji="1" lang="zh-CN" altLang="en-US"/>
          </a:p>
        </p:txBody>
      </p:sp>
    </p:spTree>
    <p:extLst>
      <p:ext uri="{BB962C8B-B14F-4D97-AF65-F5344CB8AC3E}">
        <p14:creationId xmlns:p14="http://schemas.microsoft.com/office/powerpoint/2010/main" val="1385545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8F2A4B-3928-603C-0918-8D5FE7E8F707}"/>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E15BDF5F-DFA8-6C44-402F-FF68ED2D97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5968EC37-856E-4507-9E43-B18F4EE2958D}"/>
              </a:ext>
            </a:extLst>
          </p:cNvPr>
          <p:cNvSpPr>
            <a:spLocks noGrp="1"/>
          </p:cNvSpPr>
          <p:nvPr>
            <p:ph type="dt" sz="half" idx="10"/>
          </p:nvPr>
        </p:nvSpPr>
        <p:spPr/>
        <p:txBody>
          <a:bodyPr/>
          <a:lstStyle/>
          <a:p>
            <a:fld id="{3044166C-6172-C244-93EE-DDF7ECBE64EA}" type="datetimeFigureOut">
              <a:rPr kumimoji="1" lang="zh-CN" altLang="en-US" smtClean="0"/>
              <a:t>2025/10/1</a:t>
            </a:fld>
            <a:endParaRPr kumimoji="1" lang="zh-CN" altLang="en-US"/>
          </a:p>
        </p:txBody>
      </p:sp>
      <p:sp>
        <p:nvSpPr>
          <p:cNvPr id="5" name="页脚占位符 4">
            <a:extLst>
              <a:ext uri="{FF2B5EF4-FFF2-40B4-BE49-F238E27FC236}">
                <a16:creationId xmlns:a16="http://schemas.microsoft.com/office/drawing/2014/main" id="{BEB12CCA-B95F-B33E-E2FF-714186B7D9E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C20028F-DBAF-B52C-908F-6CD9DA363A45}"/>
              </a:ext>
            </a:extLst>
          </p:cNvPr>
          <p:cNvSpPr>
            <a:spLocks noGrp="1"/>
          </p:cNvSpPr>
          <p:nvPr>
            <p:ph type="sldNum" sz="quarter" idx="12"/>
          </p:nvPr>
        </p:nvSpPr>
        <p:spPr/>
        <p:txBody>
          <a:bodyPr/>
          <a:lstStyle/>
          <a:p>
            <a:fld id="{84ACEB7C-363D-1648-B2B6-01D9942B7673}" type="slidenum">
              <a:rPr kumimoji="1" lang="zh-CN" altLang="en-US" smtClean="0"/>
              <a:t>‹#›</a:t>
            </a:fld>
            <a:endParaRPr kumimoji="1" lang="zh-CN" altLang="en-US"/>
          </a:p>
        </p:txBody>
      </p:sp>
    </p:spTree>
    <p:extLst>
      <p:ext uri="{BB962C8B-B14F-4D97-AF65-F5344CB8AC3E}">
        <p14:creationId xmlns:p14="http://schemas.microsoft.com/office/powerpoint/2010/main" val="282163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0FC5F-FC95-D774-C4E1-7381C7D7177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CC7D967-A9C8-DAFD-B459-489229D02062}"/>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62470E42-8F58-6668-1263-59FF2D48929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4836885B-C2BA-D5F8-8427-41651CA02B3A}"/>
              </a:ext>
            </a:extLst>
          </p:cNvPr>
          <p:cNvSpPr>
            <a:spLocks noGrp="1"/>
          </p:cNvSpPr>
          <p:nvPr>
            <p:ph type="dt" sz="half" idx="10"/>
          </p:nvPr>
        </p:nvSpPr>
        <p:spPr/>
        <p:txBody>
          <a:bodyPr/>
          <a:lstStyle/>
          <a:p>
            <a:fld id="{3044166C-6172-C244-93EE-DDF7ECBE64EA}" type="datetimeFigureOut">
              <a:rPr kumimoji="1" lang="zh-CN" altLang="en-US" smtClean="0"/>
              <a:t>2025/10/1</a:t>
            </a:fld>
            <a:endParaRPr kumimoji="1" lang="zh-CN" altLang="en-US"/>
          </a:p>
        </p:txBody>
      </p:sp>
      <p:sp>
        <p:nvSpPr>
          <p:cNvPr id="6" name="页脚占位符 5">
            <a:extLst>
              <a:ext uri="{FF2B5EF4-FFF2-40B4-BE49-F238E27FC236}">
                <a16:creationId xmlns:a16="http://schemas.microsoft.com/office/drawing/2014/main" id="{8D46BA6A-329C-F9EF-8626-14FAE747D90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9D77C85-345C-A25B-95B1-107410E6FBA6}"/>
              </a:ext>
            </a:extLst>
          </p:cNvPr>
          <p:cNvSpPr>
            <a:spLocks noGrp="1"/>
          </p:cNvSpPr>
          <p:nvPr>
            <p:ph type="sldNum" sz="quarter" idx="12"/>
          </p:nvPr>
        </p:nvSpPr>
        <p:spPr/>
        <p:txBody>
          <a:bodyPr/>
          <a:lstStyle/>
          <a:p>
            <a:fld id="{84ACEB7C-363D-1648-B2B6-01D9942B7673}" type="slidenum">
              <a:rPr kumimoji="1" lang="zh-CN" altLang="en-US" smtClean="0"/>
              <a:t>‹#›</a:t>
            </a:fld>
            <a:endParaRPr kumimoji="1" lang="zh-CN" altLang="en-US"/>
          </a:p>
        </p:txBody>
      </p:sp>
    </p:spTree>
    <p:extLst>
      <p:ext uri="{BB962C8B-B14F-4D97-AF65-F5344CB8AC3E}">
        <p14:creationId xmlns:p14="http://schemas.microsoft.com/office/powerpoint/2010/main" val="3797168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20E354-5E0A-2F9C-1EE1-ABDC0AC0D74E}"/>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8C9C5A6-014D-B606-B883-8E6CCE46A6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23A95943-BE0D-F591-FCB6-4589D4469EC9}"/>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7B79B616-4F39-C371-1013-E077F14D96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46C39CE3-6B03-36FD-F4A7-8E688E00A276}"/>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9BEFA567-91EC-8DC8-2020-427920FB21A1}"/>
              </a:ext>
            </a:extLst>
          </p:cNvPr>
          <p:cNvSpPr>
            <a:spLocks noGrp="1"/>
          </p:cNvSpPr>
          <p:nvPr>
            <p:ph type="dt" sz="half" idx="10"/>
          </p:nvPr>
        </p:nvSpPr>
        <p:spPr/>
        <p:txBody>
          <a:bodyPr/>
          <a:lstStyle/>
          <a:p>
            <a:fld id="{3044166C-6172-C244-93EE-DDF7ECBE64EA}" type="datetimeFigureOut">
              <a:rPr kumimoji="1" lang="zh-CN" altLang="en-US" smtClean="0"/>
              <a:t>2025/10/1</a:t>
            </a:fld>
            <a:endParaRPr kumimoji="1" lang="zh-CN" altLang="en-US"/>
          </a:p>
        </p:txBody>
      </p:sp>
      <p:sp>
        <p:nvSpPr>
          <p:cNvPr id="8" name="页脚占位符 7">
            <a:extLst>
              <a:ext uri="{FF2B5EF4-FFF2-40B4-BE49-F238E27FC236}">
                <a16:creationId xmlns:a16="http://schemas.microsoft.com/office/drawing/2014/main" id="{C0FBF530-9935-CC90-7EAD-573EF7B40D0E}"/>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ADDB3727-B11E-0B6E-8740-CAE0241D9B17}"/>
              </a:ext>
            </a:extLst>
          </p:cNvPr>
          <p:cNvSpPr>
            <a:spLocks noGrp="1"/>
          </p:cNvSpPr>
          <p:nvPr>
            <p:ph type="sldNum" sz="quarter" idx="12"/>
          </p:nvPr>
        </p:nvSpPr>
        <p:spPr/>
        <p:txBody>
          <a:bodyPr/>
          <a:lstStyle/>
          <a:p>
            <a:fld id="{84ACEB7C-363D-1648-B2B6-01D9942B7673}" type="slidenum">
              <a:rPr kumimoji="1" lang="zh-CN" altLang="en-US" smtClean="0"/>
              <a:t>‹#›</a:t>
            </a:fld>
            <a:endParaRPr kumimoji="1" lang="zh-CN" altLang="en-US"/>
          </a:p>
        </p:txBody>
      </p:sp>
    </p:spTree>
    <p:extLst>
      <p:ext uri="{BB962C8B-B14F-4D97-AF65-F5344CB8AC3E}">
        <p14:creationId xmlns:p14="http://schemas.microsoft.com/office/powerpoint/2010/main" val="2148558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A75C44-C2CA-142B-21E8-E6B04B0D0244}"/>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EB836E1F-3946-D401-9F30-2E4439E1D806}"/>
              </a:ext>
            </a:extLst>
          </p:cNvPr>
          <p:cNvSpPr>
            <a:spLocks noGrp="1"/>
          </p:cNvSpPr>
          <p:nvPr>
            <p:ph type="dt" sz="half" idx="10"/>
          </p:nvPr>
        </p:nvSpPr>
        <p:spPr/>
        <p:txBody>
          <a:bodyPr/>
          <a:lstStyle/>
          <a:p>
            <a:fld id="{3044166C-6172-C244-93EE-DDF7ECBE64EA}" type="datetimeFigureOut">
              <a:rPr kumimoji="1" lang="zh-CN" altLang="en-US" smtClean="0"/>
              <a:t>2025/10/1</a:t>
            </a:fld>
            <a:endParaRPr kumimoji="1" lang="zh-CN" altLang="en-US"/>
          </a:p>
        </p:txBody>
      </p:sp>
      <p:sp>
        <p:nvSpPr>
          <p:cNvPr id="4" name="页脚占位符 3">
            <a:extLst>
              <a:ext uri="{FF2B5EF4-FFF2-40B4-BE49-F238E27FC236}">
                <a16:creationId xmlns:a16="http://schemas.microsoft.com/office/drawing/2014/main" id="{80F0BBD1-7ACB-B32C-9332-0042C9BFD9DE}"/>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4E23CBD7-80E5-19C0-818D-4A6953E33389}"/>
              </a:ext>
            </a:extLst>
          </p:cNvPr>
          <p:cNvSpPr>
            <a:spLocks noGrp="1"/>
          </p:cNvSpPr>
          <p:nvPr>
            <p:ph type="sldNum" sz="quarter" idx="12"/>
          </p:nvPr>
        </p:nvSpPr>
        <p:spPr/>
        <p:txBody>
          <a:bodyPr/>
          <a:lstStyle/>
          <a:p>
            <a:fld id="{84ACEB7C-363D-1648-B2B6-01D9942B7673}" type="slidenum">
              <a:rPr kumimoji="1" lang="zh-CN" altLang="en-US" smtClean="0"/>
              <a:t>‹#›</a:t>
            </a:fld>
            <a:endParaRPr kumimoji="1" lang="zh-CN" altLang="en-US"/>
          </a:p>
        </p:txBody>
      </p:sp>
    </p:spTree>
    <p:extLst>
      <p:ext uri="{BB962C8B-B14F-4D97-AF65-F5344CB8AC3E}">
        <p14:creationId xmlns:p14="http://schemas.microsoft.com/office/powerpoint/2010/main" val="2227124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6BC65D-92FB-53B4-98DF-714A6DA0E717}"/>
              </a:ext>
            </a:extLst>
          </p:cNvPr>
          <p:cNvSpPr>
            <a:spLocks noGrp="1"/>
          </p:cNvSpPr>
          <p:nvPr>
            <p:ph type="dt" sz="half" idx="10"/>
          </p:nvPr>
        </p:nvSpPr>
        <p:spPr/>
        <p:txBody>
          <a:bodyPr/>
          <a:lstStyle/>
          <a:p>
            <a:fld id="{3044166C-6172-C244-93EE-DDF7ECBE64EA}" type="datetimeFigureOut">
              <a:rPr kumimoji="1" lang="zh-CN" altLang="en-US" smtClean="0"/>
              <a:t>2025/10/1</a:t>
            </a:fld>
            <a:endParaRPr kumimoji="1" lang="zh-CN" altLang="en-US"/>
          </a:p>
        </p:txBody>
      </p:sp>
      <p:sp>
        <p:nvSpPr>
          <p:cNvPr id="3" name="页脚占位符 2">
            <a:extLst>
              <a:ext uri="{FF2B5EF4-FFF2-40B4-BE49-F238E27FC236}">
                <a16:creationId xmlns:a16="http://schemas.microsoft.com/office/drawing/2014/main" id="{F89FF684-E39E-698E-1BC7-35D79D4BF1C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303412A5-6AD0-9DDC-3769-CCF35DA332F4}"/>
              </a:ext>
            </a:extLst>
          </p:cNvPr>
          <p:cNvSpPr>
            <a:spLocks noGrp="1"/>
          </p:cNvSpPr>
          <p:nvPr>
            <p:ph type="sldNum" sz="quarter" idx="12"/>
          </p:nvPr>
        </p:nvSpPr>
        <p:spPr/>
        <p:txBody>
          <a:bodyPr/>
          <a:lstStyle/>
          <a:p>
            <a:fld id="{84ACEB7C-363D-1648-B2B6-01D9942B7673}" type="slidenum">
              <a:rPr kumimoji="1" lang="zh-CN" altLang="en-US" smtClean="0"/>
              <a:t>‹#›</a:t>
            </a:fld>
            <a:endParaRPr kumimoji="1" lang="zh-CN" altLang="en-US"/>
          </a:p>
        </p:txBody>
      </p:sp>
    </p:spTree>
    <p:extLst>
      <p:ext uri="{BB962C8B-B14F-4D97-AF65-F5344CB8AC3E}">
        <p14:creationId xmlns:p14="http://schemas.microsoft.com/office/powerpoint/2010/main" val="3791194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714D92-06FD-AF1C-C7B4-072D6CD38B2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8F842FA8-D203-2E55-47AA-38B43A61FC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29AD576C-6DD0-1B7A-E4DD-5D8A993C43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4CD734E-70D6-427E-125C-5F623149A55B}"/>
              </a:ext>
            </a:extLst>
          </p:cNvPr>
          <p:cNvSpPr>
            <a:spLocks noGrp="1"/>
          </p:cNvSpPr>
          <p:nvPr>
            <p:ph type="dt" sz="half" idx="10"/>
          </p:nvPr>
        </p:nvSpPr>
        <p:spPr/>
        <p:txBody>
          <a:bodyPr/>
          <a:lstStyle/>
          <a:p>
            <a:fld id="{3044166C-6172-C244-93EE-DDF7ECBE64EA}" type="datetimeFigureOut">
              <a:rPr kumimoji="1" lang="zh-CN" altLang="en-US" smtClean="0"/>
              <a:t>2025/10/1</a:t>
            </a:fld>
            <a:endParaRPr kumimoji="1" lang="zh-CN" altLang="en-US"/>
          </a:p>
        </p:txBody>
      </p:sp>
      <p:sp>
        <p:nvSpPr>
          <p:cNvPr id="6" name="页脚占位符 5">
            <a:extLst>
              <a:ext uri="{FF2B5EF4-FFF2-40B4-BE49-F238E27FC236}">
                <a16:creationId xmlns:a16="http://schemas.microsoft.com/office/drawing/2014/main" id="{02D2D0F9-3B66-4356-A638-686DD20AD82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46298C1-BA06-B60B-6A7E-8ADE88A42358}"/>
              </a:ext>
            </a:extLst>
          </p:cNvPr>
          <p:cNvSpPr>
            <a:spLocks noGrp="1"/>
          </p:cNvSpPr>
          <p:nvPr>
            <p:ph type="sldNum" sz="quarter" idx="12"/>
          </p:nvPr>
        </p:nvSpPr>
        <p:spPr/>
        <p:txBody>
          <a:bodyPr/>
          <a:lstStyle/>
          <a:p>
            <a:fld id="{84ACEB7C-363D-1648-B2B6-01D9942B7673}" type="slidenum">
              <a:rPr kumimoji="1" lang="zh-CN" altLang="en-US" smtClean="0"/>
              <a:t>‹#›</a:t>
            </a:fld>
            <a:endParaRPr kumimoji="1" lang="zh-CN" altLang="en-US"/>
          </a:p>
        </p:txBody>
      </p:sp>
    </p:spTree>
    <p:extLst>
      <p:ext uri="{BB962C8B-B14F-4D97-AF65-F5344CB8AC3E}">
        <p14:creationId xmlns:p14="http://schemas.microsoft.com/office/powerpoint/2010/main" val="3934387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E5F4B-892C-CD67-2681-CB8027BCA53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D7A92F5A-D349-2731-BDFB-748340458A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B30F0AA-89B5-11D1-05D7-085876234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C31BC73-FEB6-59D4-E61B-C96D202A5370}"/>
              </a:ext>
            </a:extLst>
          </p:cNvPr>
          <p:cNvSpPr>
            <a:spLocks noGrp="1"/>
          </p:cNvSpPr>
          <p:nvPr>
            <p:ph type="dt" sz="half" idx="10"/>
          </p:nvPr>
        </p:nvSpPr>
        <p:spPr/>
        <p:txBody>
          <a:bodyPr/>
          <a:lstStyle/>
          <a:p>
            <a:fld id="{3044166C-6172-C244-93EE-DDF7ECBE64EA}" type="datetimeFigureOut">
              <a:rPr kumimoji="1" lang="zh-CN" altLang="en-US" smtClean="0"/>
              <a:t>2025/10/1</a:t>
            </a:fld>
            <a:endParaRPr kumimoji="1" lang="zh-CN" altLang="en-US"/>
          </a:p>
        </p:txBody>
      </p:sp>
      <p:sp>
        <p:nvSpPr>
          <p:cNvPr id="6" name="页脚占位符 5">
            <a:extLst>
              <a:ext uri="{FF2B5EF4-FFF2-40B4-BE49-F238E27FC236}">
                <a16:creationId xmlns:a16="http://schemas.microsoft.com/office/drawing/2014/main" id="{6836FE9E-C969-FA1B-EE68-93321D4DA36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4A5F523-F8B9-DF81-D605-047CE87B33A9}"/>
              </a:ext>
            </a:extLst>
          </p:cNvPr>
          <p:cNvSpPr>
            <a:spLocks noGrp="1"/>
          </p:cNvSpPr>
          <p:nvPr>
            <p:ph type="sldNum" sz="quarter" idx="12"/>
          </p:nvPr>
        </p:nvSpPr>
        <p:spPr/>
        <p:txBody>
          <a:bodyPr/>
          <a:lstStyle/>
          <a:p>
            <a:fld id="{84ACEB7C-363D-1648-B2B6-01D9942B7673}" type="slidenum">
              <a:rPr kumimoji="1" lang="zh-CN" altLang="en-US" smtClean="0"/>
              <a:t>‹#›</a:t>
            </a:fld>
            <a:endParaRPr kumimoji="1" lang="zh-CN" altLang="en-US"/>
          </a:p>
        </p:txBody>
      </p:sp>
    </p:spTree>
    <p:extLst>
      <p:ext uri="{BB962C8B-B14F-4D97-AF65-F5344CB8AC3E}">
        <p14:creationId xmlns:p14="http://schemas.microsoft.com/office/powerpoint/2010/main" val="3104770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4BC6689-68DA-08DE-F13E-0B0DE03BC3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B8D4F85-23E0-7F89-AD12-347973995B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C0A6AFB-317A-9506-8029-A69A095E55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044166C-6172-C244-93EE-DDF7ECBE64EA}" type="datetimeFigureOut">
              <a:rPr kumimoji="1" lang="zh-CN" altLang="en-US" smtClean="0"/>
              <a:t>2025/10/1</a:t>
            </a:fld>
            <a:endParaRPr kumimoji="1" lang="zh-CN" altLang="en-US"/>
          </a:p>
        </p:txBody>
      </p:sp>
      <p:sp>
        <p:nvSpPr>
          <p:cNvPr id="5" name="页脚占位符 4">
            <a:extLst>
              <a:ext uri="{FF2B5EF4-FFF2-40B4-BE49-F238E27FC236}">
                <a16:creationId xmlns:a16="http://schemas.microsoft.com/office/drawing/2014/main" id="{24E011F3-96FE-0BFA-B19C-F8EE76FD5C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B0C296CE-37EB-5374-100B-EB770DE322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ACEB7C-363D-1648-B2B6-01D9942B7673}" type="slidenum">
              <a:rPr kumimoji="1" lang="zh-CN" altLang="en-US" smtClean="0"/>
              <a:t>‹#›</a:t>
            </a:fld>
            <a:endParaRPr kumimoji="1" lang="zh-CN" altLang="en-US"/>
          </a:p>
        </p:txBody>
      </p:sp>
    </p:spTree>
    <p:extLst>
      <p:ext uri="{BB962C8B-B14F-4D97-AF65-F5344CB8AC3E}">
        <p14:creationId xmlns:p14="http://schemas.microsoft.com/office/powerpoint/2010/main" val="3214725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7997F7-F8B4-1B68-389B-642C503EED1B}"/>
              </a:ext>
            </a:extLst>
          </p:cNvPr>
          <p:cNvSpPr>
            <a:spLocks noGrp="1"/>
          </p:cNvSpPr>
          <p:nvPr>
            <p:ph type="ctrTitle"/>
          </p:nvPr>
        </p:nvSpPr>
        <p:spPr/>
        <p:txBody>
          <a:bodyPr/>
          <a:lstStyle/>
          <a:p>
            <a:r>
              <a:rPr kumimoji="1" lang="en-US" altLang="zh-CN" dirty="0"/>
              <a:t>DARPA Meeting</a:t>
            </a:r>
            <a:endParaRPr kumimoji="1" lang="zh-CN" altLang="en-US" dirty="0"/>
          </a:p>
        </p:txBody>
      </p:sp>
      <p:sp>
        <p:nvSpPr>
          <p:cNvPr id="3" name="副标题 2">
            <a:extLst>
              <a:ext uri="{FF2B5EF4-FFF2-40B4-BE49-F238E27FC236}">
                <a16:creationId xmlns:a16="http://schemas.microsoft.com/office/drawing/2014/main" id="{13958030-C1C0-0D4B-D4AD-CB88B2FC34A1}"/>
              </a:ext>
            </a:extLst>
          </p:cNvPr>
          <p:cNvSpPr>
            <a:spLocks noGrp="1"/>
          </p:cNvSpPr>
          <p:nvPr>
            <p:ph type="subTitle" idx="1"/>
          </p:nvPr>
        </p:nvSpPr>
        <p:spPr/>
        <p:txBody>
          <a:bodyPr/>
          <a:lstStyle/>
          <a:p>
            <a:r>
              <a:rPr kumimoji="1" lang="en-US" altLang="zh-CN" dirty="0"/>
              <a:t>Yongliang</a:t>
            </a:r>
            <a:r>
              <a:rPr kumimoji="1" lang="zh-CN" altLang="en-US" dirty="0"/>
              <a:t> </a:t>
            </a:r>
            <a:r>
              <a:rPr kumimoji="1" lang="en-US" altLang="zh-CN" dirty="0"/>
              <a:t>Sun</a:t>
            </a:r>
          </a:p>
          <a:p>
            <a:r>
              <a:rPr kumimoji="1" lang="en-US" altLang="zh-CN" dirty="0"/>
              <a:t>2025.10.1</a:t>
            </a:r>
            <a:endParaRPr kumimoji="1" lang="zh-CN" altLang="en-US" dirty="0"/>
          </a:p>
        </p:txBody>
      </p:sp>
    </p:spTree>
    <p:extLst>
      <p:ext uri="{BB962C8B-B14F-4D97-AF65-F5344CB8AC3E}">
        <p14:creationId xmlns:p14="http://schemas.microsoft.com/office/powerpoint/2010/main" val="2829567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062BB-C6C6-5D12-1ABD-1C33096D770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477038B-3763-15EA-530B-6249B4B9B500}"/>
              </a:ext>
            </a:extLst>
          </p:cNvPr>
          <p:cNvSpPr>
            <a:spLocks noGrp="1"/>
          </p:cNvSpPr>
          <p:nvPr>
            <p:ph type="title"/>
          </p:nvPr>
        </p:nvSpPr>
        <p:spPr/>
        <p:txBody>
          <a:bodyPr/>
          <a:lstStyle/>
          <a:p>
            <a:r>
              <a:rPr lang="en-US" altLang="zh-CN" dirty="0"/>
              <a:t>(u, v) pairs </a:t>
            </a:r>
            <a:endParaRPr kumimoji="1" lang="zh-CN" altLang="en-US" dirty="0"/>
          </a:p>
        </p:txBody>
      </p:sp>
      <p:sp>
        <p:nvSpPr>
          <p:cNvPr id="14" name="文本框 13">
            <a:extLst>
              <a:ext uri="{FF2B5EF4-FFF2-40B4-BE49-F238E27FC236}">
                <a16:creationId xmlns:a16="http://schemas.microsoft.com/office/drawing/2014/main" id="{5DF29583-D6AC-20DB-A687-09E43E256F65}"/>
              </a:ext>
            </a:extLst>
          </p:cNvPr>
          <p:cNvSpPr txBox="1"/>
          <p:nvPr/>
        </p:nvSpPr>
        <p:spPr>
          <a:xfrm>
            <a:off x="838200" y="1902203"/>
            <a:ext cx="10906125" cy="1938992"/>
          </a:xfrm>
          <a:prstGeom prst="rect">
            <a:avLst/>
          </a:prstGeom>
          <a:noFill/>
        </p:spPr>
        <p:txBody>
          <a:bodyPr wrap="square">
            <a:spAutoFit/>
          </a:bodyPr>
          <a:lstStyle/>
          <a:p>
            <a:r>
              <a:rPr lang="en-US" altLang="zh-CN" sz="2400" dirty="0"/>
              <a:t>The storage format of the ER graph has been changed to store (u, v) pairs instead of using an adjacency matrix.</a:t>
            </a:r>
          </a:p>
          <a:p>
            <a:br>
              <a:rPr lang="en-US" altLang="zh-CN" sz="2400" dirty="0"/>
            </a:br>
            <a:r>
              <a:rPr lang="en-US" altLang="zh-CN" sz="2400" dirty="0"/>
              <a:t>Compared to extracting subgraphs from an adjacency matrix, using (u, v) pairs is more efficient for subgraph sampling.</a:t>
            </a:r>
          </a:p>
        </p:txBody>
      </p:sp>
    </p:spTree>
    <p:extLst>
      <p:ext uri="{BB962C8B-B14F-4D97-AF65-F5344CB8AC3E}">
        <p14:creationId xmlns:p14="http://schemas.microsoft.com/office/powerpoint/2010/main" val="2963885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A0783-768F-F26D-0B94-1E60EBFCCF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4E599C-3B37-E252-3999-EA80EAA58259}"/>
              </a:ext>
            </a:extLst>
          </p:cNvPr>
          <p:cNvSpPr>
            <a:spLocks noGrp="1"/>
          </p:cNvSpPr>
          <p:nvPr>
            <p:ph type="title"/>
          </p:nvPr>
        </p:nvSpPr>
        <p:spPr>
          <a:xfrm>
            <a:off x="5257358" y="2766218"/>
            <a:ext cx="1677283" cy="1325563"/>
          </a:xfrm>
        </p:spPr>
        <p:txBody>
          <a:bodyPr/>
          <a:lstStyle/>
          <a:p>
            <a:r>
              <a:rPr lang="en-US" altLang="zh-CN" b="1" dirty="0"/>
              <a:t>SVRG</a:t>
            </a:r>
          </a:p>
        </p:txBody>
      </p:sp>
    </p:spTree>
    <p:extLst>
      <p:ext uri="{BB962C8B-B14F-4D97-AF65-F5344CB8AC3E}">
        <p14:creationId xmlns:p14="http://schemas.microsoft.com/office/powerpoint/2010/main" val="1717173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ACCB7-31AC-2C28-19E0-57B8D6C3715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5EDC3EE-4A73-F3F5-580E-90FF5A80A4EB}"/>
              </a:ext>
            </a:extLst>
          </p:cNvPr>
          <p:cNvSpPr>
            <a:spLocks noGrp="1"/>
          </p:cNvSpPr>
          <p:nvPr>
            <p:ph type="title"/>
          </p:nvPr>
        </p:nvSpPr>
        <p:spPr/>
        <p:txBody>
          <a:bodyPr/>
          <a:lstStyle/>
          <a:p>
            <a:r>
              <a:rPr lang="en-US" altLang="zh-CN" dirty="0"/>
              <a:t>SVGR</a:t>
            </a:r>
            <a:endParaRPr kumimoji="1" lang="zh-CN" altLang="en-US" dirty="0"/>
          </a:p>
        </p:txBody>
      </p:sp>
      <p:sp>
        <p:nvSpPr>
          <p:cNvPr id="14" name="文本框 13">
            <a:extLst>
              <a:ext uri="{FF2B5EF4-FFF2-40B4-BE49-F238E27FC236}">
                <a16:creationId xmlns:a16="http://schemas.microsoft.com/office/drawing/2014/main" id="{9D2677EE-5653-440A-DDB7-09B65A9619C8}"/>
              </a:ext>
            </a:extLst>
          </p:cNvPr>
          <p:cNvSpPr txBox="1"/>
          <p:nvPr/>
        </p:nvSpPr>
        <p:spPr>
          <a:xfrm>
            <a:off x="838200" y="1404250"/>
            <a:ext cx="10215623" cy="1569660"/>
          </a:xfrm>
          <a:prstGeom prst="rect">
            <a:avLst/>
          </a:prstGeom>
          <a:noFill/>
        </p:spPr>
        <p:txBody>
          <a:bodyPr wrap="square">
            <a:spAutoFit/>
          </a:bodyPr>
          <a:lstStyle/>
          <a:p>
            <a:r>
              <a:rPr lang="en-US" altLang="zh-CN" sz="2400" dirty="0"/>
              <a:t>Although the gradient in SGD is unbiased, it has high variance.</a:t>
            </a:r>
            <a:br>
              <a:rPr lang="en-US" altLang="zh-CN" sz="2400" dirty="0"/>
            </a:br>
            <a:r>
              <a:rPr lang="en-US" altLang="zh-CN" sz="2400" dirty="0"/>
              <a:t>SVRG reduces the variance of the gradient through a correction mechanism.</a:t>
            </a:r>
            <a:br>
              <a:rPr lang="en-US" altLang="zh-CN" sz="2400" dirty="0"/>
            </a:br>
            <a:endParaRPr lang="en-US" altLang="zh-CN" sz="2400" dirty="0"/>
          </a:p>
          <a:p>
            <a:r>
              <a:rPr lang="en-US" altLang="zh-CN" sz="2400" dirty="0"/>
              <a:t>The gradient update formula of </a:t>
            </a:r>
            <a:r>
              <a:rPr lang="en-US" altLang="zh-CN" sz="2400" b="1" dirty="0"/>
              <a:t>SVRG</a:t>
            </a:r>
            <a:r>
              <a:rPr lang="en-US" altLang="zh-CN" sz="2400" dirty="0"/>
              <a:t> is as follows:</a:t>
            </a:r>
          </a:p>
        </p:txBody>
      </p:sp>
      <p:pic>
        <p:nvPicPr>
          <p:cNvPr id="3" name="图片 2">
            <a:extLst>
              <a:ext uri="{FF2B5EF4-FFF2-40B4-BE49-F238E27FC236}">
                <a16:creationId xmlns:a16="http://schemas.microsoft.com/office/drawing/2014/main" id="{7ACF60B4-A946-51C5-76FF-8F4B8023C85A}"/>
              </a:ext>
            </a:extLst>
          </p:cNvPr>
          <p:cNvPicPr>
            <a:picLocks noChangeAspect="1"/>
          </p:cNvPicPr>
          <p:nvPr/>
        </p:nvPicPr>
        <p:blipFill>
          <a:blip r:embed="rId3"/>
          <a:stretch>
            <a:fillRect/>
          </a:stretch>
        </p:blipFill>
        <p:spPr>
          <a:xfrm>
            <a:off x="3396000" y="3091907"/>
            <a:ext cx="5400000" cy="485016"/>
          </a:xfrm>
          <a:prstGeom prst="rect">
            <a:avLst/>
          </a:prstGeom>
        </p:spPr>
      </p:pic>
      <p:sp>
        <p:nvSpPr>
          <p:cNvPr id="5" name="文本框 4">
            <a:extLst>
              <a:ext uri="{FF2B5EF4-FFF2-40B4-BE49-F238E27FC236}">
                <a16:creationId xmlns:a16="http://schemas.microsoft.com/office/drawing/2014/main" id="{5BE8112E-1576-332D-C538-3E9A26794651}"/>
              </a:ext>
            </a:extLst>
          </p:cNvPr>
          <p:cNvSpPr txBox="1"/>
          <p:nvPr/>
        </p:nvSpPr>
        <p:spPr>
          <a:xfrm>
            <a:off x="838200" y="3666347"/>
            <a:ext cx="11151394" cy="3046988"/>
          </a:xfrm>
          <a:prstGeom prst="rect">
            <a:avLst/>
          </a:prstGeom>
          <a:noFill/>
        </p:spPr>
        <p:txBody>
          <a:bodyPr wrap="square">
            <a:spAutoFit/>
          </a:bodyPr>
          <a:lstStyle/>
          <a:p>
            <a:pPr algn="l">
              <a:buNone/>
            </a:pPr>
            <a:r>
              <a:rPr lang="en-US" altLang="zh-CN" sz="2400" b="1" i="0" u="none" strike="noStrike" dirty="0">
                <a:solidFill>
                  <a:srgbClr val="333333"/>
                </a:solidFill>
                <a:effectLst/>
                <a:latin typeface="Open Sans" panose="020B0606030504020204" pitchFamily="34" charset="0"/>
              </a:rPr>
              <a:t>∇f(w̃) </a:t>
            </a:r>
            <a:r>
              <a:rPr lang="en-US" altLang="zh-CN" sz="2400" b="0" i="0" u="none" strike="noStrike" dirty="0">
                <a:solidFill>
                  <a:srgbClr val="333333"/>
                </a:solidFill>
                <a:effectLst/>
                <a:latin typeface="Open Sans" panose="020B0606030504020204" pitchFamily="34" charset="0"/>
              </a:rPr>
              <a:t>refers to the full gradient computed on the entire graph at the beginning of each epoch;</a:t>
            </a:r>
          </a:p>
          <a:p>
            <a:pPr algn="l">
              <a:buNone/>
            </a:pPr>
            <a:endParaRPr lang="en-US" altLang="zh-CN" sz="2400" b="0" i="0" u="none" strike="noStrike" dirty="0">
              <a:solidFill>
                <a:srgbClr val="333333"/>
              </a:solidFill>
              <a:effectLst/>
              <a:latin typeface="Open Sans" panose="020B0606030504020204" pitchFamily="34" charset="0"/>
            </a:endParaRPr>
          </a:p>
          <a:p>
            <a:pPr algn="l">
              <a:buNone/>
            </a:pPr>
            <a:r>
              <a:rPr lang="en-US" altLang="zh-CN" sz="2400" b="1" i="0" u="none" strike="noStrike" dirty="0">
                <a:solidFill>
                  <a:srgbClr val="333333"/>
                </a:solidFill>
                <a:effectLst/>
                <a:latin typeface="Open Sans" panose="020B0606030504020204" pitchFamily="34" charset="0"/>
              </a:rPr>
              <a:t>∇fᵢₜ(wₜ) </a:t>
            </a:r>
            <a:r>
              <a:rPr lang="en-US" altLang="zh-CN" sz="2400" b="0" i="0" u="none" strike="noStrike" dirty="0">
                <a:solidFill>
                  <a:srgbClr val="333333"/>
                </a:solidFill>
                <a:effectLst/>
                <a:latin typeface="Open Sans" panose="020B0606030504020204" pitchFamily="34" charset="0"/>
              </a:rPr>
              <a:t>denotes the stochastic gradient computed on the </a:t>
            </a:r>
            <a:r>
              <a:rPr lang="en-US" altLang="zh-CN" sz="2400" b="0" i="0" u="none" strike="noStrike" dirty="0" err="1">
                <a:solidFill>
                  <a:srgbClr val="333333"/>
                </a:solidFill>
                <a:effectLst/>
                <a:latin typeface="Open Sans" panose="020B0606030504020204" pitchFamily="34" charset="0"/>
              </a:rPr>
              <a:t>i-th</a:t>
            </a:r>
            <a:r>
              <a:rPr lang="en-US" altLang="zh-CN" sz="2400" b="0" i="0" u="none" strike="noStrike" dirty="0">
                <a:solidFill>
                  <a:srgbClr val="333333"/>
                </a:solidFill>
                <a:effectLst/>
                <a:latin typeface="Open Sans" panose="020B0606030504020204" pitchFamily="34" charset="0"/>
              </a:rPr>
              <a:t> randomly sampled subgraph at iteration t;</a:t>
            </a:r>
          </a:p>
          <a:p>
            <a:pPr algn="l">
              <a:buNone/>
            </a:pPr>
            <a:endParaRPr lang="en-US" altLang="zh-CN" sz="2400" b="0" i="0" u="none" strike="noStrike" dirty="0">
              <a:solidFill>
                <a:srgbClr val="333333"/>
              </a:solidFill>
              <a:effectLst/>
              <a:latin typeface="Open Sans" panose="020B0606030504020204" pitchFamily="34" charset="0"/>
            </a:endParaRPr>
          </a:p>
          <a:p>
            <a:pPr algn="l">
              <a:buNone/>
            </a:pPr>
            <a:r>
              <a:rPr lang="en-US" altLang="zh-CN" sz="2400" b="1" i="0" u="none" strike="noStrike" dirty="0">
                <a:solidFill>
                  <a:srgbClr val="333333"/>
                </a:solidFill>
                <a:effectLst/>
                <a:latin typeface="Open Sans" panose="020B0606030504020204" pitchFamily="34" charset="0"/>
              </a:rPr>
              <a:t>∇fᵢₜ(w̃) </a:t>
            </a:r>
            <a:r>
              <a:rPr lang="en-US" altLang="zh-CN" sz="2400" b="0" i="0" u="none" strike="noStrike" dirty="0">
                <a:solidFill>
                  <a:srgbClr val="333333"/>
                </a:solidFill>
                <a:effectLst/>
                <a:latin typeface="Open Sans" panose="020B0606030504020204" pitchFamily="34" charset="0"/>
              </a:rPr>
              <a:t>is the gradient of the </a:t>
            </a:r>
            <a:r>
              <a:rPr lang="en-US" altLang="zh-CN" sz="2400" b="0" i="0" u="none" strike="noStrike" dirty="0" err="1">
                <a:solidFill>
                  <a:srgbClr val="333333"/>
                </a:solidFill>
                <a:effectLst/>
                <a:latin typeface="Open Sans" panose="020B0606030504020204" pitchFamily="34" charset="0"/>
              </a:rPr>
              <a:t>i-th</a:t>
            </a:r>
            <a:r>
              <a:rPr lang="en-US" altLang="zh-CN" sz="2400" b="0" i="0" u="none" strike="noStrike" dirty="0">
                <a:solidFill>
                  <a:srgbClr val="333333"/>
                </a:solidFill>
                <a:effectLst/>
                <a:latin typeface="Open Sans" panose="020B0606030504020204" pitchFamily="34" charset="0"/>
              </a:rPr>
              <a:t> subgraph evaluated at the reference point w̃, which is selected at the beginning of the epoch.</a:t>
            </a:r>
          </a:p>
        </p:txBody>
      </p:sp>
    </p:spTree>
    <p:extLst>
      <p:ext uri="{BB962C8B-B14F-4D97-AF65-F5344CB8AC3E}">
        <p14:creationId xmlns:p14="http://schemas.microsoft.com/office/powerpoint/2010/main" val="1957894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3EA4B-C1FC-F197-0806-CF07ACB87F88}"/>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E0472E79-A4EA-D89E-60D5-7A83C40C6FB9}"/>
                  </a:ext>
                </a:extLst>
              </p:cNvPr>
              <p:cNvSpPr txBox="1"/>
              <p:nvPr/>
            </p:nvSpPr>
            <p:spPr>
              <a:xfrm>
                <a:off x="838200" y="751316"/>
                <a:ext cx="9903246" cy="2369880"/>
              </a:xfrm>
              <a:prstGeom prst="rect">
                <a:avLst/>
              </a:prstGeom>
              <a:noFill/>
            </p:spPr>
            <p:txBody>
              <a:bodyPr wrap="square">
                <a:spAutoFit/>
              </a:bodyPr>
              <a:lstStyle/>
              <a:p>
                <a:r>
                  <a:rPr lang="en-US" altLang="zh-CN" sz="2800" b="1" dirty="0"/>
                  <a:t>Step 1</a:t>
                </a:r>
                <a:endParaRPr lang="en-US" altLang="zh-CN" sz="2800" dirty="0"/>
              </a:p>
              <a:p>
                <a:r>
                  <a:rPr lang="en-US" altLang="zh-CN" sz="2400" dirty="0"/>
                  <a:t>First, select a reference point </a:t>
                </a:r>
                <a14:m>
                  <m:oMath xmlns:m="http://schemas.openxmlformats.org/officeDocument/2006/math">
                    <m:acc>
                      <m:accPr>
                        <m:chr m:val="̃"/>
                        <m:ctrlPr>
                          <a:rPr lang="ar-AE" altLang="zh-CN" sz="2400"/>
                        </m:ctrlPr>
                      </m:accPr>
                      <m:e>
                        <m:r>
                          <a:rPr lang="ar-AE" altLang="zh-CN" sz="2400" i="1"/>
                          <m:t>𝑤</m:t>
                        </m:r>
                      </m:e>
                    </m:acc>
                  </m:oMath>
                </a14:m>
                <a:r>
                  <a:rPr lang="ar-AE" altLang="zh-CN" sz="2400" dirty="0"/>
                  <a:t>, </a:t>
                </a:r>
                <a:r>
                  <a:rPr lang="en-US" altLang="zh-CN" sz="2400" dirty="0"/>
                  <a:t>which serves as the input for the current epoch (i.e., </a:t>
                </a:r>
                <a14:m>
                  <m:oMath xmlns:m="http://schemas.openxmlformats.org/officeDocument/2006/math">
                    <m:r>
                      <a:rPr lang="en-US" altLang="zh-CN" sz="2400" i="1"/>
                      <m:t>𝑥</m:t>
                    </m:r>
                  </m:oMath>
                </a14:m>
                <a:r>
                  <a:rPr lang="en-US" altLang="zh-CN" sz="2400" dirty="0"/>
                  <a:t>). This point acts as the baseline for the epoch.</a:t>
                </a:r>
                <a:br>
                  <a:rPr lang="en-US" altLang="zh-CN" sz="2400" dirty="0"/>
                </a:br>
                <a:br>
                  <a:rPr lang="en-US" altLang="zh-CN" sz="2400" dirty="0"/>
                </a:br>
                <a:r>
                  <a:rPr lang="en-US" altLang="zh-CN" sz="2400" dirty="0"/>
                  <a:t>Next, compute the exact gradient at the reference point </a:t>
                </a:r>
                <a14:m>
                  <m:oMath xmlns:m="http://schemas.openxmlformats.org/officeDocument/2006/math">
                    <m:acc>
                      <m:accPr>
                        <m:chr m:val="̃"/>
                        <m:ctrlPr>
                          <a:rPr lang="ar-AE" altLang="zh-CN" sz="2400"/>
                        </m:ctrlPr>
                      </m:accPr>
                      <m:e>
                        <m:r>
                          <a:rPr lang="ar-AE" altLang="zh-CN" sz="2400" i="1"/>
                          <m:t>𝑤</m:t>
                        </m:r>
                      </m:e>
                    </m:acc>
                  </m:oMath>
                </a14:m>
                <a:r>
                  <a:rPr lang="zh-CN" altLang="en-US" sz="2400" dirty="0"/>
                  <a:t> </a:t>
                </a:r>
                <a:r>
                  <a:rPr lang="en-US" altLang="zh-CN" sz="2400" dirty="0"/>
                  <a:t>using the full graph (i.e., all edges </a:t>
                </a:r>
                <a14:m>
                  <m:oMath xmlns:m="http://schemas.openxmlformats.org/officeDocument/2006/math">
                    <m:r>
                      <a:rPr lang="en-US" altLang="zh-CN" sz="2400" i="1"/>
                      <m:t>𝑈</m:t>
                    </m:r>
                  </m:oMath>
                </a14:m>
                <a:r>
                  <a:rPr lang="en-US" altLang="zh-CN" sz="2400" dirty="0"/>
                  <a:t>, </a:t>
                </a:r>
                <a14:m>
                  <m:oMath xmlns:m="http://schemas.openxmlformats.org/officeDocument/2006/math">
                    <m:r>
                      <a:rPr lang="en-US" altLang="zh-CN" sz="2400" i="1"/>
                      <m:t>𝑉</m:t>
                    </m:r>
                  </m:oMath>
                </a14:m>
                <a:r>
                  <a:rPr lang="en-US" altLang="zh-CN" sz="2400" dirty="0"/>
                  <a:t>).</a:t>
                </a:r>
              </a:p>
            </p:txBody>
          </p:sp>
        </mc:Choice>
        <mc:Fallback>
          <p:sp>
            <p:nvSpPr>
              <p:cNvPr id="6" name="文本框 5">
                <a:extLst>
                  <a:ext uri="{FF2B5EF4-FFF2-40B4-BE49-F238E27FC236}">
                    <a16:creationId xmlns:a16="http://schemas.microsoft.com/office/drawing/2014/main" id="{E0472E79-A4EA-D89E-60D5-7A83C40C6FB9}"/>
                  </a:ext>
                </a:extLst>
              </p:cNvPr>
              <p:cNvSpPr txBox="1">
                <a:spLocks noRot="1" noChangeAspect="1" noMove="1" noResize="1" noEditPoints="1" noAdjustHandles="1" noChangeArrowheads="1" noChangeShapeType="1" noTextEdit="1"/>
              </p:cNvSpPr>
              <p:nvPr/>
            </p:nvSpPr>
            <p:spPr>
              <a:xfrm>
                <a:off x="838200" y="751316"/>
                <a:ext cx="9903246" cy="2369880"/>
              </a:xfrm>
              <a:prstGeom prst="rect">
                <a:avLst/>
              </a:prstGeom>
              <a:blipFill>
                <a:blip r:embed="rId3"/>
                <a:stretch>
                  <a:fillRect l="-1282" t="-2674" b="-48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095CC7E2-71F1-F2C7-C98A-A557BCD3830D}"/>
                  </a:ext>
                </a:extLst>
              </p:cNvPr>
              <p:cNvSpPr txBox="1"/>
              <p:nvPr/>
            </p:nvSpPr>
            <p:spPr>
              <a:xfrm>
                <a:off x="838200" y="3500437"/>
                <a:ext cx="9903246" cy="2437206"/>
              </a:xfrm>
              <a:prstGeom prst="rect">
                <a:avLst/>
              </a:prstGeom>
              <a:noFill/>
            </p:spPr>
            <p:txBody>
              <a:bodyPr wrap="square">
                <a:spAutoFit/>
              </a:bodyPr>
              <a:lstStyle/>
              <a:p>
                <a:r>
                  <a:rPr lang="en-US" altLang="zh-CN" sz="2800" b="1" dirty="0"/>
                  <a:t>Step 2</a:t>
                </a:r>
                <a:br>
                  <a:rPr lang="en-US" altLang="zh-CN" dirty="0"/>
                </a:br>
                <a:r>
                  <a:rPr lang="en-US" altLang="zh-CN" sz="2400" dirty="0"/>
                  <a:t>For each iteration:</a:t>
                </a:r>
              </a:p>
              <a:p>
                <a:r>
                  <a:rPr lang="en-US" altLang="zh-CN" sz="2400" dirty="0"/>
                  <a:t>Randomly sample a subgraph </a:t>
                </a:r>
                <a14:m>
                  <m:oMath xmlns:m="http://schemas.openxmlformats.org/officeDocument/2006/math">
                    <m:sSub>
                      <m:sSubPr>
                        <m:ctrlPr>
                          <a:rPr lang="ar-AE" altLang="zh-CN" sz="2400"/>
                        </m:ctrlPr>
                      </m:sSubPr>
                      <m:e>
                        <m:r>
                          <a:rPr lang="ar-AE" altLang="zh-CN" sz="2400" i="1"/>
                          <m:t>𝑖</m:t>
                        </m:r>
                      </m:e>
                      <m:sub>
                        <m:r>
                          <a:rPr lang="ar-AE" altLang="zh-CN" sz="2400" i="1"/>
                          <m:t>𝑡</m:t>
                        </m:r>
                      </m:sub>
                    </m:sSub>
                  </m:oMath>
                </a14:m>
                <a:endParaRPr lang="en-US" altLang="zh-CN" sz="2400" dirty="0"/>
              </a:p>
              <a:p>
                <a:endParaRPr lang="ar-AE" altLang="zh-CN" sz="2400" dirty="0"/>
              </a:p>
              <a:p>
                <a:r>
                  <a:rPr lang="en-US" altLang="zh-CN" sz="2400" dirty="0"/>
                  <a:t>Compute the stochastic gradient at the current point </a:t>
                </a:r>
                <a14:m>
                  <m:oMath xmlns:m="http://schemas.openxmlformats.org/officeDocument/2006/math">
                    <m:r>
                      <m:rPr>
                        <m:sty m:val="p"/>
                      </m:rPr>
                      <a:rPr lang="en-US" altLang="zh-CN" sz="2400"/>
                      <m:t>∇</m:t>
                    </m:r>
                    <m:sSub>
                      <m:sSubPr>
                        <m:ctrlPr>
                          <a:rPr lang="ar-AE" altLang="zh-CN" sz="2400" i="1"/>
                        </m:ctrlPr>
                      </m:sSubPr>
                      <m:e>
                        <m:r>
                          <a:rPr lang="ar-AE" altLang="zh-CN" sz="2400" i="1"/>
                          <m:t>𝑓</m:t>
                        </m:r>
                      </m:e>
                      <m:sub>
                        <m:sSub>
                          <m:sSubPr>
                            <m:ctrlPr>
                              <a:rPr lang="ar-AE" altLang="zh-CN" sz="2400" i="1"/>
                            </m:ctrlPr>
                          </m:sSubPr>
                          <m:e>
                            <m:r>
                              <a:rPr lang="ar-AE" altLang="zh-CN" sz="2400" i="1"/>
                              <m:t>𝑖</m:t>
                            </m:r>
                          </m:e>
                          <m:sub>
                            <m:r>
                              <a:rPr lang="ar-AE" altLang="zh-CN" sz="2400" i="1"/>
                              <m:t>𝑡</m:t>
                            </m:r>
                          </m:sub>
                        </m:sSub>
                      </m:sub>
                    </m:sSub>
                    <m:d>
                      <m:dPr>
                        <m:ctrlPr>
                          <a:rPr lang="ar-AE" altLang="zh-CN" sz="2400" i="1"/>
                        </m:ctrlPr>
                      </m:dPr>
                      <m:e>
                        <m:sSub>
                          <m:sSubPr>
                            <m:ctrlPr>
                              <a:rPr lang="ar-AE" altLang="zh-CN" sz="2400" i="1"/>
                            </m:ctrlPr>
                          </m:sSubPr>
                          <m:e>
                            <m:r>
                              <a:rPr lang="ar-AE" altLang="zh-CN" sz="2400" i="1"/>
                              <m:t>𝑤</m:t>
                            </m:r>
                          </m:e>
                          <m:sub>
                            <m:r>
                              <a:rPr lang="ar-AE" altLang="zh-CN" sz="2400" i="1"/>
                              <m:t>𝑡</m:t>
                            </m:r>
                          </m:sub>
                        </m:sSub>
                      </m:e>
                    </m:d>
                  </m:oMath>
                </a14:m>
                <a:endParaRPr lang="ar-AE" altLang="zh-CN" sz="2400" dirty="0"/>
              </a:p>
              <a:p>
                <a:r>
                  <a:rPr lang="en-US" altLang="zh-CN" sz="2400" dirty="0"/>
                  <a:t>Compute the stochastic gradient at the reference point </a:t>
                </a:r>
                <a14:m>
                  <m:oMath xmlns:m="http://schemas.openxmlformats.org/officeDocument/2006/math">
                    <m:r>
                      <m:rPr>
                        <m:sty m:val="p"/>
                      </m:rPr>
                      <a:rPr lang="en-US" altLang="zh-CN" sz="2400"/>
                      <m:t>∇</m:t>
                    </m:r>
                    <m:sSub>
                      <m:sSubPr>
                        <m:ctrlPr>
                          <a:rPr lang="ar-AE" altLang="zh-CN" sz="2400" i="1"/>
                        </m:ctrlPr>
                      </m:sSubPr>
                      <m:e>
                        <m:r>
                          <a:rPr lang="ar-AE" altLang="zh-CN" sz="2400" i="1"/>
                          <m:t>𝑓</m:t>
                        </m:r>
                      </m:e>
                      <m:sub>
                        <m:sSub>
                          <m:sSubPr>
                            <m:ctrlPr>
                              <a:rPr lang="ar-AE" altLang="zh-CN" sz="2400" i="1"/>
                            </m:ctrlPr>
                          </m:sSubPr>
                          <m:e>
                            <m:r>
                              <a:rPr lang="ar-AE" altLang="zh-CN" sz="2400" i="1"/>
                              <m:t>𝑖</m:t>
                            </m:r>
                          </m:e>
                          <m:sub>
                            <m:r>
                              <a:rPr lang="ar-AE" altLang="zh-CN" sz="2400" i="1"/>
                              <m:t>𝑡</m:t>
                            </m:r>
                          </m:sub>
                        </m:sSub>
                      </m:sub>
                    </m:sSub>
                    <m:d>
                      <m:dPr>
                        <m:ctrlPr>
                          <a:rPr lang="ar-AE" altLang="zh-CN" sz="2400" i="1"/>
                        </m:ctrlPr>
                      </m:dPr>
                      <m:e>
                        <m:acc>
                          <m:accPr>
                            <m:chr m:val="̃"/>
                            <m:ctrlPr>
                              <a:rPr lang="ar-AE" altLang="zh-CN" sz="2400" i="1"/>
                            </m:ctrlPr>
                          </m:accPr>
                          <m:e>
                            <m:r>
                              <a:rPr lang="ar-AE" altLang="zh-CN" sz="2400" i="1"/>
                              <m:t>𝑤</m:t>
                            </m:r>
                          </m:e>
                        </m:acc>
                      </m:e>
                    </m:d>
                  </m:oMath>
                </a14:m>
                <a:endParaRPr lang="ar-AE" altLang="zh-CN" sz="2400" dirty="0"/>
              </a:p>
            </p:txBody>
          </p:sp>
        </mc:Choice>
        <mc:Fallback>
          <p:sp>
            <p:nvSpPr>
              <p:cNvPr id="4" name="文本框 3">
                <a:extLst>
                  <a:ext uri="{FF2B5EF4-FFF2-40B4-BE49-F238E27FC236}">
                    <a16:creationId xmlns:a16="http://schemas.microsoft.com/office/drawing/2014/main" id="{095CC7E2-71F1-F2C7-C98A-A557BCD3830D}"/>
                  </a:ext>
                </a:extLst>
              </p:cNvPr>
              <p:cNvSpPr txBox="1">
                <a:spLocks noRot="1" noChangeAspect="1" noMove="1" noResize="1" noEditPoints="1" noAdjustHandles="1" noChangeArrowheads="1" noChangeShapeType="1" noTextEdit="1"/>
              </p:cNvSpPr>
              <p:nvPr/>
            </p:nvSpPr>
            <p:spPr>
              <a:xfrm>
                <a:off x="838200" y="3500437"/>
                <a:ext cx="9903246" cy="2437206"/>
              </a:xfrm>
              <a:prstGeom prst="rect">
                <a:avLst/>
              </a:prstGeom>
              <a:blipFill>
                <a:blip r:embed="rId4"/>
                <a:stretch>
                  <a:fillRect l="-1282" t="-2591" b="-31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0652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3DA3D-BF23-FC89-A541-1870E9221C8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274E31A-8E9D-7C1C-61BA-D33FA9F5538C}"/>
              </a:ext>
            </a:extLst>
          </p:cNvPr>
          <p:cNvSpPr>
            <a:spLocks noGrp="1"/>
          </p:cNvSpPr>
          <p:nvPr>
            <p:ph type="title"/>
          </p:nvPr>
        </p:nvSpPr>
        <p:spPr/>
        <p:txBody>
          <a:bodyPr/>
          <a:lstStyle/>
          <a:p>
            <a:r>
              <a:rPr kumimoji="1" lang="en-US" altLang="zh-CN" dirty="0"/>
              <a:t>SVRG</a:t>
            </a:r>
            <a:r>
              <a:rPr kumimoji="1" lang="zh-CN" altLang="en-US" dirty="0"/>
              <a:t> </a:t>
            </a:r>
            <a:r>
              <a:rPr kumimoji="1" lang="en-US" altLang="zh-CN" dirty="0"/>
              <a:t>update</a:t>
            </a:r>
            <a:endParaRPr kumimoji="1" lang="zh-CN" altLang="en-US" dirty="0"/>
          </a:p>
        </p:txBody>
      </p:sp>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1E6C9CFA-55F7-A5D6-1421-343E7D073294}"/>
                  </a:ext>
                </a:extLst>
              </p:cNvPr>
              <p:cNvSpPr txBox="1"/>
              <p:nvPr/>
            </p:nvSpPr>
            <p:spPr>
              <a:xfrm>
                <a:off x="838200" y="1608254"/>
                <a:ext cx="10215623" cy="2246769"/>
              </a:xfrm>
              <a:prstGeom prst="rect">
                <a:avLst/>
              </a:prstGeom>
              <a:noFill/>
            </p:spPr>
            <p:txBody>
              <a:bodyPr wrap="square">
                <a:spAutoFit/>
              </a:bodyPr>
              <a:lstStyle/>
              <a:p>
                <a:r>
                  <a:rPr lang="en-US" altLang="zh-CN" sz="2800" dirty="0"/>
                  <a:t>With</a:t>
                </a:r>
                <a:r>
                  <a:rPr lang="zh-CN" altLang="en-US" sz="2800" dirty="0"/>
                  <a:t> </a:t>
                </a:r>
                <a:r>
                  <a:rPr lang="en-US" altLang="zh-CN" sz="2800" b="1" dirty="0"/>
                  <a:t>classical momentum (Polyak)</a:t>
                </a:r>
              </a:p>
              <a:p>
                <a:endParaRPr lang="en-US" altLang="zh-CN" sz="2800" dirty="0"/>
              </a:p>
              <a:p>
                <a:endParaRPr lang="en-US" altLang="zh-CN" sz="2800" dirty="0"/>
              </a:p>
              <a:p>
                <a:endParaRPr lang="en-US" altLang="zh-CN" sz="2800" dirty="0"/>
              </a:p>
              <a:p>
                <a:r>
                  <a:rPr lang="en-US" altLang="zh-CN" sz="2800" dirty="0"/>
                  <a:t>Here, </a:t>
                </a:r>
                <a14:m>
                  <m:oMath xmlns:m="http://schemas.openxmlformats.org/officeDocument/2006/math">
                    <m:sSub>
                      <m:sSubPr>
                        <m:ctrlPr>
                          <a:rPr lang="ar-AE" altLang="zh-CN" sz="2800"/>
                        </m:ctrlPr>
                      </m:sSubPr>
                      <m:e>
                        <m:r>
                          <a:rPr lang="ar-AE" altLang="zh-CN" sz="2800" i="1"/>
                          <m:t>𝑚</m:t>
                        </m:r>
                      </m:e>
                      <m:sub>
                        <m:r>
                          <a:rPr lang="ar-AE" altLang="zh-CN" sz="2800" i="1"/>
                          <m:t>𝑡</m:t>
                        </m:r>
                      </m:sub>
                    </m:sSub>
                  </m:oMath>
                </a14:m>
                <a:r>
                  <a:rPr lang="zh-CN" altLang="en-US" sz="2800" dirty="0"/>
                  <a:t> </a:t>
                </a:r>
                <a:r>
                  <a:rPr lang="en-US" altLang="zh-CN" sz="2800" dirty="0"/>
                  <a:t>is the </a:t>
                </a:r>
                <a:r>
                  <a:rPr lang="en-US" altLang="zh-CN" sz="2800" b="1" dirty="0"/>
                  <a:t>velocity vector</a:t>
                </a:r>
                <a:r>
                  <a:rPr lang="en-US" altLang="zh-CN" sz="2800" dirty="0"/>
                  <a:t>.</a:t>
                </a:r>
                <a:endParaRPr lang="en-US" altLang="zh-CN" dirty="0"/>
              </a:p>
            </p:txBody>
          </p:sp>
        </mc:Choice>
        <mc:Fallback>
          <p:sp>
            <p:nvSpPr>
              <p:cNvPr id="14" name="文本框 13">
                <a:extLst>
                  <a:ext uri="{FF2B5EF4-FFF2-40B4-BE49-F238E27FC236}">
                    <a16:creationId xmlns:a16="http://schemas.microsoft.com/office/drawing/2014/main" id="{1E6C9CFA-55F7-A5D6-1421-343E7D073294}"/>
                  </a:ext>
                </a:extLst>
              </p:cNvPr>
              <p:cNvSpPr txBox="1">
                <a:spLocks noRot="1" noChangeAspect="1" noMove="1" noResize="1" noEditPoints="1" noAdjustHandles="1" noChangeArrowheads="1" noChangeShapeType="1" noTextEdit="1"/>
              </p:cNvSpPr>
              <p:nvPr/>
            </p:nvSpPr>
            <p:spPr>
              <a:xfrm>
                <a:off x="838200" y="1608254"/>
                <a:ext cx="10215623" cy="2246769"/>
              </a:xfrm>
              <a:prstGeom prst="rect">
                <a:avLst/>
              </a:prstGeom>
              <a:blipFill>
                <a:blip r:embed="rId3"/>
                <a:stretch>
                  <a:fillRect l="-1242" t="-2809" b="-6742"/>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7B88E4E9-8A6F-CB19-9239-61953FD9CA53}"/>
              </a:ext>
            </a:extLst>
          </p:cNvPr>
          <p:cNvPicPr>
            <a:picLocks noChangeAspect="1"/>
          </p:cNvPicPr>
          <p:nvPr/>
        </p:nvPicPr>
        <p:blipFill>
          <a:blip r:embed="rId4"/>
          <a:stretch>
            <a:fillRect/>
          </a:stretch>
        </p:blipFill>
        <p:spPr>
          <a:xfrm>
            <a:off x="4443412" y="2231421"/>
            <a:ext cx="3305175" cy="1113177"/>
          </a:xfrm>
          <a:prstGeom prst="rect">
            <a:avLst/>
          </a:prstGeom>
        </p:spPr>
      </p:pic>
      <p:sp>
        <p:nvSpPr>
          <p:cNvPr id="11" name="文本框 10">
            <a:extLst>
              <a:ext uri="{FF2B5EF4-FFF2-40B4-BE49-F238E27FC236}">
                <a16:creationId xmlns:a16="http://schemas.microsoft.com/office/drawing/2014/main" id="{071D70B2-9C1E-F2EA-79F3-626ABC16102F}"/>
              </a:ext>
            </a:extLst>
          </p:cNvPr>
          <p:cNvSpPr txBox="1"/>
          <p:nvPr/>
        </p:nvSpPr>
        <p:spPr>
          <a:xfrm>
            <a:off x="838200" y="4395756"/>
            <a:ext cx="10215623" cy="523220"/>
          </a:xfrm>
          <a:prstGeom prst="rect">
            <a:avLst/>
          </a:prstGeom>
          <a:noFill/>
        </p:spPr>
        <p:txBody>
          <a:bodyPr wrap="square">
            <a:spAutoFit/>
          </a:bodyPr>
          <a:lstStyle/>
          <a:p>
            <a:r>
              <a:rPr lang="en-US" altLang="zh-CN" sz="2800" dirty="0"/>
              <a:t>With</a:t>
            </a:r>
            <a:r>
              <a:rPr lang="zh-CN" altLang="en-US" sz="2800" dirty="0"/>
              <a:t> </a:t>
            </a:r>
            <a:r>
              <a:rPr lang="en-US" altLang="zh-CN" sz="2800" b="1" dirty="0"/>
              <a:t>Nesterov momentum</a:t>
            </a:r>
          </a:p>
        </p:txBody>
      </p:sp>
      <p:pic>
        <p:nvPicPr>
          <p:cNvPr id="12" name="图片 11">
            <a:extLst>
              <a:ext uri="{FF2B5EF4-FFF2-40B4-BE49-F238E27FC236}">
                <a16:creationId xmlns:a16="http://schemas.microsoft.com/office/drawing/2014/main" id="{2731EDE5-3390-A679-2399-34D8A25E15A4}"/>
              </a:ext>
            </a:extLst>
          </p:cNvPr>
          <p:cNvPicPr>
            <a:picLocks noChangeAspect="1"/>
          </p:cNvPicPr>
          <p:nvPr/>
        </p:nvPicPr>
        <p:blipFill>
          <a:blip r:embed="rId5"/>
          <a:stretch>
            <a:fillRect/>
          </a:stretch>
        </p:blipFill>
        <p:spPr>
          <a:xfrm>
            <a:off x="3850937" y="4918976"/>
            <a:ext cx="4490125" cy="1255713"/>
          </a:xfrm>
          <a:prstGeom prst="rect">
            <a:avLst/>
          </a:prstGeom>
        </p:spPr>
      </p:pic>
    </p:spTree>
    <p:extLst>
      <p:ext uri="{BB962C8B-B14F-4D97-AF65-F5344CB8AC3E}">
        <p14:creationId xmlns:p14="http://schemas.microsoft.com/office/powerpoint/2010/main" val="4004081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E0C45-E179-014D-8E6A-3057C53D6C2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EE0C87C-C9DE-675D-79C4-97213EC5B132}"/>
              </a:ext>
            </a:extLst>
          </p:cNvPr>
          <p:cNvSpPr>
            <a:spLocks noGrp="1"/>
          </p:cNvSpPr>
          <p:nvPr>
            <p:ph type="title"/>
          </p:nvPr>
        </p:nvSpPr>
        <p:spPr/>
        <p:txBody>
          <a:bodyPr/>
          <a:lstStyle/>
          <a:p>
            <a:r>
              <a:rPr lang="en-US" altLang="zh-CN" dirty="0"/>
              <a:t>Experimental</a:t>
            </a:r>
            <a:r>
              <a:rPr lang="zh-CN" altLang="en-US" dirty="0"/>
              <a:t> </a:t>
            </a:r>
            <a:r>
              <a:rPr lang="en-US" altLang="zh-CN" dirty="0"/>
              <a:t>Setting</a:t>
            </a:r>
            <a:endParaRPr kumimoji="1" lang="zh-CN" altLang="en-US" dirty="0"/>
          </a:p>
        </p:txBody>
      </p:sp>
      <p:sp>
        <p:nvSpPr>
          <p:cNvPr id="14" name="文本框 13">
            <a:extLst>
              <a:ext uri="{FF2B5EF4-FFF2-40B4-BE49-F238E27FC236}">
                <a16:creationId xmlns:a16="http://schemas.microsoft.com/office/drawing/2014/main" id="{87F6C604-4B15-2C31-C0E4-CFE9D4F08813}"/>
              </a:ext>
            </a:extLst>
          </p:cNvPr>
          <p:cNvSpPr txBox="1"/>
          <p:nvPr/>
        </p:nvSpPr>
        <p:spPr>
          <a:xfrm>
            <a:off x="838200" y="1779898"/>
            <a:ext cx="10803673" cy="3970318"/>
          </a:xfrm>
          <a:prstGeom prst="rect">
            <a:avLst/>
          </a:prstGeom>
          <a:noFill/>
        </p:spPr>
        <p:txBody>
          <a:bodyPr wrap="square">
            <a:spAutoFit/>
          </a:bodyPr>
          <a:lstStyle/>
          <a:p>
            <a:r>
              <a:rPr lang="en-US" altLang="zh-CN" sz="2800" dirty="0"/>
              <a:t>In our experiments, we use ER graphs, where the number of nodes is [200, 400, 600, 800].</a:t>
            </a:r>
          </a:p>
          <a:p>
            <a:endParaRPr lang="en-US" altLang="zh-CN" sz="2800" dirty="0"/>
          </a:p>
          <a:p>
            <a:r>
              <a:rPr lang="en-US" altLang="zh-CN" sz="2800" dirty="0"/>
              <a:t>The probability of having an edge between two nodes is set to 0.5.</a:t>
            </a:r>
          </a:p>
          <a:p>
            <a:endParaRPr lang="en-US" altLang="zh-CN" sz="2800" dirty="0"/>
          </a:p>
          <a:p>
            <a:endParaRPr lang="en-US" altLang="zh-CN" sz="2800" dirty="0"/>
          </a:p>
          <a:p>
            <a:r>
              <a:rPr lang="en-US" altLang="zh-CN" sz="2800" dirty="0"/>
              <a:t>For each node size, we generate 10 different graphs using 10 random seeds. On each graph, we run 50 trials, and then we take the best result from each graph and average them.</a:t>
            </a:r>
            <a:endParaRPr lang="en-US" altLang="zh-CN" sz="4000" dirty="0"/>
          </a:p>
        </p:txBody>
      </p:sp>
    </p:spTree>
    <p:extLst>
      <p:ext uri="{BB962C8B-B14F-4D97-AF65-F5344CB8AC3E}">
        <p14:creationId xmlns:p14="http://schemas.microsoft.com/office/powerpoint/2010/main" val="993448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D1506-5EA3-59DB-9B2C-FA3257FD43E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D78C13A-4B8F-5C4A-4A2C-4080FD4D36A7}"/>
              </a:ext>
            </a:extLst>
          </p:cNvPr>
          <p:cNvSpPr>
            <a:spLocks noGrp="1"/>
          </p:cNvSpPr>
          <p:nvPr>
            <p:ph type="title"/>
          </p:nvPr>
        </p:nvSpPr>
        <p:spPr>
          <a:xfrm>
            <a:off x="838200" y="380576"/>
            <a:ext cx="5428785" cy="1002176"/>
          </a:xfrm>
        </p:spPr>
        <p:txBody>
          <a:bodyPr/>
          <a:lstStyle/>
          <a:p>
            <a:r>
              <a:rPr lang="en-US" altLang="zh-CN" dirty="0"/>
              <a:t>Experimental</a:t>
            </a:r>
            <a:r>
              <a:rPr lang="zh-CN" altLang="en-US" dirty="0"/>
              <a:t> </a:t>
            </a:r>
            <a:r>
              <a:rPr lang="en-US" altLang="zh-CN" dirty="0"/>
              <a:t>Result</a:t>
            </a:r>
            <a:endParaRPr kumimoji="1" lang="zh-CN" altLang="en-US" dirty="0"/>
          </a:p>
        </p:txBody>
      </p:sp>
      <p:pic>
        <p:nvPicPr>
          <p:cNvPr id="7" name="图片 6">
            <a:extLst>
              <a:ext uri="{FF2B5EF4-FFF2-40B4-BE49-F238E27FC236}">
                <a16:creationId xmlns:a16="http://schemas.microsoft.com/office/drawing/2014/main" id="{ED509947-2CF2-C040-DBFE-69F466F88ACF}"/>
              </a:ext>
            </a:extLst>
          </p:cNvPr>
          <p:cNvPicPr>
            <a:picLocks noChangeAspect="1"/>
          </p:cNvPicPr>
          <p:nvPr/>
        </p:nvPicPr>
        <p:blipFill>
          <a:blip r:embed="rId3"/>
          <a:stretch>
            <a:fillRect/>
          </a:stretch>
        </p:blipFill>
        <p:spPr>
          <a:xfrm>
            <a:off x="708024" y="1382752"/>
            <a:ext cx="4992689" cy="1900936"/>
          </a:xfrm>
          <a:prstGeom prst="rect">
            <a:avLst/>
          </a:prstGeom>
        </p:spPr>
      </p:pic>
      <p:pic>
        <p:nvPicPr>
          <p:cNvPr id="8" name="图片 7">
            <a:extLst>
              <a:ext uri="{FF2B5EF4-FFF2-40B4-BE49-F238E27FC236}">
                <a16:creationId xmlns:a16="http://schemas.microsoft.com/office/drawing/2014/main" id="{363FD4CE-B342-F623-444B-B1DF5BE46479}"/>
              </a:ext>
            </a:extLst>
          </p:cNvPr>
          <p:cNvPicPr>
            <a:picLocks noChangeAspect="1"/>
          </p:cNvPicPr>
          <p:nvPr/>
        </p:nvPicPr>
        <p:blipFill>
          <a:blip r:embed="rId4"/>
          <a:stretch>
            <a:fillRect/>
          </a:stretch>
        </p:blipFill>
        <p:spPr>
          <a:xfrm>
            <a:off x="6597416" y="1382752"/>
            <a:ext cx="5428784" cy="4364316"/>
          </a:xfrm>
          <a:prstGeom prst="rect">
            <a:avLst/>
          </a:prstGeom>
        </p:spPr>
      </p:pic>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52B529DD-062D-C43F-5CD7-777FC43D4749}"/>
                  </a:ext>
                </a:extLst>
              </p:cNvPr>
              <p:cNvSpPr txBox="1"/>
              <p:nvPr/>
            </p:nvSpPr>
            <p:spPr>
              <a:xfrm>
                <a:off x="14288" y="3749457"/>
                <a:ext cx="6464303" cy="3108543"/>
              </a:xfrm>
              <a:prstGeom prst="rect">
                <a:avLst/>
              </a:prstGeom>
              <a:noFill/>
            </p:spPr>
            <p:txBody>
              <a:bodyPr wrap="square">
                <a:spAutoFit/>
              </a:bodyPr>
              <a:lstStyle/>
              <a:p>
                <a:r>
                  <a:rPr lang="en-US" altLang="zh-CN" sz="2800" dirty="0"/>
                  <a:t>After applying SVRG, when </a:t>
                </a:r>
                <a14:m>
                  <m:oMath xmlns:m="http://schemas.openxmlformats.org/officeDocument/2006/math">
                    <m:r>
                      <a:rPr lang="en-US" altLang="zh-CN" sz="2400" i="1"/>
                      <m:t>𝑝</m:t>
                    </m:r>
                    <m:r>
                      <a:rPr lang="en-US" altLang="zh-CN" sz="2400"/>
                      <m:t>=1</m:t>
                    </m:r>
                  </m:oMath>
                </a14:m>
                <a:r>
                  <a:rPr lang="en-US" altLang="zh-CN" sz="2800" dirty="0"/>
                  <a:t>(i.e., without using random subgraphs), the result outperforms </a:t>
                </a:r>
                <a:r>
                  <a:rPr lang="en-US" altLang="zh-CN" sz="2800" dirty="0" err="1"/>
                  <a:t>pCQO</a:t>
                </a:r>
                <a:r>
                  <a:rPr lang="en-US" altLang="zh-CN" sz="2800" dirty="0"/>
                  <a:t> and converges faster.</a:t>
                </a:r>
              </a:p>
              <a:p>
                <a:r>
                  <a:rPr lang="en-US" altLang="zh-CN" sz="2800" b="1" dirty="0"/>
                  <a:t>Issue:</a:t>
                </a:r>
                <a:r>
                  <a:rPr lang="en-US" altLang="zh-CN" sz="2800" dirty="0"/>
                  <a:t> When random subgraphs are used during iterations, the performance drops significantly.</a:t>
                </a:r>
              </a:p>
            </p:txBody>
          </p:sp>
        </mc:Choice>
        <mc:Fallback>
          <p:sp>
            <p:nvSpPr>
              <p:cNvPr id="9" name="文本框 8">
                <a:extLst>
                  <a:ext uri="{FF2B5EF4-FFF2-40B4-BE49-F238E27FC236}">
                    <a16:creationId xmlns:a16="http://schemas.microsoft.com/office/drawing/2014/main" id="{52B529DD-062D-C43F-5CD7-777FC43D4749}"/>
                  </a:ext>
                </a:extLst>
              </p:cNvPr>
              <p:cNvSpPr txBox="1">
                <a:spLocks noRot="1" noChangeAspect="1" noMove="1" noResize="1" noEditPoints="1" noAdjustHandles="1" noChangeArrowheads="1" noChangeShapeType="1" noTextEdit="1"/>
              </p:cNvSpPr>
              <p:nvPr/>
            </p:nvSpPr>
            <p:spPr>
              <a:xfrm>
                <a:off x="14288" y="3749457"/>
                <a:ext cx="6464303" cy="3108543"/>
              </a:xfrm>
              <a:prstGeom prst="rect">
                <a:avLst/>
              </a:prstGeom>
              <a:blipFill>
                <a:blip r:embed="rId5"/>
                <a:stretch>
                  <a:fillRect l="-1957" t="-2449" r="-3327" b="-48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17627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5A34C7-4D28-2E12-531D-078C1722987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B381A98-6D43-932C-F925-A0D7F53E5285}"/>
              </a:ext>
            </a:extLst>
          </p:cNvPr>
          <p:cNvSpPr>
            <a:spLocks noGrp="1"/>
          </p:cNvSpPr>
          <p:nvPr>
            <p:ph type="title"/>
          </p:nvPr>
        </p:nvSpPr>
        <p:spPr/>
        <p:txBody>
          <a:bodyPr/>
          <a:lstStyle/>
          <a:p>
            <a:r>
              <a:rPr lang="en-US" altLang="zh-CN" dirty="0"/>
              <a:t>For</a:t>
            </a:r>
            <a:r>
              <a:rPr lang="zh-CN" altLang="en-US" dirty="0"/>
              <a:t> </a:t>
            </a:r>
            <a:r>
              <a:rPr lang="en-US" altLang="zh-CN" dirty="0"/>
              <a:t>next</a:t>
            </a:r>
            <a:r>
              <a:rPr lang="zh-CN" altLang="en-US" dirty="0"/>
              <a:t> </a:t>
            </a:r>
            <a:r>
              <a:rPr lang="en-US" altLang="zh-CN" dirty="0"/>
              <a:t>meeting</a:t>
            </a:r>
            <a:endParaRPr kumimoji="1" lang="zh-CN" altLang="en-US" dirty="0"/>
          </a:p>
        </p:txBody>
      </p:sp>
      <p:sp>
        <p:nvSpPr>
          <p:cNvPr id="14" name="文本框 13">
            <a:extLst>
              <a:ext uri="{FF2B5EF4-FFF2-40B4-BE49-F238E27FC236}">
                <a16:creationId xmlns:a16="http://schemas.microsoft.com/office/drawing/2014/main" id="{71DAF428-DC83-2D5C-96B2-2FEABCE90D79}"/>
              </a:ext>
            </a:extLst>
          </p:cNvPr>
          <p:cNvSpPr txBox="1"/>
          <p:nvPr/>
        </p:nvSpPr>
        <p:spPr>
          <a:xfrm>
            <a:off x="838200" y="1690688"/>
            <a:ext cx="10803673" cy="2246769"/>
          </a:xfrm>
          <a:prstGeom prst="rect">
            <a:avLst/>
          </a:prstGeom>
          <a:noFill/>
        </p:spPr>
        <p:txBody>
          <a:bodyPr wrap="square">
            <a:spAutoFit/>
          </a:bodyPr>
          <a:lstStyle/>
          <a:p>
            <a:r>
              <a:rPr lang="en-US" altLang="zh-CN" sz="2800" b="1" dirty="0"/>
              <a:t>a. </a:t>
            </a:r>
            <a:r>
              <a:rPr lang="en-US" altLang="zh-CN" sz="2800" dirty="0"/>
              <a:t>Analyze the reasons for the poor performance when using random subgraphs, and improve the method accordingly.</a:t>
            </a:r>
          </a:p>
          <a:p>
            <a:endParaRPr lang="en-US" altLang="zh-CN" sz="2800" dirty="0"/>
          </a:p>
          <a:p>
            <a:r>
              <a:rPr lang="en-US" altLang="zh-CN" sz="2800" b="1" dirty="0"/>
              <a:t>b. </a:t>
            </a:r>
            <a:r>
              <a:rPr lang="en-US" altLang="zh-CN" sz="2800" dirty="0"/>
              <a:t>Compute the FLOPs.</a:t>
            </a:r>
          </a:p>
          <a:p>
            <a:endParaRPr lang="en-US" altLang="zh-CN" sz="2800" dirty="0"/>
          </a:p>
        </p:txBody>
      </p:sp>
    </p:spTree>
    <p:extLst>
      <p:ext uri="{BB962C8B-B14F-4D97-AF65-F5344CB8AC3E}">
        <p14:creationId xmlns:p14="http://schemas.microsoft.com/office/powerpoint/2010/main" val="40499151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410B87E-3236-1742-AA7B-85D9230FCA87}">
  <we:reference id="wa104381909" version="3.19.0.0" store="zh-CN" storeType="OMEX"/>
  <we:alternateReferences>
    <we:reference id="wa104381909" version="3.19.0.0" store="zh-CN" storeType="OMEX"/>
  </we:alternateReferences>
  <we:properties>
    <we:property name="EQUATION_HISTORY" value="&quot;[{\&quot;mathml\&quot;:\&quot;&lt;math style=\\\&quot;font-family:stix;font-size:16px;\\\&quot; xmlns=\\\&quot;http://www.w3.org/1998/Math/MathML\\\&quot;&gt;&lt;msub&gt;&lt;mi&gt;v&lt;/mi&gt;&lt;mi&gt;t&lt;/mi&gt;&lt;/msub&gt;&lt;mo&gt;=&lt;/mo&gt;&lt;mo&gt;&amp;#x2207;&lt;/mo&gt;&lt;msub&gt;&lt;mi&gt;f&lt;/mi&gt;&lt;msub&gt;&lt;mi&gt;i&lt;/mi&gt;&lt;mi&gt;t&lt;/mi&gt;&lt;/msub&gt;&lt;/msub&gt;&lt;mo&gt;(&lt;/mo&gt;&lt;msub&gt;&lt;mi&gt;w&lt;/mi&gt;&lt;mi&gt;t&lt;/mi&gt;&lt;/msub&gt;&lt;mo&gt;)&lt;/mo&gt;&lt;mo&gt;-&lt;/mo&gt;&lt;mo&gt;&amp;#x2207;&lt;/mo&gt;&lt;msub&gt;&lt;mi&gt;f&lt;/mi&gt;&lt;msub&gt;&lt;mi&gt;i&lt;/mi&gt;&lt;mi&gt;t&lt;/mi&gt;&lt;/msub&gt;&lt;/msub&gt;&lt;mo&gt;(&lt;/mo&gt;&lt;mover&gt;&lt;mi&gt;w&lt;/mi&gt;&lt;mo&gt;~&lt;/mo&gt;&lt;/mover&gt;&lt;mo&gt;)&lt;/mo&gt;&lt;mo&gt;+&lt;/mo&gt;&lt;mo&gt;&amp;#x2207;&lt;/mo&gt;&lt;mi&gt;f&lt;/mi&gt;&lt;mo&gt;(&lt;/mo&gt;&lt;mover&gt;&lt;mi&gt;w&lt;/mi&gt;&lt;mo&gt;~&lt;/mo&gt;&lt;/mover&gt;&lt;mo&gt;)&lt;/mo&gt;&lt;/math&gt;\&quot;,\&quot;base64Image\&quot;:\&quot;iVBORw0KGgoAAAANSUhEUgAABfYAAACJCAYAAABuMWmeAAAACXBIWXMAAA7EAAAOxAGVKw4bAAAABGJhU0UAAABBwf/jmAAAIsxJREFUeNrt3Q/kVff/B/C3JJlEkskkJpPMRH6SSSIzSRJJZpKY+UomY2YyMzEzM0kkyWRiJkkSMzPJjGQySSTJJGOSJBn7nff3cz/fbqdzzj2f+7l/znnfx4O33++77j2fe973fc/zdc895/0OAQD6Nzdrc3QDOfN1AQBqBtkNIOOQcQDpWJm1j7J2Jmv3svYka0+z9ihrv2ft26xtE4qtsDFrN7K2T1eQc6rzeV6jKwA1A2oG2Q3I7oSzW8bJOKAPv2Xt38Tbqwm9X29m7dIM9v1u1nYY5o20MGsnut6rL3QJXRZk7XrX+DgUnHRDzaBmUDOoGdQMshtkt+xOK7tlnIwDZmFX4iF/PqEvdN/l9u3vrB3M2orOY+Jta/tL+kE4Nq9gu931/hzUJZQUT+e7xsnVrC3XLagZ1AxqBjUDM/Jy1o502muyG9ktu2W3jJNxMg5SEX9hu5Nw0G9I4D1aFqZuSever986B/C8lyr6Yqvh3ggHc+/LHl1CD9/kCvzNugQ1g5pBzaBmaNmx492snc7an2FqOonHWfsjTF2luWnIf39HVx++LLuR3bJbdss4GSfjICUfJRryNxJ4b+Jthfdy+xXnNFtQMxy72y+G+ljFqzDO5d6T7bqFPgvfD3UJagY1g5pBzdACb4Xnr8YsazeztntIr2F6ioenshvZLbtlt4yTcTIOUvzy8LjmwajJruVeb9sXXVkSXry6Ii6WU3WrU1WoPDHUx6boKgzzGDNTH+TG0FFdgppBzaBmUDM0WD8nE+MVjoO8AjdeSflXZ9uXZTeyW3bLbhkn42QcpOhIzQPRpoa+/vUFgTi/5e9J0aI5vX4FrSrYHhjmYxFXjL+fey/e1S306ePcWDqlS1AzqBnUDGqGBtoXZnclbpxrehBTCnRPUXBIdiO7ZbfslnEyTsZBil6reQC60NDXfzr3Or9q+ftRdItdvIKi16rjP1W8d4cN85FbF6bmnHOLGoP0teIJNYOaQc2gZmj4vgximo0HYfZX5P7Wtb21shvZLbtlt4yTcTIOUnWx5gGoaatev5K1f3Kv8dUWvw+rCvYntvdrPDcezJ+G4vkHFxviIw/8h7n34YRuYUDOBrc9omZQM6gZ1AzNMzdrt3L7EsdZPOEUr7id1/VZjOP0Wo3jyNWsvd7Ha3k3NGsubtmN7Jbdk5jdMk7GASOyoWbQN+3X8c9yr+9iy9+HXwr6/K9OiNQNzkudYuFBJ2QWGd4jFYM5f0XCpRm8h9DLgvDi/JSf6BbUDGoGNYOaYczycw7HEyCrejxne8GJknyLYzROM1B36o2VnTHdpLm4ZTeyW3ZPWnbLOBkHjFidXxTjgXleQ15vDIT8PG0bW9z/W1tSXFFuadb+zL1/cYy+rGsYsFhEPsmNtS26BTWDmsHQVDM05DN2v7OPdcSTGV+E4qtY8ydRtvfY1tpcv95t0HFIdiO7ZfekZLeMk3EyDsbgvVDvV/z3GvJ694QXb0Frs99L+nu1odkKL2XtSsH7J8wYlgO5sRZvc12hW1AzqBlQM4zB7jD7RTjj1Z1XaxxXfu8cW17pPG9u5++dKDhx8o7sTlqcjuJIQXtX18hu2S3jZJyMg0lT9It42TxgTZAPi30t7vuNJX1907Bsje8K3r9vdQtDli8OrwXTPqFmUDOgZhi9c2FwC+ftDy/OydxPa+qUHbJ7cL4tee/V4LJbdss4GSfjYCJ9WvMgsnbMr3NN7vU8ClO/DLdV2WJGhwzJVtgdim9jtQAhw7a6YOx9oVtQM6gZUDOM0JzwbEHHeDXhIBa2jFMcfDeLEx5xeoIlsjt5TuzLbtkt42ScjAO6vByKV1rPt1Njfp0nc6/n6xb3+YqKft5gSDbe8lD8i/sHuoYR+aGBX8ZQM6gZ1AxMTs2wrmtfzg5423Fc/zHDEx73svaa7J4ITuzLbtkt42ScjANyTtQ4mDwN41v4ZElBMdLmebs+L+njx2Hq12Ga7ceC9+6O944RWlkwBq8bg6gZ1AyoGUbk3a792TaE7cf+eT9rt0O9qQnasDij7B4MJ/Zlt+yWcTJOxgE5q0O9XwoPjun1fRraMbdYXXdK+veModh4u0reu326hhH7qWAcfqhbUDOoGVAzjMCh8OxE4LDn0X0rTJ2UvNH5e087J0Pi1b3rZffEcWJfdstuGSfjZBxQ4JdQb16vUf/iNqfzd2e7InlTvFnRv6ZyabZ5BWNxev7H+bqHEdteMBYfBOs8oGZQM6BmGL54smFvGM6VjLKbKk7sy27ZLeNknIwDCmwN9X7F3z7i17UzpLWK/OGKvl1nGDbaxyXv23FdwxjM7RTP+fH4pa5BzaBmQM2A7E6UE/uyW3bLOGQcUOJWjaD/ZcSvKX9lQdtv7boXyuc0NP9Yc72Utb9L3rtNuocxOV1yLFmqa1AzqBlQMyC7E+TEvuyW3TIOGQeU2B/q/Yq/akSv543w4mIzC1rcv+sr+vSS4ddoH5a8b4+CkyuMz86ScemqCNQMagbUDMjuFDmxL7tlt4xDxgEl4q+vD2sE/dERvZ6jub/7dcv796sG9Cn9KVux/rSuYYwWVxTWC3QPagY1A2oGZHdinNiX3bJbxiHjRibOL/R2mFpZPN5e9CRM/UI6CHE7ce6xeEvD3c4BxIIEDDuMRvlL+sLO+O7+u6+1vG9vVvTpLkOvsd6qeN/eS2xf42JHW8LU3JC3O7m1Zkh/a2PnM/HqLLezJ2vXOq/1QeeL3aoJGp83SsbmAR9d1AxqBtQMaoZG1gyyu39O7Mtu2S3jZJyMG4p4En9DZzCf6nTmP2E4t9+ULVRxN4EDIeO3vGTsjnpF9/wtXhdb3q8re/TnakOvsX6oeN/WtHi/YrG+OWt7s3Yya1dKPvvDuLrkpU5m/dspmAadh/+EyTnxdaqkD6776KJmUDOgZlAzNLJmkN39c2JfdstuGSfjZNzAvJ+1M11vQp0WO3W2805V3ToVf+WZL6uYpe9rjOUbQ34N+Vu83m5wf/1nBseA2bZthudIxePp05DOAkixWPkp1LsFd7pdG8Lr6L5SaGef24h9/6RH3k7Clft7K/pgnY8wagY1A2oGNUPjagbZ3T8n9mW37JZxMk7GDUz8hfG7TojEFk/yP64xGN6cxd+cV2P7H8kpZunNmge2jUP6+5vDiz9YNdnpEQa91cRHa2fFe3GlhfuzpyuzTnVy6+/Q+wfpuQN8DflFsvq9bXNujc/LJHzJ21Sx/4d9hFEzqBlQM6gZGlczyO7+ObEvu2W3jJNxMm6o4jxh53t06J5Z/o17Pbb/u5xiAK7UODicH9Lf/im0ay6uOyMK+UeGZaOKuFOJ7GO89fDnHmNv/QD/3tUwuFsar/V43Q8mYIxW/eB/z0cYNYOaATWDmqFxNYPs7p8T+7Jbdss4GSfjhi7eonK7YkdOznL7B3u8YU9lFAPwbqg3tdTyAf/d18LoF+4Ztu09+nGL4dZY9yvet4MJ7efyHmN094D+zoEBF4K9PluTkodVt5Cu9TFGzaBmQM2gZmhczSC7++PEvuyW3TJOxsm4kaiag2u2t6nE2ywuh+oVzCcxdNrcjjSwz+M8XXXWjzg04L/7TUjvdtQvehRL1sVoptd6jP2die1v1dUJxwew/WUlAX92lts9VPG6H07IWP1pQgptmkvNoGZQM6gZ1AyyexSc2JfdslvGyTgZNxKLQvlK44NYWCJuv+zk/rWQHif2x+PjGq/9rzC4ecbiiuCPcttfmcD4vRBGuwALg7Grx9h/O7H9/SQM9zbccyXbvjqAbX9esu0LEzJWq26N/dFHGTWDmgE1g5qhcTWD7O6PE/uyW3bLOBkn40bmUsWOrB7A9uPtSr+FdOe36ubE/ngsDuUrn3e3vQP6e/sTLWqrVig/HmiqYz3G/SuJ7W/VIjez/YV/Rxj+fH/fhcm94u14Rf/G488cH2fUDGoG1AxqhkbVDLK7P07sy27ZLeNknIwbmS8rdmTXgP7G6wXbfifBwHFif3yO1nj9Vwf0t26E9OaiWxUm67a1lPRaCD21L1zxSpx/KvZ3Xp/bjT9C/xmqb08dhGUF2141IWN1f4+x+n8+zqgZ1AyoGdQMjaoZZHd/nNiX3bJbxsk4GTcyVYsXHB3g38kPhEUJho0T++OzsuY+zPaDuTG3vZuJjN13evTb8kBTVS34kuqirLcq9nndEL8sDGreyUGuZ9MmvW6P3eXjjJpBzYCaQc3QqJpBdvfHiX3ZLbtlnIyTcSPzahj+nEKLc9s9l+iHyon98bpYYx9mW0zlfwU+kMjYPVHRZ/fVkY01p8d4f5Dofp+p2OdtfWxvTXj2o/ORMNxf7F/KbXPPBI3XrT3G6zc+0qgZ1AyoGdQMjaoZZHd/nNiX3bJbxsk4GTdSZfOVPR7Q9vN3BWySSQzBxhpBH8f6kj63v7zg87Ewkb67WtFn3xtajbWsx3hP9QTL4Yp93tdHEfhH57lxuzsrtr15wMXD3TBZc9Nu7jFeT/tIo2ZQM6BmUDM0qmaQ3f1xYl92y24ZJ+Nk3Ej9XrEjSwew/e4FCW7II4boeo2w73dBjvx6FEcS6bNec7PtN6wa6+0eY/3HRPe76u6omS789HHneX+HqbvLtlRse8eA83DfhI3XTT3G62UfadQMagbUDGqGRtUMsrs/TuzLbtkt42ScjBup02F4v8TEg8iDru29K4sYovdrBH0/vwbGhUf+ym1nZSJ91uvKh7WGVWP1unXsfKL7XfXL+pkZbCdORfc4V0ysqdj23lm+7rgQ0aPOtm6HybpaP+q1aNcDH2nUDGoG1AxqhkbVDLK7P07sy27ZLeNknIwbqUMVO/L+LLe9p2tb1+UQQ1YUyEVt+ywLiJ8T6rMPQvWtjHMMq8baOaEFTNWtlldnsJ3peTqvdf23+WF4C8p/EgZ7lUPbLAy9b51uq4chvXV11AxqBjWDmkHNoGZIMbtTXxcv9QspZbfslnEyTsYVqFoh+/gst32ta1tb1NSMwGc1gv6XGW4zP13V1oT66/uKfvrJcGr1F5Ozie53LD7Lbid9WHMbu7qesyH3b2XbPjWL17w4PDv5e2lCx+uCkO7JZCf21QxqBjWDmkHNkGLNkGJ2O7Evu2V3etkt42TcxGfcoG7fyOuek+miepoRWRqq55Cb6a1163PPu51Yf92t6KMvDadWFzBnEt73qhOpva46WRSmFlAqWyzqwRAKwqOdbcRj06oJHa91Cqe5CY5HJ/bVDGoG1AxqhrbWDClmtxP7slt2p5fdMk7GTXzGLa3YiVuz2O70isrx9oUV6mlG6FSND+jhmtvKr0HxYUL9tLhHH201lBQwDXWpYr975c2xzuOehKnbF+tu+9c+X+u6rm18PsHjdV6N4/K8BAtqJ/bVDGoG1AxqhrbWDClmtxP7slt2p5fdMk7GTXzGzanYiSd9brN7bv3P1NKM2JoaH9C4OMiCHtt5JTx/NUD8PCxMqJ+29eijhYZSqwuY8wnv+5mK/X67ZjHx6Qy33c/iObEQuN55/o3Q3hPXgzA/uGLfiX01g5oBNYOaoU01Q4rZ7cS+7Jbd6WW3jJNxMq7Hl9KZdng8eP4Zni2YOzfA6F2q8SHd12Mb+fn7jibWR1ULZ1vsuvkmdZGg6GSY+WJZc7qKibudIC/ybcl2/+njdX7R9fx1Ez5ezbHvxL6aQc2AmkHN0K6awRz7TuzLbtkt42ScjEvgoDjTeY++6nruGnU0Y7K1xof0RsXz4w9S92f5WWi68xV9c9IQav0Yv5DwvlctmrW75Dmfdj1mZ8W2v67Y9vwZvMYNXc/7ynDtWTj9o4tQM6gZUDOoGRpVM8ju/pSdDPtW18hu2S3jZJyMG5YfQn+3b+St7nreIVnDmN2uEfYbSp67O/e4nxPsn8cV/fKO4dN4b8+ikG273WFm82nG+QWfdP790iy2vbrm64sLEd0Jz66GmW+4/rdPqsbrI12EmkHNgJpBzdComkF298eJfdktu2WcjJNxI9fP7Rt58XaO6QVz4/81BQ/j9mGNoC+7LetK7nHbEuubVT365TXDp/Fe7vEe/p3wvu8IM7v65Oeuf399Ftuu+0P39I/l8Vf+NwzV/9rQY7ze1EWoGdQMqBnUDLI7AU7sy27ZLeNknIwbuS/D7H/Jm56/60lI7xYm2ineWvMo9L69ZnnuefnFeO4k2De7KvrkoaHTCnPC84s9TdJVVJsr9vv73GO7rzSoM29m1RUfO2o8f2/X4w8Ypv/zVo9j8VldhJpBzYCaQc0guxPgxL7slt0yTsbJuJGrusXiYI3nr+96/PsTGiqpL8RzpKXvy1c19i0/bVT+DpaPEhyvJyr64wc1YmvcDpM57+mbFft9rutxi7P2V3h2pcbiGtteUbHtPT2eG69CmL618UfD8zlbehyHfdlFzaBmQM2gZpDdKXBiX3bLbhkn42TcyG2v2JljPZ7bPWfS9xMcKE7sN9PyGvsWD3DTU0ctydrTrn+L///CBMfrlYr+cJVxe/zQY2ynOrf7wop9vt71uFNd/31/zW3Pq9h21ZUN8Yqhm53HxYW4XjY8n7Ojx1j9SBehZlAzoGZQM8juBDixL7tlt4yTcTJu5Kpu3+gVQBfCs/mHFobJ5cR+c52rsX/Tvzh+MoMDVlvFoqbqVrWN6sPW+KzHuF6b6H7PrdjnB53HbCwpaup42kcenu163CZD8wW7e4zVbboINYOaATWDmkF2J8CJfdktu2WcjJNxI7c21J+XqejDE+esmvQFAp3Yb671Nfbvapiam+1u7r+nuF7Exop+eNrpB9pha49xvTXhfS8rVh+HqasLbs2ioPirZNtnSh7/QddjPjUsC33ZY6wu0UWoGdQMqBnUDLI7AU7sy27ZLeNknIwbuZdCvXmZum3resxOWeLEfsNdrbGP+fn5LiU6VvdV9MElH+Vkjt3/do5LqXpcsd/dV2xc6GPbF0q2e7ngseu6iqmfDckZf8mdvkUT1AxqBtQMagbZnXLN48S+7JbdMk7GybihmVOxQxdL3rDHXQdHnNhP8f1J9fbS73sUO7RL1fyJxxPe7weheoGk2VyFUzZH44Pc4+Kv+Pc6/3Y3uHKtStUt0qd1D2oGNQNqBjWD7E6EE/uyW3bLOBkn48aibO6k/C8VK8Oz2zEuBGiHOV0HmjrtbsJ9cbdiv7cbKq3zecX7eSbh/b5f43N8ss9tnwzlt652H1MudRVM6wzFSncq3qf3dA9qBjUDagY1g+xOhBP7slt2yzgZJ+PG4lHo/UvM8q6D5bUw2Yvl0j6fziDoP0q0Dxb12O9FhknrVK2Rci/h/b7YYyzHYuOVPrd9sGK78zqPOdz13/5jGPb8olW1gNcyXYSaQc2AmkHNILsT4cS+7JbdMk7GybixKFsU4XHn35eGZ7/83ZvFwIBxWRLK70zJH/hSDbxtFft90xBpraqrMuYnus/nQ+85NPtVdSvv61nb1fW/Txl+Pa0O1QuZgZpBzYCaQc0gu1PhxL7slt0yTsbJuLG4HMrnZFrSOQhMX8G/WmbQUkdrBP2xhPf/UMV+O0HZXlUrum9JdJ/PVuxzvANt8ZAK4g/DszVmriZcIA7SrjB5V0uhZlAzoGZQM7S5ZpDd/XNiX3bLbhkn42TcWFT9ynM9PLt6f72soMVW1gj61xPe/6rP+W7Do7VWVbyvnya6z1WLQh2c5bbfqnGciHMZug19dl+w4oUD7v5DzaBmQM2gZpDdKXFiX3bLbhkn42Rc4w4A0zu4WU6QgJ8qxvmlxPf9ccW+rzQ0Wu1Syfv6c6L7e6pkf+O0cgtmue1ec1PGPNxoyNV2taQfz+sa1AxqBtQMagbZnRgn9mW37JZxMk7GjcWZHm/YO/KBRGyuGOc7Et7vql+v7xsWz/k4a39m7UnWfg/tuG2v7HayOIfkvATfoxMl+3tgANue0yMP9/mI1LYglC9MtEH3oGZQM6gZ1AxqBtmdGCf2ZbfslnEyTsaNRdWJ/QMB0nKjYJzf7Ry4Ji3gYvvOkPifAyV91IY7lm6WvPbtCb5PRbfP3c7a3AFtv+xql5M+IjOyM1h4DzWDmkHNoGZQM8juyeHEvuyW3TJOxsm4sSg7sf+lTCBB/ykY6x8nvs8nKoJ+lyHxP9dL+ujXFrz290te+/cJvk8fDnkcF30ZuDzAAmlSnC4Zk9t0DWoGNYOaQc2gZpDdCXJiX3bLbhkn42TcWBSd2D8WIE3xFqy/wvO3ZS1JfJ+vVAT9YkPifx6W9NHDFrz2eAXKrVB82+GCxN6n3WG482Wey20/TrPwso/HjI+zRVd4XNE1qBnUDGoGNYOaQXYnyol92S27ZZyMk3Fj8UNux07JAhL3Rdd4P574vsZfU8vmEfvNUHjOryX91JaDfdktmKnNC78jPL9oz6oBb7/7l/wY/mt8NGbsvZKxuE7XoGZQM6gZ1AxqBtmdKCf2ZbfslnEyTsaNxakJOuhB9ErnwBQXO3sj8X3dGMp/vf/EUHjO/tD+2xd/K3j9NxN7n94Kw72t9pvg1vPZulYwDtUXqBnUDGoGNYOaQXanzIl92S27ZZyMk3FjEQvQuFL2+47/kJx9FUG/Uve8IF7dMX3Fw6PQvl/13wjpz60Yr0qJtwEeHmJx/HdIc4GlUdhWMP5ijWEKD1AzqBnUDGoG2Z0yJ/aR3TJOxsk4hmhTSH9uNcj7viTQrumaUvM6RVBbF4X5IhRfnTDHW8uQ8zCOsaIFJbfqclAzqBnUDDSS7B4cJ/aR3TIOGceQ7O28ea7AZNLcLQn6A7om6ZMMReH1ka5hyHl4oGDcHdPloGZAzUBjye7BORGmpn7JtxO6Btkt45Bx9O/18Gz1Y7daMEmWlYR8vG3c3SvpH/ee5N73OE3AK7pGHg4pD1/tjLH8gl3zdDuoGVAz0EiyG2S3jEPG0WhLw7NfMH/XHUyYnSVB/72umQh7C977n3SLPBxSHl4KL85buFS3g5oBNQONJbtBdss4ZByNFX+h7L7t5mtdwoQ5XRL063XNxDga3JbJ8PMwP3/lw6yt0e2gZkDNQGPJbpDdMg4ZR2Mtz9qt3Bu5WbcwYe4XhNdV3TJR4mIxF8OLt2au0zXycEC25bb9NGsbdTuoGVAz0FiyG2S3jJNxMo7G2lhwgItv5FxdwwTZEIp/vd+maybOgqz9Gl68Dc28gvJwtuJVDw9z235bt4OaATUDjSW7QXbLOBkn42ikeKLi85KD24+6hwlzOPj1frbmJLQvi7J2JTce4jzrC73N8rBPr4bnfzSIi/K+petBzaBmUDPQWLIbZPekk3EyjoYW0u9m7WYoPokR24e6iZaKi3vE+bDPdP7v8pqfiaLb8jbozkJxVfR4ZXNcVOdk1i5n7UmCIbCos2/5RYPmGwLycIbiVS13w/NXuriNFdQMagY1A80lu0F2I+NkHI0SD1rnO8X0v320h7qQFhyc8oH9d9ZW9HjeroLxflp3/teOrL2XteOd4uleyfHhaUjr6rtpsVg5m9vXC50TFcjDOpZl7U7Xc2+EqasjADWDmkHNQDPJbpDdyDgZR+P0ewJjup3RhTTc8ZKx+22P510pKA5e1p3/FQ/yf9U4fpxPvB/yq8RfDK5QkIe9vZa1P7uedy5MXfECqBnUDGoGmkl2g+xGxsk4WuNiwUHxG91CSz0oCfobFc/ZUvD4rbqy0BudL+xFffzBBOz/tk4ROL3PvwhBeVgh3so4fUXRP8EUd6BmUDOoGWg62Q2yGxkn42iNuFjg04KD3BZdQ0uVXSH2Q8nj4y/L+bm1v9SNlc6U9PHrE7L/yzqFy/R+/xGm5nlEHnbbHqYWH/q3c4xZq4tBzaBmUDOoGRpNdoPsRsbJOFplU8EBMf5qY44s2upqSdCXLYpzMve473RhT1cK+vevCeyH/WFqnvW4/8cNC3nYZWHnuXEbh4NbU0HNoGZQM6gZmk52g+xGxsk4WufzggPiZd1Ci31QEvRzCx77Ze4xJ3RfT3O7AkGBNLV405HgtkN5+KJ9wVUQoGZQM6gZ1AxtIrtBdiPjZByt8kvBAfFz3UKC4/qLTtjH9lbWLnX9W5x+Y79uq2VzSSG1S9cgDwE1A2oGAGQ3wPCVXUXzlq6h5RaEqavB/q3R4grgK3RZbYdK+tFceshDQM2AmgEA2Q0wAlsLDnrxl8w5uoZErMnasaxdC1OLhMSFduLcbxey9lnWXtNFM3ap4Ljxh25BHgJqBtQMAMhugNH4uqDY/lG3ACXKrmr+RtcgDwFQMwAAwGhcKSi2P9YtQImyuXK36BrkIQBqBgAAGL4FJcX2Ol0DlPgiFE9XMlfXIA8BUDMAAMDwbS8oth/rFqBC0Vy5P+kW5CEAagYAABiNIwXF9hndApSYF4rnyv1E1yAPAVAzAADAaPxRUGzv1y1Aia2heLqStboGeQiAmgEAAIbv5ZJi+w1dA5T4quCY8Ui3IA8BUDMAAMBo7Cwotv/WLUCFXwuOG6d1C/IQADUDAACMxknFNjADZXPlvqdrkIcAqBkAAGA0bhUU23t1C1BiWyiermSZrkEeAqBmAACA4VtWUmyv0DVAiaK5cm/pFuQhAGoGAAAYjd0FxfYd3QJUuFxw3DimW5CHAKgZAABgNE4XFNvf6hagxNxQPFfuNl2DPARAzQAAAKNxv6DY3lnwuCVZO5S1OboMJtqmgmNG/NL+UsFj4xQmq3QZ8hBAzaBmAACAwVkZiucTXlrw2B+zdlyXwcT7oOCYcbngcfOz9ntwxTPyEEDNoGYAAICB2lNQbN8oeNznWbudtQW6DCZe0XQlnxQ87lSYugJ6sS5DHgKoGdQMAAAwON+F3otZ7QhTt8yu1V1A5krBceP/co852Pnvm3QX8hBAzaBmAACAwbpTUGy/2/Xv67P2OGsHdBXQ8bjguNE91/iBzn/7TFchDwHUDGoGAAAYrEWheD7hzzv/Hk9oPMraCV0FdCk6bsTF7uKCosc6//ucbkIeAqgZ1AwAADB4b5cU293trG4Ccu73OG5cDFOL4I3SvKxdClNTpYA8BFAzqBkAAEjWih6F9iFdBBQ4XHHcOJq1uWN8Teu8PchDADWDmgEAgNRtztpvYWr+yydZu9kpslfpGqDES1k7krUHnePG3ax9m7U1Y3o9eztf0B97a5CHAGoGNQMAAAA0257w7Mq/07oDAFAzAAAAQHN9Ep6/pf89XQIAqBkAAACgeRZn7Ux4ca7eFboGAFAzAAAAQHPMy9r+rN0r+IJ+W/cAAGoGAAAAaIZlYepqu6cFX86r2k5dBwBqBjUDAAAAjN7pGX45n26bdB0AqBnUDAAAADB+O3Jfxv/J2iLdAgCoGQAAAKCZTuS+pF/VJQCAmgEAAACa61buS/qXugQAUDMAAABAMy0LL86L+7ZuAQDUDAAAANBMe3Jf0J9mbY5uAQDUDAAAANBMp3Nf0n/UJQCAmgEAAACa6+/cl/SPdAkAoGYAAACAZlodXpwr9/90CwCgZgAAAIBm+iD3Bf2hLgEA1AwAAADQXGdzX9JP6xIAQM0AAAAAzTQna09zX9L36hYAQM0AAAAAzbQhvDhX7jLdAgCoGQAAAKCZPst9Qb+lSwAANQMAAAA016Xcl/TjugQAUDMAAABAM83L2j+5L+nbdQsAoGYAAACAZtqW+4Iev7Av1C0AgJoBAAAAmulw7kv6rwWP2ZG1pboKANQMagYAAAAYv2u5L+lf5P59Q9ZuZm2+rgIANYOaAQAAAMZrYe4Lemxvdf378qzdz9o6XQUAagY1AwAAAIzf9vDiXLlzOv+2JGu3sva5bgIANYOaAQAAAJrhcMGX9EVZW5W1P7L2sy4CANQMAAAA0Bznwou31U+361lbrIsAADUDAAAANMexki/ov4Wp2+oBANQMAAAA0CDxi/iZrD3utPjlfH94NmcuAICaAQCA//p/FcOs94jutHIAAAHvdEVYdE1hdGhNTAA8bWF0aCB4bWxucz0iaHR0cDovL3d3dy53My5vcmcvMTk5OC9NYXRoL01hdGhNTCI+PG1zdHlsZSBtYXRoc2l6ZT0iMTZweCI+PG1zdWI+PG1pPnY8L21pPjxtaT50PC9taT48L21zdWI+PG1vPj08L21vPjxtbz4mI3gyMjA3OzwvbW8+PG1zdWI+PG1pPmY8L21pPjxtc3ViPjxtaT5pPC9taT48bWk+dDwvbWk+PC9tc3ViPjwvbXN1Yj48bW8+KDwvbW8+PG1zdWI+PG1pPnc8L21pPjxtaT50PC9taT48L21zdWI+PG1vPik8L21vPjxtbz4tPC9tbz48bW8+JiN4MjIwNzs8L21vPjxtc3ViPjxtaT5mPC9taT48bXN1Yj48bWk+aTwvbWk+PG1pPnQ8L21pPjwvbXN1Yj48L21zdWI+PG1vPig8L21vPjxtb3Zlcj48bWk+dzwvbWk+PG1vPn48L21vPjwvbW92ZXI+PG1vPik8L21vPjxtbz4rPC9tbz48bW8+JiN4MjIwNzs8L21vPjxtaT5mPC9taT48bW8+KDwvbW8+PG1vdmVyPjxtaT53PC9taT48bW8+fjwvbW8+PC9tb3Zlcj48bW8+KTwvbW8+PC9tc3R5bGU+PC9tYXRoPj9phbAAAAAASUVORK5CYII=\&quot;,\&quot;slideId\&quot;:280,\&quot;accessibleText\&quot;:\&quot;v 下标 t 等于 倒三角算子 f 下标 i 下标 t 结束下标 左括号 w 下标 t 右括号 减 倒三角算子 f 下标 i 下标 t 结束下标 左括号 w 有 双点 在上方 右括号 加 倒三角算子 f 左括号 w 有 双点 在上方 右括号\&quot;,\&quot;imageHeight\&quot;:23.016}]&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126</TotalTime>
  <Words>445</Words>
  <Application>Microsoft Macintosh PowerPoint</Application>
  <PresentationFormat>宽屏</PresentationFormat>
  <Paragraphs>51</Paragraphs>
  <Slides>9</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等线</vt:lpstr>
      <vt:lpstr>等线 Light</vt:lpstr>
      <vt:lpstr>Arial</vt:lpstr>
      <vt:lpstr>Open Sans</vt:lpstr>
      <vt:lpstr>Office 主题​​</vt:lpstr>
      <vt:lpstr>DARPA Meeting</vt:lpstr>
      <vt:lpstr>(u, v) pairs </vt:lpstr>
      <vt:lpstr>SVRG</vt:lpstr>
      <vt:lpstr>SVGR</vt:lpstr>
      <vt:lpstr>PowerPoint 演示文稿</vt:lpstr>
      <vt:lpstr>SVRG update</vt:lpstr>
      <vt:lpstr>Experimental Setting</vt:lpstr>
      <vt:lpstr>Experimental Result</vt:lpstr>
      <vt:lpstr>For next meeting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Sun, Yongliang</dc:creator>
  <cp:lastModifiedBy>Sun, Yongliang</cp:lastModifiedBy>
  <cp:revision>3</cp:revision>
  <dcterms:created xsi:type="dcterms:W3CDTF">2025-10-01T06:16:37Z</dcterms:created>
  <dcterms:modified xsi:type="dcterms:W3CDTF">2025-10-01T08:22:44Z</dcterms:modified>
</cp:coreProperties>
</file>