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83" r:id="rId3"/>
    <p:sldId id="288" r:id="rId4"/>
    <p:sldId id="286" r:id="rId5"/>
    <p:sldId id="287" r:id="rId6"/>
    <p:sldId id="284" r:id="rId7"/>
    <p:sldId id="278" r:id="rId8"/>
    <p:sldId id="282" r:id="rId9"/>
    <p:sldId id="279" r:id="rId10"/>
    <p:sldId id="275" r:id="rId11"/>
    <p:sldId id="276" r:id="rId12"/>
    <p:sldId id="277" r:id="rId13"/>
    <p:sldId id="28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05EC30-21F7-AB4A-B71E-53382CECDAEE}" v="65" dt="2025-09-10T07:02:01.2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3" autoAdjust="0"/>
    <p:restoredTop sz="94752"/>
  </p:normalViewPr>
  <p:slideViewPr>
    <p:cSldViewPr snapToGrid="0">
      <p:cViewPr varScale="1">
        <p:scale>
          <a:sx n="79" d="100"/>
          <a:sy n="79" d="100"/>
        </p:scale>
        <p:origin x="60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B89DD-0D3B-5B44-B040-C035DBFE389B}" type="datetimeFigureOut">
              <a:rPr kumimoji="1" lang="zh-CN" altLang="en-US" smtClean="0"/>
              <a:t>2025/9/24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98E8E-0A74-564A-9477-855DF81251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93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6F9A4-8DF1-BC6D-812E-BB07C347E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06F517-1F60-5FF4-4906-B9F9A2388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393E6-791D-AD1A-5675-0F93D8832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6788-D528-174A-80C2-57BD28A26B68}" type="datetimeFigureOut">
              <a:rPr kumimoji="1" lang="zh-CN" altLang="en-US" smtClean="0"/>
              <a:t>2025/9/24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34E36-5DDD-21B9-CF0C-1C650DAF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B8ADE6-61C3-09CE-9229-C8C31092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DC07-532B-C248-8A94-AD8D55C1E6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6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339CC-BF8B-315B-66FD-05FFAC0E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2E56C5-CB11-8277-CCC5-73D83CBA2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169499-D8F0-B77B-B611-DD5B9A5A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6788-D528-174A-80C2-57BD28A26B68}" type="datetimeFigureOut">
              <a:rPr kumimoji="1" lang="zh-CN" altLang="en-US" smtClean="0"/>
              <a:t>2025/9/24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0CE6FB-7848-B8EB-8ADD-3D20A607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43AA8E-A2CF-4AF4-DB4B-DEFD67FD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DC07-532B-C248-8A94-AD8D55C1E6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404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89611A-BE23-D59B-8192-658AA00BC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64DD10-BDB6-E62B-1A74-50DA6C613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BC7E8-6757-B0DD-68C2-B644648C6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6788-D528-174A-80C2-57BD28A26B68}" type="datetimeFigureOut">
              <a:rPr kumimoji="1" lang="zh-CN" altLang="en-US" smtClean="0"/>
              <a:t>2025/9/24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04B4F-7E5A-998B-EEC8-98F92352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DA60ED-B5BC-2768-B3F2-FE674CA22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DC07-532B-C248-8A94-AD8D55C1E6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803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066D0-923F-3596-E096-060CD809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E1A806-E77A-D3C8-A146-69DBF73FD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FBB6B-2308-B6EF-CB3A-2DC827B5D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6788-D528-174A-80C2-57BD28A26B68}" type="datetimeFigureOut">
              <a:rPr kumimoji="1" lang="zh-CN" altLang="en-US" smtClean="0"/>
              <a:t>2025/9/24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FD2FB-2FC2-A67A-0014-0DFB366BA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F6A1C-B479-29DC-3029-DC82553B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DC07-532B-C248-8A94-AD8D55C1E6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465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D552A-1081-6AA8-1DEA-EEDC6E7B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3C23E-8995-1D60-1855-BF5DF5691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5D75BA-BA99-17C4-CC3A-C367EC42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6788-D528-174A-80C2-57BD28A26B68}" type="datetimeFigureOut">
              <a:rPr kumimoji="1" lang="zh-CN" altLang="en-US" smtClean="0"/>
              <a:t>2025/9/24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69B628-2080-C0DE-B3BD-C973EB546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2468F3-7C9A-DA09-0A7E-56F576D2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DC07-532B-C248-8A94-AD8D55C1E6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919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59AF0-C277-C202-1C63-83426C78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6C7332-99E7-EF8C-9B9E-3CF34660F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AD3913-538C-AE2F-79E3-16427B541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E1DAF-3529-0C07-0155-646A8DB4B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6788-D528-174A-80C2-57BD28A26B68}" type="datetimeFigureOut">
              <a:rPr kumimoji="1" lang="zh-CN" altLang="en-US" smtClean="0"/>
              <a:t>2025/9/24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E63341-891A-75BB-D281-5043B26A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E60887-5BB9-DE6D-FD6B-2AFEE7C9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DC07-532B-C248-8A94-AD8D55C1E6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52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DF132-55A2-EC0F-A61B-70CA98C4C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AC5BFA-8A8D-38DA-300C-1751B1405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9E2E2A-A663-307F-8CBC-164E1FEFA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474D6D-4C94-84AA-D289-2B56405CA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7D5F3F-589E-D1E6-9B68-1E281BEFD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C65119-CDF7-FF87-099A-5E651608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6788-D528-174A-80C2-57BD28A26B68}" type="datetimeFigureOut">
              <a:rPr kumimoji="1" lang="zh-CN" altLang="en-US" smtClean="0"/>
              <a:t>2025/9/24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FE32B3-51BE-D318-45BC-208DA123A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C8FAD6-3334-D194-E136-880FDBA1D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DC07-532B-C248-8A94-AD8D55C1E6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252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7103A-F507-2D58-575F-5AE86DDB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FE7048-7299-32B0-AA40-8D271887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6788-D528-174A-80C2-57BD28A26B68}" type="datetimeFigureOut">
              <a:rPr kumimoji="1" lang="zh-CN" altLang="en-US" smtClean="0"/>
              <a:t>2025/9/24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84F9AA-C8FD-D3D6-F7B9-3A8A125D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ECAFFD-9006-AC34-E947-659FE8030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DC07-532B-C248-8A94-AD8D55C1E6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625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E74D27-3569-3E84-CFCD-A5DA00CC3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6788-D528-174A-80C2-57BD28A26B68}" type="datetimeFigureOut">
              <a:rPr kumimoji="1" lang="zh-CN" altLang="en-US" smtClean="0"/>
              <a:t>2025/9/24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25C311-96AF-6093-1772-53AB8F6D1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A2FC02-A5A3-93F0-3330-34BE58C7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DC07-532B-C248-8A94-AD8D55C1E6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956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97D18-8E08-34A4-6FCC-5D2FFF2A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CEA001-6244-A1EB-E2BC-B7027C8F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C05F84-6DCB-B8DA-CA50-1F86B3A72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93DCBF-EABC-C188-A19E-2EFE0B42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6788-D528-174A-80C2-57BD28A26B68}" type="datetimeFigureOut">
              <a:rPr kumimoji="1" lang="zh-CN" altLang="en-US" smtClean="0"/>
              <a:t>2025/9/24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60B4BF-7426-3A8C-66CA-7912E405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FBFB29-74D8-4DA6-A47B-660B5271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DC07-532B-C248-8A94-AD8D55C1E6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247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21730-2722-605E-17CD-B05012BC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C52EF9-7DC6-FAFB-4470-E4D732F6D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369396-64D4-3A55-1E02-5DF5A5D16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3197F9-C893-4410-CF40-F9943536D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6788-D528-174A-80C2-57BD28A26B68}" type="datetimeFigureOut">
              <a:rPr kumimoji="1" lang="zh-CN" altLang="en-US" smtClean="0"/>
              <a:t>2025/9/24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C53053-9A56-27A0-A7B4-E2BE8C41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35530F-7F01-7DA1-8931-60131F3D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DC07-532B-C248-8A94-AD8D55C1E6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307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F36C7B-0F13-664A-6A2D-95995E0A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D867D8-FC0C-F75A-575C-C9D75383A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6ECE19-D160-2D9C-1B0E-6D9DF7225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A46788-D528-174A-80C2-57BD28A26B68}" type="datetimeFigureOut">
              <a:rPr kumimoji="1" lang="zh-CN" altLang="en-US" smtClean="0"/>
              <a:t>2025/9/24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A1B2EB-345C-1C9F-5C0B-E5D7C4556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8A4442-0C6F-0910-5DDA-F87935502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32DC07-532B-C248-8A94-AD8D55C1E6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522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4D37A-DDDA-54CF-8F89-F22072B12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DARPA</a:t>
            </a:r>
            <a:r>
              <a:rPr kumimoji="1" lang="zh-CN" altLang="en-US" dirty="0"/>
              <a:t> </a:t>
            </a:r>
            <a:r>
              <a:rPr kumimoji="1" lang="en-US" altLang="zh-CN" dirty="0"/>
              <a:t>Meeting</a:t>
            </a:r>
            <a:br>
              <a:rPr kumimoji="1" lang="en-US" altLang="zh-CN" dirty="0"/>
            </a:br>
            <a:r>
              <a:rPr lang="en-US" altLang="zh-TW" sz="4000" dirty="0"/>
              <a:t>Second order methods and reinitialization on solving relaxed MIS problems</a:t>
            </a:r>
            <a:endParaRPr kumimoji="1"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7184F8-F25C-D3E0-574D-3BB2A959A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5562"/>
            <a:ext cx="9144000" cy="1655762"/>
          </a:xfrm>
        </p:spPr>
        <p:txBody>
          <a:bodyPr/>
          <a:lstStyle/>
          <a:p>
            <a:r>
              <a:rPr kumimoji="1" lang="en-US" altLang="zh-CN" dirty="0"/>
              <a:t>Cheng-Han Huang</a:t>
            </a:r>
          </a:p>
          <a:p>
            <a:r>
              <a:rPr kumimoji="1" lang="en-US" altLang="zh-CN" dirty="0"/>
              <a:t>2025.9.24 </a:t>
            </a:r>
          </a:p>
        </p:txBody>
      </p:sp>
    </p:spTree>
    <p:extLst>
      <p:ext uri="{BB962C8B-B14F-4D97-AF65-F5344CB8AC3E}">
        <p14:creationId xmlns:p14="http://schemas.microsoft.com/office/powerpoint/2010/main" val="2998463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652828-0678-8EC6-71DF-77F015AE8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Reinitialization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0EA53DD-43CD-CC75-8F86-11EA09A03B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The original degree-based initialization before randomizing is</a:t>
                </a:r>
              </a:p>
              <a:p>
                <a:pPr marL="0" indent="0">
                  <a:buNone/>
                </a:pPr>
                <a:br>
                  <a:rPr lang="en-US" altLang="zh-TW" dirty="0"/>
                </a:br>
                <a:r>
                  <a:rPr lang="en-US" altLang="zh-TW" dirty="0"/>
                  <a:t>			    where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/>
                  <a:t>We propose to used instead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den>
                    </m:f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𝑖𝑛𝑖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TW" b="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TW" b="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b="0" dirty="0"/>
                  <a:t> </a:t>
                </a:r>
                <a:r>
                  <a:rPr lang="en-US" altLang="zh-TW" dirty="0"/>
                  <a:t>denotes how many times node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b="0" i="1" dirty="0"/>
                  <a:t> </a:t>
                </a:r>
                <a:r>
                  <a:rPr lang="en-US" altLang="zh-TW" b="0" dirty="0"/>
                  <a:t>is chosen in the first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b="0" i="1" dirty="0"/>
                  <a:t> </a:t>
                </a:r>
                <a:r>
                  <a:rPr lang="en-US" altLang="zh-TW" b="0" dirty="0"/>
                  <a:t>trials.</a:t>
                </a:r>
                <a:endParaRPr lang="en-US" altLang="zh-TW" b="0" i="1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0EA53DD-43CD-CC75-8F86-11EA09A03B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1FB32728-E3AB-AB9A-83B4-8612036E8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630" y="2367023"/>
            <a:ext cx="3063217" cy="8119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D38B16C-7151-98C1-0B11-47EBA43BC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547" y="2273778"/>
            <a:ext cx="2626387" cy="99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89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B9674-2583-0B90-3F0E-2CA51C8C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Reinitialization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DBDF419-518F-3370-A459-ABD926C7FC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Initial experiments show that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zh-TW" dirty="0"/>
                  <a:t> is an acceptable choice, and that denser graphs are more likely to benefit from this technique.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Next, we consider nonconstant schedules for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/>
                  <a:t>Experiments are run on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𝐸𝑅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200, 400, 600, 800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0.5,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seed 0 to </a:t>
                </a:r>
                <a:br>
                  <a:rPr lang="en-US" altLang="zh-TW" i="1" dirty="0">
                    <a:latin typeface="Cambria Math" panose="02040503050406030204" pitchFamily="18" charset="0"/>
                  </a:rPr>
                </a:br>
                <a:r>
                  <a:rPr lang="en-US" altLang="zh-TW" i="1" dirty="0">
                    <a:latin typeface="Cambria Math" panose="02040503050406030204" pitchFamily="18" charset="0"/>
                  </a:rPr>
                  <a:t>10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. Each instance is given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50 </m:t>
                    </m:r>
                  </m:oMath>
                </a14:m>
                <a:r>
                  <a:rPr lang="en-US" altLang="zh-TW" dirty="0"/>
                  <a:t>trials, and the solution size reported is the best among the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50 </m:t>
                    </m:r>
                  </m:oMath>
                </a14:m>
                <a:r>
                  <a:rPr lang="en-US" altLang="zh-TW" dirty="0"/>
                  <a:t>trials.</a:t>
                </a:r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DBDF419-518F-3370-A459-ABD926C7FC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816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604E4-930A-F4B6-D4E3-D0CE5FB5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Reinitialization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0F291E7-677F-28F8-D4D5-542BBDF298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Different choices of lambda schedules.</a:t>
                </a:r>
                <a:br>
                  <a:rPr lang="en-US" altLang="zh-TW" dirty="0"/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TW" dirty="0"/>
                  <a:t>.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0F291E7-677F-28F8-D4D5-542BBDF298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05B0AFC5-0DD9-3A2A-9070-61FF78ACD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329" y="791569"/>
            <a:ext cx="4404569" cy="574489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5087851-FE72-D953-99F9-50E2C50EE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364" y="2750264"/>
            <a:ext cx="3327535" cy="360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05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19989E-ADA2-37F9-56FD-6B272FE8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 next meeting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7235AF-A442-B182-593B-ADA8336A9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Newton and L-BFGS refine for time issue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How do we benefit from thread parallelization (Newton and L-BFGS) 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Maybe some time later: Comparison with GPU Based Baselines (</a:t>
            </a:r>
            <a:r>
              <a:rPr lang="en-US" altLang="zh-TW" dirty="0" err="1"/>
              <a:t>CuOPT</a:t>
            </a:r>
            <a:r>
              <a:rPr lang="en-US" altLang="zh-TW" dirty="0"/>
              <a:t>) and </a:t>
            </a:r>
            <a:r>
              <a:rPr lang="en-US" altLang="zh-TW" dirty="0" err="1"/>
              <a:t>iSCO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3815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0247BB-C6A1-C005-F9B5-2F326A7A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Methods Comparison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014FF0-DB66-D029-6FFC-A41F94D829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Set fixed time limits for the following five methods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Baselines: </a:t>
                </a:r>
                <a:r>
                  <a:rPr lang="en-US" altLang="zh-TW" dirty="0" err="1"/>
                  <a:t>pCQO</a:t>
                </a:r>
                <a:r>
                  <a:rPr lang="en-US" altLang="zh-TW" dirty="0"/>
                  <a:t>, CP-SAT, </a:t>
                </a:r>
                <a:r>
                  <a:rPr lang="en-US" altLang="zh-TW" dirty="0" err="1"/>
                  <a:t>Gurobi</a:t>
                </a:r>
                <a:endParaRPr lang="en-US" altLang="zh-TW" dirty="0"/>
              </a:p>
              <a:p>
                <a:r>
                  <a:rPr lang="en-US" altLang="zh-TW" dirty="0"/>
                  <a:t>Attempts: Newton, L-BFGS</a:t>
                </a:r>
              </a:p>
              <a:p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On 10 instances for each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𝐸𝑅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500,0.5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𝐸𝑅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1000,0.5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𝐸𝑅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2000,0.5</m:t>
                        </m:r>
                      </m:e>
                    </m:d>
                  </m:oMath>
                </a14:m>
                <a:r>
                  <a:rPr lang="en-US" altLang="zh-TW" b="0" dirty="0"/>
                  <a:t> </a:t>
                </a: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014FF0-DB66-D029-6FFC-A41F94D829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50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A0CB4-7612-D435-2AF7-7A99EA9AA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8C733F-B7FF-09E2-8B2E-F1D52AE0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Methods for Solving Relaxed LP for MIS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B55072-2A86-FD77-77FE-0D87B551C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pCQO</a:t>
            </a:r>
            <a:r>
              <a:rPr lang="en-US" altLang="zh-TW" dirty="0"/>
              <a:t>: Baseline for solving a relaxed continuous optimization problem with MGD and a new MIS checker to replace traditional tolerance termination condition.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What we are exploring:</a:t>
            </a:r>
          </a:p>
          <a:p>
            <a:r>
              <a:rPr lang="en-US" altLang="zh-TW" dirty="0"/>
              <a:t>Newton: Follows the structure of </a:t>
            </a:r>
            <a:r>
              <a:rPr lang="en-US" altLang="zh-TW" dirty="0" err="1"/>
              <a:t>pCQO</a:t>
            </a:r>
            <a:r>
              <a:rPr lang="en-US" altLang="zh-TW" dirty="0"/>
              <a:t> but instead uses Newton to approach the relaxed optimization problem.</a:t>
            </a:r>
          </a:p>
          <a:p>
            <a:r>
              <a:rPr lang="en-US" altLang="zh-TW" dirty="0"/>
              <a:t>L-BFGS: Follows the structure of </a:t>
            </a:r>
            <a:r>
              <a:rPr lang="en-US" altLang="zh-TW" dirty="0" err="1"/>
              <a:t>pCQO</a:t>
            </a:r>
            <a:r>
              <a:rPr lang="en-US" altLang="zh-TW" dirty="0"/>
              <a:t> but instead uses </a:t>
            </a:r>
            <a:r>
              <a:rPr lang="en-US" altLang="zh-TW" dirty="0" err="1"/>
              <a:t>Scipy’s</a:t>
            </a:r>
            <a:r>
              <a:rPr lang="en-US" altLang="zh-TW" dirty="0"/>
              <a:t> L-BFGS-B to approach the relaxed optimization problem.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715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AC9405-848E-5CA7-A32C-7222F0D0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Description for Each Method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C8604E-F603-D8AE-5827-21775B9E0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CP-SAT: Google’s open-source solver that turns a problem into Boolean SAT with CP propagators and largest neighborhood search</a:t>
            </a:r>
          </a:p>
          <a:p>
            <a:endParaRPr lang="en-US" altLang="zh-TW" dirty="0"/>
          </a:p>
          <a:p>
            <a:r>
              <a:rPr lang="en-US" altLang="zh-TW" dirty="0" err="1"/>
              <a:t>Gurobi</a:t>
            </a:r>
            <a:r>
              <a:rPr lang="en-US" altLang="zh-TW" dirty="0"/>
              <a:t>: SOTA commercial solver that uses simplex method or interior method to branch-and-cut on LP relaxations.</a:t>
            </a:r>
          </a:p>
          <a:p>
            <a:endParaRPr lang="en-US" altLang="zh-TW" dirty="0"/>
          </a:p>
          <a:p>
            <a:r>
              <a:rPr lang="en-US" altLang="zh-TW" dirty="0"/>
              <a:t>Both methods are CPU-based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6849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CF2F48-BCD0-4ED9-43B2-551AFA21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Description for Each Method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9194D4-8337-86B1-C215-2DC4D17F0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pCQO</a:t>
            </a:r>
            <a:r>
              <a:rPr lang="en-US" altLang="zh-TW" dirty="0"/>
              <a:t>: Baseline for solving a relaxed continuous optimization problem with MGD and a new MIS checker to replace traditional tolerance termination condition.</a:t>
            </a:r>
          </a:p>
          <a:p>
            <a:endParaRPr lang="en-US" altLang="zh-TW" dirty="0"/>
          </a:p>
          <a:p>
            <a:r>
              <a:rPr lang="en-US" altLang="zh-TW" dirty="0"/>
              <a:t>Newton: Follows the structure of </a:t>
            </a:r>
            <a:r>
              <a:rPr lang="en-US" altLang="zh-TW" dirty="0" err="1"/>
              <a:t>pCQO</a:t>
            </a:r>
            <a:r>
              <a:rPr lang="en-US" altLang="zh-TW" dirty="0"/>
              <a:t> but instead uses Newton to approach the relaxed optimization problem.</a:t>
            </a:r>
          </a:p>
          <a:p>
            <a:endParaRPr lang="en-US" altLang="zh-TW" dirty="0"/>
          </a:p>
          <a:p>
            <a:r>
              <a:rPr lang="en-US" altLang="zh-TW" dirty="0"/>
              <a:t>L-BFGS: Follows the structure of </a:t>
            </a:r>
            <a:r>
              <a:rPr lang="en-US" altLang="zh-TW" dirty="0" err="1"/>
              <a:t>pCQO</a:t>
            </a:r>
            <a:r>
              <a:rPr lang="en-US" altLang="zh-TW" dirty="0"/>
              <a:t> but instead uses </a:t>
            </a:r>
            <a:r>
              <a:rPr lang="en-US" altLang="zh-TW" dirty="0" err="1"/>
              <a:t>Scipy’s</a:t>
            </a:r>
            <a:r>
              <a:rPr lang="en-US" altLang="zh-TW" dirty="0"/>
              <a:t> L-BFGS-B to approach the relaxed optimization problem.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464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572C743F-7006-E535-1091-15D39BB061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7357786"/>
              </p:ext>
            </p:extLst>
          </p:nvPr>
        </p:nvGraphicFramePr>
        <p:xfrm>
          <a:off x="788610" y="1539247"/>
          <a:ext cx="100922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5066">
                  <a:extLst>
                    <a:ext uri="{9D8B030D-6E8A-4147-A177-3AD203B41FA5}">
                      <a16:colId xmlns:a16="http://schemas.microsoft.com/office/drawing/2014/main" val="505824640"/>
                    </a:ext>
                  </a:extLst>
                </a:gridCol>
                <a:gridCol w="1053834">
                  <a:extLst>
                    <a:ext uri="{9D8B030D-6E8A-4147-A177-3AD203B41FA5}">
                      <a16:colId xmlns:a16="http://schemas.microsoft.com/office/drawing/2014/main" val="272579885"/>
                    </a:ext>
                  </a:extLst>
                </a:gridCol>
                <a:gridCol w="1091548">
                  <a:extLst>
                    <a:ext uri="{9D8B030D-6E8A-4147-A177-3AD203B41FA5}">
                      <a16:colId xmlns:a16="http://schemas.microsoft.com/office/drawing/2014/main" val="3894302122"/>
                    </a:ext>
                  </a:extLst>
                </a:gridCol>
                <a:gridCol w="1067113">
                  <a:extLst>
                    <a:ext uri="{9D8B030D-6E8A-4147-A177-3AD203B41FA5}">
                      <a16:colId xmlns:a16="http://schemas.microsoft.com/office/drawing/2014/main" val="661169279"/>
                    </a:ext>
                  </a:extLst>
                </a:gridCol>
                <a:gridCol w="1649791">
                  <a:extLst>
                    <a:ext uri="{9D8B030D-6E8A-4147-A177-3AD203B41FA5}">
                      <a16:colId xmlns:a16="http://schemas.microsoft.com/office/drawing/2014/main" val="1556732303"/>
                    </a:ext>
                  </a:extLst>
                </a:gridCol>
                <a:gridCol w="1944915">
                  <a:extLst>
                    <a:ext uri="{9D8B030D-6E8A-4147-A177-3AD203B41FA5}">
                      <a16:colId xmlns:a16="http://schemas.microsoft.com/office/drawing/2014/main" val="310165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Graph, 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MGD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CP-SAT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Gurobi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Newton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L-BFGS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45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ER(500,0.5), 5 sec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8.7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11.2 (11.2)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11.1 (11.1)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907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ER(1000,0.5), 5 sec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11.8 (9.3)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11.2 (11.2)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51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ER(1000,0.5), 10 sec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12.2 (9.5)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11.6 (11.4)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26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ER(2000,0.5), 10 sec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10.5 (9.7)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11.8 (11.8)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96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ER(2000,0.5), 20 sec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10.8 (9.7)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11.8 (11.8)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884136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F5B35068-45D8-F7E5-BD4C-A73E4EF65CD4}"/>
              </a:ext>
            </a:extLst>
          </p:cNvPr>
          <p:cNvSpPr/>
          <p:nvPr/>
        </p:nvSpPr>
        <p:spPr>
          <a:xfrm>
            <a:off x="7291010" y="1490133"/>
            <a:ext cx="3589867" cy="2308324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BC852A-D552-77D9-E5AB-5029095D37CD}"/>
              </a:ext>
            </a:extLst>
          </p:cNvPr>
          <p:cNvSpPr/>
          <p:nvPr/>
        </p:nvSpPr>
        <p:spPr>
          <a:xfrm>
            <a:off x="4093029" y="1490133"/>
            <a:ext cx="3197981" cy="230832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3F1FC77-64E2-2240-5FC6-CAA21757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 with CPU Based Baselines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2AA7337-02A0-BFBB-13D8-63AA8444EA37}"/>
              </a:ext>
            </a:extLst>
          </p:cNvPr>
          <p:cNvSpPr txBox="1"/>
          <p:nvPr/>
        </p:nvSpPr>
        <p:spPr>
          <a:xfrm>
            <a:off x="979714" y="4972579"/>
            <a:ext cx="10232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Note that both CP-SAT and </a:t>
            </a:r>
            <a:r>
              <a:rPr lang="en-US" altLang="zh-TW" dirty="0" err="1"/>
              <a:t>Gurobi</a:t>
            </a:r>
            <a:r>
              <a:rPr lang="en-US" altLang="zh-TW" dirty="0"/>
              <a:t> use thread-based parallelization, but the three gradient-based methods do not. The code is run on my local computer for initial results and is also able to run on advanced computational systems for future reports.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331FDB6-C272-F621-7363-0DD1D986567F}"/>
              </a:ext>
            </a:extLst>
          </p:cNvPr>
          <p:cNvSpPr txBox="1"/>
          <p:nvPr/>
        </p:nvSpPr>
        <p:spPr>
          <a:xfrm>
            <a:off x="4093029" y="3870476"/>
            <a:ext cx="27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Baselines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1D1D91F-07D7-7E5D-3AEB-14A95EEA84BA}"/>
              </a:ext>
            </a:extLst>
          </p:cNvPr>
          <p:cNvSpPr txBox="1"/>
          <p:nvPr/>
        </p:nvSpPr>
        <p:spPr>
          <a:xfrm>
            <a:off x="7291010" y="3902173"/>
            <a:ext cx="4247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Preliminary, brackets indicate without using the clique informed penalty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5897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56B079-E682-0BD4-E51B-6BE32BC7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Based Methods by Number of Initializations 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97F335-6FA2-D5EC-B3E0-AB2C13E3A3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altLang="zh-TW" dirty="0"/>
                  <a:t>trials for each instance in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𝐸𝑅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(500, 0.5,</m:t>
                    </m:r>
                  </m:oMath>
                </a14:m>
                <a:r>
                  <a:rPr lang="en-US" altLang="zh-TW" b="0" i="1" dirty="0">
                    <a:latin typeface="Cambria Math" panose="02040503050406030204" pitchFamily="18" charset="0"/>
                  </a:rPr>
                  <a:t> seed 0 to 49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b="0" i="1" dirty="0">
                    <a:latin typeface="Cambria Math" panose="02040503050406030204" pitchFamily="18" charset="0"/>
                  </a:rPr>
                  <a:t>. </a:t>
                </a:r>
              </a:p>
              <a:p>
                <a:endParaRPr lang="en-US" altLang="zh-TW" b="0" i="1" dirty="0"/>
              </a:p>
              <a:p>
                <a:r>
                  <a:rPr lang="en-US" altLang="zh-TW" b="0" dirty="0"/>
                  <a:t>The solution size of a seed is the best solution size of the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altLang="zh-TW" b="0" dirty="0"/>
                  <a:t> trials, and the average </a:t>
                </a:r>
                <a:r>
                  <a:rPr lang="en-US" altLang="zh-TW" dirty="0"/>
                  <a:t>number of iteration and time for all trials.</a:t>
                </a:r>
              </a:p>
              <a:p>
                <a:endParaRPr lang="en-US" altLang="zh-TW" b="0" dirty="0"/>
              </a:p>
              <a:p>
                <a:r>
                  <a:rPr lang="en-US" altLang="zh-TW" dirty="0"/>
                  <a:t>Newton and L-BFGS-B both show improvement on finding larger solution over baseline MGD but take more time to solve.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In particular, L-BFGS-B &gt; Newton &gt; MGD, where MGD is the choice of solver in </a:t>
                </a:r>
                <a:r>
                  <a:rPr lang="en-US" altLang="zh-TW" dirty="0" err="1"/>
                  <a:t>pCQO</a:t>
                </a:r>
                <a:r>
                  <a:rPr lang="en-US" altLang="zh-TW" dirty="0"/>
                  <a:t>, the baseline method for solving a relaxed  LP.</a:t>
                </a:r>
                <a:endParaRPr lang="en-US" altLang="zh-TW" b="0" dirty="0"/>
              </a:p>
              <a:p>
                <a:pPr marL="0" indent="0">
                  <a:buNone/>
                </a:pPr>
                <a:endParaRPr lang="en-US" altLang="zh-TW" b="0" dirty="0"/>
              </a:p>
              <a:p>
                <a:endParaRPr lang="en-US" altLang="zh-TW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97F335-6FA2-D5EC-B3E0-AB2C13E3A3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 r="-1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91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940A5-D8FC-EE2B-3397-91039915B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375141-841E-B67B-6149-05652565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Baseline MGD with and without Third Term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8D140C-2B7E-0F00-0087-F14B13FCB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Comparison by solution size: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Comparison by iteration number/time:</a:t>
            </a:r>
            <a:br>
              <a:rPr lang="en-US" altLang="zh-TW" dirty="0"/>
            </a:b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2E7A96D-0DC4-B687-FB2E-89654E5BB902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481004"/>
          <a:ext cx="812799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695958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357221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65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MGD without Third Term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MGD with Third Term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5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Average solution 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7133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4A248D6-3636-C003-F375-CD2C3A243BE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4972352"/>
          <a:ext cx="81279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554514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138897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6025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MGD without Third Term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MGD with Third Term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94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Average iteration number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85.6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86.3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548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Average 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0.0196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0.0260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208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91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7048C-A4AD-27CA-6AF1-FEA710256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9CA459-BF0E-B6C1-C535-58F9F64B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Newton and L-BFGS-B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B4696C-4F0B-7A8A-8791-95E5548AC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Comparison by solution size: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Comparison by iteration number/time:</a:t>
            </a:r>
            <a:br>
              <a:rPr lang="en-US" altLang="zh-TW" dirty="0"/>
            </a:b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FC4BF42-9E9D-12CD-DCDB-F5C7DC7945DB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45654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3768708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014507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41712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L-BFGS-B &gt; Newton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Tie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L-BFGS-B &lt; Newton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94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53384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88C69BC-A5A3-8FC3-5F66-6E1B7BCBD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24077"/>
              </p:ext>
            </p:extLst>
          </p:nvPr>
        </p:nvGraphicFramePr>
        <p:xfrm>
          <a:off x="2031999" y="3429000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695958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357221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65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L-BFGS-B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Newton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5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Average solution 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10.96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7133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FAAE120-C8E8-5D6A-1603-7CDC3401E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023369"/>
              </p:ext>
            </p:extLst>
          </p:nvPr>
        </p:nvGraphicFramePr>
        <p:xfrm>
          <a:off x="2032000" y="4972352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554514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138897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6025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L-BFGS-B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Newton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94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Average iteration number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167.1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76.3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548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Average 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0.7411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0.1350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208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64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2135</TotalTime>
  <Words>744</Words>
  <Application>Microsoft Office PowerPoint</Application>
  <PresentationFormat>寬螢幕</PresentationFormat>
  <Paragraphs>141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Office 主题​​</vt:lpstr>
      <vt:lpstr>DARPA Meeting Second order methods and reinitialization on solving relaxed MIS problems</vt:lpstr>
      <vt:lpstr>Methods Comparison</vt:lpstr>
      <vt:lpstr>Methods for Solving Relaxed LP for MIS</vt:lpstr>
      <vt:lpstr>Description for Each Method</vt:lpstr>
      <vt:lpstr>Description for Each Method</vt:lpstr>
      <vt:lpstr>Comparison with CPU Based Baselines</vt:lpstr>
      <vt:lpstr>Gradient Based Methods by Number of Initializations  </vt:lpstr>
      <vt:lpstr>Baseline MGD with and without Third Term</vt:lpstr>
      <vt:lpstr>Newton and L-BFGS-B</vt:lpstr>
      <vt:lpstr>Reinitialization </vt:lpstr>
      <vt:lpstr>Reinitialization</vt:lpstr>
      <vt:lpstr>Reinitialization </vt:lpstr>
      <vt:lpstr>For next meeting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Sun, Yongliang</dc:creator>
  <cp:lastModifiedBy>Huang, Cheng-Han</cp:lastModifiedBy>
  <cp:revision>33</cp:revision>
  <dcterms:created xsi:type="dcterms:W3CDTF">2025-09-10T06:47:40Z</dcterms:created>
  <dcterms:modified xsi:type="dcterms:W3CDTF">2025-09-24T17:06:54Z</dcterms:modified>
</cp:coreProperties>
</file>