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88" r:id="rId3"/>
    <p:sldId id="278" r:id="rId4"/>
    <p:sldId id="282" r:id="rId5"/>
    <p:sldId id="279" r:id="rId6"/>
    <p:sldId id="283" r:id="rId7"/>
    <p:sldId id="286" r:id="rId8"/>
    <p:sldId id="287" r:id="rId9"/>
    <p:sldId id="284" r:id="rId10"/>
    <p:sldId id="275" r:id="rId11"/>
    <p:sldId id="276" r:id="rId12"/>
    <p:sldId id="277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EC30-21F7-AB4A-B71E-53382CECDAEE}" v="65" dt="2025-09-10T07:02:0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752"/>
  </p:normalViewPr>
  <p:slideViewPr>
    <p:cSldViewPr snapToGrid="0">
      <p:cViewPr varScale="1">
        <p:scale>
          <a:sx n="79" d="100"/>
          <a:sy n="79" d="100"/>
        </p:scale>
        <p:origin x="6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89DD-0D3B-5B44-B040-C035DBFE389B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8E8E-0A74-564A-9477-855DF8125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3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F9A4-8DF1-BC6D-812E-BB07C347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6F517-1F60-5FF4-4906-B9F9A238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393E6-791D-AD1A-5675-0F93D883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34E36-5DDD-21B9-CF0C-1C650DAF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8ADE6-61C3-09CE-9229-C8C3109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39CC-BF8B-315B-66FD-05FFAC0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E56C5-CB11-8277-CCC5-73D83CBA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69499-D8F0-B77B-B611-DD5B9A5A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CE6FB-7848-B8EB-8ADD-3D20A607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3AA8E-A2CF-4AF4-DB4B-DEFD67FD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9611A-BE23-D59B-8192-658AA00BC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4DD10-BDB6-E62B-1A74-50DA6C61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BC7E8-6757-B0DD-68C2-B644648C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04B4F-7E5A-998B-EEC8-98F92352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A60ED-B5BC-2768-B3F2-FE674CA2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0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66D0-923F-3596-E096-060CD80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1A806-E77A-D3C8-A146-69DBF73F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BB6B-2308-B6EF-CB3A-2DC827B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FD2FB-2FC2-A67A-0014-0DFB366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6A1C-B479-29DC-3029-DC82553B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552A-1081-6AA8-1DEA-EEDC6E7B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3C23E-8995-1D60-1855-BF5DF569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D75BA-BA99-17C4-CC3A-C367EC4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9B628-2080-C0DE-B3BD-C973EB5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468F3-7C9A-DA09-0A7E-56F576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1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59AF0-C277-C202-1C63-83426C78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7332-99E7-EF8C-9B9E-3CF34660F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D3913-538C-AE2F-79E3-16427B54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E1DAF-3529-0C07-0155-646A8DB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63341-891A-75BB-D281-5043B26A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60887-5BB9-DE6D-FD6B-2AFEE7C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F132-55A2-EC0F-A61B-70CA98C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C5BFA-8A8D-38DA-300C-1751B140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E2E2A-A663-307F-8CBC-164E1FEF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74D6D-4C94-84AA-D289-2B56405C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D5F3F-589E-D1E6-9B68-1E281BEF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65119-CDF7-FF87-099A-5E651608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E32B3-51BE-D318-45BC-208DA123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8FAD6-3334-D194-E136-880FDBA1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103A-F507-2D58-575F-5AE86DDB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E7048-7299-32B0-AA40-8D271887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4F9AA-C8FD-D3D6-F7B9-3A8A125D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CAFFD-9006-AC34-E947-659FE80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25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E74D27-3569-3E84-CFCD-A5DA00CC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5C311-96AF-6093-1772-53AB8F6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2FC02-A5A3-93F0-3330-34BE58C7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5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7D18-8E08-34A4-6FCC-5D2FFF2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EA001-6244-A1EB-E2BC-B7027C8F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5F84-6DCB-B8DA-CA50-1F86B3A7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DCBF-EABC-C188-A19E-2EFE0B42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B4BF-7426-3A8C-66CA-7912E40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BFB29-74D8-4DA6-A47B-660B5271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4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21730-2722-605E-17CD-B05012BC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52EF9-7DC6-FAFB-4470-E4D732F6D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69396-64D4-3A55-1E02-5DF5A5D1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197F9-C893-4410-CF40-F9943536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3053-9A56-27A0-A7B4-E2BE8C41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5530F-7F01-7DA1-8931-60131F3D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36C7B-0F13-664A-6A2D-95995E0A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867D8-FC0C-F75A-575C-C9D75383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ECE19-D160-2D9C-1B0E-6D9DF7225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46788-D528-174A-80C2-57BD28A26B68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1B2EB-345C-1C9F-5C0B-E5D7C455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4442-0C6F-0910-5DDA-F8793550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D37A-DDDA-54CF-8F89-F22072B1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DARPA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Meeting</a:t>
            </a:r>
            <a:br>
              <a:rPr kumimoji="1" lang="en-US" altLang="zh-CN" dirty="0"/>
            </a:br>
            <a:r>
              <a:rPr lang="en-US" altLang="zh-TW" sz="4000" dirty="0"/>
              <a:t>Second order methods and reinitialization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184F8-F25C-D3E0-574D-3BB2A959A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562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Cheng-Han Huang</a:t>
            </a:r>
          </a:p>
          <a:p>
            <a:r>
              <a:rPr kumimoji="1" lang="en-US" altLang="zh-CN" dirty="0"/>
              <a:t>2025.9.24 </a:t>
            </a:r>
          </a:p>
        </p:txBody>
      </p:sp>
    </p:spTree>
    <p:extLst>
      <p:ext uri="{BB962C8B-B14F-4D97-AF65-F5344CB8AC3E}">
        <p14:creationId xmlns:p14="http://schemas.microsoft.com/office/powerpoint/2010/main" val="299846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2828-0678-8EC6-71DF-77F015AE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The original degree-based initialization before randomizing is</a:t>
                </a:r>
              </a:p>
              <a:p>
                <a:pPr marL="0" indent="0"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			    where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propose to used instead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/>
                  <a:t> </a:t>
                </a:r>
                <a:r>
                  <a:rPr lang="en-US" altLang="zh-TW" dirty="0"/>
                  <a:t>denotes how many times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is chosen in the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trials.</a:t>
                </a:r>
                <a:endParaRPr lang="en-US" altLang="zh-TW" b="0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FB32728-E3AB-AB9A-83B4-8612036E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30" y="2367023"/>
            <a:ext cx="3063217" cy="8119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38B16C-7151-98C1-0B11-47EBA43B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7" y="2273778"/>
            <a:ext cx="2626387" cy="9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B9674-2583-0B90-3F0E-2CA51C8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Initial experiments show that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dirty="0"/>
                  <a:t> is an acceptable choice, and that denser graphs are more likely to benefit from this technique.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Next, we consider nonconstant schedules for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Experiments are run 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200, 400, 600, 800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0.5,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seed 0 to 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 Each instance is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trials, and the solution size reported is the best among 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trials.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604E4-930A-F4B6-D4E3-D0CE5FB5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Different choices of lambda schedules.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5B0AFC5-0DD9-3A2A-9070-61FF78AC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29" y="791569"/>
            <a:ext cx="4404569" cy="57448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87851-FE72-D953-99F9-50E2C50E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64" y="2750264"/>
            <a:ext cx="3327535" cy="36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9989E-ADA2-37F9-56FD-6B272FE8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next meeting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235AF-A442-B182-593B-ADA8336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Newton and L-BFGS refine for time issue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How do we benefit from thread parallelization (Newton and L-BFGS)</a:t>
            </a:r>
          </a:p>
          <a:p>
            <a:endParaRPr lang="en-US" altLang="zh-TW" dirty="0"/>
          </a:p>
          <a:p>
            <a:r>
              <a:rPr lang="en-US" altLang="zh-TW" dirty="0"/>
              <a:t>Run on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Maybe some time later: Comparison with GPU Based Baselines (</a:t>
            </a:r>
            <a:r>
              <a:rPr lang="en-US" altLang="zh-TW" dirty="0" err="1"/>
              <a:t>CuOPT</a:t>
            </a:r>
            <a:r>
              <a:rPr lang="en-US" altLang="zh-TW" dirty="0"/>
              <a:t>) and </a:t>
            </a:r>
            <a:r>
              <a:rPr lang="en-US" altLang="zh-TW" dirty="0" err="1"/>
              <a:t>iSCO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81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0CB4-7612-D435-2AF7-7A99EA9AA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733F-B7FF-09E2-8B2E-F1D52AE0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for Solving Relaxed LP for MIS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55072-2A86-FD77-77FE-0D87B55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pCQO</a:t>
            </a:r>
            <a:r>
              <a:rPr lang="en-US" altLang="zh-TW" dirty="0"/>
              <a:t>: Baseline for solving a relaxed continuous optimization problem with MGD and a new MIS checker to replace traditional tolerance termination condition.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What we are exploring:</a:t>
            </a:r>
          </a:p>
          <a:p>
            <a:r>
              <a:rPr lang="en-US" altLang="zh-TW" dirty="0"/>
              <a:t>Newton: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Newton to approach the relaxed optimization problem.</a:t>
            </a:r>
          </a:p>
          <a:p>
            <a:r>
              <a:rPr lang="en-US" altLang="zh-TW" dirty="0"/>
              <a:t>L-BFGS: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</a:t>
            </a:r>
            <a:r>
              <a:rPr lang="en-US" altLang="zh-TW" dirty="0" err="1"/>
              <a:t>Scipy’s</a:t>
            </a:r>
            <a:r>
              <a:rPr lang="en-US" altLang="zh-TW" dirty="0"/>
              <a:t> L-BFGS-B to approach the relaxed optimization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1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6B079-E682-0BD4-E51B-6BE32BC7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and L-BFGS-B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TW" dirty="0"/>
                  <a:t>trials for each instance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(500, 0.5,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seed 0 to 49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zh-TW" b="0" i="1" dirty="0"/>
              </a:p>
              <a:p>
                <a:r>
                  <a:rPr lang="en-US" altLang="zh-TW" b="0" dirty="0"/>
                  <a:t>The solution size of a seed is the best solution size of the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TW" b="0" dirty="0"/>
                  <a:t> trials, and the average </a:t>
                </a:r>
                <a:r>
                  <a:rPr lang="en-US" altLang="zh-TW" dirty="0"/>
                  <a:t>number of iteration and time for all trials.</a:t>
                </a:r>
              </a:p>
              <a:p>
                <a:endParaRPr lang="en-US" altLang="zh-TW" b="0" dirty="0"/>
              </a:p>
              <a:p>
                <a:r>
                  <a:rPr lang="en-US" altLang="zh-TW" dirty="0"/>
                  <a:t>Newton and L-BFGS-B both show improvement on finding larger solution over baseline MGD but take more time to solve.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particular, L-BFGS-B &gt; Newton &gt; MGD, where MGD is the choice of solver in </a:t>
                </a:r>
                <a:r>
                  <a:rPr lang="en-US" altLang="zh-TW" dirty="0" err="1"/>
                  <a:t>pCQO</a:t>
                </a:r>
                <a:r>
                  <a:rPr lang="en-US" altLang="zh-TW" dirty="0"/>
                  <a:t>, the baseline method for solving a relaxed  LP.</a:t>
                </a:r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:endParaRPr lang="en-US" altLang="zh-TW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0A5-D8FC-EE2B-3397-9103991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75141-841E-B67B-6149-0565256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MGD with and without Third Term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D140C-2B7E-0F00-0087-F14B13FC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7A96D-0DC4-B687-FB2E-89654E5BB90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481004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A248D6-3636-C003-F375-CD2C3A243BE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9723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048C-A4AD-27CA-6AF1-FEA71025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CA459-BF0E-B6C1-C535-58F9F64B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and L-BFGS-B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4696C-4F0B-7A8A-8791-95E5548A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C4BF42-9E9D-12CD-DCDB-F5C7DC7945D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565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7687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14507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1712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 &gt; 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 &lt; 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38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8C69BC-A5A3-8FC3-5F66-6E1B7BCB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4077"/>
              </p:ext>
            </p:extLst>
          </p:nvPr>
        </p:nvGraphicFramePr>
        <p:xfrm>
          <a:off x="2031999" y="34290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AAE120-C8E8-5D6A-1603-7CDC3401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23369"/>
              </p:ext>
            </p:extLst>
          </p:nvPr>
        </p:nvGraphicFramePr>
        <p:xfrm>
          <a:off x="2032000" y="497235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47BB-C6A1-C005-F9B5-2F326A7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Comparison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Set fixed time limits for the following five methods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Baselines: </a:t>
                </a:r>
                <a:r>
                  <a:rPr lang="en-US" altLang="zh-TW" dirty="0" err="1"/>
                  <a:t>pCQO</a:t>
                </a:r>
                <a:r>
                  <a:rPr lang="en-US" altLang="zh-TW" dirty="0"/>
                  <a:t>, CP-SAT, </a:t>
                </a:r>
                <a:r>
                  <a:rPr lang="en-US" altLang="zh-TW" dirty="0" err="1"/>
                  <a:t>Gurobi</a:t>
                </a:r>
                <a:endParaRPr lang="en-US" altLang="zh-TW" dirty="0"/>
              </a:p>
              <a:p>
                <a:r>
                  <a:rPr lang="en-US" altLang="zh-TW" dirty="0"/>
                  <a:t>Attempts: Newton, L-BFGS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On 10 instances for each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500,0.5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1000,0.5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2000,0.5</m:t>
                        </m:r>
                      </m:e>
                    </m:d>
                  </m:oMath>
                </a14:m>
                <a:r>
                  <a:rPr lang="en-US" altLang="zh-TW" b="0" dirty="0"/>
                  <a:t>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0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C9405-848E-5CA7-A32C-7222F0D0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for Each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8604E-F603-D8AE-5827-21775B9E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CP-SAT: Google’s open-source solver that turns a problem into Boolean SAT with CP propagators and largest neighborhood search</a:t>
            </a:r>
          </a:p>
          <a:p>
            <a:endParaRPr lang="en-US" altLang="zh-TW" dirty="0"/>
          </a:p>
          <a:p>
            <a:r>
              <a:rPr lang="en-US" altLang="zh-TW" dirty="0" err="1"/>
              <a:t>Gurobi</a:t>
            </a:r>
            <a:r>
              <a:rPr lang="en-US" altLang="zh-TW" dirty="0"/>
              <a:t>: SOTA commercial solver that uses simplex method or interior method to branch-and-cut on LP relaxations.</a:t>
            </a:r>
          </a:p>
          <a:p>
            <a:endParaRPr lang="en-US" altLang="zh-TW" dirty="0"/>
          </a:p>
          <a:p>
            <a:r>
              <a:rPr lang="en-US" altLang="zh-TW" dirty="0"/>
              <a:t>Both methods are CPU-based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8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2F48-BCD0-4ED9-43B2-551AFA2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for Each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94D4-8337-86B1-C215-2DC4D17F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pCQO</a:t>
            </a:r>
            <a:r>
              <a:rPr lang="en-US" altLang="zh-TW" dirty="0"/>
              <a:t>: Baseline for solving a relaxed continuous optimization problem with MGD and a new MIS checker to replace traditional tolerance termination condition.</a:t>
            </a:r>
          </a:p>
          <a:p>
            <a:endParaRPr lang="en-US" altLang="zh-TW" dirty="0"/>
          </a:p>
          <a:p>
            <a:r>
              <a:rPr lang="en-US" altLang="zh-TW" dirty="0"/>
              <a:t>Newton: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Newton to approach the relaxed optimization problem.</a:t>
            </a:r>
          </a:p>
          <a:p>
            <a:endParaRPr lang="en-US" altLang="zh-TW" dirty="0"/>
          </a:p>
          <a:p>
            <a:r>
              <a:rPr lang="en-US" altLang="zh-TW" dirty="0"/>
              <a:t>L-BFGS: Follows the structure of </a:t>
            </a:r>
            <a:r>
              <a:rPr lang="en-US" altLang="zh-TW" dirty="0" err="1"/>
              <a:t>pCQO</a:t>
            </a:r>
            <a:r>
              <a:rPr lang="en-US" altLang="zh-TW" dirty="0"/>
              <a:t> but instead uses </a:t>
            </a:r>
            <a:r>
              <a:rPr lang="en-US" altLang="zh-TW" dirty="0" err="1"/>
              <a:t>Scipy’s</a:t>
            </a:r>
            <a:r>
              <a:rPr lang="en-US" altLang="zh-TW" dirty="0"/>
              <a:t> L-BFGS-B to approach the relaxed optimization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64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5B35068-45D8-F7E5-BD4C-A73E4EF65CD4}"/>
              </a:ext>
            </a:extLst>
          </p:cNvPr>
          <p:cNvSpPr/>
          <p:nvPr/>
        </p:nvSpPr>
        <p:spPr>
          <a:xfrm>
            <a:off x="7291010" y="1490133"/>
            <a:ext cx="3589867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BC852A-D552-77D9-E5AB-5029095D37CD}"/>
              </a:ext>
            </a:extLst>
          </p:cNvPr>
          <p:cNvSpPr/>
          <p:nvPr/>
        </p:nvSpPr>
        <p:spPr>
          <a:xfrm>
            <a:off x="4093029" y="1490133"/>
            <a:ext cx="319798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F1FC77-64E2-2240-5FC6-CAA2175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with CPU Based Baselines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72C743F-7006-E535-1091-15D39BB06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57786"/>
              </p:ext>
            </p:extLst>
          </p:nvPr>
        </p:nvGraphicFramePr>
        <p:xfrm>
          <a:off x="788610" y="1539247"/>
          <a:ext cx="1009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6">
                  <a:extLst>
                    <a:ext uri="{9D8B030D-6E8A-4147-A177-3AD203B41FA5}">
                      <a16:colId xmlns:a16="http://schemas.microsoft.com/office/drawing/2014/main" val="505824640"/>
                    </a:ext>
                  </a:extLst>
                </a:gridCol>
                <a:gridCol w="1053834">
                  <a:extLst>
                    <a:ext uri="{9D8B030D-6E8A-4147-A177-3AD203B41FA5}">
                      <a16:colId xmlns:a16="http://schemas.microsoft.com/office/drawing/2014/main" val="272579885"/>
                    </a:ext>
                  </a:extLst>
                </a:gridCol>
                <a:gridCol w="1091548">
                  <a:extLst>
                    <a:ext uri="{9D8B030D-6E8A-4147-A177-3AD203B41FA5}">
                      <a16:colId xmlns:a16="http://schemas.microsoft.com/office/drawing/2014/main" val="3894302122"/>
                    </a:ext>
                  </a:extLst>
                </a:gridCol>
                <a:gridCol w="1067113">
                  <a:extLst>
                    <a:ext uri="{9D8B030D-6E8A-4147-A177-3AD203B41FA5}">
                      <a16:colId xmlns:a16="http://schemas.microsoft.com/office/drawing/2014/main" val="661169279"/>
                    </a:ext>
                  </a:extLst>
                </a:gridCol>
                <a:gridCol w="1649791">
                  <a:extLst>
                    <a:ext uri="{9D8B030D-6E8A-4147-A177-3AD203B41FA5}">
                      <a16:colId xmlns:a16="http://schemas.microsoft.com/office/drawing/2014/main" val="1556732303"/>
                    </a:ext>
                  </a:extLst>
                </a:gridCol>
                <a:gridCol w="1944915">
                  <a:extLst>
                    <a:ext uri="{9D8B030D-6E8A-4147-A177-3AD203B41FA5}">
                      <a16:colId xmlns:a16="http://schemas.microsoft.com/office/drawing/2014/main" val="31016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Graph,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CP-SAT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Gurobi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ER(500,0.5),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11.1 (11.1)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0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(9.3)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12.2 (9.5)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11.6 (11.4)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10.5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6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20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413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2AA7337-02A0-BFBB-13D8-63AA8444EA37}"/>
              </a:ext>
            </a:extLst>
          </p:cNvPr>
          <p:cNvSpPr txBox="1"/>
          <p:nvPr/>
        </p:nvSpPr>
        <p:spPr>
          <a:xfrm>
            <a:off x="788610" y="4686390"/>
            <a:ext cx="10232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 that both integer programming methods uses thread-based parallelization, but the three gradient-based methods do not. The code is run on my local computer for initial results and is also able to run on advanced computational systems for future reports. </a:t>
            </a:r>
          </a:p>
          <a:p>
            <a:endParaRPr lang="en-US" altLang="zh-TW" dirty="0"/>
          </a:p>
          <a:p>
            <a:r>
              <a:rPr lang="en-US" altLang="zh-TW" dirty="0"/>
              <a:t>Maximum iteration for the three gradient based methods are set to 150 across all runs, leading to possible failing cases which report 0 that drags down the average solution size in for larger graphs.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31FDB6-C272-F621-7363-0DD1D986567F}"/>
              </a:ext>
            </a:extLst>
          </p:cNvPr>
          <p:cNvSpPr txBox="1"/>
          <p:nvPr/>
        </p:nvSpPr>
        <p:spPr>
          <a:xfrm>
            <a:off x="4093029" y="3870476"/>
            <a:ext cx="2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Baselines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D1D91F-07D7-7E5D-3AEB-14A95EEA84BA}"/>
              </a:ext>
            </a:extLst>
          </p:cNvPr>
          <p:cNvSpPr txBox="1"/>
          <p:nvPr/>
        </p:nvSpPr>
        <p:spPr>
          <a:xfrm>
            <a:off x="7291010" y="3902173"/>
            <a:ext cx="42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Preliminary, brackets indicate without using the clique informed penalty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89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773</Words>
  <Application>Microsoft Office PowerPoint</Application>
  <PresentationFormat>寬螢幕</PresentationFormat>
  <Paragraphs>145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DARPA Meeting Second order methods and reinitialization</vt:lpstr>
      <vt:lpstr>Methods for Solving Relaxed LP for MIS</vt:lpstr>
      <vt:lpstr>Newton and L-BFGS-B</vt:lpstr>
      <vt:lpstr>Baseline MGD with and without Third Term</vt:lpstr>
      <vt:lpstr>Newton and L-BFGS-B</vt:lpstr>
      <vt:lpstr>Methods Comparison</vt:lpstr>
      <vt:lpstr>Description for Each Method</vt:lpstr>
      <vt:lpstr>Description for Each Method</vt:lpstr>
      <vt:lpstr>Comparison with CPU Based Baselines</vt:lpstr>
      <vt:lpstr>Reinitialization </vt:lpstr>
      <vt:lpstr>Reinitialization</vt:lpstr>
      <vt:lpstr>Reinitialization 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Yongliang</dc:creator>
  <cp:lastModifiedBy>Huang, Cheng-Han</cp:lastModifiedBy>
  <cp:revision>27</cp:revision>
  <dcterms:created xsi:type="dcterms:W3CDTF">2025-09-10T06:47:40Z</dcterms:created>
  <dcterms:modified xsi:type="dcterms:W3CDTF">2025-09-23T20:40:48Z</dcterms:modified>
</cp:coreProperties>
</file>