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6" r:id="rId3"/>
    <p:sldId id="258" r:id="rId4"/>
    <p:sldId id="281" r:id="rId5"/>
    <p:sldId id="267" r:id="rId6"/>
    <p:sldId id="259" r:id="rId7"/>
    <p:sldId id="260" r:id="rId8"/>
    <p:sldId id="271" r:id="rId9"/>
    <p:sldId id="270" r:id="rId10"/>
    <p:sldId id="272" r:id="rId11"/>
    <p:sldId id="273" r:id="rId12"/>
    <p:sldId id="262" r:id="rId13"/>
    <p:sldId id="263" r:id="rId14"/>
    <p:sldId id="264" r:id="rId15"/>
    <p:sldId id="265" r:id="rId16"/>
    <p:sldId id="274" r:id="rId17"/>
    <p:sldId id="278" r:id="rId18"/>
    <p:sldId id="279" r:id="rId19"/>
    <p:sldId id="282" r:id="rId20"/>
    <p:sldId id="283" r:id="rId21"/>
    <p:sldId id="284" r:id="rId22"/>
    <p:sldId id="275" r:id="rId23"/>
    <p:sldId id="276" r:id="rId24"/>
    <p:sldId id="280" r:id="rId25"/>
    <p:sldId id="277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EC30-21F7-AB4A-B71E-53382CECDAEE}" v="65" dt="2025-09-10T07:02:0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752"/>
  </p:normalViewPr>
  <p:slideViewPr>
    <p:cSldViewPr snapToGrid="0">
      <p:cViewPr varScale="1">
        <p:scale>
          <a:sx n="79" d="100"/>
          <a:sy n="79" d="100"/>
        </p:scale>
        <p:origin x="6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89DD-0D3B-5B44-B040-C035DBFE389B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8E8E-0A74-564A-9477-855DF8125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3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6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2DEA-0216-2476-92A1-DAB3E16A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5FFEE6-26E2-1221-19E7-CD3CCA584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26AFFA-24F5-4C37-20EC-80C3EC580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B2F76-CD54-7D3B-A713-9D1A7BFEC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3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59C9-D166-38C6-0D31-D42D2C68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A3EE81-E853-C55B-9247-4598F6C9C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9F6F96-FF1D-ED01-1BA6-7EBB4015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11DB21-06C1-AC42-980E-E11CA266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3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FC315-18C6-DB66-8769-FE671B17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17AFAA-4730-1167-B8FA-710ECB7F8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7D95F8-EA26-6516-CB00-B790258C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1A5E5-72E5-4663-60DD-5235B41BF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48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AD73A-86BD-7B82-79E9-BFC062B5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B0DD2B-6D0D-6B75-3A37-0399278A3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E28FCD-1475-EF06-54F6-23FC3EE8A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95783-CBD3-7F1B-5FC2-3CE721022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69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ED655-478C-8CB7-FB2A-0B4162C3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FE3638-36DD-2C7C-B001-F46EFE6BB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BD89D4-9D77-0FEE-5C33-C43CC3BE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83D83-2C18-A82F-F063-9257584EF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E8B41-11D4-595C-5492-C386BBBB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86BE01-96A2-B0ED-312F-2DA71F4ED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FFE599-D17A-BD0E-1BF1-1959F1B01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95013-AD91-FC23-4E6E-FABDBD346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00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87678-22A2-F4EC-D22A-E5CA15D0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7C7512-09BD-D3C1-D0B4-FF3D1CDEE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59857F-F691-175F-7373-38AFF3870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C8658-BA8D-4970-D0DB-6AA50961E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3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F5B9-94B6-10C0-708B-F24A46C6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3F7730-BEDB-37BB-973E-557779C71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2A9DCE-514D-F4F0-E0DC-29FD063F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1B81A-4F94-2F96-7804-959CB9999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36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68C51-CA01-9812-F8D1-D6A2D4A70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2722D5-C9D4-9877-63A6-ADE668B90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21A3B8-C0FC-6B6B-D61A-5286700D6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EFA7D-BCFD-FC2F-56E4-531C5E07C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64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A0BB-CEFA-CE0E-3831-C3E2F8E3A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AFF7F0-C9FA-6455-5B0D-65201A947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AB6CAF-5C41-D15B-F6E1-C5A31E41A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A91FCB-5141-7F89-C62A-0FEFEF2B3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25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4DA8-33B7-94DC-6512-6D929513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784B08-FD8F-AC9D-52CA-7C37AAACA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ED2999-AE27-4BD1-B99A-B9817A46C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EC784-1AF8-0DAA-8AF7-CC0CC1448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BF11-F32A-2146-893F-511A0ED063F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93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F9A4-8DF1-BC6D-812E-BB07C347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6F517-1F60-5FF4-4906-B9F9A238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393E6-791D-AD1A-5675-0F93D883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34E36-5DDD-21B9-CF0C-1C650DAF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8ADE6-61C3-09CE-9229-C8C3109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39CC-BF8B-315B-66FD-05FFAC0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E56C5-CB11-8277-CCC5-73D83CBA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69499-D8F0-B77B-B611-DD5B9A5A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CE6FB-7848-B8EB-8ADD-3D20A607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3AA8E-A2CF-4AF4-DB4B-DEFD67FD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9611A-BE23-D59B-8192-658AA00BC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4DD10-BDB6-E62B-1A74-50DA6C61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BC7E8-6757-B0DD-68C2-B644648C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04B4F-7E5A-998B-EEC8-98F92352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A60ED-B5BC-2768-B3F2-FE674CA2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0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66D0-923F-3596-E096-060CD80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1A806-E77A-D3C8-A146-69DBF73F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BB6B-2308-B6EF-CB3A-2DC827B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FD2FB-2FC2-A67A-0014-0DFB366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6A1C-B479-29DC-3029-DC82553B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552A-1081-6AA8-1DEA-EEDC6E7B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3C23E-8995-1D60-1855-BF5DF569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D75BA-BA99-17C4-CC3A-C367EC4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9B628-2080-C0DE-B3BD-C973EB5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468F3-7C9A-DA09-0A7E-56F576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1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59AF0-C277-C202-1C63-83426C78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7332-99E7-EF8C-9B9E-3CF34660F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D3913-538C-AE2F-79E3-16427B54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E1DAF-3529-0C07-0155-646A8DB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63341-891A-75BB-D281-5043B26A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60887-5BB9-DE6D-FD6B-2AFEE7C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F132-55A2-EC0F-A61B-70CA98C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C5BFA-8A8D-38DA-300C-1751B140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E2E2A-A663-307F-8CBC-164E1FEF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74D6D-4C94-84AA-D289-2B56405C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D5F3F-589E-D1E6-9B68-1E281BEF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65119-CDF7-FF87-099A-5E651608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E32B3-51BE-D318-45BC-208DA123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8FAD6-3334-D194-E136-880FDBA1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103A-F507-2D58-575F-5AE86DDB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E7048-7299-32B0-AA40-8D271887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4F9AA-C8FD-D3D6-F7B9-3A8A125D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CAFFD-9006-AC34-E947-659FE80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25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E74D27-3569-3E84-CFCD-A5DA00CC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5C311-96AF-6093-1772-53AB8F6D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2FC02-A5A3-93F0-3330-34BE58C7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5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7D18-8E08-34A4-6FCC-5D2FFF2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EA001-6244-A1EB-E2BC-B7027C8F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5F84-6DCB-B8DA-CA50-1F86B3A7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DCBF-EABC-C188-A19E-2EFE0B42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B4BF-7426-3A8C-66CA-7912E40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BFB29-74D8-4DA6-A47B-660B5271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4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21730-2722-605E-17CD-B05012BC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52EF9-7DC6-FAFB-4470-E4D732F6D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69396-64D4-3A55-1E02-5DF5A5D1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197F9-C893-4410-CF40-F9943536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3053-9A56-27A0-A7B4-E2BE8C41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5530F-7F01-7DA1-8931-60131F3D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36C7B-0F13-664A-6A2D-95995E0A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867D8-FC0C-F75A-575C-C9D75383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ECE19-D160-2D9C-1B0E-6D9DF7225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46788-D528-174A-80C2-57BD28A26B68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1B2EB-345C-1C9F-5C0B-E5D7C455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4442-0C6F-0910-5DDA-F8793550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2DC07-532B-C248-8A94-AD8D55C1E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aPgRQIXm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D37A-DDDA-54CF-8F89-F22072B1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DARPA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184F8-F25C-D3E0-574D-3BB2A959A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2025.9.10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6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7066A-6D7A-59E5-3D63-27473E3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CC33-E4B6-7DEE-A0C7-C7F6B174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we are trying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D872DD-B735-567A-E47F-484649103EC4}"/>
              </a:ext>
            </a:extLst>
          </p:cNvPr>
          <p:cNvSpPr txBox="1"/>
          <p:nvPr/>
        </p:nvSpPr>
        <p:spPr>
          <a:xfrm>
            <a:off x="838199" y="1690688"/>
            <a:ext cx="10817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Ways to accelerate the convergence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92C7FC-B7E8-9536-2512-426B8670F7CA}"/>
              </a:ext>
            </a:extLst>
          </p:cNvPr>
          <p:cNvSpPr txBox="1"/>
          <p:nvPr/>
        </p:nvSpPr>
        <p:spPr>
          <a:xfrm>
            <a:off x="1244599" y="1952298"/>
            <a:ext cx="1081764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dirty="0">
                <a:solidFill>
                  <a:srgbClr val="FF0000"/>
                </a:solidFill>
              </a:rPr>
              <a:t>Idea: </a:t>
            </a:r>
            <a:r>
              <a:rPr lang="en-US" altLang="zh-CN" sz="2400" dirty="0"/>
              <a:t>1. use second order solvers Newton/LBFGS instead of MGD</a:t>
            </a:r>
          </a:p>
          <a:p>
            <a:r>
              <a:rPr lang="en-US" altLang="zh-CN" sz="2400" dirty="0"/>
              <a:t>         2. use historical information to facilitate convergence, e.g., use the frequency each node appear in previous solution to initialize the variable in future instances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</a:t>
            </a:r>
            <a:endParaRPr lang="en-US" altLang="zh-CN" sz="2400" dirty="0"/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73CF07F4-C3D3-6068-33C2-F21EA3D9C1E4}"/>
              </a:ext>
            </a:extLst>
          </p:cNvPr>
          <p:cNvSpPr txBox="1"/>
          <p:nvPr/>
        </p:nvSpPr>
        <p:spPr>
          <a:xfrm>
            <a:off x="1244599" y="4429274"/>
            <a:ext cx="1081764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b="1" dirty="0"/>
              <a:t>Things to explore</a:t>
            </a:r>
            <a:r>
              <a:rPr lang="en-US" altLang="zh-CN" sz="24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much acceleration do second-order methods provide</a:t>
            </a:r>
            <a:r>
              <a:rPr lang="en-US" altLang="zh-CN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Is there a trade-off between speed and accuracy?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it possible to achieve both?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CO problems can benefit from them?</a:t>
            </a:r>
          </a:p>
          <a:p>
            <a:r>
              <a:rPr lang="en-US" altLang="zh-CN" sz="2400" dirty="0"/>
              <a:t>.</a:t>
            </a:r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0E94894F-B76D-465B-EB65-ED9BDE49E769}"/>
              </a:ext>
            </a:extLst>
          </p:cNvPr>
          <p:cNvSpPr txBox="1"/>
          <p:nvPr/>
        </p:nvSpPr>
        <p:spPr>
          <a:xfrm>
            <a:off x="1244599" y="3429000"/>
            <a:ext cx="108176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dirty="0">
                <a:solidFill>
                  <a:srgbClr val="FF0000"/>
                </a:solidFill>
              </a:rPr>
              <a:t>Possible issues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en-US" altLang="zh-CN" sz="2800" dirty="0"/>
              <a:t> </a:t>
            </a:r>
            <a:r>
              <a:rPr lang="en-US" altLang="zh-CN" sz="2400" dirty="0"/>
              <a:t>second order methods may be unstable, and more likely to stuck at local minimizers</a:t>
            </a:r>
          </a:p>
        </p:txBody>
      </p:sp>
    </p:spTree>
    <p:extLst>
      <p:ext uri="{BB962C8B-B14F-4D97-AF65-F5344CB8AC3E}">
        <p14:creationId xmlns:p14="http://schemas.microsoft.com/office/powerpoint/2010/main" val="261224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290D-D1B5-C75F-041A-F6B1EAD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81" y="2692688"/>
            <a:ext cx="10515600" cy="1325563"/>
          </a:xfrm>
        </p:spPr>
        <p:txBody>
          <a:bodyPr/>
          <a:lstStyle/>
          <a:p>
            <a:r>
              <a:rPr lang="en-US" dirty="0"/>
              <a:t>Subgraph sampling</a:t>
            </a:r>
          </a:p>
        </p:txBody>
      </p:sp>
    </p:spTree>
    <p:extLst>
      <p:ext uri="{BB962C8B-B14F-4D97-AF65-F5344CB8AC3E}">
        <p14:creationId xmlns:p14="http://schemas.microsoft.com/office/powerpoint/2010/main" val="71061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09D72-C7B3-B964-A49A-5314091C3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8F4CA-7FF4-2E3B-220B-4E6DDC71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Bernoulli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AEC1448-B2CA-FF0B-09FD-D2CBE76ED8F7}"/>
                  </a:ext>
                </a:extLst>
              </p:cNvPr>
              <p:cNvSpPr txBox="1"/>
              <p:nvPr/>
            </p:nvSpPr>
            <p:spPr>
              <a:xfrm>
                <a:off x="838200" y="1404250"/>
                <a:ext cx="10215623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600" dirty="0"/>
                  <a:t> </a:t>
                </a:r>
                <a:r>
                  <a:rPr lang="en-US" altLang="zh-CN" sz="2800" dirty="0"/>
                  <a:t>in the adjacency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we multiply it by a Bernoulli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In this way, each sampling generates a </a:t>
                </a:r>
                <a:r>
                  <a:rPr lang="en-US" altLang="zh-CN" sz="2800" b="1" dirty="0"/>
                  <a:t>sparse subgraph</a:t>
                </a:r>
                <a:r>
                  <a:rPr lang="en-US" altLang="zh-CN" sz="2800" dirty="0"/>
                  <a:t>, where many edges are dropped (i.e., sampled as 0).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AEC1448-B2CA-FF0B-09FD-D2CBE76ED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4250"/>
                <a:ext cx="10215623" cy="2369880"/>
              </a:xfrm>
              <a:prstGeom prst="rect">
                <a:avLst/>
              </a:prstGeom>
              <a:blipFill>
                <a:blip r:embed="rId3"/>
                <a:stretch>
                  <a:fillRect l="-1242" r="-1242"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255986-95F2-BA76-392E-8F4DA6A5673A}"/>
                  </a:ext>
                </a:extLst>
              </p:cNvPr>
              <p:cNvSpPr txBox="1"/>
              <p:nvPr/>
            </p:nvSpPr>
            <p:spPr>
              <a:xfrm>
                <a:off x="838200" y="3908854"/>
                <a:ext cx="9903246" cy="2316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Let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 denote the original adjacency matrix.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800" dirty="0"/>
                  <a:t> ~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Bernoulli(p), and to ensure the sampled graph remains </a:t>
                </a:r>
                <a:r>
                  <a:rPr lang="en-US" altLang="zh-CN" sz="2800" b="1" dirty="0"/>
                  <a:t>undirected</a:t>
                </a:r>
                <a:r>
                  <a:rPr lang="en-US" altLang="zh-CN" sz="2800" dirty="0"/>
                  <a:t>, we enforce 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altLang="zh-CN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ar-AE" altLang="zh-CN" sz="28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After each sampling, the resulting (sparse) adjacency matrix is:</a:t>
                </a:r>
                <a:endParaRPr lang="zh-CN" altLang="ar-AE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255986-95F2-BA76-392E-8F4DA6A5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8854"/>
                <a:ext cx="9903246" cy="2316147"/>
              </a:xfrm>
              <a:prstGeom prst="rect">
                <a:avLst/>
              </a:prstGeom>
              <a:blipFill>
                <a:blip r:embed="rId4"/>
                <a:stretch>
                  <a:fillRect l="-1282" t="-3261" b="-5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429D93D-E6C4-406C-6A6E-22E16B3F5D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51039" y="6264275"/>
            <a:ext cx="18775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9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C6597-EA54-CD9D-72C3-C83AD5B7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3529A-3C5F-4745-31B5-CC9C9A4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Normalization: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00C338-668B-B653-63E8-78E8E7CE39F9}"/>
              </a:ext>
            </a:extLst>
          </p:cNvPr>
          <p:cNvSpPr txBox="1"/>
          <p:nvPr/>
        </p:nvSpPr>
        <p:spPr>
          <a:xfrm>
            <a:off x="838200" y="1966927"/>
            <a:ext cx="102156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ensure that the sampled matrix is an unbiased estimator of the original matrix in expectation, normalization is required: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852CE3-CEDA-1FC4-136C-F31B741B1D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98" y="3197273"/>
            <a:ext cx="3639625" cy="10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6C160-2A9A-D0E8-7DB1-42C818A2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E3925-30E5-83D1-81EF-5F968763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465950-CB39-F1D8-1A3A-845A25D77E38}"/>
              </a:ext>
            </a:extLst>
          </p:cNvPr>
          <p:cNvSpPr txBox="1"/>
          <p:nvPr/>
        </p:nvSpPr>
        <p:spPr>
          <a:xfrm>
            <a:off x="919223" y="1560493"/>
            <a:ext cx="6554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 this experiment, we conduct tests on</a:t>
            </a:r>
          </a:p>
          <a:p>
            <a:r>
              <a:rPr lang="en-US" altLang="zh-CN" sz="2800" dirty="0"/>
              <a:t>ER([200, 400, 600, 800], 0.5, seed 0)</a:t>
            </a:r>
            <a:r>
              <a:rPr lang="ar-AE" altLang="zh-CN" sz="2800" dirty="0"/>
              <a:t>.</a:t>
            </a:r>
            <a:endParaRPr lang="zh-CN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75B490-5FD0-130D-80EE-83ECE475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5203"/>
              </p:ext>
            </p:extLst>
          </p:nvPr>
        </p:nvGraphicFramePr>
        <p:xfrm>
          <a:off x="1596000" y="2795568"/>
          <a:ext cx="90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244375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6438575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45477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879348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99253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p_sample</a:t>
                      </a:r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p_sample</a:t>
                      </a:r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p_sample</a:t>
                      </a:r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p_sample</a:t>
                      </a:r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3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N=200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3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N=400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4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N=600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64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N=800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290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18D652D-268B-8A9A-BE31-19949DE65946}"/>
              </a:ext>
            </a:extLst>
          </p:cNvPr>
          <p:cNvSpPr txBox="1"/>
          <p:nvPr/>
        </p:nvSpPr>
        <p:spPr>
          <a:xfrm>
            <a:off x="919223" y="5036750"/>
            <a:ext cx="10659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Observed issue:</a:t>
            </a:r>
            <a:br>
              <a:rPr lang="en-US" altLang="zh-CN" sz="2800" dirty="0"/>
            </a:br>
            <a:r>
              <a:rPr lang="en-US" altLang="zh-CN" sz="2800" dirty="0"/>
              <a:t>When the sampling probability p-sample</a:t>
            </a:r>
            <a:r>
              <a:rPr lang="zh-CN" altLang="en-US" sz="2800" dirty="0"/>
              <a:t> </a:t>
            </a:r>
            <a:r>
              <a:rPr lang="en-US" altLang="zh-CN" sz="2800" dirty="0"/>
              <a:t>is too small, the algorithm may fail to find a feasible solution in some runs.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712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314D4-C268-4543-F00F-25C55C2D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E3A74-01E3-EBE9-CBDB-325C1FA3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Meeting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6A283-B829-B740-89BA-37F20B9309F6}"/>
              </a:ext>
            </a:extLst>
          </p:cNvPr>
          <p:cNvSpPr txBox="1"/>
          <p:nvPr/>
        </p:nvSpPr>
        <p:spPr>
          <a:xfrm>
            <a:off x="838200" y="1875883"/>
            <a:ext cx="102156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lphaLcPeriod"/>
            </a:pPr>
            <a:r>
              <a:rPr lang="en-US" altLang="zh-CN" sz="2800" dirty="0"/>
              <a:t>We aim to </a:t>
            </a:r>
            <a:r>
              <a:rPr lang="en-US" altLang="zh-CN" sz="2800" b="1" dirty="0"/>
              <a:t>optimize the current implementation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enrich the experimental results</a:t>
            </a:r>
            <a:r>
              <a:rPr lang="en-US" altLang="zh-CN" sz="2800" dirty="0"/>
              <a:t>.</a:t>
            </a:r>
          </a:p>
          <a:p>
            <a:pPr marL="514350" indent="-514350">
              <a:buFontTx/>
              <a:buAutoNum type="alphaLcPeriod"/>
            </a:pPr>
            <a:endParaRPr lang="en-US" altLang="zh-CN" sz="2800" dirty="0"/>
          </a:p>
          <a:p>
            <a:pPr marL="514350" indent="-514350">
              <a:buAutoNum type="alphaLcPeriod"/>
            </a:pPr>
            <a:r>
              <a:rPr lang="en-US" altLang="zh-CN" sz="2800" dirty="0"/>
              <a:t>We further explore whether there exists a strategy that ensures solution quality even when the sampling probability p</a:t>
            </a:r>
            <a:r>
              <a:rPr lang="zh-CN" altLang="en-US" sz="2800" dirty="0"/>
              <a:t> </a:t>
            </a:r>
            <a:r>
              <a:rPr lang="en-US" altLang="zh-CN" sz="2800" dirty="0"/>
              <a:t>is very small.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093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E9CA-6ECF-EDA9-4153-7E1CF841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2942071"/>
            <a:ext cx="10515600" cy="1325563"/>
          </a:xfrm>
        </p:spPr>
        <p:txBody>
          <a:bodyPr/>
          <a:lstStyle/>
          <a:p>
            <a:r>
              <a:rPr lang="en-US" dirty="0"/>
              <a:t>Second order methods and reinitialization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28459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6B079-E682-0BD4-E51B-6BE32BC7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and L-BFGS-B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TW" dirty="0"/>
                  <a:t>trials for each instance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(500, 0.5,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seed 0 to 49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zh-TW" b="0" i="1" dirty="0"/>
              </a:p>
              <a:p>
                <a:r>
                  <a:rPr lang="en-US" altLang="zh-TW" b="0" dirty="0"/>
                  <a:t>The solution size of a seed is the best solution size of the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TW" b="0" dirty="0"/>
                  <a:t> trials, and the average </a:t>
                </a:r>
                <a:r>
                  <a:rPr lang="en-US" altLang="zh-TW" dirty="0"/>
                  <a:t>number of iteration and time for all trials.</a:t>
                </a:r>
              </a:p>
              <a:p>
                <a:endParaRPr lang="en-US" altLang="zh-TW" b="0" dirty="0"/>
              </a:p>
              <a:p>
                <a:r>
                  <a:rPr lang="en-US" altLang="zh-TW" dirty="0"/>
                  <a:t>Newton and L-BFGS-B both show improvement on finding larger solution over baseline MGD but take more time to solve.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particular, L-BFGS-B &gt; Newton </a:t>
                </a:r>
                <a:r>
                  <a:rPr lang="en-US" altLang="zh-TW"/>
                  <a:t>&gt; MGD.</a:t>
                </a:r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:endParaRPr lang="en-US" altLang="zh-TW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97F335-6FA2-D5EC-B3E0-AB2C13E3A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1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048C-A4AD-27CA-6AF1-FEA71025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CA459-BF0E-B6C1-C535-58F9F64B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Newton and L-BFGS-B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4696C-4F0B-7A8A-8791-95E5548A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C4BF42-9E9D-12CD-DCDB-F5C7DC7945D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565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7687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14507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1712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 &gt; 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 &lt; 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38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8C69BC-A5A3-8FC3-5F66-6E1B7BCB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4077"/>
              </p:ext>
            </p:extLst>
          </p:nvPr>
        </p:nvGraphicFramePr>
        <p:xfrm>
          <a:off x="2031999" y="34290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AAE120-C8E8-5D6A-1603-7CDC3401E84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97235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L-BFGS-B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4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0A5-D8FC-EE2B-3397-9103991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75141-841E-B67B-6149-0565256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MGD with and without Third Term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D140C-2B7E-0F00-0087-F14B13FC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by solution size: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Comparison by iteration number/time: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7A96D-0DC4-B687-FB2E-89654E5BB90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481004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595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722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5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solution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3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A248D6-3636-C003-F375-CD2C3A243BE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9723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5451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88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025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without Third 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 with Third Term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iteration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4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0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27FF-4565-1A97-C37E-5C4CEBFB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F9BA-2ADC-9C57-DE84-662152D7C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8022" y="-445180"/>
            <a:ext cx="10668000" cy="2387600"/>
          </a:xfrm>
        </p:spPr>
        <p:txBody>
          <a:bodyPr/>
          <a:lstStyle/>
          <a:p>
            <a:r>
              <a:rPr kumimoji="1" lang="en-US" altLang="zh-CN" dirty="0"/>
              <a:t>MSU team:</a:t>
            </a:r>
            <a:endParaRPr kumimoji="1"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9DF6A-7431-AD67-AC27-386D036768D3}"/>
              </a:ext>
            </a:extLst>
          </p:cNvPr>
          <p:cNvSpPr txBox="1"/>
          <p:nvPr/>
        </p:nvSpPr>
        <p:spPr>
          <a:xfrm>
            <a:off x="2028008" y="2248877"/>
            <a:ext cx="78344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PI: </a:t>
            </a:r>
            <a:r>
              <a:rPr lang="en-US" altLang="zh-CN" sz="2400" dirty="0"/>
              <a:t>Rongrong Wang, Associate professor, CMSE and Math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Students: </a:t>
            </a:r>
            <a:r>
              <a:rPr lang="en-US" altLang="zh-CN" sz="2400" dirty="0"/>
              <a:t>Cheng-</a:t>
            </a:r>
            <a:r>
              <a:rPr lang="en-US" altLang="zh-CN" sz="2400" dirty="0" err="1"/>
              <a:t>han</a:t>
            </a:r>
            <a:r>
              <a:rPr lang="en-US" altLang="zh-CN" sz="2400" dirty="0"/>
              <a:t> Huang, third year CMSE student</a:t>
            </a:r>
          </a:p>
          <a:p>
            <a:r>
              <a:rPr lang="en-US" altLang="zh-CN" sz="2400" dirty="0"/>
              <a:t>                 Yongliang Sun,  first year CMSE student  </a:t>
            </a:r>
          </a:p>
        </p:txBody>
      </p:sp>
    </p:spTree>
    <p:extLst>
      <p:ext uri="{BB962C8B-B14F-4D97-AF65-F5344CB8AC3E}">
        <p14:creationId xmlns:p14="http://schemas.microsoft.com/office/powerpoint/2010/main" val="270711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47BB-C6A1-C005-F9B5-2F326A7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Updated Baseline Method Comparison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Set fixed time limits for the following five methods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Baselines: </a:t>
                </a:r>
                <a:r>
                  <a:rPr lang="en-US" altLang="zh-TW" dirty="0" err="1"/>
                  <a:t>pCQO</a:t>
                </a:r>
                <a:r>
                  <a:rPr lang="en-US" altLang="zh-TW" dirty="0"/>
                  <a:t>, CP-SAT, </a:t>
                </a:r>
                <a:r>
                  <a:rPr lang="en-US" altLang="zh-TW" dirty="0" err="1"/>
                  <a:t>Gurobi</a:t>
                </a:r>
                <a:endParaRPr lang="en-US" altLang="zh-TW" dirty="0"/>
              </a:p>
              <a:p>
                <a:r>
                  <a:rPr lang="en-US" altLang="zh-TW" dirty="0"/>
                  <a:t>Attempts: Newton, L-BFGS-B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On 10 instances for each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TW" b="0" dirty="0"/>
                  <a:t>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014FF0-DB66-D029-6FFC-A41F94D82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50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1FC77-64E2-2240-5FC6-CAA2175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Updated Baseline Method Comparison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72C743F-7006-E535-1091-15D39BB06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47116"/>
              </p:ext>
            </p:extLst>
          </p:nvPr>
        </p:nvGraphicFramePr>
        <p:xfrm>
          <a:off x="788610" y="1539247"/>
          <a:ext cx="1009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67">
                  <a:extLst>
                    <a:ext uri="{9D8B030D-6E8A-4147-A177-3AD203B41FA5}">
                      <a16:colId xmlns:a16="http://schemas.microsoft.com/office/drawing/2014/main" val="505824640"/>
                    </a:ext>
                  </a:extLst>
                </a:gridCol>
                <a:gridCol w="1005133">
                  <a:extLst>
                    <a:ext uri="{9D8B030D-6E8A-4147-A177-3AD203B41FA5}">
                      <a16:colId xmlns:a16="http://schemas.microsoft.com/office/drawing/2014/main" val="272579885"/>
                    </a:ext>
                  </a:extLst>
                </a:gridCol>
                <a:gridCol w="1091548">
                  <a:extLst>
                    <a:ext uri="{9D8B030D-6E8A-4147-A177-3AD203B41FA5}">
                      <a16:colId xmlns:a16="http://schemas.microsoft.com/office/drawing/2014/main" val="3894302122"/>
                    </a:ext>
                  </a:extLst>
                </a:gridCol>
                <a:gridCol w="1023571">
                  <a:extLst>
                    <a:ext uri="{9D8B030D-6E8A-4147-A177-3AD203B41FA5}">
                      <a16:colId xmlns:a16="http://schemas.microsoft.com/office/drawing/2014/main" val="661169279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56732303"/>
                    </a:ext>
                  </a:extLst>
                </a:gridCol>
                <a:gridCol w="1944915">
                  <a:extLst>
                    <a:ext uri="{9D8B030D-6E8A-4147-A177-3AD203B41FA5}">
                      <a16:colId xmlns:a16="http://schemas.microsoft.com/office/drawing/2014/main" val="31016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Graph,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CP-SAT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Gurobi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Newton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L-BFGS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ER(500,0.5),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11.1 (11.1)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0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5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(9.3)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 (11.2)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ER(1000,0.5),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12.2 (9.5)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11.6 (11.4)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10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10.5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6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ER(2000,0.5), 20 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 (9.7)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 (11.8)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413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2AA7337-02A0-BFBB-13D8-63AA8444EA37}"/>
              </a:ext>
            </a:extLst>
          </p:cNvPr>
          <p:cNvSpPr txBox="1"/>
          <p:nvPr/>
        </p:nvSpPr>
        <p:spPr>
          <a:xfrm>
            <a:off x="788610" y="4233333"/>
            <a:ext cx="10232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Newton and L-BFGS, we report results for both the objective with and without the third term (the clique informed penalty). </a:t>
            </a:r>
          </a:p>
          <a:p>
            <a:endParaRPr lang="en-US" altLang="zh-TW" dirty="0"/>
          </a:p>
          <a:p>
            <a:r>
              <a:rPr lang="en-US" altLang="zh-TW" dirty="0"/>
              <a:t>Note that both integer programming methods uses thread-based parallelization, but the three gradient-based methods do not.</a:t>
            </a:r>
          </a:p>
          <a:p>
            <a:endParaRPr lang="en-US" altLang="zh-TW" dirty="0"/>
          </a:p>
          <a:p>
            <a:r>
              <a:rPr lang="en-US" altLang="zh-TW" dirty="0"/>
              <a:t>Maximum iteration for the three gradient based methods are set to 150 across all runs, leading to possible failing cases which report 0 that drags down the average solution size in for larger graphs.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89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2828-0678-8EC6-71DF-77F015AE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The original degree-based initialization before randomizing is</a:t>
                </a:r>
              </a:p>
              <a:p>
                <a:pPr marL="0" indent="0"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			    where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propose to used instead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b="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/>
                  <a:t> </a:t>
                </a:r>
                <a:r>
                  <a:rPr lang="en-US" altLang="zh-TW" dirty="0"/>
                  <a:t>denotes how many times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is chosen in the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b="0" i="1" dirty="0"/>
                  <a:t> </a:t>
                </a:r>
                <a:r>
                  <a:rPr lang="en-US" altLang="zh-TW" b="0" dirty="0"/>
                  <a:t>trials.</a:t>
                </a:r>
                <a:endParaRPr lang="en-US" altLang="zh-TW" b="0" i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A53DD-43CD-CC75-8F86-11EA09A03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FB32728-E3AB-AB9A-83B4-8612036E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30" y="2367023"/>
            <a:ext cx="3063217" cy="8119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38B16C-7151-98C1-0B11-47EBA43B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7" y="2273778"/>
            <a:ext cx="2626387" cy="9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B9674-2583-0B90-3F0E-2CA51C8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Initial experiments show that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is an acceptable choice, and that denser graphs are more likely to benefit from this technique.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Next, we consider nonconstant schedules for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Experiments are run 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400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800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seed 0 to 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 Each instance is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trials, and the solution size reported is the best among 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trials.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BDF419-518F-3370-A459-ABD926C7F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1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C0BD-6155-BF02-51A3-3F26645B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Next Meeting…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45577-FF86-BE7E-D49C-2F1B319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experiments on nonlinear lambda schedules, and possible explanations to why or why not some methods work/don’t work.</a:t>
            </a:r>
          </a:p>
          <a:p>
            <a:endParaRPr lang="en-US" altLang="zh-TW" dirty="0"/>
          </a:p>
          <a:p>
            <a:r>
              <a:rPr lang="en-US" altLang="zh-TW" dirty="0"/>
              <a:t>Explore more hyperparameters setting for Newton method; is Newton method bad, or is it because we didn’t have the best setup for it?</a:t>
            </a:r>
          </a:p>
          <a:p>
            <a:endParaRPr lang="en-US" altLang="zh-TW" dirty="0"/>
          </a:p>
          <a:p>
            <a:r>
              <a:rPr lang="en-US" altLang="zh-TW" dirty="0"/>
              <a:t>Possible L-BFGS tuning.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09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604E4-930A-F4B6-D4E3-D0CE5FB5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Reinitialization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Different choices of lambda schedules.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0F291E7-677F-28F8-D4D5-542BBDF29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5B0AFC5-0DD9-3A2A-9070-61FF78AC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29" y="791569"/>
            <a:ext cx="4404569" cy="57448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87851-FE72-D953-99F9-50E2C50E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64" y="2750264"/>
            <a:ext cx="3327535" cy="36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9989E-ADA2-37F9-56FD-6B272FE8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next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235AF-A442-B182-593B-ADA8336A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Torch’s L-BFGS</a:t>
            </a:r>
          </a:p>
          <a:p>
            <a:r>
              <a:rPr lang="en-US" altLang="zh-TW" dirty="0"/>
              <a:t>Graph construction with specific MIS and other controls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81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7A31A-BF45-F9B4-3DD4-4CF1B3D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Goal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B52C-AA78-C8D1-6037-463C1A7F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0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ML for CO: </a:t>
            </a:r>
            <a:r>
              <a:rPr lang="en-US" altLang="zh-CN" dirty="0"/>
              <a:t>Propose novel optimization and machine learning methods for solving classical combinatorial optimization problems.</a:t>
            </a:r>
          </a:p>
          <a:p>
            <a:endParaRPr lang="en-US" altLang="zh-CN" dirty="0"/>
          </a:p>
          <a:p>
            <a:r>
              <a:rPr kumimoji="1" lang="en-US" altLang="zh-CN" dirty="0"/>
              <a:t>Non-data-driven</a:t>
            </a:r>
          </a:p>
          <a:p>
            <a:r>
              <a:rPr lang="en-US" dirty="0"/>
              <a:t>Based on iterative solvers</a:t>
            </a:r>
          </a:p>
          <a:p>
            <a:r>
              <a:rPr lang="en-US" dirty="0"/>
              <a:t>Focused on designing better problem formulations and developing more effective solvers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Architectural bias of neural network: </a:t>
            </a:r>
            <a:r>
              <a:rPr lang="en-US" dirty="0"/>
              <a:t>Analyze the architectural biases in existing neural networks and design new architectures with improved biases.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394E-EE76-F05D-9AB8-20F34EEC1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329D-943B-B836-B91F-F915A4F8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Goal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06158-55AF-9187-CABC-FF17E42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0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ML for CO: </a:t>
            </a:r>
            <a:r>
              <a:rPr lang="en-US" altLang="zh-CN" dirty="0">
                <a:solidFill>
                  <a:srgbClr val="FF0000"/>
                </a:solidFill>
              </a:rPr>
              <a:t>Propose novel optimization and machine learning methods for solving classical combinatorial optimization problems.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Non-data-driven</a:t>
            </a:r>
          </a:p>
          <a:p>
            <a:r>
              <a:rPr lang="en-US" dirty="0">
                <a:solidFill>
                  <a:srgbClr val="FF0000"/>
                </a:solidFill>
              </a:rPr>
              <a:t>Based on iterative solvers</a:t>
            </a:r>
          </a:p>
          <a:p>
            <a:r>
              <a:rPr lang="en-US" dirty="0">
                <a:solidFill>
                  <a:srgbClr val="FF0000"/>
                </a:solidFill>
              </a:rPr>
              <a:t>Focused on designing better problem formulations and developing more effective solvers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/>
              <a:t>Architectural bias of neural network: </a:t>
            </a:r>
            <a:r>
              <a:rPr lang="en-US" dirty="0"/>
              <a:t>Analyze the architectural biases in existing neural networks and design new architectures with improved biases.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60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E983F-0AF3-78BF-908A-CA1D39240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622B-9E2D-0549-E24C-4DD7EB32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0E50-ED46-189A-06DD-0120302C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01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hlinkClick r:id="rId3"/>
              </a:rPr>
              <a:t>Differentiable Quadratic Optimization For the Maximum Independent Set Problem</a:t>
            </a:r>
            <a:r>
              <a:rPr lang="en-US" u="sng" dirty="0"/>
              <a:t>,  Alkhouri et al. ICML 2025.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paper addresses the Maximum Independent Set (MIS) problem.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It proposes a novel quadratic formulation for MIS by </a:t>
            </a:r>
            <a:r>
              <a:rPr lang="en-US" altLang="zh-CN" dirty="0">
                <a:solidFill>
                  <a:srgbClr val="FF0000"/>
                </a:solidFill>
              </a:rPr>
              <a:t>introducing a maximum clique term to enhance convergence.</a:t>
            </a:r>
          </a:p>
          <a:p>
            <a:endParaRPr lang="en-US" altLang="zh-CN" dirty="0"/>
          </a:p>
          <a:p>
            <a:r>
              <a:rPr lang="en-US" altLang="zh-CN" dirty="0"/>
              <a:t>It leverages </a:t>
            </a:r>
            <a:r>
              <a:rPr lang="en-US" altLang="zh-CN" dirty="0">
                <a:solidFill>
                  <a:srgbClr val="FF0000"/>
                </a:solidFill>
              </a:rPr>
              <a:t>GPU parallelism </a:t>
            </a:r>
            <a:r>
              <a:rPr lang="en-US" altLang="zh-CN" dirty="0"/>
              <a:t>to perform optimization from </a:t>
            </a:r>
            <a:r>
              <a:rPr lang="en-US" altLang="zh-CN" dirty="0">
                <a:solidFill>
                  <a:srgbClr val="FF0000"/>
                </a:solidFill>
              </a:rPr>
              <a:t>multiple reinitializations </a:t>
            </a:r>
            <a:r>
              <a:rPr lang="en-US" altLang="zh-CN" dirty="0"/>
              <a:t>on each graph instance using projected </a:t>
            </a:r>
            <a:r>
              <a:rPr lang="en-US" altLang="zh-CN" dirty="0">
                <a:solidFill>
                  <a:srgbClr val="FF0000"/>
                </a:solidFill>
              </a:rPr>
              <a:t>momentum-based gradient descent</a:t>
            </a:r>
            <a:r>
              <a:rPr lang="en-US" altLang="zh-CN" dirty="0"/>
              <a:t>. This method is referred to as </a:t>
            </a:r>
            <a:r>
              <a:rPr lang="en-US" altLang="zh-CN" b="1" dirty="0"/>
              <a:t>parallelized Clique-Informed Quadratic Optimization for MIS (</a:t>
            </a:r>
            <a:r>
              <a:rPr lang="en-US" altLang="zh-CN" b="1" dirty="0" err="1"/>
              <a:t>pCQO</a:t>
            </a:r>
            <a:r>
              <a:rPr lang="en-US" altLang="zh-CN" b="1" dirty="0"/>
              <a:t>-MIS)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7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4EB8-9EA6-E394-2B21-EB0F17C1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00C42-54EC-D4BC-D935-81C71A07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Quadratic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the Maximum Independent Set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77ADF-875E-F523-0152-B70C26FA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3484"/>
          </a:xfrm>
        </p:spPr>
        <p:txBody>
          <a:bodyPr>
            <a:noAutofit/>
          </a:bodyPr>
          <a:lstStyle/>
          <a:p>
            <a:r>
              <a:rPr lang="en-US" altLang="zh-CN" dirty="0"/>
              <a:t>The optimization-based reconstruction model proposed in this paper is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607275-48D9-4192-9AA6-40B7454453A2}"/>
                  </a:ext>
                </a:extLst>
              </p:cNvPr>
              <p:cNvSpPr txBox="1"/>
              <p:nvPr/>
            </p:nvSpPr>
            <p:spPr>
              <a:xfrm>
                <a:off x="3361518" y="2702418"/>
                <a:ext cx="5468960" cy="829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≔−</m:t>
                      </m:r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p>
                              <m: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kumimoji="1"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607275-48D9-4192-9AA6-40B74544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18" y="2702418"/>
                <a:ext cx="5468960" cy="82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D63878D-0D90-B82A-3A57-0B8F84374261}"/>
                  </a:ext>
                </a:extLst>
              </p:cNvPr>
              <p:cNvSpPr txBox="1"/>
              <p:nvPr/>
            </p:nvSpPr>
            <p:spPr>
              <a:xfrm>
                <a:off x="1087054" y="3484785"/>
                <a:ext cx="10017889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third term is the </a:t>
                </a:r>
                <a:r>
                  <a:rPr lang="en-US" altLang="zh-CN" sz="2800" b="1" dirty="0"/>
                  <a:t>maximum clique (MC)</a:t>
                </a:r>
                <a:r>
                  <a:rPr lang="en-US" altLang="zh-CN" sz="2800" dirty="0"/>
                  <a:t> term introduced in this work, where the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ar-AE" altLang="zh-CN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2800" dirty="0"/>
                  <a:t>is used to suppress the sparsity of the solution.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D63878D-0D90-B82A-3A57-0B8F8437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54" y="3484785"/>
                <a:ext cx="10017889" cy="1446550"/>
              </a:xfrm>
              <a:prstGeom prst="rect">
                <a:avLst/>
              </a:prstGeom>
              <a:blipFill>
                <a:blip r:embed="rId4"/>
                <a:stretch>
                  <a:fillRect l="-1266" t="-4348" r="-633" b="-1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40C0DE1-6F2D-09B8-952F-AB5CFA503C34}"/>
              </a:ext>
            </a:extLst>
          </p:cNvPr>
          <p:cNvSpPr txBox="1">
            <a:spLocks/>
          </p:cNvSpPr>
          <p:nvPr/>
        </p:nvSpPr>
        <p:spPr>
          <a:xfrm>
            <a:off x="838200" y="5277678"/>
            <a:ext cx="10515600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gradient vector can be expressed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2622CD-4C57-3493-E964-2E1C2FE884B8}"/>
                  </a:ext>
                </a:extLst>
              </p:cNvPr>
              <p:cNvSpPr txBox="1"/>
              <p:nvPr/>
            </p:nvSpPr>
            <p:spPr>
              <a:xfrm>
                <a:off x="3778167" y="5997011"/>
                <a:ext cx="4635661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2622CD-4C57-3493-E964-2E1C2FE88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167" y="5997011"/>
                <a:ext cx="4635661" cy="280077"/>
              </a:xfrm>
              <a:prstGeom prst="rect">
                <a:avLst/>
              </a:prstGeom>
              <a:blipFill>
                <a:blip r:embed="rId5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9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1358C5-D5CD-6CF2-17BA-F2935E62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81B4C-3F6A-41F1-00AF-C9F391DD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Quadratic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The Maximum Independent Set Problem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6D7C5F-2880-FFBE-9B98-F726C1B51841}"/>
              </a:ext>
            </a:extLst>
          </p:cNvPr>
          <p:cNvSpPr txBox="1"/>
          <p:nvPr/>
        </p:nvSpPr>
        <p:spPr>
          <a:xfrm>
            <a:off x="1087055" y="1846162"/>
            <a:ext cx="100178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Momentum Gradient Descent (MGD)</a:t>
            </a:r>
            <a:r>
              <a:rPr lang="en-US" altLang="zh-CN" sz="2800" dirty="0"/>
              <a:t> has been shown to be highly computationally efficient in experiments. Its update rule is given by: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A29A9-9556-0816-1D7A-36EDA0E66AC2}"/>
                  </a:ext>
                </a:extLst>
              </p:cNvPr>
              <p:cNvSpPr txBox="1"/>
              <p:nvPr/>
            </p:nvSpPr>
            <p:spPr>
              <a:xfrm>
                <a:off x="5282861" y="3217534"/>
                <a:ext cx="1626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A29A9-9556-0816-1D7A-36EDA0E6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61" y="3217534"/>
                <a:ext cx="1626279" cy="276999"/>
              </a:xfrm>
              <a:prstGeom prst="rect">
                <a:avLst/>
              </a:prstGeom>
              <a:blipFill>
                <a:blip r:embed="rId3"/>
                <a:stretch>
                  <a:fillRect l="-1563"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C3EC8D-CDAC-A3C4-B9BA-8B3A6A747C1D}"/>
                  </a:ext>
                </a:extLst>
              </p:cNvPr>
              <p:cNvSpPr txBox="1"/>
              <p:nvPr/>
            </p:nvSpPr>
            <p:spPr>
              <a:xfrm>
                <a:off x="5005220" y="3700536"/>
                <a:ext cx="2181559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C3EC8D-CDAC-A3C4-B9BA-8B3A6A74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20" y="3700536"/>
                <a:ext cx="2181559" cy="297004"/>
              </a:xfrm>
              <a:prstGeom prst="rect">
                <a:avLst/>
              </a:prstGeom>
              <a:blipFill>
                <a:blip r:embed="rId4"/>
                <a:stretch>
                  <a:fillRect l="-1163" t="-4167" r="-3488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26FA2BF-4C14-8C31-8B25-013ABFFA99DF}"/>
              </a:ext>
            </a:extLst>
          </p:cNvPr>
          <p:cNvSpPr txBox="1"/>
          <p:nvPr/>
        </p:nvSpPr>
        <p:spPr>
          <a:xfrm>
            <a:off x="1087055" y="4466919"/>
            <a:ext cx="10017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determine whether the result belongs to a </a:t>
            </a:r>
            <a:r>
              <a:rPr lang="en-US" altLang="zh-CN" sz="2800" b="1" dirty="0"/>
              <a:t>MIS:</a:t>
            </a:r>
            <a:endParaRPr lang="en-US" altLang="zh-CN" sz="28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69F874-1BD6-180C-7DBD-2822BFCEDE4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55309" y="5231536"/>
            <a:ext cx="2881376" cy="3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9731-68E9-5633-C2EF-4C8671CE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2E4C-7E68-33F6-CBFA-B141368B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 Issues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B8B291-5464-078F-6EF0-62382735FC81}"/>
              </a:ext>
            </a:extLst>
          </p:cNvPr>
          <p:cNvSpPr txBox="1"/>
          <p:nvPr/>
        </p:nvSpPr>
        <p:spPr>
          <a:xfrm>
            <a:off x="838199" y="1690688"/>
            <a:ext cx="108176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Memory issue: </a:t>
            </a:r>
            <a:r>
              <a:rPr lang="en-US" sz="2800" dirty="0"/>
              <a:t>As the graph size grows, a dense adjacency matrix leads to extremely high memory usage and computational cost.</a:t>
            </a:r>
            <a:r>
              <a:rPr lang="en-US" altLang="zh-CN" sz="2800" dirty="0"/>
              <a:t>.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Convergence speed: </a:t>
            </a:r>
            <a:r>
              <a:rPr lang="en-US" sz="2800" dirty="0"/>
              <a:t>Although parallelization reduces runtime, the current algorithm still requires a large number of iterations to converge.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Local minimizers: </a:t>
            </a:r>
            <a:r>
              <a:rPr lang="en-US" sz="2800" dirty="0"/>
              <a:t>On sparse graphs, performance lags behind certain fine-tuned classical methods</a:t>
            </a:r>
            <a:r>
              <a:rPr lang="en-US" altLang="zh-CN" sz="2800" dirty="0"/>
              <a:t>. 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Heavy tuning: </a:t>
            </a:r>
            <a:r>
              <a:rPr lang="en-US" sz="2800" dirty="0"/>
              <a:t>The algorithm demands extensive parameter tuning to achieve optimal performance.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Scope of applicability</a:t>
            </a:r>
            <a:r>
              <a:rPr lang="en-US" altLang="zh-CN" sz="2800"/>
              <a:t>: </a:t>
            </a:r>
            <a:r>
              <a:rPr lang="en-US" sz="2800"/>
              <a:t>The approach has not yet been extended to other CO problems.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87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ED51-0B5B-7169-B861-C1E3A42A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018F-9D14-FB9A-67BE-32951377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we are trying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AA77BB-36B8-2CEE-BB18-573BF013E818}"/>
              </a:ext>
            </a:extLst>
          </p:cNvPr>
          <p:cNvSpPr txBox="1"/>
          <p:nvPr/>
        </p:nvSpPr>
        <p:spPr>
          <a:xfrm>
            <a:off x="838199" y="1690688"/>
            <a:ext cx="10817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New stochastic approach to address the memory issue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265291-7D76-B1E4-2A65-BE2EDEAA112F}"/>
              </a:ext>
            </a:extLst>
          </p:cNvPr>
          <p:cNvSpPr txBox="1"/>
          <p:nvPr/>
        </p:nvSpPr>
        <p:spPr>
          <a:xfrm>
            <a:off x="1244599" y="1952298"/>
            <a:ext cx="1081764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dirty="0">
                <a:solidFill>
                  <a:srgbClr val="FF0000"/>
                </a:solidFill>
              </a:rPr>
              <a:t>Idea:</a:t>
            </a:r>
            <a:r>
              <a:rPr lang="en-US" altLang="zh-CN" sz="2400" dirty="0"/>
              <a:t> Instead of processing the full graph at each iteration, we draw a random subgraph, and the corresponding adjacency matrix is, which effectively reduces the memory and computation burden.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69CCC898-7595-2936-4F72-8AED37E06BE3}"/>
              </a:ext>
            </a:extLst>
          </p:cNvPr>
          <p:cNvSpPr txBox="1"/>
          <p:nvPr/>
        </p:nvSpPr>
        <p:spPr>
          <a:xfrm>
            <a:off x="1244599" y="3763774"/>
            <a:ext cx="10817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b="1" dirty="0"/>
              <a:t>Things to explore</a:t>
            </a:r>
            <a:r>
              <a:rPr lang="en-US" altLang="zh-CN" sz="24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to draw the subgraph?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sparse the subgraph can be?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to reduce the variance introduced by the randomness?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What iterative solver it is compatible with?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CO problems can particularly benefit from it?</a:t>
            </a:r>
          </a:p>
          <a:p>
            <a:r>
              <a:rPr lang="en-US" altLang="zh-CN" sz="2400" dirty="0"/>
              <a:t>.</a:t>
            </a:r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F8462358-7A4B-2A21-917A-98764F4A8E02}"/>
              </a:ext>
            </a:extLst>
          </p:cNvPr>
          <p:cNvSpPr txBox="1"/>
          <p:nvPr/>
        </p:nvSpPr>
        <p:spPr>
          <a:xfrm>
            <a:off x="1244599" y="3168015"/>
            <a:ext cx="108176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2800" dirty="0"/>
            </a:br>
            <a:r>
              <a:rPr lang="en-US" altLang="zh-CN" sz="2400" dirty="0">
                <a:solidFill>
                  <a:srgbClr val="FF0000"/>
                </a:solidFill>
              </a:rPr>
              <a:t>Possible issues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en-US" altLang="zh-CN" sz="2800" dirty="0"/>
              <a:t> </a:t>
            </a:r>
            <a:r>
              <a:rPr lang="en-US" altLang="zh-CN" sz="2400" dirty="0"/>
              <a:t>t</a:t>
            </a:r>
            <a:r>
              <a:rPr lang="en-US" sz="2400" dirty="0"/>
              <a:t>he algorithm may become unstable, or even diverge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726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1542</Words>
  <Application>Microsoft Office PowerPoint</Application>
  <PresentationFormat>寬螢幕</PresentationFormat>
  <Paragraphs>253</Paragraphs>
  <Slides>26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DARPA Meeting</vt:lpstr>
      <vt:lpstr>MSU team:</vt:lpstr>
      <vt:lpstr>Goal</vt:lpstr>
      <vt:lpstr>Goal</vt:lpstr>
      <vt:lpstr>Motivation</vt:lpstr>
      <vt:lpstr>Differentiable Quadratic Optimization for the Maximum Independent Set Problem</vt:lpstr>
      <vt:lpstr>Differentiable Quadratic Optimization For The Maximum Independent Set Problem</vt:lpstr>
      <vt:lpstr>Current Issues</vt:lpstr>
      <vt:lpstr>Things we are trying</vt:lpstr>
      <vt:lpstr>Things we are trying</vt:lpstr>
      <vt:lpstr>Subgraph sampling</vt:lpstr>
      <vt:lpstr>Step 1: Bernoulli Sampling</vt:lpstr>
      <vt:lpstr>Step 2: Normalization:</vt:lpstr>
      <vt:lpstr>Result</vt:lpstr>
      <vt:lpstr>For Next Meeting</vt:lpstr>
      <vt:lpstr>Second order methods and reinitialization</vt:lpstr>
      <vt:lpstr>Newton and L-BFGS-B</vt:lpstr>
      <vt:lpstr>Newton and L-BFGS-B</vt:lpstr>
      <vt:lpstr>Baseline MGD with and without Third Term</vt:lpstr>
      <vt:lpstr>Updated Baseline Method Comparison</vt:lpstr>
      <vt:lpstr>Updated Baseline Method Comparison</vt:lpstr>
      <vt:lpstr>Reinitialization </vt:lpstr>
      <vt:lpstr>Reinitialization</vt:lpstr>
      <vt:lpstr>For Next Meeting…</vt:lpstr>
      <vt:lpstr>Reinitialization 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Yongliang</dc:creator>
  <cp:lastModifiedBy>Huang, Cheng-Han</cp:lastModifiedBy>
  <cp:revision>11</cp:revision>
  <dcterms:created xsi:type="dcterms:W3CDTF">2025-09-10T06:47:40Z</dcterms:created>
  <dcterms:modified xsi:type="dcterms:W3CDTF">2025-09-23T08:06:11Z</dcterms:modified>
</cp:coreProperties>
</file>