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6" r:id="rId3"/>
    <p:sldId id="288" r:id="rId4"/>
    <p:sldId id="295" r:id="rId5"/>
    <p:sldId id="291" r:id="rId6"/>
    <p:sldId id="299" r:id="rId7"/>
    <p:sldId id="289" r:id="rId8"/>
    <p:sldId id="296" r:id="rId9"/>
    <p:sldId id="298" r:id="rId10"/>
    <p:sldId id="297" r:id="rId11"/>
    <p:sldId id="280" r:id="rId12"/>
    <p:sldId id="292" r:id="rId13"/>
    <p:sldId id="287" r:id="rId14"/>
    <p:sldId id="294" r:id="rId15"/>
    <p:sldId id="281" r:id="rId16"/>
    <p:sldId id="293" r:id="rId17"/>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94660"/>
  </p:normalViewPr>
  <p:slideViewPr>
    <p:cSldViewPr snapToGrid="0">
      <p:cViewPr varScale="1">
        <p:scale>
          <a:sx n="79" d="100"/>
          <a:sy n="79" d="100"/>
        </p:scale>
        <p:origin x="835" y="4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39E2452-F094-42F2-B0C8-6F32409BC499}"/>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042CEFFF-D7BF-C5F3-A8E1-808338C3C6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F6688CE1-9FA0-EDEC-EC13-5B7EC1D54504}"/>
              </a:ext>
            </a:extLst>
          </p:cNvPr>
          <p:cNvSpPr>
            <a:spLocks noGrp="1"/>
          </p:cNvSpPr>
          <p:nvPr>
            <p:ph type="dt" sz="half" idx="10"/>
          </p:nvPr>
        </p:nvSpPr>
        <p:spPr/>
        <p:txBody>
          <a:bodyPr/>
          <a:lstStyle/>
          <a:p>
            <a:fld id="{628D9ED2-0B3E-41D5-ACBB-BF20B394A6D4}" type="datetimeFigureOut">
              <a:rPr lang="zh-TW" altLang="en-US" smtClean="0"/>
              <a:t>2025/10/3</a:t>
            </a:fld>
            <a:endParaRPr lang="zh-TW" altLang="en-US"/>
          </a:p>
        </p:txBody>
      </p:sp>
      <p:sp>
        <p:nvSpPr>
          <p:cNvPr id="5" name="頁尾版面配置區 4">
            <a:extLst>
              <a:ext uri="{FF2B5EF4-FFF2-40B4-BE49-F238E27FC236}">
                <a16:creationId xmlns:a16="http://schemas.microsoft.com/office/drawing/2014/main" id="{1FD9C55E-E7F7-FC3E-6901-5CB9F1A14E4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B528E020-09BD-CBB9-E759-BB2DD084DE38}"/>
              </a:ext>
            </a:extLst>
          </p:cNvPr>
          <p:cNvSpPr>
            <a:spLocks noGrp="1"/>
          </p:cNvSpPr>
          <p:nvPr>
            <p:ph type="sldNum" sz="quarter" idx="12"/>
          </p:nvPr>
        </p:nvSpPr>
        <p:spPr/>
        <p:txBody>
          <a:bodyPr/>
          <a:lstStyle/>
          <a:p>
            <a:fld id="{C0606601-A367-4D7A-8C34-6AEC7DFDA9B5}" type="slidenum">
              <a:rPr lang="zh-TW" altLang="en-US" smtClean="0"/>
              <a:t>‹#›</a:t>
            </a:fld>
            <a:endParaRPr lang="zh-TW" altLang="en-US"/>
          </a:p>
        </p:txBody>
      </p:sp>
    </p:spTree>
    <p:extLst>
      <p:ext uri="{BB962C8B-B14F-4D97-AF65-F5344CB8AC3E}">
        <p14:creationId xmlns:p14="http://schemas.microsoft.com/office/powerpoint/2010/main" val="1605588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877032F-F952-2A87-0B1F-4FBA62005C27}"/>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27A6F1F4-73AA-08C7-6665-7C8413BDF99C}"/>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C2F50913-225C-E47C-DCB9-7CBCD72A6B45}"/>
              </a:ext>
            </a:extLst>
          </p:cNvPr>
          <p:cNvSpPr>
            <a:spLocks noGrp="1"/>
          </p:cNvSpPr>
          <p:nvPr>
            <p:ph type="dt" sz="half" idx="10"/>
          </p:nvPr>
        </p:nvSpPr>
        <p:spPr/>
        <p:txBody>
          <a:bodyPr/>
          <a:lstStyle/>
          <a:p>
            <a:fld id="{628D9ED2-0B3E-41D5-ACBB-BF20B394A6D4}" type="datetimeFigureOut">
              <a:rPr lang="zh-TW" altLang="en-US" smtClean="0"/>
              <a:t>2025/10/3</a:t>
            </a:fld>
            <a:endParaRPr lang="zh-TW" altLang="en-US"/>
          </a:p>
        </p:txBody>
      </p:sp>
      <p:sp>
        <p:nvSpPr>
          <p:cNvPr id="5" name="頁尾版面配置區 4">
            <a:extLst>
              <a:ext uri="{FF2B5EF4-FFF2-40B4-BE49-F238E27FC236}">
                <a16:creationId xmlns:a16="http://schemas.microsoft.com/office/drawing/2014/main" id="{0D8533C8-F616-F45F-F957-6224FACF1120}"/>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3DAF9DF-D8B8-CBF0-7CF1-855C936362C0}"/>
              </a:ext>
            </a:extLst>
          </p:cNvPr>
          <p:cNvSpPr>
            <a:spLocks noGrp="1"/>
          </p:cNvSpPr>
          <p:nvPr>
            <p:ph type="sldNum" sz="quarter" idx="12"/>
          </p:nvPr>
        </p:nvSpPr>
        <p:spPr/>
        <p:txBody>
          <a:bodyPr/>
          <a:lstStyle/>
          <a:p>
            <a:fld id="{C0606601-A367-4D7A-8C34-6AEC7DFDA9B5}" type="slidenum">
              <a:rPr lang="zh-TW" altLang="en-US" smtClean="0"/>
              <a:t>‹#›</a:t>
            </a:fld>
            <a:endParaRPr lang="zh-TW" altLang="en-US"/>
          </a:p>
        </p:txBody>
      </p:sp>
    </p:spTree>
    <p:extLst>
      <p:ext uri="{BB962C8B-B14F-4D97-AF65-F5344CB8AC3E}">
        <p14:creationId xmlns:p14="http://schemas.microsoft.com/office/powerpoint/2010/main" val="264006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D1808900-B596-C342-C588-E7D07BA4C954}"/>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DB5BA0C3-263D-1BFB-F126-4D49BFB6972E}"/>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A50531D2-C908-954F-5C09-A019E84BDC94}"/>
              </a:ext>
            </a:extLst>
          </p:cNvPr>
          <p:cNvSpPr>
            <a:spLocks noGrp="1"/>
          </p:cNvSpPr>
          <p:nvPr>
            <p:ph type="dt" sz="half" idx="10"/>
          </p:nvPr>
        </p:nvSpPr>
        <p:spPr/>
        <p:txBody>
          <a:bodyPr/>
          <a:lstStyle/>
          <a:p>
            <a:fld id="{628D9ED2-0B3E-41D5-ACBB-BF20B394A6D4}" type="datetimeFigureOut">
              <a:rPr lang="zh-TW" altLang="en-US" smtClean="0"/>
              <a:t>2025/10/3</a:t>
            </a:fld>
            <a:endParaRPr lang="zh-TW" altLang="en-US"/>
          </a:p>
        </p:txBody>
      </p:sp>
      <p:sp>
        <p:nvSpPr>
          <p:cNvPr id="5" name="頁尾版面配置區 4">
            <a:extLst>
              <a:ext uri="{FF2B5EF4-FFF2-40B4-BE49-F238E27FC236}">
                <a16:creationId xmlns:a16="http://schemas.microsoft.com/office/drawing/2014/main" id="{1B1B7FD3-2264-A9D1-E889-935EE91C9DEB}"/>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228FFC1-D94B-7F56-E6BA-705E24F97219}"/>
              </a:ext>
            </a:extLst>
          </p:cNvPr>
          <p:cNvSpPr>
            <a:spLocks noGrp="1"/>
          </p:cNvSpPr>
          <p:nvPr>
            <p:ph type="sldNum" sz="quarter" idx="12"/>
          </p:nvPr>
        </p:nvSpPr>
        <p:spPr/>
        <p:txBody>
          <a:bodyPr/>
          <a:lstStyle/>
          <a:p>
            <a:fld id="{C0606601-A367-4D7A-8C34-6AEC7DFDA9B5}" type="slidenum">
              <a:rPr lang="zh-TW" altLang="en-US" smtClean="0"/>
              <a:t>‹#›</a:t>
            </a:fld>
            <a:endParaRPr lang="zh-TW" altLang="en-US"/>
          </a:p>
        </p:txBody>
      </p:sp>
    </p:spTree>
    <p:extLst>
      <p:ext uri="{BB962C8B-B14F-4D97-AF65-F5344CB8AC3E}">
        <p14:creationId xmlns:p14="http://schemas.microsoft.com/office/powerpoint/2010/main" val="799637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B6122DA-FDF1-6A27-D8C6-6BFE9ADC76EC}"/>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92F6D520-FBBA-602B-99C0-EDB32A213451}"/>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88270F80-07FB-759A-A71F-407DA9AA1E05}"/>
              </a:ext>
            </a:extLst>
          </p:cNvPr>
          <p:cNvSpPr>
            <a:spLocks noGrp="1"/>
          </p:cNvSpPr>
          <p:nvPr>
            <p:ph type="dt" sz="half" idx="10"/>
          </p:nvPr>
        </p:nvSpPr>
        <p:spPr/>
        <p:txBody>
          <a:bodyPr/>
          <a:lstStyle/>
          <a:p>
            <a:fld id="{628D9ED2-0B3E-41D5-ACBB-BF20B394A6D4}" type="datetimeFigureOut">
              <a:rPr lang="zh-TW" altLang="en-US" smtClean="0"/>
              <a:t>2025/10/3</a:t>
            </a:fld>
            <a:endParaRPr lang="zh-TW" altLang="en-US"/>
          </a:p>
        </p:txBody>
      </p:sp>
      <p:sp>
        <p:nvSpPr>
          <p:cNvPr id="5" name="頁尾版面配置區 4">
            <a:extLst>
              <a:ext uri="{FF2B5EF4-FFF2-40B4-BE49-F238E27FC236}">
                <a16:creationId xmlns:a16="http://schemas.microsoft.com/office/drawing/2014/main" id="{D7608375-8BF6-C40A-57F3-4782355E2D7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861E5C2B-5423-D1BC-E51A-21FA690AC082}"/>
              </a:ext>
            </a:extLst>
          </p:cNvPr>
          <p:cNvSpPr>
            <a:spLocks noGrp="1"/>
          </p:cNvSpPr>
          <p:nvPr>
            <p:ph type="sldNum" sz="quarter" idx="12"/>
          </p:nvPr>
        </p:nvSpPr>
        <p:spPr/>
        <p:txBody>
          <a:bodyPr/>
          <a:lstStyle/>
          <a:p>
            <a:fld id="{C0606601-A367-4D7A-8C34-6AEC7DFDA9B5}" type="slidenum">
              <a:rPr lang="zh-TW" altLang="en-US" smtClean="0"/>
              <a:t>‹#›</a:t>
            </a:fld>
            <a:endParaRPr lang="zh-TW" altLang="en-US"/>
          </a:p>
        </p:txBody>
      </p:sp>
    </p:spTree>
    <p:extLst>
      <p:ext uri="{BB962C8B-B14F-4D97-AF65-F5344CB8AC3E}">
        <p14:creationId xmlns:p14="http://schemas.microsoft.com/office/powerpoint/2010/main" val="1618170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ABCB4C9-DCCB-A226-6F15-F0F7D90EFE75}"/>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DA4E717C-411B-B29B-78D7-DCEB497D962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41A28BB6-0646-DF09-9E92-AA7F89FDF91E}"/>
              </a:ext>
            </a:extLst>
          </p:cNvPr>
          <p:cNvSpPr>
            <a:spLocks noGrp="1"/>
          </p:cNvSpPr>
          <p:nvPr>
            <p:ph type="dt" sz="half" idx="10"/>
          </p:nvPr>
        </p:nvSpPr>
        <p:spPr/>
        <p:txBody>
          <a:bodyPr/>
          <a:lstStyle/>
          <a:p>
            <a:fld id="{628D9ED2-0B3E-41D5-ACBB-BF20B394A6D4}" type="datetimeFigureOut">
              <a:rPr lang="zh-TW" altLang="en-US" smtClean="0"/>
              <a:t>2025/10/3</a:t>
            </a:fld>
            <a:endParaRPr lang="zh-TW" altLang="en-US"/>
          </a:p>
        </p:txBody>
      </p:sp>
      <p:sp>
        <p:nvSpPr>
          <p:cNvPr id="5" name="頁尾版面配置區 4">
            <a:extLst>
              <a:ext uri="{FF2B5EF4-FFF2-40B4-BE49-F238E27FC236}">
                <a16:creationId xmlns:a16="http://schemas.microsoft.com/office/drawing/2014/main" id="{CC272DB6-F2C8-BF69-199B-982E1EF3F226}"/>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D3EE2E66-0D05-236E-5682-B8D655EBCF27}"/>
              </a:ext>
            </a:extLst>
          </p:cNvPr>
          <p:cNvSpPr>
            <a:spLocks noGrp="1"/>
          </p:cNvSpPr>
          <p:nvPr>
            <p:ph type="sldNum" sz="quarter" idx="12"/>
          </p:nvPr>
        </p:nvSpPr>
        <p:spPr/>
        <p:txBody>
          <a:bodyPr/>
          <a:lstStyle/>
          <a:p>
            <a:fld id="{C0606601-A367-4D7A-8C34-6AEC7DFDA9B5}" type="slidenum">
              <a:rPr lang="zh-TW" altLang="en-US" smtClean="0"/>
              <a:t>‹#›</a:t>
            </a:fld>
            <a:endParaRPr lang="zh-TW" altLang="en-US"/>
          </a:p>
        </p:txBody>
      </p:sp>
    </p:spTree>
    <p:extLst>
      <p:ext uri="{BB962C8B-B14F-4D97-AF65-F5344CB8AC3E}">
        <p14:creationId xmlns:p14="http://schemas.microsoft.com/office/powerpoint/2010/main" val="2355698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16BBC6A-0DCD-978C-0EBB-15E23358A6F0}"/>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D9552585-F658-9C9F-A9EE-6670B39590E8}"/>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2425A0D4-0088-C49E-E96B-1EF095D80CE2}"/>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6CA36EDB-2EF4-05B1-A43E-85D500AB2135}"/>
              </a:ext>
            </a:extLst>
          </p:cNvPr>
          <p:cNvSpPr>
            <a:spLocks noGrp="1"/>
          </p:cNvSpPr>
          <p:nvPr>
            <p:ph type="dt" sz="half" idx="10"/>
          </p:nvPr>
        </p:nvSpPr>
        <p:spPr/>
        <p:txBody>
          <a:bodyPr/>
          <a:lstStyle/>
          <a:p>
            <a:fld id="{628D9ED2-0B3E-41D5-ACBB-BF20B394A6D4}" type="datetimeFigureOut">
              <a:rPr lang="zh-TW" altLang="en-US" smtClean="0"/>
              <a:t>2025/10/3</a:t>
            </a:fld>
            <a:endParaRPr lang="zh-TW" altLang="en-US"/>
          </a:p>
        </p:txBody>
      </p:sp>
      <p:sp>
        <p:nvSpPr>
          <p:cNvPr id="6" name="頁尾版面配置區 5">
            <a:extLst>
              <a:ext uri="{FF2B5EF4-FFF2-40B4-BE49-F238E27FC236}">
                <a16:creationId xmlns:a16="http://schemas.microsoft.com/office/drawing/2014/main" id="{9A86B6B9-B345-E075-89FA-6723D0303D4A}"/>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E134C496-402B-8631-B455-6D93F31FDACA}"/>
              </a:ext>
            </a:extLst>
          </p:cNvPr>
          <p:cNvSpPr>
            <a:spLocks noGrp="1"/>
          </p:cNvSpPr>
          <p:nvPr>
            <p:ph type="sldNum" sz="quarter" idx="12"/>
          </p:nvPr>
        </p:nvSpPr>
        <p:spPr/>
        <p:txBody>
          <a:bodyPr/>
          <a:lstStyle/>
          <a:p>
            <a:fld id="{C0606601-A367-4D7A-8C34-6AEC7DFDA9B5}" type="slidenum">
              <a:rPr lang="zh-TW" altLang="en-US" smtClean="0"/>
              <a:t>‹#›</a:t>
            </a:fld>
            <a:endParaRPr lang="zh-TW" altLang="en-US"/>
          </a:p>
        </p:txBody>
      </p:sp>
    </p:spTree>
    <p:extLst>
      <p:ext uri="{BB962C8B-B14F-4D97-AF65-F5344CB8AC3E}">
        <p14:creationId xmlns:p14="http://schemas.microsoft.com/office/powerpoint/2010/main" val="701682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1981B7C-93CB-B36E-F648-8FB2855E6B44}"/>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D76603A9-B222-0E92-008A-54474C897A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1D5FDF92-B204-78AA-0373-2881AA15E7D2}"/>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20E43EC9-C966-F16F-FC8E-E1933F2637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847F94CC-9517-9DD5-86C0-1B43016B2C25}"/>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3879E3DE-ECEF-80EF-637C-EA166F7FC525}"/>
              </a:ext>
            </a:extLst>
          </p:cNvPr>
          <p:cNvSpPr>
            <a:spLocks noGrp="1"/>
          </p:cNvSpPr>
          <p:nvPr>
            <p:ph type="dt" sz="half" idx="10"/>
          </p:nvPr>
        </p:nvSpPr>
        <p:spPr/>
        <p:txBody>
          <a:bodyPr/>
          <a:lstStyle/>
          <a:p>
            <a:fld id="{628D9ED2-0B3E-41D5-ACBB-BF20B394A6D4}" type="datetimeFigureOut">
              <a:rPr lang="zh-TW" altLang="en-US" smtClean="0"/>
              <a:t>2025/10/3</a:t>
            </a:fld>
            <a:endParaRPr lang="zh-TW" altLang="en-US"/>
          </a:p>
        </p:txBody>
      </p:sp>
      <p:sp>
        <p:nvSpPr>
          <p:cNvPr id="8" name="頁尾版面配置區 7">
            <a:extLst>
              <a:ext uri="{FF2B5EF4-FFF2-40B4-BE49-F238E27FC236}">
                <a16:creationId xmlns:a16="http://schemas.microsoft.com/office/drawing/2014/main" id="{6E1F1251-7AFF-DC8E-2CDA-1B2DDE72FC02}"/>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70A7C03D-AAE9-2E81-C953-E0F8D2F4AFCE}"/>
              </a:ext>
            </a:extLst>
          </p:cNvPr>
          <p:cNvSpPr>
            <a:spLocks noGrp="1"/>
          </p:cNvSpPr>
          <p:nvPr>
            <p:ph type="sldNum" sz="quarter" idx="12"/>
          </p:nvPr>
        </p:nvSpPr>
        <p:spPr/>
        <p:txBody>
          <a:bodyPr/>
          <a:lstStyle/>
          <a:p>
            <a:fld id="{C0606601-A367-4D7A-8C34-6AEC7DFDA9B5}" type="slidenum">
              <a:rPr lang="zh-TW" altLang="en-US" smtClean="0"/>
              <a:t>‹#›</a:t>
            </a:fld>
            <a:endParaRPr lang="zh-TW" altLang="en-US"/>
          </a:p>
        </p:txBody>
      </p:sp>
    </p:spTree>
    <p:extLst>
      <p:ext uri="{BB962C8B-B14F-4D97-AF65-F5344CB8AC3E}">
        <p14:creationId xmlns:p14="http://schemas.microsoft.com/office/powerpoint/2010/main" val="3261509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5220CC2-F156-3226-402C-324E40A1643B}"/>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B6A16AD6-4CFC-8E5A-253F-60F9D02DBD15}"/>
              </a:ext>
            </a:extLst>
          </p:cNvPr>
          <p:cNvSpPr>
            <a:spLocks noGrp="1"/>
          </p:cNvSpPr>
          <p:nvPr>
            <p:ph type="dt" sz="half" idx="10"/>
          </p:nvPr>
        </p:nvSpPr>
        <p:spPr/>
        <p:txBody>
          <a:bodyPr/>
          <a:lstStyle/>
          <a:p>
            <a:fld id="{628D9ED2-0B3E-41D5-ACBB-BF20B394A6D4}" type="datetimeFigureOut">
              <a:rPr lang="zh-TW" altLang="en-US" smtClean="0"/>
              <a:t>2025/10/3</a:t>
            </a:fld>
            <a:endParaRPr lang="zh-TW" altLang="en-US"/>
          </a:p>
        </p:txBody>
      </p:sp>
      <p:sp>
        <p:nvSpPr>
          <p:cNvPr id="4" name="頁尾版面配置區 3">
            <a:extLst>
              <a:ext uri="{FF2B5EF4-FFF2-40B4-BE49-F238E27FC236}">
                <a16:creationId xmlns:a16="http://schemas.microsoft.com/office/drawing/2014/main" id="{FD8F054D-D99A-F6AC-29BB-E23FC4E71A75}"/>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39F170F3-0B7B-E590-C9EC-4D17C92177A1}"/>
              </a:ext>
            </a:extLst>
          </p:cNvPr>
          <p:cNvSpPr>
            <a:spLocks noGrp="1"/>
          </p:cNvSpPr>
          <p:nvPr>
            <p:ph type="sldNum" sz="quarter" idx="12"/>
          </p:nvPr>
        </p:nvSpPr>
        <p:spPr/>
        <p:txBody>
          <a:bodyPr/>
          <a:lstStyle/>
          <a:p>
            <a:fld id="{C0606601-A367-4D7A-8C34-6AEC7DFDA9B5}" type="slidenum">
              <a:rPr lang="zh-TW" altLang="en-US" smtClean="0"/>
              <a:t>‹#›</a:t>
            </a:fld>
            <a:endParaRPr lang="zh-TW" altLang="en-US"/>
          </a:p>
        </p:txBody>
      </p:sp>
    </p:spTree>
    <p:extLst>
      <p:ext uri="{BB962C8B-B14F-4D97-AF65-F5344CB8AC3E}">
        <p14:creationId xmlns:p14="http://schemas.microsoft.com/office/powerpoint/2010/main" val="1866111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BEC4AA30-0859-ACA3-B093-29997170FA60}"/>
              </a:ext>
            </a:extLst>
          </p:cNvPr>
          <p:cNvSpPr>
            <a:spLocks noGrp="1"/>
          </p:cNvSpPr>
          <p:nvPr>
            <p:ph type="dt" sz="half" idx="10"/>
          </p:nvPr>
        </p:nvSpPr>
        <p:spPr/>
        <p:txBody>
          <a:bodyPr/>
          <a:lstStyle/>
          <a:p>
            <a:fld id="{628D9ED2-0B3E-41D5-ACBB-BF20B394A6D4}" type="datetimeFigureOut">
              <a:rPr lang="zh-TW" altLang="en-US" smtClean="0"/>
              <a:t>2025/10/3</a:t>
            </a:fld>
            <a:endParaRPr lang="zh-TW" altLang="en-US"/>
          </a:p>
        </p:txBody>
      </p:sp>
      <p:sp>
        <p:nvSpPr>
          <p:cNvPr id="3" name="頁尾版面配置區 2">
            <a:extLst>
              <a:ext uri="{FF2B5EF4-FFF2-40B4-BE49-F238E27FC236}">
                <a16:creationId xmlns:a16="http://schemas.microsoft.com/office/drawing/2014/main" id="{7EC0108F-1C18-3ADE-FF88-F2465A40C66C}"/>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757196E5-1C35-64AD-8586-9213F0BB2B01}"/>
              </a:ext>
            </a:extLst>
          </p:cNvPr>
          <p:cNvSpPr>
            <a:spLocks noGrp="1"/>
          </p:cNvSpPr>
          <p:nvPr>
            <p:ph type="sldNum" sz="quarter" idx="12"/>
          </p:nvPr>
        </p:nvSpPr>
        <p:spPr/>
        <p:txBody>
          <a:bodyPr/>
          <a:lstStyle/>
          <a:p>
            <a:fld id="{C0606601-A367-4D7A-8C34-6AEC7DFDA9B5}" type="slidenum">
              <a:rPr lang="zh-TW" altLang="en-US" smtClean="0"/>
              <a:t>‹#›</a:t>
            </a:fld>
            <a:endParaRPr lang="zh-TW" altLang="en-US"/>
          </a:p>
        </p:txBody>
      </p:sp>
    </p:spTree>
    <p:extLst>
      <p:ext uri="{BB962C8B-B14F-4D97-AF65-F5344CB8AC3E}">
        <p14:creationId xmlns:p14="http://schemas.microsoft.com/office/powerpoint/2010/main" val="1038303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84938D2-2254-E016-786B-F58B6EF67232}"/>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2A0ACF0D-A46B-B95E-81F7-7F435740AF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119AB298-2232-E217-EEBA-D7A9D1998E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C08DF9EB-CD14-8F7F-9500-62D7928D0BA1}"/>
              </a:ext>
            </a:extLst>
          </p:cNvPr>
          <p:cNvSpPr>
            <a:spLocks noGrp="1"/>
          </p:cNvSpPr>
          <p:nvPr>
            <p:ph type="dt" sz="half" idx="10"/>
          </p:nvPr>
        </p:nvSpPr>
        <p:spPr/>
        <p:txBody>
          <a:bodyPr/>
          <a:lstStyle/>
          <a:p>
            <a:fld id="{628D9ED2-0B3E-41D5-ACBB-BF20B394A6D4}" type="datetimeFigureOut">
              <a:rPr lang="zh-TW" altLang="en-US" smtClean="0"/>
              <a:t>2025/10/3</a:t>
            </a:fld>
            <a:endParaRPr lang="zh-TW" altLang="en-US"/>
          </a:p>
        </p:txBody>
      </p:sp>
      <p:sp>
        <p:nvSpPr>
          <p:cNvPr id="6" name="頁尾版面配置區 5">
            <a:extLst>
              <a:ext uri="{FF2B5EF4-FFF2-40B4-BE49-F238E27FC236}">
                <a16:creationId xmlns:a16="http://schemas.microsoft.com/office/drawing/2014/main" id="{41959D5A-FB7B-FEE9-EA15-B0F63A7C7142}"/>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39F28B47-F223-D20D-5AD1-BA9705702D12}"/>
              </a:ext>
            </a:extLst>
          </p:cNvPr>
          <p:cNvSpPr>
            <a:spLocks noGrp="1"/>
          </p:cNvSpPr>
          <p:nvPr>
            <p:ph type="sldNum" sz="quarter" idx="12"/>
          </p:nvPr>
        </p:nvSpPr>
        <p:spPr/>
        <p:txBody>
          <a:bodyPr/>
          <a:lstStyle/>
          <a:p>
            <a:fld id="{C0606601-A367-4D7A-8C34-6AEC7DFDA9B5}" type="slidenum">
              <a:rPr lang="zh-TW" altLang="en-US" smtClean="0"/>
              <a:t>‹#›</a:t>
            </a:fld>
            <a:endParaRPr lang="zh-TW" altLang="en-US"/>
          </a:p>
        </p:txBody>
      </p:sp>
    </p:spTree>
    <p:extLst>
      <p:ext uri="{BB962C8B-B14F-4D97-AF65-F5344CB8AC3E}">
        <p14:creationId xmlns:p14="http://schemas.microsoft.com/office/powerpoint/2010/main" val="4053679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B0EC91D-8A9A-1C69-1841-CFE335E87038}"/>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54B5AD9C-4B3B-3B75-FDCC-E096FFE3F2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668444A9-1AB2-E974-BE12-3E53FCA8D5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75E56664-F7E0-8B0B-6561-3F8ED3838274}"/>
              </a:ext>
            </a:extLst>
          </p:cNvPr>
          <p:cNvSpPr>
            <a:spLocks noGrp="1"/>
          </p:cNvSpPr>
          <p:nvPr>
            <p:ph type="dt" sz="half" idx="10"/>
          </p:nvPr>
        </p:nvSpPr>
        <p:spPr/>
        <p:txBody>
          <a:bodyPr/>
          <a:lstStyle/>
          <a:p>
            <a:fld id="{628D9ED2-0B3E-41D5-ACBB-BF20B394A6D4}" type="datetimeFigureOut">
              <a:rPr lang="zh-TW" altLang="en-US" smtClean="0"/>
              <a:t>2025/10/3</a:t>
            </a:fld>
            <a:endParaRPr lang="zh-TW" altLang="en-US"/>
          </a:p>
        </p:txBody>
      </p:sp>
      <p:sp>
        <p:nvSpPr>
          <p:cNvPr id="6" name="頁尾版面配置區 5">
            <a:extLst>
              <a:ext uri="{FF2B5EF4-FFF2-40B4-BE49-F238E27FC236}">
                <a16:creationId xmlns:a16="http://schemas.microsoft.com/office/drawing/2014/main" id="{B6DC0EC5-E358-551D-5806-524587C64CCA}"/>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545C2E02-BC63-8023-55DE-D957A5BF0157}"/>
              </a:ext>
            </a:extLst>
          </p:cNvPr>
          <p:cNvSpPr>
            <a:spLocks noGrp="1"/>
          </p:cNvSpPr>
          <p:nvPr>
            <p:ph type="sldNum" sz="quarter" idx="12"/>
          </p:nvPr>
        </p:nvSpPr>
        <p:spPr/>
        <p:txBody>
          <a:bodyPr/>
          <a:lstStyle/>
          <a:p>
            <a:fld id="{C0606601-A367-4D7A-8C34-6AEC7DFDA9B5}" type="slidenum">
              <a:rPr lang="zh-TW" altLang="en-US" smtClean="0"/>
              <a:t>‹#›</a:t>
            </a:fld>
            <a:endParaRPr lang="zh-TW" altLang="en-US"/>
          </a:p>
        </p:txBody>
      </p:sp>
    </p:spTree>
    <p:extLst>
      <p:ext uri="{BB962C8B-B14F-4D97-AF65-F5344CB8AC3E}">
        <p14:creationId xmlns:p14="http://schemas.microsoft.com/office/powerpoint/2010/main" val="2362013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04FEDEF4-13A7-EE43-4CD6-1B2C193093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12F4C46A-6E12-BCB0-9689-9FCEEFD58F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E2C39DD0-7A9A-515A-E62C-2851478DA4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28D9ED2-0B3E-41D5-ACBB-BF20B394A6D4}" type="datetimeFigureOut">
              <a:rPr lang="zh-TW" altLang="en-US" smtClean="0"/>
              <a:t>2025/10/3</a:t>
            </a:fld>
            <a:endParaRPr lang="zh-TW" altLang="en-US"/>
          </a:p>
        </p:txBody>
      </p:sp>
      <p:sp>
        <p:nvSpPr>
          <p:cNvPr id="5" name="頁尾版面配置區 4">
            <a:extLst>
              <a:ext uri="{FF2B5EF4-FFF2-40B4-BE49-F238E27FC236}">
                <a16:creationId xmlns:a16="http://schemas.microsoft.com/office/drawing/2014/main" id="{DA1C1A63-C9AE-FFE0-092C-319D0B6B08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FB66BC40-AE47-FF6B-D994-0882D2C3EE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0606601-A367-4D7A-8C34-6AEC7DFDA9B5}" type="slidenum">
              <a:rPr lang="zh-TW" altLang="en-US" smtClean="0"/>
              <a:t>‹#›</a:t>
            </a:fld>
            <a:endParaRPr lang="zh-TW" altLang="en-US"/>
          </a:p>
        </p:txBody>
      </p:sp>
    </p:spTree>
    <p:extLst>
      <p:ext uri="{BB962C8B-B14F-4D97-AF65-F5344CB8AC3E}">
        <p14:creationId xmlns:p14="http://schemas.microsoft.com/office/powerpoint/2010/main" val="3719259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CC6A0AB-3372-698C-9BA4-8A35B4815A62}"/>
              </a:ext>
            </a:extLst>
          </p:cNvPr>
          <p:cNvSpPr>
            <a:spLocks noGrp="1"/>
          </p:cNvSpPr>
          <p:nvPr>
            <p:ph type="ctrTitle"/>
          </p:nvPr>
        </p:nvSpPr>
        <p:spPr/>
        <p:txBody>
          <a:bodyPr/>
          <a:lstStyle/>
          <a:p>
            <a:r>
              <a:rPr lang="en-US" altLang="zh-TW" dirty="0"/>
              <a:t>1008 Meeting</a:t>
            </a:r>
            <a:endParaRPr lang="zh-TW" altLang="en-US" dirty="0"/>
          </a:p>
        </p:txBody>
      </p:sp>
      <p:sp>
        <p:nvSpPr>
          <p:cNvPr id="3" name="副標題 2">
            <a:extLst>
              <a:ext uri="{FF2B5EF4-FFF2-40B4-BE49-F238E27FC236}">
                <a16:creationId xmlns:a16="http://schemas.microsoft.com/office/drawing/2014/main" id="{3EE84343-290A-9E40-6936-1EE115C4CF15}"/>
              </a:ext>
            </a:extLst>
          </p:cNvPr>
          <p:cNvSpPr>
            <a:spLocks noGrp="1"/>
          </p:cNvSpPr>
          <p:nvPr>
            <p:ph type="subTitle" idx="1"/>
          </p:nvPr>
        </p:nvSpPr>
        <p:spPr/>
        <p:txBody>
          <a:bodyPr/>
          <a:lstStyle/>
          <a:p>
            <a:r>
              <a:rPr lang="en-US" altLang="zh-TW" dirty="0"/>
              <a:t>Cheng-Han Huang</a:t>
            </a:r>
            <a:endParaRPr lang="zh-TW" altLang="en-US" dirty="0"/>
          </a:p>
        </p:txBody>
      </p:sp>
    </p:spTree>
    <p:extLst>
      <p:ext uri="{BB962C8B-B14F-4D97-AF65-F5344CB8AC3E}">
        <p14:creationId xmlns:p14="http://schemas.microsoft.com/office/powerpoint/2010/main" val="1263061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683E868-8D60-39C9-499D-18D0D32F7CB5}"/>
              </a:ext>
            </a:extLst>
          </p:cNvPr>
          <p:cNvSpPr>
            <a:spLocks noGrp="1"/>
          </p:cNvSpPr>
          <p:nvPr>
            <p:ph type="title"/>
          </p:nvPr>
        </p:nvSpPr>
        <p:spPr/>
        <p:txBody>
          <a:bodyPr/>
          <a:lstStyle/>
          <a:p>
            <a:r>
              <a:rPr lang="en-US" altLang="zh-TW" dirty="0"/>
              <a:t>Free-Mask for Our L-BFGS</a:t>
            </a:r>
            <a:endParaRPr lang="zh-TW" altLang="en-US" dirty="0"/>
          </a:p>
        </p:txBody>
      </p:sp>
      <p:sp>
        <p:nvSpPr>
          <p:cNvPr id="3" name="內容版面配置區 2">
            <a:extLst>
              <a:ext uri="{FF2B5EF4-FFF2-40B4-BE49-F238E27FC236}">
                <a16:creationId xmlns:a16="http://schemas.microsoft.com/office/drawing/2014/main" id="{532E19FB-4CD4-8944-8E05-2709B2FE2E19}"/>
              </a:ext>
            </a:extLst>
          </p:cNvPr>
          <p:cNvSpPr>
            <a:spLocks noGrp="1"/>
          </p:cNvSpPr>
          <p:nvPr>
            <p:ph idx="1"/>
          </p:nvPr>
        </p:nvSpPr>
        <p:spPr/>
        <p:txBody>
          <a:bodyPr/>
          <a:lstStyle/>
          <a:p>
            <a:r>
              <a:rPr lang="en-US" altLang="zh-TW" dirty="0"/>
              <a:t>Similarly, with free mask we are doing the problem on the active coordinates.</a:t>
            </a:r>
          </a:p>
          <a:p>
            <a:endParaRPr lang="en-US" altLang="zh-TW" dirty="0"/>
          </a:p>
          <a:p>
            <a:r>
              <a:rPr lang="en-US" altLang="zh-TW" dirty="0"/>
              <a:t>Avoid meaningless or harmful computation; projections break the secant equation at boundaries, and we don’t need to compute steps that we are going to zero out anyway.</a:t>
            </a:r>
          </a:p>
          <a:p>
            <a:pPr marL="0" indent="0">
              <a:buNone/>
            </a:pPr>
            <a:r>
              <a:rPr lang="en-US" altLang="zh-TW" dirty="0"/>
              <a:t> </a:t>
            </a:r>
          </a:p>
        </p:txBody>
      </p:sp>
    </p:spTree>
    <p:extLst>
      <p:ext uri="{BB962C8B-B14F-4D97-AF65-F5344CB8AC3E}">
        <p14:creationId xmlns:p14="http://schemas.microsoft.com/office/powerpoint/2010/main" val="1522667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AD3EEA-1339-778B-5DF8-EDAB926245C6}"/>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C7D2E0E1-9DF5-A4F9-6F41-C1A026DD59C6}"/>
              </a:ext>
            </a:extLst>
          </p:cNvPr>
          <p:cNvSpPr>
            <a:spLocks noGrp="1"/>
          </p:cNvSpPr>
          <p:nvPr>
            <p:ph type="title"/>
          </p:nvPr>
        </p:nvSpPr>
        <p:spPr/>
        <p:txBody>
          <a:bodyPr/>
          <a:lstStyle/>
          <a:p>
            <a:r>
              <a:rPr lang="en-US" altLang="zh-TW" dirty="0" err="1"/>
              <a:t>Scipy’s</a:t>
            </a:r>
            <a:r>
              <a:rPr lang="en-US" altLang="zh-TW" dirty="0"/>
              <a:t> L-BFGS-B and Our L-BFGS</a:t>
            </a:r>
            <a:endParaRPr lang="zh-TW" altLang="en-US" dirty="0"/>
          </a:p>
        </p:txBody>
      </p:sp>
      <p:sp>
        <p:nvSpPr>
          <p:cNvPr id="3" name="內容版面配置區 2">
            <a:extLst>
              <a:ext uri="{FF2B5EF4-FFF2-40B4-BE49-F238E27FC236}">
                <a16:creationId xmlns:a16="http://schemas.microsoft.com/office/drawing/2014/main" id="{31422348-8A10-1604-5AD7-D2B19B18EFAD}"/>
              </a:ext>
            </a:extLst>
          </p:cNvPr>
          <p:cNvSpPr>
            <a:spLocks noGrp="1"/>
          </p:cNvSpPr>
          <p:nvPr>
            <p:ph idx="1"/>
          </p:nvPr>
        </p:nvSpPr>
        <p:spPr/>
        <p:txBody>
          <a:bodyPr>
            <a:normAutofit/>
          </a:bodyPr>
          <a:lstStyle/>
          <a:p>
            <a:endParaRPr lang="en-US" altLang="zh-TW" dirty="0"/>
          </a:p>
          <a:p>
            <a:r>
              <a:rPr lang="en-US" altLang="zh-TW" dirty="0"/>
              <a:t>Comparison by solution size: (L-BFGS-B indicates </a:t>
            </a:r>
            <a:r>
              <a:rPr lang="en-US" altLang="zh-TW" dirty="0" err="1"/>
              <a:t>Scipy’s</a:t>
            </a:r>
            <a:r>
              <a:rPr lang="en-US" altLang="zh-TW" dirty="0"/>
              <a:t> solver)</a:t>
            </a:r>
          </a:p>
          <a:p>
            <a:endParaRPr lang="en-US" altLang="zh-TW" dirty="0"/>
          </a:p>
          <a:p>
            <a:pPr marL="0" indent="0">
              <a:buNone/>
            </a:pPr>
            <a:endParaRPr lang="en-US" altLang="zh-TW" dirty="0"/>
          </a:p>
          <a:p>
            <a:pPr marL="0" indent="0">
              <a:buNone/>
            </a:pPr>
            <a:endParaRPr lang="en-US" altLang="zh-TW" dirty="0"/>
          </a:p>
          <a:p>
            <a:r>
              <a:rPr lang="en-US" altLang="zh-TW" dirty="0"/>
              <a:t>Comparison by iteration number/time:</a:t>
            </a:r>
            <a:br>
              <a:rPr lang="en-US" altLang="zh-TW" dirty="0"/>
            </a:br>
            <a:endParaRPr lang="en-US" altLang="zh-TW" dirty="0"/>
          </a:p>
          <a:p>
            <a:pPr marL="0" indent="0">
              <a:buNone/>
            </a:pPr>
            <a:endParaRPr lang="en-US" altLang="zh-TW" dirty="0"/>
          </a:p>
        </p:txBody>
      </p:sp>
      <p:graphicFrame>
        <p:nvGraphicFramePr>
          <p:cNvPr id="5" name="表格 4">
            <a:extLst>
              <a:ext uri="{FF2B5EF4-FFF2-40B4-BE49-F238E27FC236}">
                <a16:creationId xmlns:a16="http://schemas.microsoft.com/office/drawing/2014/main" id="{71428D74-40A5-705B-20BB-5E39C609A21E}"/>
              </a:ext>
            </a:extLst>
          </p:cNvPr>
          <p:cNvGraphicFramePr>
            <a:graphicFrameLocks noGrp="1"/>
          </p:cNvGraphicFramePr>
          <p:nvPr>
            <p:extLst>
              <p:ext uri="{D42A27DB-BD31-4B8C-83A1-F6EECF244321}">
                <p14:modId xmlns:p14="http://schemas.microsoft.com/office/powerpoint/2010/main" val="1509421064"/>
              </p:ext>
            </p:extLst>
          </p:nvPr>
        </p:nvGraphicFramePr>
        <p:xfrm>
          <a:off x="2031999" y="2995976"/>
          <a:ext cx="8127999" cy="7416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569595802"/>
                    </a:ext>
                  </a:extLst>
                </a:gridCol>
                <a:gridCol w="2709333">
                  <a:extLst>
                    <a:ext uri="{9D8B030D-6E8A-4147-A177-3AD203B41FA5}">
                      <a16:colId xmlns:a16="http://schemas.microsoft.com/office/drawing/2014/main" val="1635722179"/>
                    </a:ext>
                  </a:extLst>
                </a:gridCol>
                <a:gridCol w="2709333">
                  <a:extLst>
                    <a:ext uri="{9D8B030D-6E8A-4147-A177-3AD203B41FA5}">
                      <a16:colId xmlns:a16="http://schemas.microsoft.com/office/drawing/2014/main" val="3556533337"/>
                    </a:ext>
                  </a:extLst>
                </a:gridCol>
              </a:tblGrid>
              <a:tr h="370840">
                <a:tc>
                  <a:txBody>
                    <a:bodyPr/>
                    <a:lstStyle/>
                    <a:p>
                      <a:endParaRPr lang="zh-TW" altLang="en-US" dirty="0"/>
                    </a:p>
                  </a:txBody>
                  <a:tcPr/>
                </a:tc>
                <a:tc>
                  <a:txBody>
                    <a:bodyPr/>
                    <a:lstStyle/>
                    <a:p>
                      <a:r>
                        <a:rPr lang="en-US" altLang="zh-TW" dirty="0"/>
                        <a:t>L-BFGS-B</a:t>
                      </a:r>
                      <a:endParaRPr lang="zh-TW" altLang="en-US" dirty="0"/>
                    </a:p>
                  </a:txBody>
                  <a:tcPr/>
                </a:tc>
                <a:tc>
                  <a:txBody>
                    <a:bodyPr/>
                    <a:lstStyle/>
                    <a:p>
                      <a:r>
                        <a:rPr lang="en-US" altLang="zh-TW" dirty="0"/>
                        <a:t>Ours</a:t>
                      </a:r>
                      <a:endParaRPr lang="zh-TW" altLang="en-US" dirty="0"/>
                    </a:p>
                  </a:txBody>
                  <a:tcPr/>
                </a:tc>
                <a:extLst>
                  <a:ext uri="{0D108BD9-81ED-4DB2-BD59-A6C34878D82A}">
                    <a16:rowId xmlns:a16="http://schemas.microsoft.com/office/drawing/2014/main" val="330757575"/>
                  </a:ext>
                </a:extLst>
              </a:tr>
              <a:tr h="370840">
                <a:tc>
                  <a:txBody>
                    <a:bodyPr/>
                    <a:lstStyle/>
                    <a:p>
                      <a:r>
                        <a:rPr lang="en-US" altLang="zh-TW" dirty="0"/>
                        <a:t>Average solution size</a:t>
                      </a:r>
                      <a:endParaRPr lang="zh-TW" altLang="en-US" dirty="0"/>
                    </a:p>
                  </a:txBody>
                  <a:tcPr/>
                </a:tc>
                <a:tc>
                  <a:txBody>
                    <a:bodyPr/>
                    <a:lstStyle/>
                    <a:p>
                      <a:r>
                        <a:rPr lang="en-US" altLang="zh-TW" dirty="0"/>
                        <a:t>11.28</a:t>
                      </a:r>
                      <a:endParaRPr lang="zh-TW" altLang="en-US" dirty="0"/>
                    </a:p>
                  </a:txBody>
                  <a:tcPr/>
                </a:tc>
                <a:tc>
                  <a:txBody>
                    <a:bodyPr/>
                    <a:lstStyle/>
                    <a:p>
                      <a:r>
                        <a:rPr lang="en-US" altLang="zh-TW" dirty="0"/>
                        <a:t>10.80</a:t>
                      </a:r>
                      <a:endParaRPr lang="zh-TW" altLang="en-US" dirty="0"/>
                    </a:p>
                  </a:txBody>
                  <a:tcPr/>
                </a:tc>
                <a:extLst>
                  <a:ext uri="{0D108BD9-81ED-4DB2-BD59-A6C34878D82A}">
                    <a16:rowId xmlns:a16="http://schemas.microsoft.com/office/drawing/2014/main" val="333671337"/>
                  </a:ext>
                </a:extLst>
              </a:tr>
            </a:tbl>
          </a:graphicData>
        </a:graphic>
      </p:graphicFrame>
      <p:graphicFrame>
        <p:nvGraphicFramePr>
          <p:cNvPr id="6" name="表格 5">
            <a:extLst>
              <a:ext uri="{FF2B5EF4-FFF2-40B4-BE49-F238E27FC236}">
                <a16:creationId xmlns:a16="http://schemas.microsoft.com/office/drawing/2014/main" id="{45A2550B-16A3-0F9D-93C9-5DA480E0309D}"/>
              </a:ext>
            </a:extLst>
          </p:cNvPr>
          <p:cNvGraphicFramePr>
            <a:graphicFrameLocks noGrp="1"/>
          </p:cNvGraphicFramePr>
          <p:nvPr>
            <p:extLst>
              <p:ext uri="{D42A27DB-BD31-4B8C-83A1-F6EECF244321}">
                <p14:modId xmlns:p14="http://schemas.microsoft.com/office/powerpoint/2010/main" val="2527719951"/>
              </p:ext>
            </p:extLst>
          </p:nvPr>
        </p:nvGraphicFramePr>
        <p:xfrm>
          <a:off x="2031999" y="5069523"/>
          <a:ext cx="8127999" cy="11074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555451426"/>
                    </a:ext>
                  </a:extLst>
                </a:gridCol>
                <a:gridCol w="2709333">
                  <a:extLst>
                    <a:ext uri="{9D8B030D-6E8A-4147-A177-3AD203B41FA5}">
                      <a16:colId xmlns:a16="http://schemas.microsoft.com/office/drawing/2014/main" val="4013889762"/>
                    </a:ext>
                  </a:extLst>
                </a:gridCol>
                <a:gridCol w="2709333">
                  <a:extLst>
                    <a:ext uri="{9D8B030D-6E8A-4147-A177-3AD203B41FA5}">
                      <a16:colId xmlns:a16="http://schemas.microsoft.com/office/drawing/2014/main" val="3760255570"/>
                    </a:ext>
                  </a:extLst>
                </a:gridCol>
              </a:tblGrid>
              <a:tr h="118049">
                <a:tc>
                  <a:txBody>
                    <a:bodyPr/>
                    <a:lstStyle/>
                    <a:p>
                      <a:endParaRPr lang="zh-TW"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L-BFGS-B</a:t>
                      </a:r>
                      <a:endParaRPr lang="zh-TW"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Ours</a:t>
                      </a:r>
                      <a:endParaRPr lang="zh-TW" altLang="en-US" dirty="0"/>
                    </a:p>
                  </a:txBody>
                  <a:tcPr/>
                </a:tc>
                <a:extLst>
                  <a:ext uri="{0D108BD9-81ED-4DB2-BD59-A6C34878D82A}">
                    <a16:rowId xmlns:a16="http://schemas.microsoft.com/office/drawing/2014/main" val="892941417"/>
                  </a:ext>
                </a:extLst>
              </a:tr>
              <a:tr h="370840">
                <a:tc>
                  <a:txBody>
                    <a:bodyPr/>
                    <a:lstStyle/>
                    <a:p>
                      <a:r>
                        <a:rPr lang="en-US" altLang="zh-TW" dirty="0"/>
                        <a:t>Average iteration number</a:t>
                      </a:r>
                      <a:endParaRPr lang="zh-TW" altLang="en-US" dirty="0"/>
                    </a:p>
                  </a:txBody>
                  <a:tcPr/>
                </a:tc>
                <a:tc>
                  <a:txBody>
                    <a:bodyPr/>
                    <a:lstStyle/>
                    <a:p>
                      <a:r>
                        <a:rPr lang="en-US" altLang="zh-TW" dirty="0"/>
                        <a:t>167.1</a:t>
                      </a:r>
                      <a:endParaRPr lang="zh-TW" altLang="en-US" dirty="0"/>
                    </a:p>
                  </a:txBody>
                  <a:tcPr/>
                </a:tc>
                <a:tc>
                  <a:txBody>
                    <a:bodyPr/>
                    <a:lstStyle/>
                    <a:p>
                      <a:r>
                        <a:rPr lang="en-US" altLang="zh-TW" dirty="0"/>
                        <a:t>23.1</a:t>
                      </a:r>
                      <a:endParaRPr lang="zh-TW" altLang="en-US" dirty="0"/>
                    </a:p>
                  </a:txBody>
                  <a:tcPr/>
                </a:tc>
                <a:extLst>
                  <a:ext uri="{0D108BD9-81ED-4DB2-BD59-A6C34878D82A}">
                    <a16:rowId xmlns:a16="http://schemas.microsoft.com/office/drawing/2014/main" val="459548575"/>
                  </a:ext>
                </a:extLst>
              </a:tr>
              <a:tr h="370840">
                <a:tc>
                  <a:txBody>
                    <a:bodyPr/>
                    <a:lstStyle/>
                    <a:p>
                      <a:r>
                        <a:rPr lang="en-US" altLang="zh-TW" dirty="0"/>
                        <a:t>Average time</a:t>
                      </a:r>
                      <a:endParaRPr lang="zh-TW" altLang="en-US" dirty="0"/>
                    </a:p>
                  </a:txBody>
                  <a:tcPr/>
                </a:tc>
                <a:tc>
                  <a:txBody>
                    <a:bodyPr/>
                    <a:lstStyle/>
                    <a:p>
                      <a:r>
                        <a:rPr lang="en-US" altLang="zh-TW" dirty="0"/>
                        <a:t>2.2564</a:t>
                      </a:r>
                      <a:endParaRPr lang="zh-TW" altLang="en-US" dirty="0"/>
                    </a:p>
                  </a:txBody>
                  <a:tcPr/>
                </a:tc>
                <a:tc>
                  <a:txBody>
                    <a:bodyPr/>
                    <a:lstStyle/>
                    <a:p>
                      <a:r>
                        <a:rPr lang="en-US" altLang="zh-TW" dirty="0"/>
                        <a:t>0.0613</a:t>
                      </a:r>
                      <a:endParaRPr lang="zh-TW" altLang="en-US" dirty="0"/>
                    </a:p>
                  </a:txBody>
                  <a:tcPr/>
                </a:tc>
                <a:extLst>
                  <a:ext uri="{0D108BD9-81ED-4DB2-BD59-A6C34878D82A}">
                    <a16:rowId xmlns:a16="http://schemas.microsoft.com/office/drawing/2014/main" val="734208586"/>
                  </a:ext>
                </a:extLst>
              </a:tr>
            </a:tbl>
          </a:graphicData>
        </a:graphic>
      </p:graphicFrame>
    </p:spTree>
    <p:extLst>
      <p:ext uri="{BB962C8B-B14F-4D97-AF65-F5344CB8AC3E}">
        <p14:creationId xmlns:p14="http://schemas.microsoft.com/office/powerpoint/2010/main" val="3330802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698A56-EA9F-F840-C25F-FBF5814DB20A}"/>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54C181B6-9B68-EC66-41BD-AAEFA281E7A7}"/>
              </a:ext>
            </a:extLst>
          </p:cNvPr>
          <p:cNvSpPr>
            <a:spLocks noGrp="1"/>
          </p:cNvSpPr>
          <p:nvPr>
            <p:ph type="title"/>
          </p:nvPr>
        </p:nvSpPr>
        <p:spPr/>
        <p:txBody>
          <a:bodyPr/>
          <a:lstStyle/>
          <a:p>
            <a:r>
              <a:rPr lang="en-US" altLang="zh-TW" dirty="0"/>
              <a:t>Projected Newton and Our Newton</a:t>
            </a:r>
            <a:endParaRPr lang="zh-TW" altLang="en-US" dirty="0"/>
          </a:p>
        </p:txBody>
      </p:sp>
      <p:sp>
        <p:nvSpPr>
          <p:cNvPr id="3" name="內容版面配置區 2">
            <a:extLst>
              <a:ext uri="{FF2B5EF4-FFF2-40B4-BE49-F238E27FC236}">
                <a16:creationId xmlns:a16="http://schemas.microsoft.com/office/drawing/2014/main" id="{6D483172-188B-3355-EEB5-362CE5A23795}"/>
              </a:ext>
            </a:extLst>
          </p:cNvPr>
          <p:cNvSpPr>
            <a:spLocks noGrp="1"/>
          </p:cNvSpPr>
          <p:nvPr>
            <p:ph idx="1"/>
          </p:nvPr>
        </p:nvSpPr>
        <p:spPr/>
        <p:txBody>
          <a:bodyPr>
            <a:normAutofit/>
          </a:bodyPr>
          <a:lstStyle/>
          <a:p>
            <a:endParaRPr lang="en-US" altLang="zh-TW" dirty="0"/>
          </a:p>
          <a:p>
            <a:r>
              <a:rPr lang="en-US" altLang="zh-TW" dirty="0"/>
              <a:t>Comparison by solution size: (L-BFGS-B indicates </a:t>
            </a:r>
            <a:r>
              <a:rPr lang="en-US" altLang="zh-TW" dirty="0" err="1"/>
              <a:t>Scipy’s</a:t>
            </a:r>
            <a:r>
              <a:rPr lang="en-US" altLang="zh-TW" dirty="0"/>
              <a:t> solver)</a:t>
            </a:r>
          </a:p>
          <a:p>
            <a:endParaRPr lang="en-US" altLang="zh-TW" dirty="0"/>
          </a:p>
          <a:p>
            <a:pPr marL="0" indent="0">
              <a:buNone/>
            </a:pPr>
            <a:endParaRPr lang="en-US" altLang="zh-TW" dirty="0"/>
          </a:p>
          <a:p>
            <a:pPr marL="0" indent="0">
              <a:buNone/>
            </a:pPr>
            <a:endParaRPr lang="en-US" altLang="zh-TW" dirty="0"/>
          </a:p>
          <a:p>
            <a:r>
              <a:rPr lang="en-US" altLang="zh-TW" dirty="0"/>
              <a:t>Comparison by iteration number/time:</a:t>
            </a:r>
            <a:br>
              <a:rPr lang="en-US" altLang="zh-TW" dirty="0"/>
            </a:br>
            <a:endParaRPr lang="en-US" altLang="zh-TW" dirty="0"/>
          </a:p>
          <a:p>
            <a:pPr marL="0" indent="0">
              <a:buNone/>
            </a:pPr>
            <a:endParaRPr lang="en-US" altLang="zh-TW" dirty="0"/>
          </a:p>
        </p:txBody>
      </p:sp>
      <p:graphicFrame>
        <p:nvGraphicFramePr>
          <p:cNvPr id="5" name="表格 4">
            <a:extLst>
              <a:ext uri="{FF2B5EF4-FFF2-40B4-BE49-F238E27FC236}">
                <a16:creationId xmlns:a16="http://schemas.microsoft.com/office/drawing/2014/main" id="{CA789E38-A4BE-59CD-F690-0C1A0CA4BBF1}"/>
              </a:ext>
            </a:extLst>
          </p:cNvPr>
          <p:cNvGraphicFramePr>
            <a:graphicFrameLocks noGrp="1"/>
          </p:cNvGraphicFramePr>
          <p:nvPr>
            <p:extLst>
              <p:ext uri="{D42A27DB-BD31-4B8C-83A1-F6EECF244321}">
                <p14:modId xmlns:p14="http://schemas.microsoft.com/office/powerpoint/2010/main" val="1202990222"/>
              </p:ext>
            </p:extLst>
          </p:nvPr>
        </p:nvGraphicFramePr>
        <p:xfrm>
          <a:off x="2031999" y="2995976"/>
          <a:ext cx="8127999" cy="7416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569595802"/>
                    </a:ext>
                  </a:extLst>
                </a:gridCol>
                <a:gridCol w="2709333">
                  <a:extLst>
                    <a:ext uri="{9D8B030D-6E8A-4147-A177-3AD203B41FA5}">
                      <a16:colId xmlns:a16="http://schemas.microsoft.com/office/drawing/2014/main" val="1635722179"/>
                    </a:ext>
                  </a:extLst>
                </a:gridCol>
                <a:gridCol w="2709333">
                  <a:extLst>
                    <a:ext uri="{9D8B030D-6E8A-4147-A177-3AD203B41FA5}">
                      <a16:colId xmlns:a16="http://schemas.microsoft.com/office/drawing/2014/main" val="3556533337"/>
                    </a:ext>
                  </a:extLst>
                </a:gridCol>
              </a:tblGrid>
              <a:tr h="370840">
                <a:tc>
                  <a:txBody>
                    <a:bodyPr/>
                    <a:lstStyle/>
                    <a:p>
                      <a:endParaRPr lang="zh-TW" altLang="en-US" dirty="0"/>
                    </a:p>
                  </a:txBody>
                  <a:tcPr/>
                </a:tc>
                <a:tc>
                  <a:txBody>
                    <a:bodyPr/>
                    <a:lstStyle/>
                    <a:p>
                      <a:r>
                        <a:rPr lang="en-US" altLang="zh-TW" dirty="0"/>
                        <a:t>Projected Newton</a:t>
                      </a:r>
                      <a:endParaRPr lang="zh-TW" altLang="en-US" dirty="0"/>
                    </a:p>
                  </a:txBody>
                  <a:tcPr/>
                </a:tc>
                <a:tc>
                  <a:txBody>
                    <a:bodyPr/>
                    <a:lstStyle/>
                    <a:p>
                      <a:r>
                        <a:rPr lang="en-US" altLang="zh-TW" dirty="0"/>
                        <a:t>Ours</a:t>
                      </a:r>
                      <a:endParaRPr lang="zh-TW" altLang="en-US" dirty="0"/>
                    </a:p>
                  </a:txBody>
                  <a:tcPr/>
                </a:tc>
                <a:extLst>
                  <a:ext uri="{0D108BD9-81ED-4DB2-BD59-A6C34878D82A}">
                    <a16:rowId xmlns:a16="http://schemas.microsoft.com/office/drawing/2014/main" val="330757575"/>
                  </a:ext>
                </a:extLst>
              </a:tr>
              <a:tr h="370840">
                <a:tc>
                  <a:txBody>
                    <a:bodyPr/>
                    <a:lstStyle/>
                    <a:p>
                      <a:r>
                        <a:rPr lang="en-US" altLang="zh-TW" dirty="0"/>
                        <a:t>Average solution size</a:t>
                      </a:r>
                      <a:endParaRPr lang="zh-TW" altLang="en-US" dirty="0"/>
                    </a:p>
                  </a:txBody>
                  <a:tcPr/>
                </a:tc>
                <a:tc>
                  <a:txBody>
                    <a:bodyPr/>
                    <a:lstStyle/>
                    <a:p>
                      <a:r>
                        <a:rPr lang="en-US" altLang="zh-TW" dirty="0"/>
                        <a:t>11.08</a:t>
                      </a:r>
                      <a:endParaRPr lang="zh-TW" altLang="en-US" dirty="0"/>
                    </a:p>
                  </a:txBody>
                  <a:tcPr/>
                </a:tc>
                <a:tc>
                  <a:txBody>
                    <a:bodyPr/>
                    <a:lstStyle/>
                    <a:p>
                      <a:r>
                        <a:rPr lang="en-US" altLang="zh-TW" dirty="0"/>
                        <a:t>11.1</a:t>
                      </a:r>
                      <a:endParaRPr lang="zh-TW" altLang="en-US" dirty="0"/>
                    </a:p>
                  </a:txBody>
                  <a:tcPr/>
                </a:tc>
                <a:extLst>
                  <a:ext uri="{0D108BD9-81ED-4DB2-BD59-A6C34878D82A}">
                    <a16:rowId xmlns:a16="http://schemas.microsoft.com/office/drawing/2014/main" val="333671337"/>
                  </a:ext>
                </a:extLst>
              </a:tr>
            </a:tbl>
          </a:graphicData>
        </a:graphic>
      </p:graphicFrame>
      <p:graphicFrame>
        <p:nvGraphicFramePr>
          <p:cNvPr id="6" name="表格 5">
            <a:extLst>
              <a:ext uri="{FF2B5EF4-FFF2-40B4-BE49-F238E27FC236}">
                <a16:creationId xmlns:a16="http://schemas.microsoft.com/office/drawing/2014/main" id="{E41DE6C4-B74B-7F38-E03F-081CB907E663}"/>
              </a:ext>
            </a:extLst>
          </p:cNvPr>
          <p:cNvGraphicFramePr>
            <a:graphicFrameLocks noGrp="1"/>
          </p:cNvGraphicFramePr>
          <p:nvPr>
            <p:extLst>
              <p:ext uri="{D42A27DB-BD31-4B8C-83A1-F6EECF244321}">
                <p14:modId xmlns:p14="http://schemas.microsoft.com/office/powerpoint/2010/main" val="4043727555"/>
              </p:ext>
            </p:extLst>
          </p:nvPr>
        </p:nvGraphicFramePr>
        <p:xfrm>
          <a:off x="2031999" y="5069523"/>
          <a:ext cx="8127999" cy="11074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555451426"/>
                    </a:ext>
                  </a:extLst>
                </a:gridCol>
                <a:gridCol w="2709333">
                  <a:extLst>
                    <a:ext uri="{9D8B030D-6E8A-4147-A177-3AD203B41FA5}">
                      <a16:colId xmlns:a16="http://schemas.microsoft.com/office/drawing/2014/main" val="4013889762"/>
                    </a:ext>
                  </a:extLst>
                </a:gridCol>
                <a:gridCol w="2709333">
                  <a:extLst>
                    <a:ext uri="{9D8B030D-6E8A-4147-A177-3AD203B41FA5}">
                      <a16:colId xmlns:a16="http://schemas.microsoft.com/office/drawing/2014/main" val="3760255570"/>
                    </a:ext>
                  </a:extLst>
                </a:gridCol>
              </a:tblGrid>
              <a:tr h="118049">
                <a:tc>
                  <a:txBody>
                    <a:bodyPr/>
                    <a:lstStyle/>
                    <a:p>
                      <a:endParaRPr lang="zh-TW"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Projected Newton</a:t>
                      </a:r>
                      <a:endParaRPr lang="zh-TW"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Ours</a:t>
                      </a:r>
                      <a:endParaRPr lang="zh-TW" altLang="en-US" dirty="0"/>
                    </a:p>
                  </a:txBody>
                  <a:tcPr/>
                </a:tc>
                <a:extLst>
                  <a:ext uri="{0D108BD9-81ED-4DB2-BD59-A6C34878D82A}">
                    <a16:rowId xmlns:a16="http://schemas.microsoft.com/office/drawing/2014/main" val="892941417"/>
                  </a:ext>
                </a:extLst>
              </a:tr>
              <a:tr h="370840">
                <a:tc>
                  <a:txBody>
                    <a:bodyPr/>
                    <a:lstStyle/>
                    <a:p>
                      <a:r>
                        <a:rPr lang="en-US" altLang="zh-TW" dirty="0"/>
                        <a:t>Average iteration number</a:t>
                      </a:r>
                      <a:endParaRPr lang="zh-TW" altLang="en-US" dirty="0"/>
                    </a:p>
                  </a:txBody>
                  <a:tcPr/>
                </a:tc>
                <a:tc>
                  <a:txBody>
                    <a:bodyPr/>
                    <a:lstStyle/>
                    <a:p>
                      <a:r>
                        <a:rPr lang="en-US" altLang="zh-TW" dirty="0"/>
                        <a:t>76.91</a:t>
                      </a:r>
                      <a:endParaRPr lang="zh-TW" altLang="en-US" dirty="0"/>
                    </a:p>
                  </a:txBody>
                  <a:tcPr/>
                </a:tc>
                <a:tc>
                  <a:txBody>
                    <a:bodyPr/>
                    <a:lstStyle/>
                    <a:p>
                      <a:r>
                        <a:rPr lang="en-US" altLang="zh-TW" dirty="0"/>
                        <a:t>20.69</a:t>
                      </a:r>
                      <a:endParaRPr lang="zh-TW" altLang="en-US" dirty="0"/>
                    </a:p>
                  </a:txBody>
                  <a:tcPr/>
                </a:tc>
                <a:extLst>
                  <a:ext uri="{0D108BD9-81ED-4DB2-BD59-A6C34878D82A}">
                    <a16:rowId xmlns:a16="http://schemas.microsoft.com/office/drawing/2014/main" val="459548575"/>
                  </a:ext>
                </a:extLst>
              </a:tr>
              <a:tr h="370840">
                <a:tc>
                  <a:txBody>
                    <a:bodyPr/>
                    <a:lstStyle/>
                    <a:p>
                      <a:r>
                        <a:rPr lang="en-US" altLang="zh-TW" dirty="0"/>
                        <a:t>Average time</a:t>
                      </a:r>
                      <a:endParaRPr lang="zh-TW" altLang="en-US" dirty="0"/>
                    </a:p>
                  </a:txBody>
                  <a:tcPr/>
                </a:tc>
                <a:tc>
                  <a:txBody>
                    <a:bodyPr/>
                    <a:lstStyle/>
                    <a:p>
                      <a:r>
                        <a:rPr lang="en-US" altLang="zh-TW" dirty="0"/>
                        <a:t>0.1665</a:t>
                      </a:r>
                      <a:endParaRPr lang="zh-TW" altLang="en-US" dirty="0"/>
                    </a:p>
                  </a:txBody>
                  <a:tcPr/>
                </a:tc>
                <a:tc>
                  <a:txBody>
                    <a:bodyPr/>
                    <a:lstStyle/>
                    <a:p>
                      <a:r>
                        <a:rPr lang="en-US" altLang="zh-TW" dirty="0"/>
                        <a:t>0.0155</a:t>
                      </a:r>
                      <a:endParaRPr lang="zh-TW" altLang="en-US" dirty="0"/>
                    </a:p>
                  </a:txBody>
                  <a:tcPr/>
                </a:tc>
                <a:extLst>
                  <a:ext uri="{0D108BD9-81ED-4DB2-BD59-A6C34878D82A}">
                    <a16:rowId xmlns:a16="http://schemas.microsoft.com/office/drawing/2014/main" val="734208586"/>
                  </a:ext>
                </a:extLst>
              </a:tr>
            </a:tbl>
          </a:graphicData>
        </a:graphic>
      </p:graphicFrame>
    </p:spTree>
    <p:extLst>
      <p:ext uri="{BB962C8B-B14F-4D97-AF65-F5344CB8AC3E}">
        <p14:creationId xmlns:p14="http://schemas.microsoft.com/office/powerpoint/2010/main" val="1679011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2A57D59-0A60-749C-3441-3AB81D95039B}"/>
              </a:ext>
            </a:extLst>
          </p:cNvPr>
          <p:cNvSpPr>
            <a:spLocks noGrp="1"/>
          </p:cNvSpPr>
          <p:nvPr>
            <p:ph type="title"/>
          </p:nvPr>
        </p:nvSpPr>
        <p:spPr/>
        <p:txBody>
          <a:bodyPr/>
          <a:lstStyle/>
          <a:p>
            <a:r>
              <a:rPr lang="en-US" altLang="zh-TW" dirty="0"/>
              <a:t>Next Meeting	</a:t>
            </a:r>
            <a:endParaRPr lang="zh-TW" altLang="en-US" dirty="0"/>
          </a:p>
        </p:txBody>
      </p:sp>
      <p:sp>
        <p:nvSpPr>
          <p:cNvPr id="3" name="內容版面配置區 2">
            <a:extLst>
              <a:ext uri="{FF2B5EF4-FFF2-40B4-BE49-F238E27FC236}">
                <a16:creationId xmlns:a16="http://schemas.microsoft.com/office/drawing/2014/main" id="{EF8C3DBD-C8A8-C299-4FFF-396EA17F900B}"/>
              </a:ext>
            </a:extLst>
          </p:cNvPr>
          <p:cNvSpPr>
            <a:spLocks noGrp="1"/>
          </p:cNvSpPr>
          <p:nvPr>
            <p:ph idx="1"/>
          </p:nvPr>
        </p:nvSpPr>
        <p:spPr/>
        <p:txBody>
          <a:bodyPr>
            <a:normAutofit lnSpcReduction="10000"/>
          </a:bodyPr>
          <a:lstStyle/>
          <a:p>
            <a:r>
              <a:rPr lang="en-US" altLang="zh-TW" dirty="0"/>
              <a:t>Determining how to choose a good max iter</a:t>
            </a:r>
          </a:p>
          <a:p>
            <a:endParaRPr lang="en-US" altLang="zh-TW" dirty="0"/>
          </a:p>
          <a:p>
            <a:r>
              <a:rPr lang="en-US" altLang="zh-TW" dirty="0"/>
              <a:t>Determining or controlling memory length for L-BFGS if using</a:t>
            </a:r>
          </a:p>
          <a:p>
            <a:endParaRPr lang="en-US" altLang="zh-TW" dirty="0"/>
          </a:p>
          <a:p>
            <a:r>
              <a:rPr lang="en-US" altLang="zh-TW" dirty="0"/>
              <a:t>Threading for our methods </a:t>
            </a:r>
          </a:p>
          <a:p>
            <a:endParaRPr lang="en-US" altLang="zh-TW" dirty="0"/>
          </a:p>
          <a:p>
            <a:r>
              <a:rPr lang="en-US" altLang="zh-TW" dirty="0" err="1"/>
              <a:t>ReduMIS</a:t>
            </a:r>
            <a:r>
              <a:rPr lang="en-US" altLang="zh-TW" dirty="0"/>
              <a:t> / </a:t>
            </a:r>
            <a:r>
              <a:rPr lang="en-US" altLang="zh-TW" dirty="0" err="1"/>
              <a:t>iSCO</a:t>
            </a:r>
            <a:r>
              <a:rPr lang="en-US" altLang="zh-TW" dirty="0"/>
              <a:t> baseline comparison</a:t>
            </a:r>
          </a:p>
          <a:p>
            <a:endParaRPr lang="en-US" altLang="zh-TW" dirty="0"/>
          </a:p>
          <a:p>
            <a:r>
              <a:rPr lang="en-US" altLang="zh-TW" dirty="0"/>
              <a:t>Try on Max Cut / TSP</a:t>
            </a:r>
          </a:p>
        </p:txBody>
      </p:sp>
    </p:spTree>
    <p:extLst>
      <p:ext uri="{BB962C8B-B14F-4D97-AF65-F5344CB8AC3E}">
        <p14:creationId xmlns:p14="http://schemas.microsoft.com/office/powerpoint/2010/main" val="3510973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81E902C-E71E-00D1-A6CD-ABB8C36778D6}"/>
              </a:ext>
            </a:extLst>
          </p:cNvPr>
          <p:cNvSpPr>
            <a:spLocks noGrp="1"/>
          </p:cNvSpPr>
          <p:nvPr>
            <p:ph type="title"/>
          </p:nvPr>
        </p:nvSpPr>
        <p:spPr/>
        <p:txBody>
          <a:bodyPr/>
          <a:lstStyle/>
          <a:p>
            <a:r>
              <a:rPr lang="en-US" altLang="zh-TW" dirty="0"/>
              <a:t>Appendix </a:t>
            </a:r>
            <a:endParaRPr lang="zh-TW" altLang="en-US" dirty="0"/>
          </a:p>
        </p:txBody>
      </p:sp>
      <p:sp>
        <p:nvSpPr>
          <p:cNvPr id="3" name="內容版面配置區 2">
            <a:extLst>
              <a:ext uri="{FF2B5EF4-FFF2-40B4-BE49-F238E27FC236}">
                <a16:creationId xmlns:a16="http://schemas.microsoft.com/office/drawing/2014/main" id="{4096FACA-D658-5400-EC4A-6CE15CEB5C3C}"/>
              </a:ext>
            </a:extLst>
          </p:cNvPr>
          <p:cNvSpPr>
            <a:spLocks noGrp="1"/>
          </p:cNvSpPr>
          <p:nvPr>
            <p:ph idx="1"/>
          </p:nvPr>
        </p:nvSpPr>
        <p:spPr/>
        <p:txBody>
          <a:bodyPr/>
          <a:lstStyle/>
          <a:p>
            <a:pPr marL="0" indent="0">
              <a:buNone/>
            </a:pPr>
            <a:endParaRPr lang="zh-TW" altLang="en-US" dirty="0">
              <a:solidFill>
                <a:srgbClr val="FF0000"/>
              </a:solidFill>
            </a:endParaRPr>
          </a:p>
        </p:txBody>
      </p:sp>
    </p:spTree>
    <p:extLst>
      <p:ext uri="{BB962C8B-B14F-4D97-AF65-F5344CB8AC3E}">
        <p14:creationId xmlns:p14="http://schemas.microsoft.com/office/powerpoint/2010/main" val="1906830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8E05A5F-7762-81DB-AC92-8EFFD790BD3D}"/>
              </a:ext>
            </a:extLst>
          </p:cNvPr>
          <p:cNvSpPr>
            <a:spLocks noGrp="1"/>
          </p:cNvSpPr>
          <p:nvPr>
            <p:ph type="title"/>
          </p:nvPr>
        </p:nvSpPr>
        <p:spPr/>
        <p:txBody>
          <a:bodyPr/>
          <a:lstStyle/>
          <a:p>
            <a:r>
              <a:rPr lang="en-US" altLang="zh-TW"/>
              <a:t>Outlier Case</a:t>
            </a:r>
            <a:endParaRPr lang="zh-TW" altLang="en-US" dirty="0"/>
          </a:p>
        </p:txBody>
      </p:sp>
      <p:sp>
        <p:nvSpPr>
          <p:cNvPr id="3" name="內容版面配置區 2">
            <a:extLst>
              <a:ext uri="{FF2B5EF4-FFF2-40B4-BE49-F238E27FC236}">
                <a16:creationId xmlns:a16="http://schemas.microsoft.com/office/drawing/2014/main" id="{4B9EF6BE-2204-3022-3FAD-61B032CCD59C}"/>
              </a:ext>
            </a:extLst>
          </p:cNvPr>
          <p:cNvSpPr>
            <a:spLocks noGrp="1"/>
          </p:cNvSpPr>
          <p:nvPr>
            <p:ph idx="1"/>
          </p:nvPr>
        </p:nvSpPr>
        <p:spPr/>
        <p:txBody>
          <a:bodyPr/>
          <a:lstStyle/>
          <a:p>
            <a:r>
              <a:rPr lang="en-US" altLang="zh-TW" dirty="0"/>
              <a:t>We have one run taking much more steps</a:t>
            </a:r>
            <a:endParaRPr lang="zh-TW" altLang="en-US" dirty="0"/>
          </a:p>
        </p:txBody>
      </p:sp>
      <p:pic>
        <p:nvPicPr>
          <p:cNvPr id="8" name="圖片 7">
            <a:extLst>
              <a:ext uri="{FF2B5EF4-FFF2-40B4-BE49-F238E27FC236}">
                <a16:creationId xmlns:a16="http://schemas.microsoft.com/office/drawing/2014/main" id="{271E7100-22AF-108F-7247-0A4C9FDCBA4D}"/>
              </a:ext>
            </a:extLst>
          </p:cNvPr>
          <p:cNvPicPr>
            <a:picLocks noChangeAspect="1"/>
          </p:cNvPicPr>
          <p:nvPr/>
        </p:nvPicPr>
        <p:blipFill>
          <a:blip r:embed="rId2"/>
          <a:stretch>
            <a:fillRect/>
          </a:stretch>
        </p:blipFill>
        <p:spPr>
          <a:xfrm>
            <a:off x="2464458" y="2479200"/>
            <a:ext cx="7263084" cy="3423723"/>
          </a:xfrm>
          <a:prstGeom prst="rect">
            <a:avLst/>
          </a:prstGeom>
        </p:spPr>
      </p:pic>
    </p:spTree>
    <p:extLst>
      <p:ext uri="{BB962C8B-B14F-4D97-AF65-F5344CB8AC3E}">
        <p14:creationId xmlns:p14="http://schemas.microsoft.com/office/powerpoint/2010/main" val="180156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23D799F-639D-69A8-8F55-262EC0FB41B3}"/>
              </a:ext>
            </a:extLst>
          </p:cNvPr>
          <p:cNvSpPr>
            <a:spLocks noGrp="1"/>
          </p:cNvSpPr>
          <p:nvPr>
            <p:ph type="title"/>
          </p:nvPr>
        </p:nvSpPr>
        <p:spPr/>
        <p:txBody>
          <a:bodyPr/>
          <a:lstStyle/>
          <a:p>
            <a:r>
              <a:rPr lang="en-US" altLang="zh-TW" dirty="0"/>
              <a:t>Single Thread</a:t>
            </a:r>
            <a:endParaRPr lang="zh-TW" altLang="en-US" dirty="0"/>
          </a:p>
        </p:txBody>
      </p:sp>
      <p:sp>
        <p:nvSpPr>
          <p:cNvPr id="3" name="內容版面配置區 2">
            <a:extLst>
              <a:ext uri="{FF2B5EF4-FFF2-40B4-BE49-F238E27FC236}">
                <a16:creationId xmlns:a16="http://schemas.microsoft.com/office/drawing/2014/main" id="{862F4199-99D2-CC3F-D382-7DABB0634A09}"/>
              </a:ext>
            </a:extLst>
          </p:cNvPr>
          <p:cNvSpPr>
            <a:spLocks noGrp="1"/>
          </p:cNvSpPr>
          <p:nvPr>
            <p:ph idx="1"/>
          </p:nvPr>
        </p:nvSpPr>
        <p:spPr/>
        <p:txBody>
          <a:bodyPr/>
          <a:lstStyle/>
          <a:p>
            <a:r>
              <a:rPr lang="en-US" altLang="zh-TW" dirty="0"/>
              <a:t>The same piece of Newton / L-BFGS code.</a:t>
            </a:r>
          </a:p>
          <a:p>
            <a:endParaRPr lang="en-US" altLang="zh-TW" dirty="0"/>
          </a:p>
          <a:p>
            <a:r>
              <a:rPr lang="en-US" altLang="zh-TW" dirty="0"/>
              <a:t>Average time with same setting</a:t>
            </a:r>
            <a:endParaRPr lang="zh-TW" altLang="en-US" dirty="0"/>
          </a:p>
        </p:txBody>
      </p:sp>
      <p:graphicFrame>
        <p:nvGraphicFramePr>
          <p:cNvPr id="4" name="表格 3">
            <a:extLst>
              <a:ext uri="{FF2B5EF4-FFF2-40B4-BE49-F238E27FC236}">
                <a16:creationId xmlns:a16="http://schemas.microsoft.com/office/drawing/2014/main" id="{3A23D127-33C4-B8A9-BB1B-D67516835CA4}"/>
              </a:ext>
            </a:extLst>
          </p:cNvPr>
          <p:cNvGraphicFramePr>
            <a:graphicFrameLocks noGrp="1"/>
          </p:cNvGraphicFramePr>
          <p:nvPr>
            <p:extLst>
              <p:ext uri="{D42A27DB-BD31-4B8C-83A1-F6EECF244321}">
                <p14:modId xmlns:p14="http://schemas.microsoft.com/office/powerpoint/2010/main" val="570232574"/>
              </p:ext>
            </p:extLst>
          </p:nvPr>
        </p:nvGraphicFramePr>
        <p:xfrm>
          <a:off x="1775582" y="3673323"/>
          <a:ext cx="8127999" cy="11074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995941248"/>
                    </a:ext>
                  </a:extLst>
                </a:gridCol>
                <a:gridCol w="2709333">
                  <a:extLst>
                    <a:ext uri="{9D8B030D-6E8A-4147-A177-3AD203B41FA5}">
                      <a16:colId xmlns:a16="http://schemas.microsoft.com/office/drawing/2014/main" val="412437081"/>
                    </a:ext>
                  </a:extLst>
                </a:gridCol>
                <a:gridCol w="2709333">
                  <a:extLst>
                    <a:ext uri="{9D8B030D-6E8A-4147-A177-3AD203B41FA5}">
                      <a16:colId xmlns:a16="http://schemas.microsoft.com/office/drawing/2014/main" val="3819282534"/>
                    </a:ext>
                  </a:extLst>
                </a:gridCol>
              </a:tblGrid>
              <a:tr h="0">
                <a:tc>
                  <a:txBody>
                    <a:bodyPr/>
                    <a:lstStyle/>
                    <a:p>
                      <a:r>
                        <a:rPr lang="en-US" altLang="zh-TW" dirty="0"/>
                        <a:t>Environment / Method</a:t>
                      </a:r>
                      <a:endParaRPr lang="zh-TW" altLang="en-US" dirty="0"/>
                    </a:p>
                  </a:txBody>
                  <a:tcPr/>
                </a:tc>
                <a:tc>
                  <a:txBody>
                    <a:bodyPr/>
                    <a:lstStyle/>
                    <a:p>
                      <a:r>
                        <a:rPr lang="en-US" altLang="zh-TW" dirty="0"/>
                        <a:t>Newton</a:t>
                      </a:r>
                      <a:endParaRPr lang="zh-TW" altLang="en-US" dirty="0"/>
                    </a:p>
                  </a:txBody>
                  <a:tcPr/>
                </a:tc>
                <a:tc>
                  <a:txBody>
                    <a:bodyPr/>
                    <a:lstStyle/>
                    <a:p>
                      <a:r>
                        <a:rPr lang="en-US" altLang="zh-TW" dirty="0" err="1"/>
                        <a:t>Scipy’s</a:t>
                      </a:r>
                      <a:r>
                        <a:rPr lang="en-US" altLang="zh-TW" dirty="0"/>
                        <a:t> L-BFGS-B</a:t>
                      </a:r>
                      <a:endParaRPr lang="zh-TW" altLang="en-US" dirty="0"/>
                    </a:p>
                  </a:txBody>
                  <a:tcPr/>
                </a:tc>
                <a:extLst>
                  <a:ext uri="{0D108BD9-81ED-4DB2-BD59-A6C34878D82A}">
                    <a16:rowId xmlns:a16="http://schemas.microsoft.com/office/drawing/2014/main" val="3909333952"/>
                  </a:ext>
                </a:extLst>
              </a:tr>
              <a:tr h="370840">
                <a:tc>
                  <a:txBody>
                    <a:bodyPr/>
                    <a:lstStyle/>
                    <a:p>
                      <a:r>
                        <a:rPr lang="en-US" altLang="zh-TW" dirty="0"/>
                        <a:t>My Local Env</a:t>
                      </a:r>
                      <a:endParaRPr lang="zh-TW" altLang="en-US" dirty="0"/>
                    </a:p>
                  </a:txBody>
                  <a:tcPr/>
                </a:tc>
                <a:tc>
                  <a:txBody>
                    <a:bodyPr/>
                    <a:lstStyle/>
                    <a:p>
                      <a:r>
                        <a:rPr lang="en-US" altLang="zh-TW" dirty="0"/>
                        <a:t>0.1350</a:t>
                      </a:r>
                      <a:endParaRPr lang="zh-TW" altLang="en-US" dirty="0"/>
                    </a:p>
                  </a:txBody>
                  <a:tcPr/>
                </a:tc>
                <a:tc>
                  <a:txBody>
                    <a:bodyPr/>
                    <a:lstStyle/>
                    <a:p>
                      <a:r>
                        <a:rPr lang="en-US" altLang="zh-TW" dirty="0"/>
                        <a:t>0.7411</a:t>
                      </a:r>
                      <a:endParaRPr lang="zh-TW" altLang="en-US" dirty="0"/>
                    </a:p>
                  </a:txBody>
                  <a:tcPr/>
                </a:tc>
                <a:extLst>
                  <a:ext uri="{0D108BD9-81ED-4DB2-BD59-A6C34878D82A}">
                    <a16:rowId xmlns:a16="http://schemas.microsoft.com/office/drawing/2014/main" val="2191908982"/>
                  </a:ext>
                </a:extLst>
              </a:tr>
              <a:tr h="370840">
                <a:tc>
                  <a:txBody>
                    <a:bodyPr/>
                    <a:lstStyle/>
                    <a:p>
                      <a:r>
                        <a:rPr lang="en-US" altLang="zh-TW" dirty="0"/>
                        <a:t>AMD24</a:t>
                      </a:r>
                      <a:endParaRPr lang="zh-TW" altLang="en-US" dirty="0"/>
                    </a:p>
                  </a:txBody>
                  <a:tcPr/>
                </a:tc>
                <a:tc>
                  <a:txBody>
                    <a:bodyPr/>
                    <a:lstStyle/>
                    <a:p>
                      <a:r>
                        <a:rPr lang="en-US" altLang="zh-TW" dirty="0"/>
                        <a:t>0.1665</a:t>
                      </a:r>
                      <a:endParaRPr lang="zh-TW" altLang="en-US" dirty="0"/>
                    </a:p>
                  </a:txBody>
                  <a:tcPr/>
                </a:tc>
                <a:tc>
                  <a:txBody>
                    <a:bodyPr/>
                    <a:lstStyle/>
                    <a:p>
                      <a:r>
                        <a:rPr lang="en-US" altLang="zh-TW" dirty="0"/>
                        <a:t>2.2564</a:t>
                      </a:r>
                      <a:endParaRPr lang="zh-TW" altLang="en-US" dirty="0"/>
                    </a:p>
                  </a:txBody>
                  <a:tcPr/>
                </a:tc>
                <a:extLst>
                  <a:ext uri="{0D108BD9-81ED-4DB2-BD59-A6C34878D82A}">
                    <a16:rowId xmlns:a16="http://schemas.microsoft.com/office/drawing/2014/main" val="2575432752"/>
                  </a:ext>
                </a:extLst>
              </a:tr>
            </a:tbl>
          </a:graphicData>
        </a:graphic>
      </p:graphicFrame>
    </p:spTree>
    <p:extLst>
      <p:ext uri="{BB962C8B-B14F-4D97-AF65-F5344CB8AC3E}">
        <p14:creationId xmlns:p14="http://schemas.microsoft.com/office/powerpoint/2010/main" val="3893351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B5B334F-DB89-F103-33F5-1C90CA865A56}"/>
              </a:ext>
            </a:extLst>
          </p:cNvPr>
          <p:cNvSpPr>
            <a:spLocks noGrp="1"/>
          </p:cNvSpPr>
          <p:nvPr>
            <p:ph type="title"/>
          </p:nvPr>
        </p:nvSpPr>
        <p:spPr/>
        <p:txBody>
          <a:bodyPr/>
          <a:lstStyle/>
          <a:p>
            <a:r>
              <a:rPr lang="en-US" altLang="zh-TW" dirty="0"/>
              <a:t>Global Setting</a:t>
            </a:r>
            <a:endParaRPr lang="zh-TW" altLang="en-US" dirty="0"/>
          </a:p>
        </p:txBody>
      </p:sp>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D512160A-F35D-668D-C044-01345B8AAF62}"/>
                  </a:ext>
                </a:extLst>
              </p:cNvPr>
              <p:cNvSpPr>
                <a:spLocks noGrp="1"/>
              </p:cNvSpPr>
              <p:nvPr>
                <p:ph idx="1"/>
              </p:nvPr>
            </p:nvSpPr>
            <p:spPr/>
            <p:txBody>
              <a:bodyPr>
                <a:normAutofit/>
              </a:bodyPr>
              <a:lstStyle/>
              <a:p>
                <a:r>
                  <a:rPr lang="en-US" altLang="zh-TW" dirty="0"/>
                  <a:t>Running on AMD EYYC 9654 / 9684X with A100, thread setting = 192</a:t>
                </a:r>
              </a:p>
              <a:p>
                <a14:m>
                  <m:oMath xmlns:m="http://schemas.openxmlformats.org/officeDocument/2006/math">
                    <m:r>
                      <a:rPr lang="en-US" altLang="zh-TW" i="1" dirty="0" smtClean="0">
                        <a:latin typeface="Cambria Math" panose="02040503050406030204" pitchFamily="18" charset="0"/>
                      </a:rPr>
                      <m:t>50</m:t>
                    </m:r>
                  </m:oMath>
                </a14:m>
                <a:r>
                  <a:rPr lang="en-US" altLang="zh-TW" dirty="0"/>
                  <a:t> seeds on </a:t>
                </a:r>
                <a14:m>
                  <m:oMath xmlns:m="http://schemas.openxmlformats.org/officeDocument/2006/math">
                    <m:r>
                      <a:rPr lang="en-US" altLang="zh-TW" b="0" i="1" smtClean="0">
                        <a:latin typeface="Cambria Math" panose="02040503050406030204" pitchFamily="18" charset="0"/>
                      </a:rPr>
                      <m:t>𝐸𝑅</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500,0.5</m:t>
                        </m:r>
                      </m:e>
                    </m:d>
                  </m:oMath>
                </a14:m>
                <a:r>
                  <a:rPr lang="en-US" altLang="zh-TW" b="0" dirty="0"/>
                  <a:t> for testing with fixed number of initialization (</a:t>
                </a:r>
                <a14:m>
                  <m:oMath xmlns:m="http://schemas.openxmlformats.org/officeDocument/2006/math">
                    <m:r>
                      <a:rPr lang="en-US" altLang="zh-TW" b="0" i="1" smtClean="0">
                        <a:latin typeface="Cambria Math" panose="02040503050406030204" pitchFamily="18" charset="0"/>
                      </a:rPr>
                      <m:t>10</m:t>
                    </m:r>
                  </m:oMath>
                </a14:m>
                <a:r>
                  <a:rPr lang="en-US" altLang="zh-TW" b="0" dirty="0"/>
                  <a:t> by default), and </a:t>
                </a:r>
                <a14:m>
                  <m:oMath xmlns:m="http://schemas.openxmlformats.org/officeDocument/2006/math">
                    <m:r>
                      <a:rPr lang="en-US" altLang="zh-TW" b="0" i="1" dirty="0" smtClean="0">
                        <a:latin typeface="Cambria Math" panose="02040503050406030204" pitchFamily="18" charset="0"/>
                      </a:rPr>
                      <m:t>10</m:t>
                    </m:r>
                  </m:oMath>
                </a14:m>
                <a:r>
                  <a:rPr lang="en-US" altLang="zh-TW" b="0" dirty="0"/>
                  <a:t> seeds on </a:t>
                </a:r>
                <a14:m>
                  <m:oMath xmlns:m="http://schemas.openxmlformats.org/officeDocument/2006/math">
                    <m:r>
                      <a:rPr lang="en-US" altLang="zh-TW" b="0" i="1" smtClean="0">
                        <a:latin typeface="Cambria Math" panose="02040503050406030204" pitchFamily="18" charset="0"/>
                      </a:rPr>
                      <m:t>𝐸𝑅</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𝑛</m:t>
                        </m:r>
                        <m:r>
                          <a:rPr lang="en-US" altLang="zh-TW" b="0" i="1" smtClean="0">
                            <a:latin typeface="Cambria Math" panose="02040503050406030204" pitchFamily="18" charset="0"/>
                          </a:rPr>
                          <m:t>,0.5</m:t>
                        </m:r>
                      </m:e>
                    </m:d>
                  </m:oMath>
                </a14:m>
                <a:r>
                  <a:rPr lang="zh-TW" altLang="en-US" b="0" dirty="0"/>
                  <a:t> </a:t>
                </a:r>
                <a:r>
                  <a:rPr lang="en-US" altLang="zh-TW" b="0" dirty="0"/>
                  <a:t>for testing </a:t>
                </a:r>
                <a:r>
                  <a:rPr lang="en-US" altLang="zh-TW" dirty="0"/>
                  <a:t>with fixed time.</a:t>
                </a:r>
                <a:endParaRPr lang="en-US" altLang="zh-TW" b="0" dirty="0"/>
              </a:p>
              <a:p>
                <a:r>
                  <a:rPr lang="en-US" altLang="zh-TW" dirty="0"/>
                  <a:t>Maximum iteration set to </a:t>
                </a:r>
                <a14:m>
                  <m:oMath xmlns:m="http://schemas.openxmlformats.org/officeDocument/2006/math">
                    <m:r>
                      <a:rPr lang="en-US" altLang="zh-TW" b="0" i="1" smtClean="0">
                        <a:latin typeface="Cambria Math" panose="02040503050406030204" pitchFamily="18" charset="0"/>
                      </a:rPr>
                      <m:t>1500</m:t>
                    </m:r>
                    <m:r>
                      <a:rPr lang="en-US" altLang="zh-TW" b="0" i="1" smtClean="0">
                        <a:latin typeface="Cambria Math" panose="02040503050406030204" pitchFamily="18" charset="0"/>
                      </a:rPr>
                      <m:t>0</m:t>
                    </m:r>
                  </m:oMath>
                </a14:m>
                <a:r>
                  <a:rPr lang="en-US" altLang="zh-TW" b="0" dirty="0"/>
                  <a:t> for fixed initialization </a:t>
                </a:r>
                <a:r>
                  <a:rPr lang="en-US" altLang="zh-TW" dirty="0"/>
                  <a:t>testing and </a:t>
                </a:r>
                <a14:m>
                  <m:oMath xmlns:m="http://schemas.openxmlformats.org/officeDocument/2006/math">
                    <m:r>
                      <a:rPr lang="en-US" altLang="zh-TW" i="1" dirty="0" smtClean="0">
                        <a:latin typeface="Cambria Math" panose="02040503050406030204" pitchFamily="18" charset="0"/>
                      </a:rPr>
                      <m:t>150</m:t>
                    </m:r>
                  </m:oMath>
                </a14:m>
                <a:r>
                  <a:rPr lang="en-US" altLang="zh-TW" b="0" dirty="0"/>
                  <a:t> for MGD fix time testing when </a:t>
                </a:r>
                <a14:m>
                  <m:oMath xmlns:m="http://schemas.openxmlformats.org/officeDocument/2006/math">
                    <m:r>
                      <a:rPr lang="en-US" altLang="zh-TW" b="0" i="1" smtClean="0">
                        <a:latin typeface="Cambria Math" panose="02040503050406030204" pitchFamily="18" charset="0"/>
                        <a:ea typeface="Cambria Math" panose="02040503050406030204" pitchFamily="18" charset="0"/>
                      </a:rPr>
                      <m:t>𝑛</m:t>
                    </m:r>
                    <m:r>
                      <a:rPr lang="en-US" altLang="zh-TW" b="0" i="1" smtClean="0">
                        <a:latin typeface="Cambria Math" panose="02040503050406030204" pitchFamily="18" charset="0"/>
                        <a:ea typeface="Cambria Math" panose="02040503050406030204" pitchFamily="18" charset="0"/>
                      </a:rPr>
                      <m:t>≤2000</m:t>
                    </m:r>
                  </m:oMath>
                </a14:m>
                <a:r>
                  <a:rPr lang="en-US" altLang="zh-TW" b="0" dirty="0"/>
                  <a:t> and </a:t>
                </a:r>
                <a14:m>
                  <m:oMath xmlns:m="http://schemas.openxmlformats.org/officeDocument/2006/math">
                    <m:r>
                      <a:rPr lang="en-US" altLang="zh-TW" b="0" i="1" smtClean="0">
                        <a:latin typeface="Cambria Math" panose="02040503050406030204" pitchFamily="18" charset="0"/>
                      </a:rPr>
                      <m:t>300</m:t>
                    </m:r>
                  </m:oMath>
                </a14:m>
                <a:r>
                  <a:rPr lang="en-US" altLang="zh-TW" b="0" dirty="0"/>
                  <a:t> otherwise. For Projected Newton and L-BFGS-B, we use </a:t>
                </a:r>
                <a14:m>
                  <m:oMath xmlns:m="http://schemas.openxmlformats.org/officeDocument/2006/math">
                    <m:r>
                      <a:rPr lang="en-US" altLang="zh-TW" b="0" i="1" dirty="0" smtClean="0">
                        <a:latin typeface="Cambria Math" panose="02040503050406030204" pitchFamily="18" charset="0"/>
                      </a:rPr>
                      <m:t>15000</m:t>
                    </m:r>
                  </m:oMath>
                </a14:m>
                <a:r>
                  <a:rPr lang="en-US" altLang="zh-TW" b="0" dirty="0"/>
                  <a:t> for all experiments.</a:t>
                </a:r>
              </a:p>
              <a:p>
                <a:pPr marL="0" indent="0">
                  <a:buNone/>
                </a:pPr>
                <a:endParaRPr lang="en-US" altLang="zh-TW" b="0" dirty="0"/>
              </a:p>
              <a:p>
                <a:endParaRPr lang="en-US" altLang="zh-TW" b="0" i="1" dirty="0"/>
              </a:p>
              <a:p>
                <a:endParaRPr lang="zh-TW" altLang="en-US" dirty="0"/>
              </a:p>
            </p:txBody>
          </p:sp>
        </mc:Choice>
        <mc:Fallback>
          <p:sp>
            <p:nvSpPr>
              <p:cNvPr id="3" name="內容版面配置區 2">
                <a:extLst>
                  <a:ext uri="{FF2B5EF4-FFF2-40B4-BE49-F238E27FC236}">
                    <a16:creationId xmlns:a16="http://schemas.microsoft.com/office/drawing/2014/main" id="{D512160A-F35D-668D-C044-01345B8AAF62}"/>
                  </a:ext>
                </a:extLst>
              </p:cNvPr>
              <p:cNvSpPr>
                <a:spLocks noGrp="1" noRot="1" noChangeAspect="1" noMove="1" noResize="1" noEditPoints="1" noAdjustHandles="1" noChangeArrowheads="1" noChangeShapeType="1" noTextEdit="1"/>
              </p:cNvSpPr>
              <p:nvPr>
                <p:ph idx="1"/>
              </p:nvPr>
            </p:nvSpPr>
            <p:spPr>
              <a:blipFill>
                <a:blip r:embed="rId2"/>
                <a:stretch>
                  <a:fillRect l="-1043" t="-2381" r="-1333"/>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524467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6D96E84-1C9B-7CA0-822F-0094D53564F6}"/>
              </a:ext>
            </a:extLst>
          </p:cNvPr>
          <p:cNvSpPr>
            <a:spLocks noGrp="1"/>
          </p:cNvSpPr>
          <p:nvPr>
            <p:ph type="title"/>
          </p:nvPr>
        </p:nvSpPr>
        <p:spPr/>
        <p:txBody>
          <a:bodyPr/>
          <a:lstStyle/>
          <a:p>
            <a:r>
              <a:rPr lang="en-US" altLang="zh-TW" dirty="0"/>
              <a:t>Methods</a:t>
            </a:r>
            <a:endParaRPr lang="zh-TW" altLang="en-US" dirty="0"/>
          </a:p>
        </p:txBody>
      </p:sp>
      <p:sp>
        <p:nvSpPr>
          <p:cNvPr id="3" name="內容版面配置區 2">
            <a:extLst>
              <a:ext uri="{FF2B5EF4-FFF2-40B4-BE49-F238E27FC236}">
                <a16:creationId xmlns:a16="http://schemas.microsoft.com/office/drawing/2014/main" id="{4AA57DDA-E243-2933-A6A7-5F20EB213158}"/>
              </a:ext>
            </a:extLst>
          </p:cNvPr>
          <p:cNvSpPr>
            <a:spLocks noGrp="1"/>
          </p:cNvSpPr>
          <p:nvPr>
            <p:ph idx="1"/>
          </p:nvPr>
        </p:nvSpPr>
        <p:spPr/>
        <p:txBody>
          <a:bodyPr/>
          <a:lstStyle/>
          <a:p>
            <a:r>
              <a:rPr lang="en-US" altLang="zh-TW" dirty="0"/>
              <a:t>CP-SAT: Widely used as baselines in combinatorial optimization studies. Take the integer programming form of the maximum independent set problem and solve.</a:t>
            </a:r>
          </a:p>
          <a:p>
            <a:endParaRPr lang="en-US" altLang="zh-TW" dirty="0"/>
          </a:p>
          <a:p>
            <a:r>
              <a:rPr lang="en-US" altLang="zh-TW" dirty="0"/>
              <a:t>MGD (</a:t>
            </a:r>
            <a:r>
              <a:rPr lang="en-US" altLang="zh-TW" dirty="0" err="1"/>
              <a:t>pCQO</a:t>
            </a:r>
            <a:r>
              <a:rPr lang="en-US" altLang="zh-TW" dirty="0"/>
              <a:t>) / Projected Newton / </a:t>
            </a:r>
            <a:r>
              <a:rPr lang="en-US" altLang="zh-TW" dirty="0" err="1"/>
              <a:t>Scipy’s</a:t>
            </a:r>
            <a:r>
              <a:rPr lang="en-US" altLang="zh-TW" dirty="0"/>
              <a:t> L-BFGS-B: Solve a relaxed optimization problem of maximum independent set that is continuous and differentiable with gradient based methods. Objective function are taken from </a:t>
            </a:r>
            <a:r>
              <a:rPr lang="en-US" altLang="zh-TW" dirty="0" err="1"/>
              <a:t>pCQO</a:t>
            </a:r>
            <a:r>
              <a:rPr lang="en-US" altLang="zh-TW" dirty="0"/>
              <a:t> paper with the clique informed penalty term.</a:t>
            </a:r>
          </a:p>
        </p:txBody>
      </p:sp>
    </p:spTree>
    <p:extLst>
      <p:ext uri="{BB962C8B-B14F-4D97-AF65-F5344CB8AC3E}">
        <p14:creationId xmlns:p14="http://schemas.microsoft.com/office/powerpoint/2010/main" val="89863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2999637-2A88-1F13-8662-F4AB1EAD2E19}"/>
              </a:ext>
            </a:extLst>
          </p:cNvPr>
          <p:cNvSpPr>
            <a:spLocks noGrp="1"/>
          </p:cNvSpPr>
          <p:nvPr>
            <p:ph type="title"/>
          </p:nvPr>
        </p:nvSpPr>
        <p:spPr/>
        <p:txBody>
          <a:bodyPr/>
          <a:lstStyle/>
          <a:p>
            <a:r>
              <a:rPr lang="en-US" altLang="zh-TW" dirty="0"/>
              <a:t>Methods</a:t>
            </a:r>
            <a:endParaRPr lang="zh-TW" altLang="en-US" dirty="0"/>
          </a:p>
        </p:txBody>
      </p:sp>
      <p:sp>
        <p:nvSpPr>
          <p:cNvPr id="3" name="內容版面配置區 2">
            <a:extLst>
              <a:ext uri="{FF2B5EF4-FFF2-40B4-BE49-F238E27FC236}">
                <a16:creationId xmlns:a16="http://schemas.microsoft.com/office/drawing/2014/main" id="{CD8E660E-3D65-AF47-81A7-40670139F796}"/>
              </a:ext>
            </a:extLst>
          </p:cNvPr>
          <p:cNvSpPr>
            <a:spLocks noGrp="1"/>
          </p:cNvSpPr>
          <p:nvPr>
            <p:ph idx="1"/>
          </p:nvPr>
        </p:nvSpPr>
        <p:spPr/>
        <p:txBody>
          <a:bodyPr>
            <a:normAutofit/>
          </a:bodyPr>
          <a:lstStyle/>
          <a:p>
            <a:r>
              <a:rPr lang="en-US" altLang="zh-TW" u="sng" dirty="0"/>
              <a:t>Newton-Ours</a:t>
            </a:r>
            <a:r>
              <a:rPr lang="en-US" altLang="zh-TW" dirty="0"/>
              <a:t> (</a:t>
            </a:r>
            <a:r>
              <a:rPr lang="en-US" altLang="zh-TW" dirty="0">
                <a:solidFill>
                  <a:schemeClr val="accent2">
                    <a:lumMod val="75000"/>
                  </a:schemeClr>
                </a:solidFill>
              </a:rPr>
              <a:t>single threaded</a:t>
            </a:r>
            <a:r>
              <a:rPr lang="en-US" altLang="zh-TW" dirty="0"/>
              <a:t>): Projected Newton with a ‘free-set’ masking to determine points that can move legally. Only these points are computed in the algorithm. Maintain a sub-Hessian matrix for computation efficiency and recomputes only when the set of legal points or the damping matrix change. Armijo update with initial steps and backtracking scalar finetuned by grid search.</a:t>
            </a:r>
          </a:p>
          <a:p>
            <a:endParaRPr lang="en-US" altLang="zh-TW" dirty="0"/>
          </a:p>
          <a:p>
            <a:r>
              <a:rPr lang="en-US" altLang="zh-TW" u="sng" dirty="0"/>
              <a:t>L-BFGS-Ours</a:t>
            </a:r>
            <a:r>
              <a:rPr lang="en-US" altLang="zh-TW" dirty="0"/>
              <a:t> (</a:t>
            </a:r>
            <a:r>
              <a:rPr lang="en-US" altLang="zh-TW" dirty="0">
                <a:solidFill>
                  <a:schemeClr val="accent2">
                    <a:lumMod val="75000"/>
                  </a:schemeClr>
                </a:solidFill>
              </a:rPr>
              <a:t>single threaded</a:t>
            </a:r>
            <a:r>
              <a:rPr lang="en-US" altLang="zh-TW" dirty="0"/>
              <a:t>): Handcrafted L-BFGS also with the free set. Armijo update with initial steps and backtracking scalar finetuned by grid search.</a:t>
            </a:r>
          </a:p>
          <a:p>
            <a:endParaRPr lang="zh-TW" altLang="en-US" dirty="0"/>
          </a:p>
        </p:txBody>
      </p:sp>
    </p:spTree>
    <p:extLst>
      <p:ext uri="{BB962C8B-B14F-4D97-AF65-F5344CB8AC3E}">
        <p14:creationId xmlns:p14="http://schemas.microsoft.com/office/powerpoint/2010/main" val="3687569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a:extLst>
              <a:ext uri="{FF2B5EF4-FFF2-40B4-BE49-F238E27FC236}">
                <a16:creationId xmlns:a16="http://schemas.microsoft.com/office/drawing/2014/main" id="{F30DF995-13BA-B2F4-C221-71D436CB14CF}"/>
              </a:ext>
            </a:extLst>
          </p:cNvPr>
          <p:cNvGraphicFramePr>
            <a:graphicFrameLocks/>
          </p:cNvGraphicFramePr>
          <p:nvPr>
            <p:extLst>
              <p:ext uri="{D42A27DB-BD31-4B8C-83A1-F6EECF244321}">
                <p14:modId xmlns:p14="http://schemas.microsoft.com/office/powerpoint/2010/main" val="1501784272"/>
              </p:ext>
            </p:extLst>
          </p:nvPr>
        </p:nvGraphicFramePr>
        <p:xfrm>
          <a:off x="445104" y="260454"/>
          <a:ext cx="11301791" cy="6217920"/>
        </p:xfrm>
        <a:graphic>
          <a:graphicData uri="http://schemas.openxmlformats.org/drawingml/2006/table">
            <a:tbl>
              <a:tblPr firstRow="1" bandRow="1">
                <a:tableStyleId>{5C22544A-7EE6-4342-B048-85BDC9FD1C3A}</a:tableStyleId>
              </a:tblPr>
              <a:tblGrid>
                <a:gridCol w="1769838">
                  <a:extLst>
                    <a:ext uri="{9D8B030D-6E8A-4147-A177-3AD203B41FA5}">
                      <a16:colId xmlns:a16="http://schemas.microsoft.com/office/drawing/2014/main" val="505824640"/>
                    </a:ext>
                  </a:extLst>
                </a:gridCol>
                <a:gridCol w="765188">
                  <a:extLst>
                    <a:ext uri="{9D8B030D-6E8A-4147-A177-3AD203B41FA5}">
                      <a16:colId xmlns:a16="http://schemas.microsoft.com/office/drawing/2014/main" val="272579885"/>
                    </a:ext>
                  </a:extLst>
                </a:gridCol>
                <a:gridCol w="667015">
                  <a:extLst>
                    <a:ext uri="{9D8B030D-6E8A-4147-A177-3AD203B41FA5}">
                      <a16:colId xmlns:a16="http://schemas.microsoft.com/office/drawing/2014/main" val="3894302122"/>
                    </a:ext>
                  </a:extLst>
                </a:gridCol>
                <a:gridCol w="867585">
                  <a:extLst>
                    <a:ext uri="{9D8B030D-6E8A-4147-A177-3AD203B41FA5}">
                      <a16:colId xmlns:a16="http://schemas.microsoft.com/office/drawing/2014/main" val="1556732303"/>
                    </a:ext>
                  </a:extLst>
                </a:gridCol>
                <a:gridCol w="951203">
                  <a:extLst>
                    <a:ext uri="{9D8B030D-6E8A-4147-A177-3AD203B41FA5}">
                      <a16:colId xmlns:a16="http://schemas.microsoft.com/office/drawing/2014/main" val="310165113"/>
                    </a:ext>
                  </a:extLst>
                </a:gridCol>
                <a:gridCol w="1105138">
                  <a:extLst>
                    <a:ext uri="{9D8B030D-6E8A-4147-A177-3AD203B41FA5}">
                      <a16:colId xmlns:a16="http://schemas.microsoft.com/office/drawing/2014/main" val="2442959035"/>
                    </a:ext>
                  </a:extLst>
                </a:gridCol>
                <a:gridCol w="1169880">
                  <a:extLst>
                    <a:ext uri="{9D8B030D-6E8A-4147-A177-3AD203B41FA5}">
                      <a16:colId xmlns:a16="http://schemas.microsoft.com/office/drawing/2014/main" val="1064269397"/>
                    </a:ext>
                  </a:extLst>
                </a:gridCol>
                <a:gridCol w="1146629">
                  <a:extLst>
                    <a:ext uri="{9D8B030D-6E8A-4147-A177-3AD203B41FA5}">
                      <a16:colId xmlns:a16="http://schemas.microsoft.com/office/drawing/2014/main" val="1039107314"/>
                    </a:ext>
                  </a:extLst>
                </a:gridCol>
                <a:gridCol w="1470781">
                  <a:extLst>
                    <a:ext uri="{9D8B030D-6E8A-4147-A177-3AD203B41FA5}">
                      <a16:colId xmlns:a16="http://schemas.microsoft.com/office/drawing/2014/main" val="2606909187"/>
                    </a:ext>
                  </a:extLst>
                </a:gridCol>
                <a:gridCol w="1388534">
                  <a:extLst>
                    <a:ext uri="{9D8B030D-6E8A-4147-A177-3AD203B41FA5}">
                      <a16:colId xmlns:a16="http://schemas.microsoft.com/office/drawing/2014/main" val="3305082649"/>
                    </a:ext>
                  </a:extLst>
                </a:gridCol>
              </a:tblGrid>
              <a:tr h="1036386">
                <a:tc>
                  <a:txBody>
                    <a:bodyPr/>
                    <a:lstStyle/>
                    <a:p>
                      <a:r>
                        <a:rPr lang="en-US" altLang="zh-TW" dirty="0"/>
                        <a:t>Graph, Time</a:t>
                      </a:r>
                      <a:endParaRPr lang="zh-TW" altLang="en-US" dirty="0"/>
                    </a:p>
                  </a:txBody>
                  <a:tcPr/>
                </a:tc>
                <a:tc>
                  <a:txBody>
                    <a:bodyPr/>
                    <a:lstStyle/>
                    <a:p>
                      <a:r>
                        <a:rPr lang="en-US" altLang="zh-TW" dirty="0"/>
                        <a:t>MGD</a:t>
                      </a:r>
                      <a:endParaRPr lang="zh-TW" altLang="en-US" dirty="0"/>
                    </a:p>
                  </a:txBody>
                  <a:tcPr/>
                </a:tc>
                <a:tc>
                  <a:txBody>
                    <a:bodyPr/>
                    <a:lstStyle/>
                    <a:p>
                      <a:r>
                        <a:rPr lang="en-US" altLang="zh-TW" dirty="0"/>
                        <a:t>CP-SAT</a:t>
                      </a:r>
                      <a:endParaRPr lang="zh-TW" altLang="en-US" dirty="0"/>
                    </a:p>
                  </a:txBody>
                  <a:tcPr/>
                </a:tc>
                <a:tc>
                  <a:txBody>
                    <a:bodyPr/>
                    <a:lstStyle/>
                    <a:p>
                      <a:r>
                        <a:rPr lang="en-US" altLang="zh-TW" dirty="0"/>
                        <a:t>Projected Newton</a:t>
                      </a:r>
                      <a:endParaRPr lang="zh-TW" altLang="en-US" dirty="0"/>
                    </a:p>
                  </a:txBody>
                  <a:tcPr/>
                </a:tc>
                <a:tc>
                  <a:txBody>
                    <a:bodyPr/>
                    <a:lstStyle/>
                    <a:p>
                      <a:r>
                        <a:rPr lang="en-US" altLang="zh-TW" dirty="0"/>
                        <a:t>L-BFGS-B</a:t>
                      </a:r>
                      <a:endParaRPr lang="zh-TW" altLang="en-US" dirty="0"/>
                    </a:p>
                  </a:txBody>
                  <a:tcPr/>
                </a:tc>
                <a:tc>
                  <a:txBody>
                    <a:bodyPr/>
                    <a:lstStyle/>
                    <a:p>
                      <a:r>
                        <a:rPr lang="en-US" altLang="zh-TW" dirty="0"/>
                        <a:t>Newton-Ours</a:t>
                      </a:r>
                      <a:endParaRPr lang="zh-TW" altLang="en-US" dirty="0"/>
                    </a:p>
                  </a:txBody>
                  <a:tcPr>
                    <a:solidFill>
                      <a:schemeClr val="accent3">
                        <a:lumMod val="60000"/>
                        <a:lumOff val="40000"/>
                      </a:schemeClr>
                    </a:solidFill>
                  </a:tcPr>
                </a:tc>
                <a:tc>
                  <a:txBody>
                    <a:bodyPr/>
                    <a:lstStyle/>
                    <a:p>
                      <a:r>
                        <a:rPr lang="en-US" altLang="zh-TW" dirty="0"/>
                        <a:t>L-BFGS-Ours-10</a:t>
                      </a:r>
                      <a:endParaRPr lang="zh-TW" altLang="en-US" dirty="0"/>
                    </a:p>
                  </a:txBody>
                  <a:tcPr>
                    <a:solidFill>
                      <a:schemeClr val="accent3">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L-BFGS-Ours-20</a:t>
                      </a:r>
                      <a:endParaRPr lang="zh-TW" altLang="en-US" dirty="0"/>
                    </a:p>
                  </a:txBody>
                  <a:tcPr>
                    <a:solidFill>
                      <a:schemeClr val="accent3">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Yongliang’s -5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(with / without clique penalty)</a:t>
                      </a:r>
                      <a:endParaRPr lang="zh-TW" altLang="en-US" dirty="0"/>
                    </a:p>
                  </a:txBody>
                  <a:tcPr>
                    <a:solidFill>
                      <a:schemeClr val="accent3">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Yongliang’s -10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(with / without clique penalty)</a:t>
                      </a:r>
                      <a:endParaRPr lang="zh-TW" altLang="en-US" dirty="0"/>
                    </a:p>
                  </a:txBody>
                  <a:tcPr>
                    <a:solidFill>
                      <a:schemeClr val="accent3">
                        <a:lumMod val="60000"/>
                        <a:lumOff val="40000"/>
                      </a:schemeClr>
                    </a:solidFill>
                  </a:tcPr>
                </a:tc>
                <a:extLst>
                  <a:ext uri="{0D108BD9-81ED-4DB2-BD59-A6C34878D82A}">
                    <a16:rowId xmlns:a16="http://schemas.microsoft.com/office/drawing/2014/main" val="2750453661"/>
                  </a:ext>
                </a:extLst>
              </a:tr>
              <a:tr h="558054">
                <a:tc>
                  <a:txBody>
                    <a:bodyPr/>
                    <a:lstStyle/>
                    <a:p>
                      <a:r>
                        <a:rPr lang="en-US" altLang="zh-TW" dirty="0"/>
                        <a:t>ER(500,0.5), 5 sec</a:t>
                      </a:r>
                      <a:endParaRPr lang="zh-TW" altLang="en-US" dirty="0"/>
                    </a:p>
                  </a:txBody>
                  <a:tcPr/>
                </a:tc>
                <a:tc>
                  <a:txBody>
                    <a:bodyPr/>
                    <a:lstStyle/>
                    <a:p>
                      <a:r>
                        <a:rPr lang="en-US" altLang="zh-TW" dirty="0"/>
                        <a:t>12.1</a:t>
                      </a:r>
                      <a:endParaRPr lang="zh-TW" altLang="en-US" dirty="0"/>
                    </a:p>
                  </a:txBody>
                  <a:tcPr/>
                </a:tc>
                <a:tc>
                  <a:txBody>
                    <a:bodyPr/>
                    <a:lstStyle/>
                    <a:p>
                      <a:r>
                        <a:rPr lang="en-US" altLang="zh-TW" dirty="0"/>
                        <a:t>12.1</a:t>
                      </a:r>
                      <a:endParaRPr lang="zh-TW" altLang="en-US" dirty="0"/>
                    </a:p>
                  </a:txBody>
                  <a:tcPr/>
                </a:tc>
                <a:tc>
                  <a:txBody>
                    <a:bodyPr/>
                    <a:lstStyle/>
                    <a:p>
                      <a:r>
                        <a:rPr lang="en-US" altLang="zh-TW" dirty="0"/>
                        <a:t>11.5</a:t>
                      </a:r>
                      <a:endParaRPr lang="zh-TW" altLang="en-US" dirty="0"/>
                    </a:p>
                  </a:txBody>
                  <a:tcPr/>
                </a:tc>
                <a:tc>
                  <a:txBody>
                    <a:bodyPr/>
                    <a:lstStyle/>
                    <a:p>
                      <a:r>
                        <a:rPr lang="en-US" altLang="zh-TW" dirty="0"/>
                        <a:t>10.6</a:t>
                      </a:r>
                      <a:endParaRPr lang="zh-TW" altLang="en-US" dirty="0"/>
                    </a:p>
                  </a:txBody>
                  <a:tcPr/>
                </a:tc>
                <a:tc>
                  <a:txBody>
                    <a:bodyPr/>
                    <a:lstStyle/>
                    <a:p>
                      <a:r>
                        <a:rPr lang="en-US" altLang="zh-TW" dirty="0"/>
                        <a:t>11.9</a:t>
                      </a:r>
                      <a:endParaRPr lang="zh-TW" altLang="en-US" dirty="0"/>
                    </a:p>
                  </a:txBody>
                  <a:tcPr/>
                </a:tc>
                <a:tc>
                  <a:txBody>
                    <a:bodyPr/>
                    <a:lstStyle/>
                    <a:p>
                      <a:r>
                        <a:rPr lang="en-US" altLang="zh-TW" dirty="0"/>
                        <a:t>12.1</a:t>
                      </a:r>
                      <a:endParaRPr lang="zh-TW" altLang="en-US" dirty="0"/>
                    </a:p>
                  </a:txBody>
                  <a:tcPr/>
                </a:tc>
                <a:tc>
                  <a:txBody>
                    <a:bodyPr/>
                    <a:lstStyle/>
                    <a:p>
                      <a:r>
                        <a:rPr lang="en-US" altLang="zh-TW" dirty="0"/>
                        <a:t>12.0</a:t>
                      </a:r>
                      <a:endParaRPr lang="zh-TW" altLang="en-US" dirty="0"/>
                    </a:p>
                  </a:txBody>
                  <a:tcPr/>
                </a:tc>
                <a:tc>
                  <a:txBody>
                    <a:bodyPr/>
                    <a:lstStyle/>
                    <a:p>
                      <a:r>
                        <a:rPr lang="en-US" altLang="zh-TW" dirty="0"/>
                        <a:t>11.3 / 11.3</a:t>
                      </a:r>
                      <a:endParaRPr lang="zh-TW" altLang="en-US" dirty="0"/>
                    </a:p>
                  </a:txBody>
                  <a:tcPr/>
                </a:tc>
                <a:tc>
                  <a:txBody>
                    <a:bodyPr/>
                    <a:lstStyle/>
                    <a:p>
                      <a:r>
                        <a:rPr lang="en-US" altLang="zh-TW" dirty="0"/>
                        <a:t>12.1 / 12.0</a:t>
                      </a:r>
                      <a:endParaRPr lang="zh-TW" altLang="en-US" dirty="0"/>
                    </a:p>
                  </a:txBody>
                  <a:tcPr/>
                </a:tc>
                <a:extLst>
                  <a:ext uri="{0D108BD9-81ED-4DB2-BD59-A6C34878D82A}">
                    <a16:rowId xmlns:a16="http://schemas.microsoft.com/office/drawing/2014/main" val="2074907482"/>
                  </a:ext>
                </a:extLst>
              </a:tr>
              <a:tr h="5580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ER(1000,0.5), 5 sec</a:t>
                      </a:r>
                      <a:endParaRPr lang="zh-TW" altLang="en-US" dirty="0"/>
                    </a:p>
                  </a:txBody>
                  <a:tcPr/>
                </a:tc>
                <a:tc>
                  <a:txBody>
                    <a:bodyPr/>
                    <a:lstStyle/>
                    <a:p>
                      <a:r>
                        <a:rPr lang="en-US" altLang="zh-TW" dirty="0"/>
                        <a:t>12.4</a:t>
                      </a:r>
                      <a:endParaRPr lang="zh-TW" altLang="en-US" dirty="0"/>
                    </a:p>
                  </a:txBody>
                  <a:tcPr/>
                </a:tc>
                <a:tc>
                  <a:txBody>
                    <a:bodyPr/>
                    <a:lstStyle/>
                    <a:p>
                      <a:r>
                        <a:rPr lang="en-US" altLang="zh-TW" dirty="0"/>
                        <a:t>12.0</a:t>
                      </a:r>
                      <a:endParaRPr lang="zh-TW" altLang="en-US" dirty="0"/>
                    </a:p>
                  </a:txBody>
                  <a:tcPr/>
                </a:tc>
                <a:tc>
                  <a:txBody>
                    <a:bodyPr/>
                    <a:lstStyle/>
                    <a:p>
                      <a:r>
                        <a:rPr lang="en-US" altLang="zh-TW" dirty="0"/>
                        <a:t>11.6</a:t>
                      </a:r>
                      <a:endParaRPr lang="zh-TW" altLang="en-US" dirty="0"/>
                    </a:p>
                  </a:txBody>
                  <a:tcPr/>
                </a:tc>
                <a:tc>
                  <a:txBody>
                    <a:bodyPr/>
                    <a:lstStyle/>
                    <a:p>
                      <a:r>
                        <a:rPr lang="en-US" altLang="zh-TW" dirty="0"/>
                        <a:t>11.2</a:t>
                      </a:r>
                      <a:endParaRPr lang="zh-TW" altLang="en-US" dirty="0"/>
                    </a:p>
                  </a:txBody>
                  <a:tcPr/>
                </a:tc>
                <a:tc>
                  <a:txBody>
                    <a:bodyPr/>
                    <a:lstStyle/>
                    <a:p>
                      <a:r>
                        <a:rPr lang="en-US" altLang="zh-TW" dirty="0"/>
                        <a:t>12.8</a:t>
                      </a:r>
                      <a:endParaRPr lang="zh-TW" altLang="en-US" dirty="0"/>
                    </a:p>
                  </a:txBody>
                  <a:tcPr/>
                </a:tc>
                <a:tc>
                  <a:txBody>
                    <a:bodyPr/>
                    <a:lstStyle/>
                    <a:p>
                      <a:r>
                        <a:rPr lang="en-US" altLang="zh-TW" dirty="0"/>
                        <a:t>11.8</a:t>
                      </a:r>
                      <a:endParaRPr lang="zh-TW" altLang="en-US" dirty="0"/>
                    </a:p>
                  </a:txBody>
                  <a:tcPr/>
                </a:tc>
                <a:tc>
                  <a:txBody>
                    <a:bodyPr/>
                    <a:lstStyle/>
                    <a:p>
                      <a:r>
                        <a:rPr lang="en-US" altLang="zh-TW" dirty="0"/>
                        <a:t>11.8</a:t>
                      </a:r>
                      <a:endParaRPr lang="zh-TW" altLang="en-US" dirty="0"/>
                    </a:p>
                  </a:txBody>
                  <a:tcPr/>
                </a:tc>
                <a:tc>
                  <a:txBody>
                    <a:bodyPr/>
                    <a:lstStyle/>
                    <a:p>
                      <a:r>
                        <a:rPr lang="en-US" altLang="zh-TW" dirty="0"/>
                        <a:t>12.2 / 12.6</a:t>
                      </a:r>
                      <a:endParaRPr lang="zh-TW" altLang="en-US" dirty="0"/>
                    </a:p>
                  </a:txBody>
                  <a:tcPr/>
                </a:tc>
                <a:tc>
                  <a:txBody>
                    <a:bodyPr/>
                    <a:lstStyle/>
                    <a:p>
                      <a:r>
                        <a:rPr lang="en-US" altLang="zh-TW" dirty="0"/>
                        <a:t>13.0 / 13.1</a:t>
                      </a:r>
                      <a:endParaRPr lang="zh-TW" altLang="en-US" dirty="0"/>
                    </a:p>
                  </a:txBody>
                  <a:tcPr/>
                </a:tc>
                <a:extLst>
                  <a:ext uri="{0D108BD9-81ED-4DB2-BD59-A6C34878D82A}">
                    <a16:rowId xmlns:a16="http://schemas.microsoft.com/office/drawing/2014/main" val="2450514794"/>
                  </a:ext>
                </a:extLst>
              </a:tr>
              <a:tr h="5580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ER(1000,0.5), 10 sec</a:t>
                      </a:r>
                      <a:endParaRPr lang="zh-TW" altLang="en-US" dirty="0"/>
                    </a:p>
                  </a:txBody>
                  <a:tcPr/>
                </a:tc>
                <a:tc>
                  <a:txBody>
                    <a:bodyPr/>
                    <a:lstStyle/>
                    <a:p>
                      <a:r>
                        <a:rPr lang="en-US" altLang="zh-TW" dirty="0"/>
                        <a:t>12.7</a:t>
                      </a:r>
                      <a:endParaRPr lang="zh-TW" altLang="en-US" dirty="0"/>
                    </a:p>
                  </a:txBody>
                  <a:tcPr/>
                </a:tc>
                <a:tc>
                  <a:txBody>
                    <a:bodyPr/>
                    <a:lstStyle/>
                    <a:p>
                      <a:r>
                        <a:rPr lang="en-US" altLang="zh-TW" dirty="0"/>
                        <a:t>12.5</a:t>
                      </a:r>
                      <a:endParaRPr lang="zh-TW" altLang="en-US" dirty="0"/>
                    </a:p>
                  </a:txBody>
                  <a:tcPr/>
                </a:tc>
                <a:tc>
                  <a:txBody>
                    <a:bodyPr/>
                    <a:lstStyle/>
                    <a:p>
                      <a:r>
                        <a:rPr lang="en-US" altLang="zh-TW" dirty="0"/>
                        <a:t>11.9</a:t>
                      </a:r>
                      <a:endParaRPr lang="zh-TW" altLang="en-US" dirty="0"/>
                    </a:p>
                  </a:txBody>
                  <a:tcPr/>
                </a:tc>
                <a:tc>
                  <a:txBody>
                    <a:bodyPr/>
                    <a:lstStyle/>
                    <a:p>
                      <a:r>
                        <a:rPr lang="en-US" altLang="zh-TW" dirty="0"/>
                        <a:t>11.8</a:t>
                      </a:r>
                      <a:endParaRPr lang="zh-TW" altLang="en-US" dirty="0"/>
                    </a:p>
                  </a:txBody>
                  <a:tcPr/>
                </a:tc>
                <a:tc>
                  <a:txBody>
                    <a:bodyPr/>
                    <a:lstStyle/>
                    <a:p>
                      <a:r>
                        <a:rPr lang="en-US" altLang="zh-TW" dirty="0"/>
                        <a:t>13.0</a:t>
                      </a:r>
                      <a:endParaRPr lang="zh-TW" altLang="en-US" dirty="0"/>
                    </a:p>
                  </a:txBody>
                  <a:tcPr/>
                </a:tc>
                <a:tc>
                  <a:txBody>
                    <a:bodyPr/>
                    <a:lstStyle/>
                    <a:p>
                      <a:r>
                        <a:rPr lang="en-US" altLang="zh-TW" dirty="0"/>
                        <a:t>12.2</a:t>
                      </a:r>
                      <a:endParaRPr lang="zh-TW" altLang="en-US" dirty="0"/>
                    </a:p>
                  </a:txBody>
                  <a:tcPr/>
                </a:tc>
                <a:tc>
                  <a:txBody>
                    <a:bodyPr/>
                    <a:lstStyle/>
                    <a:p>
                      <a:r>
                        <a:rPr lang="en-US" altLang="zh-TW" dirty="0"/>
                        <a:t>12.2</a:t>
                      </a:r>
                      <a:endParaRPr lang="zh-TW" altLang="en-US" dirty="0"/>
                    </a:p>
                  </a:txBody>
                  <a:tcPr/>
                </a:tc>
                <a:tc>
                  <a:txBody>
                    <a:bodyPr/>
                    <a:lstStyle/>
                    <a:p>
                      <a:r>
                        <a:rPr lang="en-US" altLang="zh-TW" dirty="0"/>
                        <a:t>12.7 /12.6</a:t>
                      </a:r>
                      <a:endParaRPr lang="zh-TW" altLang="en-US" dirty="0"/>
                    </a:p>
                  </a:txBody>
                  <a:tcPr/>
                </a:tc>
                <a:tc>
                  <a:txBody>
                    <a:bodyPr/>
                    <a:lstStyle/>
                    <a:p>
                      <a:r>
                        <a:rPr lang="en-US" altLang="zh-TW" dirty="0"/>
                        <a:t>13.3</a:t>
                      </a:r>
                      <a:r>
                        <a:rPr lang="zh-TW" altLang="en-US" dirty="0"/>
                        <a:t> </a:t>
                      </a:r>
                      <a:r>
                        <a:rPr lang="en-US" altLang="zh-TW" dirty="0"/>
                        <a:t>/ 13.3</a:t>
                      </a:r>
                      <a:endParaRPr lang="zh-TW" altLang="en-US" dirty="0"/>
                    </a:p>
                  </a:txBody>
                  <a:tcPr/>
                </a:tc>
                <a:extLst>
                  <a:ext uri="{0D108BD9-81ED-4DB2-BD59-A6C34878D82A}">
                    <a16:rowId xmlns:a16="http://schemas.microsoft.com/office/drawing/2014/main" val="3233265977"/>
                  </a:ext>
                </a:extLst>
              </a:tr>
              <a:tr h="5580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ER(2000,0.5), 10 sec</a:t>
                      </a:r>
                      <a:endParaRPr lang="zh-TW" altLang="en-US" dirty="0"/>
                    </a:p>
                  </a:txBody>
                  <a:tcPr/>
                </a:tc>
                <a:tc>
                  <a:txBody>
                    <a:bodyPr/>
                    <a:lstStyle/>
                    <a:p>
                      <a:r>
                        <a:rPr lang="en-US" altLang="zh-TW" dirty="0"/>
                        <a:t>12.9</a:t>
                      </a:r>
                      <a:endParaRPr lang="zh-TW" altLang="en-US" dirty="0"/>
                    </a:p>
                  </a:txBody>
                  <a:tcPr/>
                </a:tc>
                <a:tc>
                  <a:txBody>
                    <a:bodyPr/>
                    <a:lstStyle/>
                    <a:p>
                      <a:r>
                        <a:rPr lang="en-US" altLang="zh-TW" dirty="0"/>
                        <a:t>0</a:t>
                      </a:r>
                      <a:endParaRPr lang="zh-TW" altLang="en-US" dirty="0"/>
                    </a:p>
                  </a:txBody>
                  <a:tcPr/>
                </a:tc>
                <a:tc>
                  <a:txBody>
                    <a:bodyPr/>
                    <a:lstStyle/>
                    <a:p>
                      <a:r>
                        <a:rPr lang="en-US" altLang="zh-TW" dirty="0"/>
                        <a:t>7.2</a:t>
                      </a:r>
                      <a:endParaRPr lang="zh-TW" altLang="en-US" dirty="0"/>
                    </a:p>
                  </a:txBody>
                  <a:tcPr/>
                </a:tc>
                <a:tc>
                  <a:txBody>
                    <a:bodyPr/>
                    <a:lstStyle/>
                    <a:p>
                      <a:r>
                        <a:rPr lang="en-US" altLang="zh-TW" dirty="0"/>
                        <a:t>12.3</a:t>
                      </a:r>
                      <a:endParaRPr lang="zh-TW" altLang="en-US" dirty="0"/>
                    </a:p>
                  </a:txBody>
                  <a:tcPr/>
                </a:tc>
                <a:tc>
                  <a:txBody>
                    <a:bodyPr/>
                    <a:lstStyle/>
                    <a:p>
                      <a:r>
                        <a:rPr lang="en-US" altLang="zh-TW" dirty="0"/>
                        <a:t>13.2</a:t>
                      </a:r>
                      <a:endParaRPr lang="zh-TW" altLang="en-US" dirty="0"/>
                    </a:p>
                  </a:txBody>
                  <a:tcPr/>
                </a:tc>
                <a:tc>
                  <a:txBody>
                    <a:bodyPr/>
                    <a:lstStyle/>
                    <a:p>
                      <a:r>
                        <a:rPr lang="en-US" altLang="zh-TW" dirty="0"/>
                        <a:t>12.5</a:t>
                      </a:r>
                      <a:endParaRPr lang="zh-TW" altLang="en-US" dirty="0"/>
                    </a:p>
                  </a:txBody>
                  <a:tcPr/>
                </a:tc>
                <a:tc>
                  <a:txBody>
                    <a:bodyPr/>
                    <a:lstStyle/>
                    <a:p>
                      <a:r>
                        <a:rPr lang="en-US" altLang="zh-TW" dirty="0"/>
                        <a:t>12.5</a:t>
                      </a:r>
                      <a:endParaRPr lang="zh-TW" altLang="en-US" dirty="0"/>
                    </a:p>
                  </a:txBody>
                  <a:tcPr/>
                </a:tc>
                <a:tc>
                  <a:txBody>
                    <a:bodyPr/>
                    <a:lstStyle/>
                    <a:p>
                      <a:r>
                        <a:rPr lang="en-US" altLang="zh-TW" dirty="0"/>
                        <a:t>13.8 / 14.0</a:t>
                      </a:r>
                      <a:endParaRPr lang="zh-TW" altLang="en-US" dirty="0"/>
                    </a:p>
                  </a:txBody>
                  <a:tcPr/>
                </a:tc>
                <a:tc>
                  <a:txBody>
                    <a:bodyPr/>
                    <a:lstStyle/>
                    <a:p>
                      <a:r>
                        <a:rPr lang="en-US" altLang="zh-TW" dirty="0"/>
                        <a:t>13.5 / 13.9</a:t>
                      </a:r>
                      <a:endParaRPr lang="zh-TW" altLang="en-US" dirty="0"/>
                    </a:p>
                  </a:txBody>
                  <a:tcPr/>
                </a:tc>
                <a:extLst>
                  <a:ext uri="{0D108BD9-81ED-4DB2-BD59-A6C34878D82A}">
                    <a16:rowId xmlns:a16="http://schemas.microsoft.com/office/drawing/2014/main" val="2966964077"/>
                  </a:ext>
                </a:extLst>
              </a:tr>
              <a:tr h="5580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ER(2000,0.5), 20 sec</a:t>
                      </a:r>
                      <a:endParaRPr lang="zh-TW" altLang="en-US" dirty="0"/>
                    </a:p>
                  </a:txBody>
                  <a:tcPr/>
                </a:tc>
                <a:tc>
                  <a:txBody>
                    <a:bodyPr/>
                    <a:lstStyle/>
                    <a:p>
                      <a:r>
                        <a:rPr lang="en-US" altLang="zh-TW" dirty="0"/>
                        <a:t>13.2</a:t>
                      </a:r>
                      <a:endParaRPr lang="zh-TW" altLang="en-US" dirty="0"/>
                    </a:p>
                  </a:txBody>
                  <a:tcPr/>
                </a:tc>
                <a:tc>
                  <a:txBody>
                    <a:bodyPr/>
                    <a:lstStyle/>
                    <a:p>
                      <a:r>
                        <a:rPr lang="en-US" altLang="zh-TW" dirty="0"/>
                        <a:t>11.2</a:t>
                      </a:r>
                      <a:endParaRPr lang="zh-TW" altLang="en-US" dirty="0"/>
                    </a:p>
                  </a:txBody>
                  <a:tcPr/>
                </a:tc>
                <a:tc>
                  <a:txBody>
                    <a:bodyPr/>
                    <a:lstStyle/>
                    <a:p>
                      <a:r>
                        <a:rPr lang="en-US" altLang="zh-TW" dirty="0"/>
                        <a:t>10.7</a:t>
                      </a:r>
                      <a:endParaRPr lang="zh-TW" altLang="en-US" dirty="0"/>
                    </a:p>
                  </a:txBody>
                  <a:tcPr/>
                </a:tc>
                <a:tc>
                  <a:txBody>
                    <a:bodyPr/>
                    <a:lstStyle/>
                    <a:p>
                      <a:r>
                        <a:rPr lang="en-US" altLang="zh-TW" dirty="0"/>
                        <a:t>12.4</a:t>
                      </a:r>
                      <a:endParaRPr lang="zh-TW" altLang="en-US" dirty="0"/>
                    </a:p>
                  </a:txBody>
                  <a:tcPr/>
                </a:tc>
                <a:tc>
                  <a:txBody>
                    <a:bodyPr/>
                    <a:lstStyle/>
                    <a:p>
                      <a:r>
                        <a:rPr lang="en-US" altLang="zh-TW" dirty="0"/>
                        <a:t>13.4</a:t>
                      </a:r>
                      <a:endParaRPr lang="zh-TW" altLang="en-US" dirty="0"/>
                    </a:p>
                  </a:txBody>
                  <a:tcPr/>
                </a:tc>
                <a:tc>
                  <a:txBody>
                    <a:bodyPr/>
                    <a:lstStyle/>
                    <a:p>
                      <a:r>
                        <a:rPr lang="en-US" altLang="zh-TW" dirty="0"/>
                        <a:t>12.7</a:t>
                      </a:r>
                      <a:endParaRPr lang="zh-TW" altLang="en-US" dirty="0"/>
                    </a:p>
                  </a:txBody>
                  <a:tcPr/>
                </a:tc>
                <a:tc>
                  <a:txBody>
                    <a:bodyPr/>
                    <a:lstStyle/>
                    <a:p>
                      <a:r>
                        <a:rPr lang="en-US" altLang="zh-TW" dirty="0"/>
                        <a:t>12.7</a:t>
                      </a:r>
                      <a:endParaRPr lang="zh-TW" altLang="en-US" dirty="0"/>
                    </a:p>
                  </a:txBody>
                  <a:tcPr/>
                </a:tc>
                <a:tc>
                  <a:txBody>
                    <a:bodyPr/>
                    <a:lstStyle/>
                    <a:p>
                      <a:r>
                        <a:rPr lang="en-US" altLang="zh-TW" dirty="0"/>
                        <a:t>14.1</a:t>
                      </a:r>
                      <a:r>
                        <a:rPr lang="zh-TW" altLang="en-US" dirty="0"/>
                        <a:t> </a:t>
                      </a:r>
                      <a:r>
                        <a:rPr lang="en-US" altLang="zh-TW" dirty="0"/>
                        <a:t>/ 14.1</a:t>
                      </a:r>
                      <a:endParaRPr lang="zh-TW" altLang="en-US" dirty="0"/>
                    </a:p>
                  </a:txBody>
                  <a:tcPr/>
                </a:tc>
                <a:tc>
                  <a:txBody>
                    <a:bodyPr/>
                    <a:lstStyle/>
                    <a:p>
                      <a:r>
                        <a:rPr lang="en-US" altLang="zh-TW" dirty="0"/>
                        <a:t>13.7 /13.9</a:t>
                      </a:r>
                      <a:endParaRPr lang="zh-TW" altLang="en-US" dirty="0"/>
                    </a:p>
                  </a:txBody>
                  <a:tcPr/>
                </a:tc>
                <a:extLst>
                  <a:ext uri="{0D108BD9-81ED-4DB2-BD59-A6C34878D82A}">
                    <a16:rowId xmlns:a16="http://schemas.microsoft.com/office/drawing/2014/main" val="3559884136"/>
                  </a:ext>
                </a:extLst>
              </a:tr>
              <a:tr h="5580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ER(3000,0.5), 30 sec</a:t>
                      </a:r>
                      <a:endParaRPr lang="zh-TW" altLang="en-US" dirty="0"/>
                    </a:p>
                  </a:txBody>
                  <a:tcPr/>
                </a:tc>
                <a:tc>
                  <a:txBody>
                    <a:bodyPr/>
                    <a:lstStyle/>
                    <a:p>
                      <a:r>
                        <a:rPr lang="en-US" altLang="zh-TW" dirty="0"/>
                        <a:t>13.3</a:t>
                      </a:r>
                      <a:endParaRPr lang="zh-TW" altLang="en-US" dirty="0"/>
                    </a:p>
                  </a:txBody>
                  <a:tcPr/>
                </a:tc>
                <a:tc>
                  <a:txBody>
                    <a:bodyPr/>
                    <a:lstStyle/>
                    <a:p>
                      <a:r>
                        <a:rPr lang="en-US" altLang="zh-TW" dirty="0"/>
                        <a:t>0</a:t>
                      </a:r>
                      <a:endParaRPr lang="zh-TW" altLang="en-US" dirty="0"/>
                    </a:p>
                  </a:txBody>
                  <a:tcPr/>
                </a:tc>
                <a:tc>
                  <a:txBody>
                    <a:bodyPr/>
                    <a:lstStyle/>
                    <a:p>
                      <a:r>
                        <a:rPr lang="en-US" altLang="zh-TW" dirty="0"/>
                        <a:t>7.9</a:t>
                      </a:r>
                      <a:endParaRPr lang="zh-TW" altLang="en-US" dirty="0"/>
                    </a:p>
                  </a:txBody>
                  <a:tcPr/>
                </a:tc>
                <a:tc>
                  <a:txBody>
                    <a:bodyPr/>
                    <a:lstStyle/>
                    <a:p>
                      <a:r>
                        <a:rPr lang="en-US" altLang="zh-TW" dirty="0"/>
                        <a:t>0</a:t>
                      </a:r>
                      <a:endParaRPr lang="zh-TW" altLang="en-US" dirty="0"/>
                    </a:p>
                  </a:txBody>
                  <a:tcPr/>
                </a:tc>
                <a:tc>
                  <a:txBody>
                    <a:bodyPr/>
                    <a:lstStyle/>
                    <a:p>
                      <a:r>
                        <a:rPr lang="en-US" altLang="zh-TW" dirty="0"/>
                        <a:t>13.9</a:t>
                      </a:r>
                      <a:endParaRPr lang="zh-TW" altLang="en-US" dirty="0"/>
                    </a:p>
                  </a:txBody>
                  <a:tcPr/>
                </a:tc>
                <a:tc>
                  <a:txBody>
                    <a:bodyPr/>
                    <a:lstStyle/>
                    <a:p>
                      <a:r>
                        <a:rPr lang="en-US" altLang="zh-TW" dirty="0"/>
                        <a:t>13.1</a:t>
                      </a:r>
                      <a:endParaRPr lang="zh-TW" altLang="en-US" dirty="0"/>
                    </a:p>
                  </a:txBody>
                  <a:tcPr/>
                </a:tc>
                <a:tc>
                  <a:txBody>
                    <a:bodyPr/>
                    <a:lstStyle/>
                    <a:p>
                      <a:r>
                        <a:rPr lang="en-US" altLang="zh-TW" dirty="0"/>
                        <a:t>13.4</a:t>
                      </a:r>
                      <a:endParaRPr lang="zh-TW" altLang="en-US" dirty="0"/>
                    </a:p>
                  </a:txBody>
                  <a:tcPr/>
                </a:tc>
                <a:tc>
                  <a:txBody>
                    <a:bodyPr/>
                    <a:lstStyle/>
                    <a:p>
                      <a:r>
                        <a:rPr lang="en-US" altLang="zh-TW" dirty="0"/>
                        <a:t>14.1 / 14.2</a:t>
                      </a:r>
                      <a:endParaRPr lang="zh-TW" altLang="en-US" dirty="0"/>
                    </a:p>
                  </a:txBody>
                  <a:tcPr/>
                </a:tc>
                <a:tc>
                  <a:txBody>
                    <a:bodyPr/>
                    <a:lstStyle/>
                    <a:p>
                      <a:r>
                        <a:rPr lang="en-US" altLang="zh-TW" dirty="0"/>
                        <a:t>14.6 / 15.0</a:t>
                      </a:r>
                      <a:endParaRPr lang="zh-TW" altLang="en-US" dirty="0"/>
                    </a:p>
                  </a:txBody>
                  <a:tcPr/>
                </a:tc>
                <a:extLst>
                  <a:ext uri="{0D108BD9-81ED-4DB2-BD59-A6C34878D82A}">
                    <a16:rowId xmlns:a16="http://schemas.microsoft.com/office/drawing/2014/main" val="2430319055"/>
                  </a:ext>
                </a:extLst>
              </a:tr>
              <a:tr h="5580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ER(5000,0.5), 50 sec</a:t>
                      </a:r>
                      <a:endParaRPr lang="zh-TW" altLang="en-US" dirty="0"/>
                    </a:p>
                  </a:txBody>
                  <a:tcPr/>
                </a:tc>
                <a:tc>
                  <a:txBody>
                    <a:bodyPr/>
                    <a:lstStyle/>
                    <a:p>
                      <a:r>
                        <a:rPr lang="en-US" altLang="zh-TW" dirty="0"/>
                        <a:t>13.3</a:t>
                      </a:r>
                      <a:endParaRPr lang="zh-TW" altLang="en-US" dirty="0"/>
                    </a:p>
                  </a:txBody>
                  <a:tcPr/>
                </a:tc>
                <a:tc>
                  <a:txBody>
                    <a:bodyPr/>
                    <a:lstStyle/>
                    <a:p>
                      <a:r>
                        <a:rPr lang="en-US" altLang="zh-TW" dirty="0"/>
                        <a:t>0</a:t>
                      </a:r>
                      <a:endParaRPr lang="zh-TW" altLang="en-US" dirty="0"/>
                    </a:p>
                  </a:txBody>
                  <a:tcPr/>
                </a:tc>
                <a:tc>
                  <a:txBody>
                    <a:bodyPr/>
                    <a:lstStyle/>
                    <a:p>
                      <a:r>
                        <a:rPr lang="en-US" altLang="zh-TW" dirty="0"/>
                        <a:t>5.1</a:t>
                      </a:r>
                      <a:endParaRPr lang="zh-TW" altLang="en-US" dirty="0"/>
                    </a:p>
                  </a:txBody>
                  <a:tcPr/>
                </a:tc>
                <a:tc>
                  <a:txBody>
                    <a:bodyPr/>
                    <a:lstStyle/>
                    <a:p>
                      <a:r>
                        <a:rPr lang="en-US" altLang="zh-TW" dirty="0"/>
                        <a:t>0</a:t>
                      </a:r>
                      <a:endParaRPr lang="zh-TW" altLang="en-US" dirty="0"/>
                    </a:p>
                  </a:txBody>
                  <a:tcPr/>
                </a:tc>
                <a:tc>
                  <a:txBody>
                    <a:bodyPr/>
                    <a:lstStyle/>
                    <a:p>
                      <a:r>
                        <a:rPr lang="en-US" altLang="zh-TW" dirty="0"/>
                        <a:t>14.4</a:t>
                      </a:r>
                      <a:endParaRPr lang="zh-TW" altLang="en-US" dirty="0"/>
                    </a:p>
                  </a:txBody>
                  <a:tcPr/>
                </a:tc>
                <a:tc>
                  <a:txBody>
                    <a:bodyPr/>
                    <a:lstStyle/>
                    <a:p>
                      <a:r>
                        <a:rPr lang="en-US" altLang="zh-TW" dirty="0"/>
                        <a:t>13.8</a:t>
                      </a:r>
                      <a:endParaRPr lang="zh-TW" altLang="en-US" dirty="0"/>
                    </a:p>
                  </a:txBody>
                  <a:tcPr/>
                </a:tc>
                <a:tc>
                  <a:txBody>
                    <a:bodyPr/>
                    <a:lstStyle/>
                    <a:p>
                      <a:r>
                        <a:rPr lang="en-US" altLang="zh-TW" dirty="0"/>
                        <a:t>13.9</a:t>
                      </a:r>
                      <a:endParaRPr lang="zh-TW" altLang="en-US" dirty="0"/>
                    </a:p>
                  </a:txBody>
                  <a:tcPr/>
                </a:tc>
                <a:tc>
                  <a:txBody>
                    <a:bodyPr/>
                    <a:lstStyle/>
                    <a:p>
                      <a:r>
                        <a:rPr lang="en-US" altLang="zh-TW" dirty="0"/>
                        <a:t>14.7 /15.0</a:t>
                      </a:r>
                      <a:endParaRPr lang="zh-TW" altLang="en-US" dirty="0"/>
                    </a:p>
                  </a:txBody>
                  <a:tcPr/>
                </a:tc>
                <a:tc>
                  <a:txBody>
                    <a:bodyPr/>
                    <a:lstStyle/>
                    <a:p>
                      <a:r>
                        <a:rPr lang="en-US" altLang="zh-TW" dirty="0"/>
                        <a:t>15.1</a:t>
                      </a:r>
                      <a:r>
                        <a:rPr lang="zh-TW" altLang="en-US" dirty="0"/>
                        <a:t> </a:t>
                      </a:r>
                      <a:r>
                        <a:rPr lang="en-US" altLang="zh-TW" dirty="0"/>
                        <a:t>/ 15.3</a:t>
                      </a:r>
                      <a:endParaRPr lang="zh-TW" altLang="en-US" dirty="0"/>
                    </a:p>
                  </a:txBody>
                  <a:tcPr/>
                </a:tc>
                <a:extLst>
                  <a:ext uri="{0D108BD9-81ED-4DB2-BD59-A6C34878D82A}">
                    <a16:rowId xmlns:a16="http://schemas.microsoft.com/office/drawing/2014/main" val="1542873391"/>
                  </a:ext>
                </a:extLst>
              </a:tr>
            </a:tbl>
          </a:graphicData>
        </a:graphic>
      </p:graphicFrame>
    </p:spTree>
    <p:extLst>
      <p:ext uri="{BB962C8B-B14F-4D97-AF65-F5344CB8AC3E}">
        <p14:creationId xmlns:p14="http://schemas.microsoft.com/office/powerpoint/2010/main" val="312488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4E93DE-58AC-725E-DE5D-23E23F278919}"/>
              </a:ext>
            </a:extLst>
          </p:cNvPr>
          <p:cNvSpPr>
            <a:spLocks noGrp="1"/>
          </p:cNvSpPr>
          <p:nvPr>
            <p:ph type="title"/>
          </p:nvPr>
        </p:nvSpPr>
        <p:spPr/>
        <p:txBody>
          <a:bodyPr/>
          <a:lstStyle/>
          <a:p>
            <a:r>
              <a:rPr lang="en-US" altLang="zh-TW" dirty="0" err="1"/>
              <a:t>Gorubi</a:t>
            </a:r>
            <a:r>
              <a:rPr lang="en-US" altLang="zh-TW" dirty="0"/>
              <a:t> Doesn’t Perform</a:t>
            </a:r>
            <a:endParaRPr lang="zh-TW" altLang="en-US" dirty="0"/>
          </a:p>
        </p:txBody>
      </p:sp>
      <p:sp>
        <p:nvSpPr>
          <p:cNvPr id="3" name="內容版面配置區 2">
            <a:extLst>
              <a:ext uri="{FF2B5EF4-FFF2-40B4-BE49-F238E27FC236}">
                <a16:creationId xmlns:a16="http://schemas.microsoft.com/office/drawing/2014/main" id="{61F3C7EC-CC2F-957E-7CE7-63E1CE435657}"/>
              </a:ext>
            </a:extLst>
          </p:cNvPr>
          <p:cNvSpPr>
            <a:spLocks noGrp="1"/>
          </p:cNvSpPr>
          <p:nvPr>
            <p:ph idx="1"/>
          </p:nvPr>
        </p:nvSpPr>
        <p:spPr/>
        <p:txBody>
          <a:bodyPr/>
          <a:lstStyle/>
          <a:p>
            <a:r>
              <a:rPr lang="en-US" altLang="zh-TW" dirty="0"/>
              <a:t>Compared to CP-SAT, </a:t>
            </a:r>
            <a:r>
              <a:rPr lang="en-US" altLang="zh-TW" dirty="0" err="1"/>
              <a:t>Gorubi</a:t>
            </a:r>
            <a:r>
              <a:rPr lang="en-US" altLang="zh-TW" dirty="0"/>
              <a:t> performs worse for the task of solving integer programming here unless the given time is too little for CP-SAT to produce even an initial sub-optimal solution.</a:t>
            </a:r>
          </a:p>
          <a:p>
            <a:endParaRPr lang="en-US" altLang="zh-TW" dirty="0"/>
          </a:p>
          <a:p>
            <a:endParaRPr lang="en-US" altLang="zh-TW" dirty="0"/>
          </a:p>
          <a:p>
            <a:endParaRPr lang="en-US" altLang="zh-TW" dirty="0"/>
          </a:p>
          <a:p>
            <a:endParaRPr lang="en-US" altLang="zh-TW" dirty="0"/>
          </a:p>
          <a:p>
            <a:pPr marL="0" indent="0">
              <a:buNone/>
            </a:pPr>
            <a:r>
              <a:rPr lang="en-US" altLang="zh-TW" dirty="0"/>
              <a:t>This comparison is run on my local environment.</a:t>
            </a:r>
            <a:endParaRPr lang="zh-TW" altLang="en-US" dirty="0"/>
          </a:p>
        </p:txBody>
      </p:sp>
      <p:graphicFrame>
        <p:nvGraphicFramePr>
          <p:cNvPr id="4" name="表格 3">
            <a:extLst>
              <a:ext uri="{FF2B5EF4-FFF2-40B4-BE49-F238E27FC236}">
                <a16:creationId xmlns:a16="http://schemas.microsoft.com/office/drawing/2014/main" id="{0DAF6DC2-3BC9-47D2-8F15-4AB249998E81}"/>
              </a:ext>
            </a:extLst>
          </p:cNvPr>
          <p:cNvGraphicFramePr>
            <a:graphicFrameLocks noGrp="1"/>
          </p:cNvGraphicFramePr>
          <p:nvPr>
            <p:extLst>
              <p:ext uri="{D42A27DB-BD31-4B8C-83A1-F6EECF244321}">
                <p14:modId xmlns:p14="http://schemas.microsoft.com/office/powerpoint/2010/main" val="2578134776"/>
              </p:ext>
            </p:extLst>
          </p:nvPr>
        </p:nvGraphicFramePr>
        <p:xfrm>
          <a:off x="2032000" y="3357827"/>
          <a:ext cx="8127999" cy="14833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384107469"/>
                    </a:ext>
                  </a:extLst>
                </a:gridCol>
                <a:gridCol w="2709333">
                  <a:extLst>
                    <a:ext uri="{9D8B030D-6E8A-4147-A177-3AD203B41FA5}">
                      <a16:colId xmlns:a16="http://schemas.microsoft.com/office/drawing/2014/main" val="698535697"/>
                    </a:ext>
                  </a:extLst>
                </a:gridCol>
                <a:gridCol w="2709333">
                  <a:extLst>
                    <a:ext uri="{9D8B030D-6E8A-4147-A177-3AD203B41FA5}">
                      <a16:colId xmlns:a16="http://schemas.microsoft.com/office/drawing/2014/main" val="4099875452"/>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Graph, Time</a:t>
                      </a:r>
                      <a:endParaRPr lang="zh-TW"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CP-SAT</a:t>
                      </a:r>
                      <a:endParaRPr lang="zh-TW"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err="1"/>
                        <a:t>Gurobi</a:t>
                      </a:r>
                      <a:endParaRPr lang="zh-TW" altLang="en-US" dirty="0"/>
                    </a:p>
                  </a:txBody>
                  <a:tcPr/>
                </a:tc>
                <a:extLst>
                  <a:ext uri="{0D108BD9-81ED-4DB2-BD59-A6C34878D82A}">
                    <a16:rowId xmlns:a16="http://schemas.microsoft.com/office/drawing/2014/main" val="69700671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ER(500,0.5), 5 sec</a:t>
                      </a:r>
                      <a:endParaRPr lang="zh-TW" altLang="en-US" dirty="0"/>
                    </a:p>
                  </a:txBody>
                  <a:tcPr/>
                </a:tc>
                <a:tc>
                  <a:txBody>
                    <a:bodyPr/>
                    <a:lstStyle/>
                    <a:p>
                      <a:r>
                        <a:rPr lang="en-US" altLang="zh-TW" dirty="0"/>
                        <a:t>12</a:t>
                      </a:r>
                      <a:endParaRPr lang="zh-TW" altLang="en-US" dirty="0"/>
                    </a:p>
                  </a:txBody>
                  <a:tcPr/>
                </a:tc>
                <a:tc>
                  <a:txBody>
                    <a:bodyPr/>
                    <a:lstStyle/>
                    <a:p>
                      <a:r>
                        <a:rPr lang="en-US" altLang="zh-TW" dirty="0"/>
                        <a:t>8.7</a:t>
                      </a:r>
                      <a:endParaRPr lang="zh-TW" altLang="en-US" dirty="0"/>
                    </a:p>
                  </a:txBody>
                  <a:tcPr/>
                </a:tc>
                <a:extLst>
                  <a:ext uri="{0D108BD9-81ED-4DB2-BD59-A6C34878D82A}">
                    <a16:rowId xmlns:a16="http://schemas.microsoft.com/office/drawing/2014/main" val="16781294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ER(1000,0.5), 5 sec</a:t>
                      </a:r>
                      <a:endParaRPr lang="zh-TW" altLang="en-US" dirty="0"/>
                    </a:p>
                  </a:txBody>
                  <a:tcPr/>
                </a:tc>
                <a:tc>
                  <a:txBody>
                    <a:bodyPr/>
                    <a:lstStyle/>
                    <a:p>
                      <a:r>
                        <a:rPr lang="en-US" altLang="zh-TW" dirty="0"/>
                        <a:t>0</a:t>
                      </a:r>
                      <a:endParaRPr lang="zh-TW" altLang="en-US" dirty="0"/>
                    </a:p>
                  </a:txBody>
                  <a:tcPr/>
                </a:tc>
                <a:tc>
                  <a:txBody>
                    <a:bodyPr/>
                    <a:lstStyle/>
                    <a:p>
                      <a:r>
                        <a:rPr lang="en-US" altLang="zh-TW" dirty="0"/>
                        <a:t>9.5</a:t>
                      </a:r>
                      <a:endParaRPr lang="zh-TW" altLang="en-US" dirty="0"/>
                    </a:p>
                  </a:txBody>
                  <a:tcPr/>
                </a:tc>
                <a:extLst>
                  <a:ext uri="{0D108BD9-81ED-4DB2-BD59-A6C34878D82A}">
                    <a16:rowId xmlns:a16="http://schemas.microsoft.com/office/drawing/2014/main" val="276570705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ER(1000,0.5), 10 sec</a:t>
                      </a:r>
                      <a:endParaRPr lang="zh-TW" altLang="en-US" dirty="0"/>
                    </a:p>
                  </a:txBody>
                  <a:tcPr/>
                </a:tc>
                <a:tc>
                  <a:txBody>
                    <a:bodyPr/>
                    <a:lstStyle/>
                    <a:p>
                      <a:r>
                        <a:rPr lang="en-US" altLang="zh-TW" dirty="0"/>
                        <a:t>11.4</a:t>
                      </a:r>
                      <a:endParaRPr lang="zh-TW" altLang="en-US" dirty="0"/>
                    </a:p>
                  </a:txBody>
                  <a:tcPr/>
                </a:tc>
                <a:tc>
                  <a:txBody>
                    <a:bodyPr/>
                    <a:lstStyle/>
                    <a:p>
                      <a:r>
                        <a:rPr lang="en-US" altLang="zh-TW" dirty="0"/>
                        <a:t>9.5</a:t>
                      </a:r>
                      <a:endParaRPr lang="zh-TW" altLang="en-US" dirty="0"/>
                    </a:p>
                  </a:txBody>
                  <a:tcPr/>
                </a:tc>
                <a:extLst>
                  <a:ext uri="{0D108BD9-81ED-4DB2-BD59-A6C34878D82A}">
                    <a16:rowId xmlns:a16="http://schemas.microsoft.com/office/drawing/2014/main" val="462619478"/>
                  </a:ext>
                </a:extLst>
              </a:tr>
            </a:tbl>
          </a:graphicData>
        </a:graphic>
      </p:graphicFrame>
    </p:spTree>
    <p:extLst>
      <p:ext uri="{BB962C8B-B14F-4D97-AF65-F5344CB8AC3E}">
        <p14:creationId xmlns:p14="http://schemas.microsoft.com/office/powerpoint/2010/main" val="2775250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F24EED8-74B1-C473-559B-BF22F578BD27}"/>
              </a:ext>
            </a:extLst>
          </p:cNvPr>
          <p:cNvSpPr>
            <a:spLocks noGrp="1"/>
          </p:cNvSpPr>
          <p:nvPr>
            <p:ph type="title"/>
          </p:nvPr>
        </p:nvSpPr>
        <p:spPr/>
        <p:txBody>
          <a:bodyPr/>
          <a:lstStyle/>
          <a:p>
            <a:r>
              <a:rPr lang="en-US" altLang="zh-TW" dirty="0"/>
              <a:t>Free-Mask for Our Newton / L-BFGS</a:t>
            </a:r>
            <a:endParaRPr lang="zh-TW" altLang="en-US" dirty="0"/>
          </a:p>
        </p:txBody>
      </p:sp>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F3303623-F1EC-2ADE-EB71-EF2586B738B4}"/>
                  </a:ext>
                </a:extLst>
              </p:cNvPr>
              <p:cNvSpPr>
                <a:spLocks noGrp="1"/>
              </p:cNvSpPr>
              <p:nvPr>
                <p:ph idx="1"/>
              </p:nvPr>
            </p:nvSpPr>
            <p:spPr/>
            <p:txBody>
              <a:bodyPr/>
              <a:lstStyle/>
              <a:p>
                <a:r>
                  <a:rPr lang="en-US" altLang="zh-TW" dirty="0"/>
                  <a:t>Determine variables that are able to make meaningful moves.</a:t>
                </a:r>
              </a:p>
              <a:p>
                <a:endParaRPr lang="en-US" altLang="zh-TW" dirty="0"/>
              </a:p>
              <a:p>
                <a:pPr marL="0" indent="0">
                  <a:buNone/>
                </a:pPr>
                <a:r>
                  <a:rPr lang="en-US" altLang="zh-TW" dirty="0"/>
                  <a:t>Build a set </a:t>
                </a:r>
                <a14:m>
                  <m:oMath xmlns:m="http://schemas.openxmlformats.org/officeDocument/2006/math">
                    <m:r>
                      <a:rPr lang="en-US" altLang="zh-TW" b="0" i="1" smtClean="0">
                        <a:latin typeface="Cambria Math" panose="02040503050406030204" pitchFamily="18" charset="0"/>
                      </a:rPr>
                      <m:t>𝐹</m:t>
                    </m:r>
                  </m:oMath>
                </a14:m>
                <a:r>
                  <a:rPr lang="en-US" altLang="zh-TW" i="1" dirty="0"/>
                  <a:t>,</a:t>
                </a:r>
                <a:r>
                  <a:rPr lang="en-US" altLang="zh-TW" dirty="0"/>
                  <a:t> for each coordinate </a:t>
                </a:r>
                <a14:m>
                  <m:oMath xmlns:m="http://schemas.openxmlformats.org/officeDocument/2006/math">
                    <m:r>
                      <a:rPr lang="en-US" altLang="zh-TW" b="0" i="1" smtClean="0">
                        <a:latin typeface="Cambria Math" panose="02040503050406030204" pitchFamily="18" charset="0"/>
                      </a:rPr>
                      <m:t>𝑖</m:t>
                    </m:r>
                  </m:oMath>
                </a14:m>
                <a:r>
                  <a:rPr lang="en-US" altLang="zh-TW" i="1" dirty="0"/>
                  <a:t>:</a:t>
                </a:r>
              </a:p>
              <a:p>
                <a:pPr marL="514350" indent="-514350">
                  <a:buAutoNum type="arabicPeriod"/>
                </a:pPr>
                <a:r>
                  <a:rPr lang="en-US" altLang="zh-TW" dirty="0"/>
                  <a:t>Interior: If </a:t>
                </a:r>
                <a14:m>
                  <m:oMath xmlns:m="http://schemas.openxmlformats.org/officeDocument/2006/math">
                    <m:r>
                      <a:rPr lang="en-US" altLang="zh-TW" b="0" i="1" smtClean="0">
                        <a:latin typeface="Cambria Math" panose="02040503050406030204" pitchFamily="18" charset="0"/>
                      </a:rPr>
                      <m:t>0&lt;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𝑥</m:t>
                        </m:r>
                      </m:e>
                      <m:sub>
                        <m:r>
                          <a:rPr lang="en-US" altLang="zh-TW" b="0" i="1" smtClean="0">
                            <a:latin typeface="Cambria Math" panose="02040503050406030204" pitchFamily="18" charset="0"/>
                          </a:rPr>
                          <m:t>𝑖</m:t>
                        </m:r>
                      </m:sub>
                    </m:sSub>
                    <m:r>
                      <a:rPr lang="en-US" altLang="zh-TW" b="0" i="1" smtClean="0">
                        <a:latin typeface="Cambria Math" panose="02040503050406030204" pitchFamily="18" charset="0"/>
                      </a:rPr>
                      <m:t>&lt;1</m:t>
                    </m:r>
                  </m:oMath>
                </a14:m>
                <a:r>
                  <a:rPr lang="en-US" altLang="zh-TW" i="1" dirty="0"/>
                  <a:t>, then </a:t>
                </a:r>
                <a14:m>
                  <m:oMath xmlns:m="http://schemas.openxmlformats.org/officeDocument/2006/math">
                    <m:sSub>
                      <m:sSubPr>
                        <m:ctrlPr>
                          <a:rPr lang="en-US" altLang="zh-TW" i="1" smtClean="0">
                            <a:latin typeface="Cambria Math" panose="02040503050406030204" pitchFamily="18" charset="0"/>
                          </a:rPr>
                        </m:ctrlPr>
                      </m:sSubPr>
                      <m:e>
                        <m:r>
                          <a:rPr lang="en-US" altLang="zh-TW" i="1">
                            <a:latin typeface="Cambria Math" panose="02040503050406030204" pitchFamily="18" charset="0"/>
                          </a:rPr>
                          <m:t>𝑥</m:t>
                        </m:r>
                      </m:e>
                      <m:sub>
                        <m:r>
                          <a:rPr lang="en-US" altLang="zh-TW" i="1">
                            <a:latin typeface="Cambria Math" panose="02040503050406030204" pitchFamily="18" charset="0"/>
                          </a:rPr>
                          <m:t>𝑖</m:t>
                        </m:r>
                      </m:sub>
                    </m:sSub>
                    <m:r>
                      <a:rPr lang="en-US" altLang="zh-TW" b="0" i="1" smtClean="0">
                        <a:latin typeface="Cambria Math" panose="02040503050406030204" pitchFamily="18" charset="0"/>
                      </a:rPr>
                      <m:t> ∈ </m:t>
                    </m:r>
                    <m:r>
                      <a:rPr lang="en-US" altLang="zh-TW" b="0" i="1" smtClean="0">
                        <a:latin typeface="Cambria Math" panose="02040503050406030204" pitchFamily="18" charset="0"/>
                      </a:rPr>
                      <m:t>𝐹</m:t>
                    </m:r>
                  </m:oMath>
                </a14:m>
                <a:endParaRPr lang="en-US" altLang="zh-TW" b="0" i="1" dirty="0"/>
              </a:p>
              <a:p>
                <a:pPr marL="514350" indent="-514350">
                  <a:buFont typeface="Arial" panose="020B0604020202020204" pitchFamily="34" charset="0"/>
                  <a:buAutoNum type="arabicPeriod"/>
                </a:pPr>
                <a:r>
                  <a:rPr lang="en-US" altLang="zh-TW" dirty="0"/>
                  <a:t>At</a:t>
                </a:r>
                <a:r>
                  <a:rPr lang="en-US" altLang="zh-TW" i="1" dirty="0"/>
                  <a:t> </a:t>
                </a:r>
                <a:r>
                  <a:rPr lang="en-US" altLang="zh-TW" dirty="0"/>
                  <a:t>boundaries: </a:t>
                </a:r>
                <a14:m>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𝑥</m:t>
                        </m:r>
                      </m:e>
                      <m:sub>
                        <m:r>
                          <a:rPr lang="en-US" altLang="zh-TW" b="0" i="1" smtClean="0">
                            <a:latin typeface="Cambria Math" panose="02040503050406030204" pitchFamily="18" charset="0"/>
                          </a:rPr>
                          <m:t>𝑖</m:t>
                        </m:r>
                      </m:sub>
                    </m:sSub>
                  </m:oMath>
                </a14:m>
                <a:r>
                  <a:rPr lang="en-US" altLang="zh-TW" i="1" dirty="0"/>
                  <a:t> </a:t>
                </a:r>
                <a:r>
                  <a:rPr lang="en-US" altLang="zh-TW" dirty="0"/>
                  <a:t>at boundaries and the gradient is moving inward, </a:t>
                </a:r>
                <a:r>
                  <a:rPr lang="en-US" altLang="zh-TW" i="1" dirty="0"/>
                  <a:t>then </a:t>
                </a:r>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𝑥</m:t>
                        </m:r>
                      </m:e>
                      <m:sub>
                        <m:r>
                          <a:rPr lang="en-US" altLang="zh-TW" i="1">
                            <a:latin typeface="Cambria Math" panose="02040503050406030204" pitchFamily="18" charset="0"/>
                          </a:rPr>
                          <m:t>𝑖</m:t>
                        </m:r>
                      </m:sub>
                    </m:sSub>
                    <m:r>
                      <a:rPr lang="en-US" altLang="zh-TW" i="1">
                        <a:latin typeface="Cambria Math" panose="02040503050406030204" pitchFamily="18" charset="0"/>
                      </a:rPr>
                      <m:t> ∈ </m:t>
                    </m:r>
                    <m:r>
                      <a:rPr lang="en-US" altLang="zh-TW" i="1">
                        <a:latin typeface="Cambria Math" panose="02040503050406030204" pitchFamily="18" charset="0"/>
                      </a:rPr>
                      <m:t>𝐹</m:t>
                    </m:r>
                  </m:oMath>
                </a14:m>
                <a:endParaRPr lang="en-US" altLang="zh-TW" i="1" dirty="0"/>
              </a:p>
              <a:p>
                <a:pPr marL="514350" indent="-514350">
                  <a:buFont typeface="Arial" panose="020B0604020202020204" pitchFamily="34" charset="0"/>
                  <a:buAutoNum type="arabicPeriod"/>
                </a:pPr>
                <a:r>
                  <a:rPr lang="en-US" altLang="zh-TW" dirty="0"/>
                  <a:t>Otherwise, </a:t>
                </a:r>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𝑥</m:t>
                        </m:r>
                      </m:e>
                      <m:sub>
                        <m:r>
                          <a:rPr lang="en-US" altLang="zh-TW" i="1">
                            <a:latin typeface="Cambria Math" panose="02040503050406030204" pitchFamily="18" charset="0"/>
                          </a:rPr>
                          <m:t>𝑖</m:t>
                        </m:r>
                      </m:sub>
                    </m:sSub>
                    <m:r>
                      <a:rPr lang="en-US" altLang="zh-TW" i="1">
                        <a:latin typeface="Cambria Math" panose="02040503050406030204" pitchFamily="18" charset="0"/>
                      </a:rPr>
                      <m:t> </m:t>
                    </m:r>
                    <m:r>
                      <a:rPr lang="en-US" altLang="zh-TW" b="0" i="1" smtClean="0">
                        <a:latin typeface="Cambria Math" panose="02040503050406030204" pitchFamily="18" charset="0"/>
                      </a:rPr>
                      <m:t>∉</m:t>
                    </m:r>
                    <m:r>
                      <a:rPr lang="en-US" altLang="zh-TW" i="1">
                        <a:latin typeface="Cambria Math" panose="02040503050406030204" pitchFamily="18" charset="0"/>
                      </a:rPr>
                      <m:t> </m:t>
                    </m:r>
                    <m:r>
                      <a:rPr lang="en-US" altLang="zh-TW" i="1">
                        <a:latin typeface="Cambria Math" panose="02040503050406030204" pitchFamily="18" charset="0"/>
                      </a:rPr>
                      <m:t>𝐹</m:t>
                    </m:r>
                  </m:oMath>
                </a14:m>
                <a:r>
                  <a:rPr lang="en-US" altLang="zh-TW" i="1" dirty="0"/>
                  <a:t>.</a:t>
                </a:r>
              </a:p>
              <a:p>
                <a:pPr marL="514350" indent="-514350">
                  <a:buAutoNum type="arabicPeriod"/>
                </a:pPr>
                <a:endParaRPr lang="en-US" altLang="zh-TW" dirty="0"/>
              </a:p>
              <a:p>
                <a:endParaRPr lang="zh-TW" altLang="en-US" dirty="0"/>
              </a:p>
            </p:txBody>
          </p:sp>
        </mc:Choice>
        <mc:Fallback>
          <p:sp>
            <p:nvSpPr>
              <p:cNvPr id="3" name="內容版面配置區 2">
                <a:extLst>
                  <a:ext uri="{FF2B5EF4-FFF2-40B4-BE49-F238E27FC236}">
                    <a16:creationId xmlns:a16="http://schemas.microsoft.com/office/drawing/2014/main" id="{F3303623-F1EC-2ADE-EB71-EF2586B738B4}"/>
                  </a:ext>
                </a:extLst>
              </p:cNvPr>
              <p:cNvSpPr>
                <a:spLocks noGrp="1" noRot="1" noChangeAspect="1" noMove="1" noResize="1" noEditPoints="1" noAdjustHandles="1" noChangeArrowheads="1" noChangeShapeType="1" noTextEdit="1"/>
              </p:cNvSpPr>
              <p:nvPr>
                <p:ph idx="1"/>
              </p:nvPr>
            </p:nvSpPr>
            <p:spPr>
              <a:blipFill>
                <a:blip r:embed="rId2"/>
                <a:stretch>
                  <a:fillRect l="-1217" t="-2381"/>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576106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C16264B-1289-9B99-7A6A-768C1358C065}"/>
              </a:ext>
            </a:extLst>
          </p:cNvPr>
          <p:cNvSpPr>
            <a:spLocks noGrp="1"/>
          </p:cNvSpPr>
          <p:nvPr>
            <p:ph type="title"/>
          </p:nvPr>
        </p:nvSpPr>
        <p:spPr/>
        <p:txBody>
          <a:bodyPr/>
          <a:lstStyle/>
          <a:p>
            <a:r>
              <a:rPr lang="en-US" altLang="zh-TW" dirty="0"/>
              <a:t>Free-Mask for Our Newton</a:t>
            </a:r>
            <a:endParaRPr lang="zh-TW" altLang="en-US" dirty="0"/>
          </a:p>
        </p:txBody>
      </p:sp>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90DEF167-AFAF-9608-8573-EAD0C6DF0909}"/>
                  </a:ext>
                </a:extLst>
              </p:cNvPr>
              <p:cNvSpPr>
                <a:spLocks noGrp="1"/>
              </p:cNvSpPr>
              <p:nvPr>
                <p:ph idx="1"/>
              </p:nvPr>
            </p:nvSpPr>
            <p:spPr/>
            <p:txBody>
              <a:bodyPr>
                <a:normAutofit/>
              </a:bodyPr>
              <a:lstStyle/>
              <a:p>
                <a:r>
                  <a:rPr lang="en-US" altLang="zh-TW" dirty="0"/>
                  <a:t>In normal Newton, we compute </a:t>
                </a:r>
                <a14:m>
                  <m:oMath xmlns:m="http://schemas.openxmlformats.org/officeDocument/2006/math">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𝐻</m:t>
                        </m:r>
                        <m:r>
                          <a:rPr lang="en-US" altLang="zh-TW" b="0" i="1" smtClean="0">
                            <a:latin typeface="Cambria Math" panose="02040503050406030204" pitchFamily="18" charset="0"/>
                          </a:rPr>
                          <m:t>+</m:t>
                        </m:r>
                        <m:r>
                          <a:rPr lang="en-US" altLang="zh-TW" b="0" i="1" smtClean="0">
                            <a:latin typeface="Cambria Math" panose="02040503050406030204" pitchFamily="18" charset="0"/>
                          </a:rPr>
                          <m:t>𝜆</m:t>
                        </m:r>
                        <m:r>
                          <a:rPr lang="en-US" altLang="zh-TW" b="0" i="1" smtClean="0">
                            <a:latin typeface="Cambria Math" panose="02040503050406030204" pitchFamily="18" charset="0"/>
                          </a:rPr>
                          <m:t>𝐼</m:t>
                        </m:r>
                      </m:e>
                    </m:d>
                    <m:r>
                      <a:rPr lang="en-US" altLang="zh-TW" b="0" i="1" smtClean="0">
                        <a:latin typeface="Cambria Math" panose="02040503050406030204" pitchFamily="18" charset="0"/>
                      </a:rPr>
                      <m:t>𝑑</m:t>
                    </m:r>
                    <m:r>
                      <a:rPr lang="en-US" altLang="zh-TW" b="0" i="1" smtClean="0">
                        <a:latin typeface="Cambria Math" panose="02040503050406030204" pitchFamily="18" charset="0"/>
                      </a:rPr>
                      <m:t>=−</m:t>
                    </m:r>
                    <m:r>
                      <a:rPr lang="en-US" altLang="zh-TW" b="0" i="1" smtClean="0">
                        <a:latin typeface="Cambria Math" panose="02040503050406030204" pitchFamily="18" charset="0"/>
                      </a:rPr>
                      <m:t>𝑔</m:t>
                    </m:r>
                  </m:oMath>
                </a14:m>
                <a:r>
                  <a:rPr lang="en-US" altLang="zh-TW" b="0" dirty="0"/>
                  <a:t>.</a:t>
                </a:r>
              </a:p>
              <a:p>
                <a:endParaRPr lang="en-US" altLang="zh-TW" dirty="0"/>
              </a:p>
              <a:p>
                <a:r>
                  <a:rPr lang="en-US" altLang="zh-TW" b="0" dirty="0"/>
                  <a:t>Here</a:t>
                </a:r>
                <a:r>
                  <a:rPr lang="en-US" altLang="zh-TW" dirty="0"/>
                  <a:t>, we consider </a:t>
                </a:r>
                <a14:m>
                  <m:oMath xmlns:m="http://schemas.openxmlformats.org/officeDocument/2006/math">
                    <m:sSub>
                      <m:sSubPr>
                        <m:ctrlPr>
                          <a:rPr lang="en-US" altLang="zh-TW" i="1" smtClean="0">
                            <a:latin typeface="Cambria Math" panose="02040503050406030204" pitchFamily="18" charset="0"/>
                          </a:rPr>
                        </m:ctrlPr>
                      </m:sSubPr>
                      <m:e>
                        <m:r>
                          <m:rPr>
                            <m:sty m:val="p"/>
                          </m:rPr>
                          <a:rPr lang="en-US" altLang="zh-TW" b="0" i="1" smtClean="0">
                            <a:latin typeface="Cambria Math" panose="02040503050406030204" pitchFamily="18" charset="0"/>
                          </a:rPr>
                          <m:t>S</m:t>
                        </m:r>
                      </m:e>
                      <m:sub>
                        <m:r>
                          <m:rPr>
                            <m:sty m:val="p"/>
                          </m:rPr>
                          <a:rPr lang="en-US" altLang="zh-TW" b="0" i="1" smtClean="0">
                            <a:latin typeface="Cambria Math" panose="02040503050406030204" pitchFamily="18" charset="0"/>
                          </a:rPr>
                          <m:t>F</m:t>
                        </m:r>
                      </m:sub>
                    </m:sSub>
                    <m:r>
                      <a:rPr lang="en-US" altLang="zh-TW" b="0" i="1" smtClean="0">
                        <a:latin typeface="Cambria Math" panose="02040503050406030204" pitchFamily="18" charset="0"/>
                      </a:rPr>
                      <m:t>∈</m:t>
                    </m:r>
                    <m:sSup>
                      <m:sSupPr>
                        <m:ctrlPr>
                          <a:rPr lang="en-US" altLang="zh-TW" b="0" i="1" smtClean="0">
                            <a:latin typeface="Cambria Math" panose="02040503050406030204" pitchFamily="18" charset="0"/>
                          </a:rPr>
                        </m:ctrlPr>
                      </m:sSupPr>
                      <m:e>
                        <m:r>
                          <a:rPr lang="en-US" altLang="zh-TW" i="1">
                            <a:latin typeface="Cambria Math" panose="02040503050406030204" pitchFamily="18" charset="0"/>
                            <a:ea typeface="Cambria Math" panose="02040503050406030204" pitchFamily="18" charset="0"/>
                          </a:rPr>
                          <m:t>ℝ</m:t>
                        </m:r>
                      </m:e>
                      <m:sup>
                        <m:r>
                          <a:rPr lang="en-US" altLang="zh-TW" b="0" i="1" smtClean="0">
                            <a:latin typeface="Cambria Math" panose="02040503050406030204" pitchFamily="18" charset="0"/>
                          </a:rPr>
                          <m:t>𝑛</m:t>
                        </m:r>
                        <m:r>
                          <a:rPr lang="en-US" altLang="zh-TW" b="0" i="1" smtClean="0">
                            <a:latin typeface="Cambria Math" panose="02040503050406030204" pitchFamily="18" charset="0"/>
                          </a:rPr>
                          <m:t>×</m:t>
                        </m:r>
                        <m:d>
                          <m:dPr>
                            <m:begChr m:val="|"/>
                            <m:endChr m:val="|"/>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𝐹</m:t>
                            </m:r>
                          </m:e>
                        </m:d>
                      </m:sup>
                    </m:sSup>
                  </m:oMath>
                </a14:m>
                <a:r>
                  <a:rPr lang="en-US" altLang="zh-TW" b="0" dirty="0"/>
                  <a:t> whose columns ar</a:t>
                </a:r>
                <a:r>
                  <a:rPr lang="en-US" altLang="zh-TW" dirty="0"/>
                  <a:t>e the standard basis vectors </a:t>
                </a:r>
                <a14:m>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𝑒</m:t>
                        </m:r>
                      </m:e>
                      <m:sub>
                        <m:r>
                          <a:rPr lang="en-US" altLang="zh-TW" b="0" i="1" smtClean="0">
                            <a:latin typeface="Cambria Math" panose="02040503050406030204" pitchFamily="18" charset="0"/>
                          </a:rPr>
                          <m:t>𝑖</m:t>
                        </m:r>
                      </m:sub>
                    </m:sSub>
                  </m:oMath>
                </a14:m>
                <a:r>
                  <a:rPr lang="en-US" altLang="zh-TW" b="0" dirty="0"/>
                  <a:t> for </a:t>
                </a:r>
                <a14:m>
                  <m:oMath xmlns:m="http://schemas.openxmlformats.org/officeDocument/2006/math">
                    <m:r>
                      <a:rPr lang="en-US" altLang="zh-TW" b="0" i="1" smtClean="0">
                        <a:latin typeface="Cambria Math" panose="02040503050406030204" pitchFamily="18" charset="0"/>
                      </a:rPr>
                      <m:t>𝑖</m:t>
                    </m:r>
                    <m:r>
                      <a:rPr lang="en-US" altLang="zh-TW" b="0" i="1" smtClean="0">
                        <a:latin typeface="Cambria Math" panose="02040503050406030204" pitchFamily="18" charset="0"/>
                      </a:rPr>
                      <m:t> ∈</m:t>
                    </m:r>
                    <m:r>
                      <a:rPr lang="en-US" altLang="zh-TW" b="0" i="1" smtClean="0">
                        <a:latin typeface="Cambria Math" panose="02040503050406030204" pitchFamily="18" charset="0"/>
                      </a:rPr>
                      <m:t>𝐹</m:t>
                    </m:r>
                  </m:oMath>
                </a14:m>
                <a:r>
                  <a:rPr lang="en-US" altLang="zh-TW" b="0" dirty="0"/>
                  <a:t>.</a:t>
                </a:r>
              </a:p>
              <a:p>
                <a:pPr marL="0" indent="0">
                  <a:buNone/>
                </a:pPr>
                <a:endParaRPr lang="en-US" altLang="zh-TW" b="0" dirty="0"/>
              </a:p>
              <a:p>
                <a14:m>
                  <m:oMath xmlns:m="http://schemas.openxmlformats.org/officeDocument/2006/math">
                    <m:r>
                      <a:rPr lang="en-US" altLang="zh-TW" b="0" i="1" smtClean="0">
                        <a:latin typeface="Cambria Math" panose="02040503050406030204" pitchFamily="18" charset="0"/>
                      </a:rPr>
                      <m:t>𝑑</m:t>
                    </m:r>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𝑆</m:t>
                        </m:r>
                      </m:e>
                      <m:sub>
                        <m:r>
                          <a:rPr lang="en-US" altLang="zh-TW" b="0" i="1" smtClean="0">
                            <a:latin typeface="Cambria Math" panose="02040503050406030204" pitchFamily="18" charset="0"/>
                          </a:rPr>
                          <m:t>𝐹</m:t>
                        </m:r>
                      </m:sub>
                    </m:sSub>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𝑑</m:t>
                        </m:r>
                      </m:e>
                      <m:sub>
                        <m:r>
                          <a:rPr lang="en-US" altLang="zh-TW" b="0" i="1" smtClean="0">
                            <a:latin typeface="Cambria Math" panose="02040503050406030204" pitchFamily="18" charset="0"/>
                          </a:rPr>
                          <m:t>𝐹</m:t>
                        </m:r>
                      </m:sub>
                    </m:sSub>
                  </m:oMath>
                </a14:m>
                <a:r>
                  <a:rPr lang="en-US" altLang="zh-TW" b="0" dirty="0"/>
                  <a:t> where </a:t>
                </a:r>
                <a14:m>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𝑑</m:t>
                        </m:r>
                      </m:e>
                      <m:sub>
                        <m:r>
                          <a:rPr lang="en-US" altLang="zh-TW" b="0" i="1" smtClean="0">
                            <a:latin typeface="Cambria Math" panose="02040503050406030204" pitchFamily="18" charset="0"/>
                          </a:rPr>
                          <m:t>𝐹</m:t>
                        </m:r>
                      </m:sub>
                    </m:sSub>
                    <m:r>
                      <a:rPr lang="en-US" altLang="zh-TW" b="0" i="1" smtClean="0">
                        <a:latin typeface="Cambria Math" panose="02040503050406030204" pitchFamily="18" charset="0"/>
                      </a:rPr>
                      <m:t>∈</m:t>
                    </m:r>
                    <m:sSup>
                      <m:sSupPr>
                        <m:ctrlPr>
                          <a:rPr lang="en-US" altLang="zh-TW" b="0" i="1" smtClean="0">
                            <a:latin typeface="Cambria Math" panose="02040503050406030204" pitchFamily="18" charset="0"/>
                            <a:ea typeface="Cambria Math" panose="02040503050406030204" pitchFamily="18" charset="0"/>
                          </a:rPr>
                        </m:ctrlPr>
                      </m:sSupPr>
                      <m:e>
                        <m:r>
                          <a:rPr lang="en-US" altLang="zh-TW" b="0" i="1" smtClean="0">
                            <a:latin typeface="Cambria Math" panose="02040503050406030204" pitchFamily="18" charset="0"/>
                            <a:ea typeface="Cambria Math" panose="02040503050406030204" pitchFamily="18" charset="0"/>
                          </a:rPr>
                          <m:t>ℝ</m:t>
                        </m:r>
                      </m:e>
                      <m:sup>
                        <m:d>
                          <m:dPr>
                            <m:begChr m:val="|"/>
                            <m:endChr m:val="|"/>
                            <m:ctrlPr>
                              <a:rPr lang="en-US" altLang="zh-TW" b="0" i="1" smtClean="0">
                                <a:latin typeface="Cambria Math" panose="02040503050406030204" pitchFamily="18" charset="0"/>
                                <a:ea typeface="Cambria Math" panose="02040503050406030204" pitchFamily="18" charset="0"/>
                              </a:rPr>
                            </m:ctrlPr>
                          </m:dPr>
                          <m:e>
                            <m:r>
                              <a:rPr lang="en-US" altLang="zh-TW" b="0" i="1" smtClean="0">
                                <a:latin typeface="Cambria Math" panose="02040503050406030204" pitchFamily="18" charset="0"/>
                                <a:ea typeface="Cambria Math" panose="02040503050406030204" pitchFamily="18" charset="0"/>
                              </a:rPr>
                              <m:t>𝐹</m:t>
                            </m:r>
                          </m:e>
                        </m:d>
                      </m:sup>
                    </m:sSup>
                  </m:oMath>
                </a14:m>
                <a:r>
                  <a:rPr lang="en-US" altLang="zh-TW" b="0" dirty="0">
                    <a:ea typeface="Cambria Math" panose="02040503050406030204" pitchFamily="18" charset="0"/>
                  </a:rPr>
                  <a:t> is the step on free variab</a:t>
                </a:r>
                <a:r>
                  <a:rPr lang="en-US" altLang="zh-TW" dirty="0">
                    <a:ea typeface="Cambria Math" panose="02040503050406030204" pitchFamily="18" charset="0"/>
                  </a:rPr>
                  <a:t>les.</a:t>
                </a:r>
                <a:endParaRPr lang="en-US" altLang="zh-TW" b="0" dirty="0">
                  <a:ea typeface="Cambria Math" panose="02040503050406030204" pitchFamily="18" charset="0"/>
                </a:endParaRPr>
              </a:p>
              <a:p>
                <a:endParaRPr lang="en-US" altLang="zh-TW" b="0" dirty="0"/>
              </a:p>
              <a:p>
                <a:r>
                  <a:rPr lang="en-US" altLang="zh-TW" b="0" dirty="0"/>
                  <a:t> Our method do </a:t>
                </a:r>
                <a14:m>
                  <m:oMath xmlns:m="http://schemas.openxmlformats.org/officeDocument/2006/math">
                    <m:d>
                      <m:dPr>
                        <m:ctrlPr>
                          <a:rPr lang="en-US" altLang="zh-TW" b="0" i="0" smtClean="0">
                            <a:latin typeface="Cambria Math" panose="02040503050406030204" pitchFamily="18" charset="0"/>
                          </a:rPr>
                        </m:ctrlPr>
                      </m:dPr>
                      <m:e>
                        <m:sSub>
                          <m:sSubPr>
                            <m:ctrlPr>
                              <a:rPr lang="en-US" altLang="zh-TW" b="0" i="0" smtClean="0">
                                <a:latin typeface="Cambria Math" panose="02040503050406030204" pitchFamily="18" charset="0"/>
                              </a:rPr>
                            </m:ctrlPr>
                          </m:sSubPr>
                          <m:e>
                            <m:r>
                              <a:rPr lang="en-US" altLang="zh-TW" b="0" i="0" smtClean="0">
                                <a:latin typeface="Cambria Math" panose="02040503050406030204" pitchFamily="18" charset="0"/>
                              </a:rPr>
                              <m:t>𝐻</m:t>
                            </m:r>
                          </m:e>
                          <m:sub>
                            <m:r>
                              <a:rPr lang="en-US" altLang="zh-TW" b="0" i="0" smtClean="0">
                                <a:latin typeface="Cambria Math" panose="02040503050406030204" pitchFamily="18" charset="0"/>
                              </a:rPr>
                              <m:t>𝐹𝐹</m:t>
                            </m:r>
                          </m:sub>
                        </m:sSub>
                        <m:r>
                          <a:rPr lang="en-US" altLang="zh-TW" b="0" i="0" smtClean="0">
                            <a:latin typeface="Cambria Math" panose="02040503050406030204" pitchFamily="18" charset="0"/>
                          </a:rPr>
                          <m:t>+</m:t>
                        </m:r>
                        <m:r>
                          <a:rPr lang="en-US" altLang="zh-TW" b="0" i="1" smtClean="0">
                            <a:latin typeface="Cambria Math" panose="02040503050406030204" pitchFamily="18" charset="0"/>
                          </a:rPr>
                          <m:t>𝜆</m:t>
                        </m:r>
                        <m:r>
                          <a:rPr lang="en-US" altLang="zh-TW" b="0" i="1" smtClean="0">
                            <a:latin typeface="Cambria Math" panose="02040503050406030204" pitchFamily="18" charset="0"/>
                          </a:rPr>
                          <m:t>𝐼</m:t>
                        </m:r>
                      </m:e>
                    </m:d>
                    <m:sSub>
                      <m:sSubPr>
                        <m:ctrlPr>
                          <a:rPr lang="en-US" altLang="zh-TW" i="1">
                            <a:latin typeface="Cambria Math" panose="02040503050406030204" pitchFamily="18" charset="0"/>
                          </a:rPr>
                        </m:ctrlPr>
                      </m:sSubPr>
                      <m:e>
                        <m:r>
                          <a:rPr lang="en-US" altLang="zh-TW" i="1">
                            <a:latin typeface="Cambria Math" panose="02040503050406030204" pitchFamily="18" charset="0"/>
                          </a:rPr>
                          <m:t>𝑑</m:t>
                        </m:r>
                      </m:e>
                      <m:sub>
                        <m:r>
                          <a:rPr lang="en-US" altLang="zh-TW" i="1">
                            <a:latin typeface="Cambria Math" panose="02040503050406030204" pitchFamily="18" charset="0"/>
                          </a:rPr>
                          <m:t>𝐹</m:t>
                        </m:r>
                      </m:sub>
                    </m:sSub>
                    <m:r>
                      <a:rPr lang="en-US" altLang="zh-TW" b="0" i="0" smtClean="0">
                        <a:latin typeface="Cambria Math" panose="02040503050406030204" pitchFamily="18" charset="0"/>
                      </a:rPr>
                      <m:t>=</m:t>
                    </m:r>
                    <m:sSubSup>
                      <m:sSubSupPr>
                        <m:ctrlPr>
                          <a:rPr lang="en-US" altLang="zh-TW" b="0" i="1" smtClean="0">
                            <a:latin typeface="Cambria Math" panose="02040503050406030204" pitchFamily="18" charset="0"/>
                          </a:rPr>
                        </m:ctrlPr>
                      </m:sSubSupPr>
                      <m:e>
                        <m:r>
                          <a:rPr lang="en-US" altLang="zh-TW" b="0" i="1" smtClean="0">
                            <a:latin typeface="Cambria Math" panose="02040503050406030204" pitchFamily="18" charset="0"/>
                          </a:rPr>
                          <m:t>𝑆</m:t>
                        </m:r>
                      </m:e>
                      <m:sub>
                        <m:r>
                          <a:rPr lang="en-US" altLang="zh-TW" b="0" i="1" smtClean="0">
                            <a:latin typeface="Cambria Math" panose="02040503050406030204" pitchFamily="18" charset="0"/>
                          </a:rPr>
                          <m:t>𝐹</m:t>
                        </m:r>
                      </m:sub>
                      <m:sup>
                        <m:r>
                          <a:rPr lang="en-US" altLang="zh-TW" b="0" i="1" smtClean="0">
                            <a:latin typeface="Cambria Math" panose="02040503050406030204" pitchFamily="18" charset="0"/>
                          </a:rPr>
                          <m:t>𝑇</m:t>
                        </m:r>
                      </m:sup>
                    </m:sSubSup>
                    <m:d>
                      <m:dPr>
                        <m:ctrlPr>
                          <a:rPr lang="en-US" altLang="zh-TW" b="0" i="1" smtClean="0">
                            <a:latin typeface="Cambria Math" panose="02040503050406030204" pitchFamily="18" charset="0"/>
                          </a:rPr>
                        </m:ctrlPr>
                      </m:dPr>
                      <m:e>
                        <m:r>
                          <a:rPr lang="en-US" altLang="zh-TW" i="1">
                            <a:latin typeface="Cambria Math" panose="02040503050406030204" pitchFamily="18" charset="0"/>
                          </a:rPr>
                          <m:t>𝐻</m:t>
                        </m:r>
                        <m:r>
                          <a:rPr lang="en-US" altLang="zh-TW" i="1">
                            <a:latin typeface="Cambria Math" panose="02040503050406030204" pitchFamily="18" charset="0"/>
                          </a:rPr>
                          <m:t>+</m:t>
                        </m:r>
                        <m:r>
                          <a:rPr lang="en-US" altLang="zh-TW" i="1">
                            <a:latin typeface="Cambria Math" panose="02040503050406030204" pitchFamily="18" charset="0"/>
                          </a:rPr>
                          <m:t>𝜆</m:t>
                        </m:r>
                        <m:r>
                          <a:rPr lang="en-US" altLang="zh-TW" i="1">
                            <a:latin typeface="Cambria Math" panose="02040503050406030204" pitchFamily="18" charset="0"/>
                          </a:rPr>
                          <m:t>𝐼</m:t>
                        </m:r>
                      </m:e>
                    </m:d>
                    <m:sSub>
                      <m:sSubPr>
                        <m:ctrlPr>
                          <a:rPr lang="en-US" altLang="zh-TW" b="0" i="1" smtClean="0">
                            <a:latin typeface="Cambria Math" panose="02040503050406030204" pitchFamily="18" charset="0"/>
                          </a:rPr>
                        </m:ctrlPr>
                      </m:sSubPr>
                      <m:e>
                        <m:r>
                          <a:rPr lang="en-US" altLang="zh-TW" i="1">
                            <a:latin typeface="Cambria Math" panose="02040503050406030204" pitchFamily="18" charset="0"/>
                          </a:rPr>
                          <m:t>𝑆</m:t>
                        </m:r>
                      </m:e>
                      <m:sub>
                        <m:r>
                          <a:rPr lang="en-US" altLang="zh-TW" i="1">
                            <a:latin typeface="Cambria Math" panose="02040503050406030204" pitchFamily="18" charset="0"/>
                          </a:rPr>
                          <m:t>𝐹</m:t>
                        </m:r>
                      </m:sub>
                    </m:sSub>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𝑑</m:t>
                        </m:r>
                      </m:e>
                      <m:sub>
                        <m:r>
                          <a:rPr lang="en-US" altLang="zh-TW" b="0" i="1" smtClean="0">
                            <a:latin typeface="Cambria Math" panose="02040503050406030204" pitchFamily="18" charset="0"/>
                          </a:rPr>
                          <m:t>𝐹</m:t>
                        </m:r>
                      </m:sub>
                    </m:sSub>
                    <m:r>
                      <a:rPr lang="en-US" altLang="zh-TW" b="0" i="1" smtClean="0">
                        <a:latin typeface="Cambria Math" panose="02040503050406030204" pitchFamily="18" charset="0"/>
                      </a:rPr>
                      <m:t>=−</m:t>
                    </m:r>
                    <m:sSubSup>
                      <m:sSubSupPr>
                        <m:ctrlPr>
                          <a:rPr lang="en-US" altLang="zh-TW" b="0" i="1" smtClean="0">
                            <a:latin typeface="Cambria Math" panose="02040503050406030204" pitchFamily="18" charset="0"/>
                          </a:rPr>
                        </m:ctrlPr>
                      </m:sSubSupPr>
                      <m:e>
                        <m:r>
                          <a:rPr lang="en-US" altLang="zh-TW" i="1">
                            <a:latin typeface="Cambria Math" panose="02040503050406030204" pitchFamily="18" charset="0"/>
                          </a:rPr>
                          <m:t>𝑆</m:t>
                        </m:r>
                      </m:e>
                      <m:sub>
                        <m:r>
                          <a:rPr lang="en-US" altLang="zh-TW" i="1">
                            <a:latin typeface="Cambria Math" panose="02040503050406030204" pitchFamily="18" charset="0"/>
                          </a:rPr>
                          <m:t>𝐹</m:t>
                        </m:r>
                      </m:sub>
                      <m:sup>
                        <m:r>
                          <a:rPr lang="en-US" altLang="zh-TW" i="1">
                            <a:latin typeface="Cambria Math" panose="02040503050406030204" pitchFamily="18" charset="0"/>
                          </a:rPr>
                          <m:t>𝑇</m:t>
                        </m:r>
                      </m:sup>
                    </m:sSubSup>
                    <m:r>
                      <a:rPr lang="en-US" altLang="zh-TW" b="0" i="1" smtClean="0">
                        <a:latin typeface="Cambria Math" panose="02040503050406030204" pitchFamily="18" charset="0"/>
                      </a:rPr>
                      <m:t>𝑔</m:t>
                    </m:r>
                    <m:r>
                      <a:rPr lang="en-US" altLang="zh-TW" b="0" i="1" smtClean="0">
                        <a:latin typeface="Cambria Math" panose="02040503050406030204" pitchFamily="18" charset="0"/>
                      </a:rPr>
                      <m:t>=−</m:t>
                    </m:r>
                    <m:sSub>
                      <m:sSubPr>
                        <m:ctrlPr>
                          <a:rPr lang="en-US" altLang="zh-TW" i="1">
                            <a:latin typeface="Cambria Math" panose="02040503050406030204" pitchFamily="18" charset="0"/>
                          </a:rPr>
                        </m:ctrlPr>
                      </m:sSubPr>
                      <m:e>
                        <m:r>
                          <a:rPr lang="en-US" altLang="zh-TW" b="0" i="1" smtClean="0">
                            <a:latin typeface="Cambria Math" panose="02040503050406030204" pitchFamily="18" charset="0"/>
                          </a:rPr>
                          <m:t>𝑔</m:t>
                        </m:r>
                      </m:e>
                      <m:sub>
                        <m:r>
                          <a:rPr lang="en-US" altLang="zh-TW" i="1">
                            <a:latin typeface="Cambria Math" panose="02040503050406030204" pitchFamily="18" charset="0"/>
                          </a:rPr>
                          <m:t>𝐹</m:t>
                        </m:r>
                      </m:sub>
                    </m:sSub>
                  </m:oMath>
                </a14:m>
                <a:endParaRPr lang="en-US" altLang="zh-TW" b="0" dirty="0"/>
              </a:p>
              <a:p>
                <a:endParaRPr lang="en-US" altLang="zh-TW" b="0" dirty="0"/>
              </a:p>
              <a:p>
                <a:endParaRPr lang="en-US" altLang="zh-TW" b="0" dirty="0"/>
              </a:p>
              <a:p>
                <a:endParaRPr lang="en-US" altLang="zh-TW" b="0" dirty="0"/>
              </a:p>
              <a:p>
                <a:endParaRPr lang="zh-TW" altLang="en-US" dirty="0"/>
              </a:p>
            </p:txBody>
          </p:sp>
        </mc:Choice>
        <mc:Fallback>
          <p:sp>
            <p:nvSpPr>
              <p:cNvPr id="3" name="內容版面配置區 2">
                <a:extLst>
                  <a:ext uri="{FF2B5EF4-FFF2-40B4-BE49-F238E27FC236}">
                    <a16:creationId xmlns:a16="http://schemas.microsoft.com/office/drawing/2014/main" id="{90DEF167-AFAF-9608-8573-EAD0C6DF0909}"/>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897561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36CEA9B-6F53-CDC5-3E03-C154513D5301}"/>
              </a:ext>
            </a:extLst>
          </p:cNvPr>
          <p:cNvSpPr>
            <a:spLocks noGrp="1"/>
          </p:cNvSpPr>
          <p:nvPr>
            <p:ph type="title"/>
          </p:nvPr>
        </p:nvSpPr>
        <p:spPr/>
        <p:txBody>
          <a:bodyPr/>
          <a:lstStyle/>
          <a:p>
            <a:r>
              <a:rPr lang="en-US" altLang="zh-TW" dirty="0"/>
              <a:t>Free-Mask for Our Newton</a:t>
            </a:r>
            <a:endParaRPr lang="zh-TW" altLang="en-US" dirty="0"/>
          </a:p>
        </p:txBody>
      </p:sp>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8FD562A2-2080-8AEC-357A-DE2D31F82F66}"/>
                  </a:ext>
                </a:extLst>
              </p:cNvPr>
              <p:cNvSpPr>
                <a:spLocks noGrp="1"/>
              </p:cNvSpPr>
              <p:nvPr>
                <p:ph idx="1"/>
              </p:nvPr>
            </p:nvSpPr>
            <p:spPr/>
            <p:txBody>
              <a:bodyPr/>
              <a:lstStyle/>
              <a:p>
                <a:pPr marL="0" indent="0">
                  <a:buNone/>
                </a:pPr>
                <a:r>
                  <a:rPr lang="en-US" altLang="zh-TW" dirty="0"/>
                  <a:t>Now, caching the Cholesky of </a:t>
                </a:r>
                <a14:m>
                  <m:oMath xmlns:m="http://schemas.openxmlformats.org/officeDocument/2006/math">
                    <m:sSub>
                      <m:sSubPr>
                        <m:ctrlPr>
                          <a:rPr lang="en-US" altLang="zh-TW" i="1">
                            <a:latin typeface="Cambria Math" panose="02040503050406030204" pitchFamily="18" charset="0"/>
                          </a:rPr>
                        </m:ctrlPr>
                      </m:sSubPr>
                      <m:e>
                        <m:r>
                          <a:rPr lang="en-US" altLang="zh-TW">
                            <a:latin typeface="Cambria Math" panose="02040503050406030204" pitchFamily="18" charset="0"/>
                          </a:rPr>
                          <m:t>𝐻</m:t>
                        </m:r>
                      </m:e>
                      <m:sub>
                        <m:r>
                          <a:rPr lang="en-US" altLang="zh-TW">
                            <a:latin typeface="Cambria Math" panose="02040503050406030204" pitchFamily="18" charset="0"/>
                          </a:rPr>
                          <m:t>𝐹𝐹</m:t>
                        </m:r>
                      </m:sub>
                    </m:sSub>
                    <m:r>
                      <a:rPr lang="en-US" altLang="zh-TW">
                        <a:latin typeface="Cambria Math" panose="02040503050406030204" pitchFamily="18" charset="0"/>
                      </a:rPr>
                      <m:t>+</m:t>
                    </m:r>
                    <m:r>
                      <a:rPr lang="en-US" altLang="zh-TW" i="1">
                        <a:latin typeface="Cambria Math" panose="02040503050406030204" pitchFamily="18" charset="0"/>
                      </a:rPr>
                      <m:t>𝜆</m:t>
                    </m:r>
                    <m:r>
                      <a:rPr lang="en-US" altLang="zh-TW" i="1">
                        <a:latin typeface="Cambria Math" panose="02040503050406030204" pitchFamily="18" charset="0"/>
                      </a:rPr>
                      <m:t>𝐼</m:t>
                    </m:r>
                  </m:oMath>
                </a14:m>
                <a:r>
                  <a:rPr lang="zh-TW" altLang="en-US" dirty="0"/>
                  <a:t> </a:t>
                </a:r>
                <a:r>
                  <a:rPr lang="en-US" altLang="zh-TW" dirty="0"/>
                  <a:t>for each pair of </a:t>
                </a:r>
                <a14:m>
                  <m:oMath xmlns:m="http://schemas.openxmlformats.org/officeDocument/2006/math">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𝐹</m:t>
                        </m:r>
                        <m:r>
                          <a:rPr lang="en-US" altLang="zh-TW" b="0" i="1" smtClean="0">
                            <a:latin typeface="Cambria Math" panose="02040503050406030204" pitchFamily="18" charset="0"/>
                          </a:rPr>
                          <m:t>,</m:t>
                        </m:r>
                        <m:r>
                          <a:rPr lang="en-US" altLang="zh-TW" b="0" i="1" smtClean="0">
                            <a:latin typeface="Cambria Math" panose="02040503050406030204" pitchFamily="18" charset="0"/>
                          </a:rPr>
                          <m:t>𝜆</m:t>
                        </m:r>
                      </m:e>
                    </m:d>
                  </m:oMath>
                </a14:m>
                <a:r>
                  <a:rPr lang="en-US" altLang="zh-TW" b="0" dirty="0"/>
                  <a:t>.</a:t>
                </a:r>
              </a:p>
              <a:p>
                <a:pPr marL="0" indent="0">
                  <a:buNone/>
                </a:pPr>
                <a:endParaRPr lang="en-US" altLang="zh-TW" dirty="0"/>
              </a:p>
              <a:p>
                <a:pPr marL="0" indent="0">
                  <a:buNone/>
                </a:pPr>
                <a:r>
                  <a:rPr lang="en-US" altLang="zh-TW" b="0" dirty="0"/>
                  <a:t>Define </a:t>
                </a:r>
                <a14:m>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𝑀</m:t>
                        </m:r>
                      </m:e>
                      <m:sub>
                        <m:r>
                          <a:rPr lang="en-US" altLang="zh-TW" b="0" i="1" smtClean="0">
                            <a:latin typeface="Cambria Math" panose="02040503050406030204" pitchFamily="18" charset="0"/>
                          </a:rPr>
                          <m:t>𝐹</m:t>
                        </m:r>
                      </m:sub>
                    </m:sSub>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𝜆</m:t>
                        </m:r>
                      </m:e>
                    </m:d>
                    <m:r>
                      <a:rPr lang="en-US" altLang="zh-TW" b="0" i="1" smtClean="0">
                        <a:latin typeface="Cambria Math" panose="02040503050406030204" pitchFamily="18" charset="0"/>
                      </a:rPr>
                      <m:t>=</m:t>
                    </m:r>
                    <m:sSub>
                      <m:sSubPr>
                        <m:ctrlPr>
                          <a:rPr lang="en-US" altLang="zh-TW" i="1">
                            <a:latin typeface="Cambria Math" panose="02040503050406030204" pitchFamily="18" charset="0"/>
                          </a:rPr>
                        </m:ctrlPr>
                      </m:sSubPr>
                      <m:e>
                        <m:r>
                          <a:rPr lang="en-US" altLang="zh-TW">
                            <a:latin typeface="Cambria Math" panose="02040503050406030204" pitchFamily="18" charset="0"/>
                          </a:rPr>
                          <m:t>𝐻</m:t>
                        </m:r>
                      </m:e>
                      <m:sub>
                        <m:r>
                          <a:rPr lang="en-US" altLang="zh-TW">
                            <a:latin typeface="Cambria Math" panose="02040503050406030204" pitchFamily="18" charset="0"/>
                          </a:rPr>
                          <m:t>𝐹𝐹</m:t>
                        </m:r>
                      </m:sub>
                    </m:sSub>
                    <m:r>
                      <a:rPr lang="en-US" altLang="zh-TW">
                        <a:latin typeface="Cambria Math" panose="02040503050406030204" pitchFamily="18" charset="0"/>
                      </a:rPr>
                      <m:t>+</m:t>
                    </m:r>
                    <m:r>
                      <a:rPr lang="en-US" altLang="zh-TW" i="1">
                        <a:latin typeface="Cambria Math" panose="02040503050406030204" pitchFamily="18" charset="0"/>
                      </a:rPr>
                      <m:t>𝜆</m:t>
                    </m:r>
                    <m:r>
                      <a:rPr lang="en-US" altLang="zh-TW" i="1">
                        <a:latin typeface="Cambria Math" panose="02040503050406030204" pitchFamily="18" charset="0"/>
                      </a:rPr>
                      <m:t>𝐼</m:t>
                    </m:r>
                  </m:oMath>
                </a14:m>
                <a:r>
                  <a:rPr lang="en-US" altLang="zh-TW" b="0" dirty="0"/>
                  <a:t>, compute</a:t>
                </a:r>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𝑀</m:t>
                        </m:r>
                      </m:e>
                      <m:sub>
                        <m:r>
                          <a:rPr lang="en-US" altLang="zh-TW" i="1">
                            <a:latin typeface="Cambria Math" panose="02040503050406030204" pitchFamily="18" charset="0"/>
                          </a:rPr>
                          <m:t>𝐹</m:t>
                        </m:r>
                      </m:sub>
                    </m:sSub>
                    <m:d>
                      <m:dPr>
                        <m:ctrlPr>
                          <a:rPr lang="en-US" altLang="zh-TW" i="1">
                            <a:latin typeface="Cambria Math" panose="02040503050406030204" pitchFamily="18" charset="0"/>
                          </a:rPr>
                        </m:ctrlPr>
                      </m:dPr>
                      <m:e>
                        <m:r>
                          <a:rPr lang="en-US" altLang="zh-TW" i="1">
                            <a:latin typeface="Cambria Math" panose="02040503050406030204" pitchFamily="18" charset="0"/>
                          </a:rPr>
                          <m:t>𝜆</m:t>
                        </m:r>
                      </m:e>
                    </m:d>
                    <m:r>
                      <a:rPr lang="en-US" altLang="zh-TW" i="1" smtClean="0">
                        <a:latin typeface="Cambria Math" panose="02040503050406030204" pitchFamily="18" charset="0"/>
                      </a:rPr>
                      <m:t>=</m:t>
                    </m:r>
                    <m:r>
                      <a:rPr lang="en-US" altLang="zh-TW" i="1">
                        <a:latin typeface="Cambria Math" panose="02040503050406030204" pitchFamily="18" charset="0"/>
                      </a:rPr>
                      <m:t>𝐿</m:t>
                    </m:r>
                    <m:sSup>
                      <m:sSupPr>
                        <m:ctrlPr>
                          <a:rPr lang="en-US" altLang="zh-TW" i="1" smtClean="0">
                            <a:latin typeface="Cambria Math" panose="02040503050406030204" pitchFamily="18" charset="0"/>
                          </a:rPr>
                        </m:ctrlPr>
                      </m:sSupPr>
                      <m:e>
                        <m:r>
                          <a:rPr lang="en-US" altLang="zh-TW" i="1">
                            <a:latin typeface="Cambria Math" panose="02040503050406030204" pitchFamily="18" charset="0"/>
                          </a:rPr>
                          <m:t>𝐿</m:t>
                        </m:r>
                      </m:e>
                      <m:sup>
                        <m:r>
                          <a:rPr lang="en-US" altLang="zh-TW" i="1">
                            <a:latin typeface="Cambria Math" panose="02040503050406030204" pitchFamily="18" charset="0"/>
                          </a:rPr>
                          <m:t>𝑇</m:t>
                        </m:r>
                      </m:sup>
                    </m:sSup>
                  </m:oMath>
                </a14:m>
                <a:r>
                  <a:rPr lang="en-US" altLang="zh-TW" i="1" dirty="0"/>
                  <a:t> </a:t>
                </a:r>
                <a:r>
                  <a:rPr lang="en-US" altLang="zh-TW" dirty="0"/>
                  <a:t>once, which unlock the ability to compute</a:t>
                </a:r>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𝑑</m:t>
                        </m:r>
                      </m:e>
                      <m:sub>
                        <m:r>
                          <a:rPr lang="en-US" altLang="zh-TW" i="1">
                            <a:latin typeface="Cambria Math" panose="02040503050406030204" pitchFamily="18" charset="0"/>
                          </a:rPr>
                          <m:t>𝐹</m:t>
                        </m:r>
                      </m:sub>
                    </m:sSub>
                    <m:r>
                      <a:rPr lang="en-US" altLang="zh-TW" i="1">
                        <a:latin typeface="Cambria Math" panose="02040503050406030204" pitchFamily="18" charset="0"/>
                      </a:rPr>
                      <m:t>=</m:t>
                    </m:r>
                    <m:sSup>
                      <m:sSupPr>
                        <m:ctrlPr>
                          <a:rPr lang="en-US" altLang="zh-TW" i="1">
                            <a:latin typeface="Cambria Math" panose="02040503050406030204" pitchFamily="18" charset="0"/>
                          </a:rPr>
                        </m:ctrlPr>
                      </m:sSupPr>
                      <m:e>
                        <m:r>
                          <a:rPr lang="en-US" altLang="zh-TW" i="1">
                            <a:latin typeface="Cambria Math" panose="02040503050406030204" pitchFamily="18" charset="0"/>
                          </a:rPr>
                          <m:t>𝐿</m:t>
                        </m:r>
                      </m:e>
                      <m:sup>
                        <m:r>
                          <a:rPr lang="en-US" altLang="zh-TW" i="1">
                            <a:latin typeface="Cambria Math" panose="02040503050406030204" pitchFamily="18" charset="0"/>
                          </a:rPr>
                          <m:t>−</m:t>
                        </m:r>
                        <m:r>
                          <a:rPr lang="en-US" altLang="zh-TW" i="1">
                            <a:latin typeface="Cambria Math" panose="02040503050406030204" pitchFamily="18" charset="0"/>
                          </a:rPr>
                          <m:t>𝑇</m:t>
                        </m:r>
                      </m:sup>
                    </m:sSup>
                    <m:sSup>
                      <m:sSupPr>
                        <m:ctrlPr>
                          <a:rPr lang="en-US" altLang="zh-TW" i="1">
                            <a:latin typeface="Cambria Math" panose="02040503050406030204" pitchFamily="18" charset="0"/>
                          </a:rPr>
                        </m:ctrlPr>
                      </m:sSupPr>
                      <m:e>
                        <m:r>
                          <a:rPr lang="en-US" altLang="zh-TW" i="1">
                            <a:latin typeface="Cambria Math" panose="02040503050406030204" pitchFamily="18" charset="0"/>
                          </a:rPr>
                          <m:t>𝐿</m:t>
                        </m:r>
                      </m:e>
                      <m:sup>
                        <m:r>
                          <a:rPr lang="en-US" altLang="zh-TW" i="1">
                            <a:latin typeface="Cambria Math" panose="02040503050406030204" pitchFamily="18" charset="0"/>
                          </a:rPr>
                          <m:t>−</m:t>
                        </m:r>
                        <m:r>
                          <a:rPr lang="en-US" altLang="zh-TW" b="0" i="1" smtClean="0">
                            <a:latin typeface="Cambria Math" panose="02040503050406030204" pitchFamily="18" charset="0"/>
                          </a:rPr>
                          <m:t>1</m:t>
                        </m:r>
                      </m:sup>
                    </m:sSup>
                    <m:r>
                      <a:rPr lang="en-US" altLang="zh-TW" b="0" i="1" smtClean="0">
                        <a:latin typeface="Cambria Math" panose="02040503050406030204" pitchFamily="18" charset="0"/>
                      </a:rPr>
                      <m:t>(</m:t>
                    </m:r>
                    <m:r>
                      <a:rPr lang="en-US" altLang="zh-TW" i="1">
                        <a:latin typeface="Cambria Math" panose="02040503050406030204" pitchFamily="18" charset="0"/>
                      </a:rPr>
                      <m:t>−</m:t>
                    </m:r>
                    <m:sSub>
                      <m:sSubPr>
                        <m:ctrlPr>
                          <a:rPr lang="en-US" altLang="zh-TW" i="1">
                            <a:latin typeface="Cambria Math" panose="02040503050406030204" pitchFamily="18" charset="0"/>
                          </a:rPr>
                        </m:ctrlPr>
                      </m:sSubPr>
                      <m:e>
                        <m:r>
                          <a:rPr lang="en-US" altLang="zh-TW" i="1">
                            <a:latin typeface="Cambria Math" panose="02040503050406030204" pitchFamily="18" charset="0"/>
                          </a:rPr>
                          <m:t>𝑔</m:t>
                        </m:r>
                      </m:e>
                      <m:sub>
                        <m:r>
                          <a:rPr lang="en-US" altLang="zh-TW" i="1">
                            <a:latin typeface="Cambria Math" panose="02040503050406030204" pitchFamily="18" charset="0"/>
                          </a:rPr>
                          <m:t>𝐹</m:t>
                        </m:r>
                      </m:sub>
                    </m:sSub>
                    <m:r>
                      <a:rPr lang="en-US" altLang="zh-TW" b="0" i="1" smtClean="0">
                        <a:latin typeface="Cambria Math" panose="02040503050406030204" pitchFamily="18" charset="0"/>
                      </a:rPr>
                      <m:t>)</m:t>
                    </m:r>
                  </m:oMath>
                </a14:m>
                <a:r>
                  <a:rPr lang="en-US" altLang="zh-TW" i="1" dirty="0"/>
                  <a:t> </a:t>
                </a:r>
                <a:r>
                  <a:rPr lang="en-US" altLang="zh-TW" dirty="0"/>
                  <a:t>for steps with the same pair of </a:t>
                </a:r>
                <a14:m>
                  <m:oMath xmlns:m="http://schemas.openxmlformats.org/officeDocument/2006/math">
                    <m:d>
                      <m:dPr>
                        <m:ctrlPr>
                          <a:rPr lang="en-US" altLang="zh-TW" i="1">
                            <a:latin typeface="Cambria Math" panose="02040503050406030204" pitchFamily="18" charset="0"/>
                          </a:rPr>
                        </m:ctrlPr>
                      </m:dPr>
                      <m:e>
                        <m:r>
                          <a:rPr lang="en-US" altLang="zh-TW" i="1">
                            <a:latin typeface="Cambria Math" panose="02040503050406030204" pitchFamily="18" charset="0"/>
                          </a:rPr>
                          <m:t>𝐹</m:t>
                        </m:r>
                        <m:r>
                          <a:rPr lang="en-US" altLang="zh-TW" i="1">
                            <a:latin typeface="Cambria Math" panose="02040503050406030204" pitchFamily="18" charset="0"/>
                          </a:rPr>
                          <m:t>,</m:t>
                        </m:r>
                        <m:r>
                          <a:rPr lang="en-US" altLang="zh-TW" i="1">
                            <a:latin typeface="Cambria Math" panose="02040503050406030204" pitchFamily="18" charset="0"/>
                          </a:rPr>
                          <m:t>𝜆</m:t>
                        </m:r>
                      </m:e>
                    </m:d>
                  </m:oMath>
                </a14:m>
                <a:r>
                  <a:rPr lang="en-US" altLang="zh-TW" i="1" dirty="0"/>
                  <a:t>.</a:t>
                </a:r>
              </a:p>
              <a:p>
                <a:pPr marL="0" indent="0">
                  <a:buNone/>
                </a:pPr>
                <a:endParaRPr lang="en-US" altLang="zh-TW" i="1" dirty="0"/>
              </a:p>
              <a:p>
                <a:pPr marL="0" indent="0">
                  <a:buNone/>
                </a:pPr>
                <a:r>
                  <a:rPr lang="en-US" altLang="zh-TW" b="0" dirty="0"/>
                  <a:t>Often, </a:t>
                </a:r>
                <a14:m>
                  <m:oMath xmlns:m="http://schemas.openxmlformats.org/officeDocument/2006/math">
                    <m:d>
                      <m:dPr>
                        <m:begChr m:val="|"/>
                        <m:endChr m:val="|"/>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𝐹</m:t>
                        </m:r>
                      </m:e>
                    </m:d>
                    <m:r>
                      <a:rPr lang="en-US" altLang="zh-TW" b="0"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𝑛</m:t>
                    </m:r>
                  </m:oMath>
                </a14:m>
                <a:r>
                  <a:rPr lang="en-US" altLang="zh-TW" b="0" dirty="0">
                    <a:ea typeface="Cambria Math" panose="02040503050406030204" pitchFamily="18" charset="0"/>
                  </a:rPr>
                  <a:t>, so even if we must refactor often, it’s still cheaper than doing computation on the full space.</a:t>
                </a:r>
              </a:p>
              <a:p>
                <a:pPr marL="0" indent="0">
                  <a:buNone/>
                </a:pPr>
                <a:endParaRPr lang="en-US" altLang="zh-TW" b="0" dirty="0"/>
              </a:p>
              <a:p>
                <a:pPr marL="0" indent="0">
                  <a:buNone/>
                </a:pPr>
                <a:endParaRPr lang="en-US" altLang="zh-TW" b="0" dirty="0"/>
              </a:p>
              <a:p>
                <a:endParaRPr lang="zh-TW" altLang="en-US" dirty="0"/>
              </a:p>
            </p:txBody>
          </p:sp>
        </mc:Choice>
        <mc:Fallback>
          <p:sp>
            <p:nvSpPr>
              <p:cNvPr id="3" name="內容版面配置區 2">
                <a:extLst>
                  <a:ext uri="{FF2B5EF4-FFF2-40B4-BE49-F238E27FC236}">
                    <a16:creationId xmlns:a16="http://schemas.microsoft.com/office/drawing/2014/main" id="{8FD562A2-2080-8AEC-357A-DE2D31F82F66}"/>
                  </a:ext>
                </a:extLst>
              </p:cNvPr>
              <p:cNvSpPr>
                <a:spLocks noGrp="1" noRot="1" noChangeAspect="1" noMove="1" noResize="1" noEditPoints="1" noAdjustHandles="1" noChangeArrowheads="1" noChangeShapeType="1" noTextEdit="1"/>
              </p:cNvSpPr>
              <p:nvPr>
                <p:ph idx="1"/>
              </p:nvPr>
            </p:nvSpPr>
            <p:spPr>
              <a:blipFill>
                <a:blip r:embed="rId2"/>
                <a:stretch>
                  <a:fillRect l="-1217" t="-2381"/>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573405682"/>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9892</TotalTime>
  <Words>911</Words>
  <Application>Microsoft Office PowerPoint</Application>
  <PresentationFormat>寬螢幕</PresentationFormat>
  <Paragraphs>211</Paragraphs>
  <Slides>16</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16</vt:i4>
      </vt:variant>
    </vt:vector>
  </HeadingPairs>
  <TitlesOfParts>
    <vt:vector size="21" baseType="lpstr">
      <vt:lpstr>Aptos</vt:lpstr>
      <vt:lpstr>Aptos Display</vt:lpstr>
      <vt:lpstr>Arial</vt:lpstr>
      <vt:lpstr>Cambria Math</vt:lpstr>
      <vt:lpstr>Office 佈景主題</vt:lpstr>
      <vt:lpstr>1008 Meeting</vt:lpstr>
      <vt:lpstr>Global Setting</vt:lpstr>
      <vt:lpstr>Methods</vt:lpstr>
      <vt:lpstr>Methods</vt:lpstr>
      <vt:lpstr>PowerPoint 簡報</vt:lpstr>
      <vt:lpstr>Gorubi Doesn’t Perform</vt:lpstr>
      <vt:lpstr>Free-Mask for Our Newton / L-BFGS</vt:lpstr>
      <vt:lpstr>Free-Mask for Our Newton</vt:lpstr>
      <vt:lpstr>Free-Mask for Our Newton</vt:lpstr>
      <vt:lpstr>Free-Mask for Our L-BFGS</vt:lpstr>
      <vt:lpstr>Scipy’s L-BFGS-B and Our L-BFGS</vt:lpstr>
      <vt:lpstr>Projected Newton and Our Newton</vt:lpstr>
      <vt:lpstr>Next Meeting </vt:lpstr>
      <vt:lpstr>Appendix </vt:lpstr>
      <vt:lpstr>Outlier Case</vt:lpstr>
      <vt:lpstr>Single Thread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Huang, Cheng-Han</dc:creator>
  <cp:lastModifiedBy>Huang, Cheng-Han</cp:lastModifiedBy>
  <cp:revision>52</cp:revision>
  <dcterms:created xsi:type="dcterms:W3CDTF">2025-09-27T20:06:38Z</dcterms:created>
  <dcterms:modified xsi:type="dcterms:W3CDTF">2025-10-08T07:45:46Z</dcterms:modified>
</cp:coreProperties>
</file>