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aytone One"/>
      <p:regular r:id="rId33"/>
    </p:embeddedFont>
    <p:embeddedFont>
      <p:font typeface="Quicksand"/>
      <p:bold r:id="rId34"/>
    </p:embeddedFont>
    <p:embeddedFont>
      <p:font typeface="Quicksand Medium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gI306rQwoC+q3ttvUaYmnKJXq5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aytone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QuicksandMedium-regular.fntdata"/><Relationship Id="rId12" Type="http://schemas.openxmlformats.org/officeDocument/2006/relationships/slide" Target="slides/slide7.xml"/><Relationship Id="rId34" Type="http://schemas.openxmlformats.org/officeDocument/2006/relationships/font" Target="fonts/Quicksand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Quicksand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0999a8e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0999a8e7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0999a8e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a0999a8e7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999a8e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the SteeBot and BetterBot seem to stay consistent over time, but the Hasty Bot fluctuates a little bit more</a:t>
            </a:r>
            <a:endParaRPr/>
          </a:p>
        </p:txBody>
      </p:sp>
      <p:sp>
        <p:nvSpPr>
          <p:cNvPr id="286" name="Google Shape;286;g2a0999a8e7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0a06e1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00a06e11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0887e16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a0887e16c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00a06e1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a00a06e11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0999a8e7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have time, we can dig into the hyperparameters of the best model.</a:t>
            </a:r>
            <a:endParaRPr/>
          </a:p>
        </p:txBody>
      </p:sp>
      <p:sp>
        <p:nvSpPr>
          <p:cNvPr id="357" name="Google Shape;357;g2a0999a8e72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in-game assistance features based on the models. For instance, provide real-time hints, challenges, or tutorials tailored to a player's predicted skill level to enhance their gaming experience.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0999a8e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a0999a8e72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0999a8e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LightGBM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427" name="Google Shape;427;g2a0999a8e72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thing we noticed is that we need more informative features at the turn level</a:t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00a06e1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a00a06e11a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00a06e1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00a06e11a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0a06e1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a00a06e11a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0999a8e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a0999a8e7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0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1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10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5.png"/><Relationship Id="rId8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22.png"/><Relationship Id="rId7" Type="http://schemas.openxmlformats.org/officeDocument/2006/relationships/image" Target="../media/image37.png"/><Relationship Id="rId8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53.png"/><Relationship Id="rId8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6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4580789" y="0"/>
            <a:ext cx="4701724" cy="2222633"/>
          </a:xfrm>
          <a:custGeom>
            <a:rect b="b" l="l" r="r" t="t"/>
            <a:pathLst>
              <a:path extrusionOk="0"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4713620" y="5036740"/>
            <a:ext cx="8431059" cy="950410"/>
          </a:xfrm>
          <a:custGeom>
            <a:rect b="b" l="l" r="r" t="t"/>
            <a:pathLst>
              <a:path extrusionOk="0" h="950410" w="8431059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6939664" y="6912424"/>
            <a:ext cx="3978971" cy="1273271"/>
          </a:xfrm>
          <a:custGeom>
            <a:rect b="b" l="l" r="r" t="t"/>
            <a:pathLst>
              <a:path extrusionOk="0" h="1273271" w="39789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4423086">
            <a:off x="166746" y="-4626437"/>
            <a:ext cx="5323671" cy="7857779"/>
          </a:xfrm>
          <a:custGeom>
            <a:rect b="b" l="l" r="r" t="t"/>
            <a:pathLst>
              <a:path extrusionOk="0"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4124406" y="7950069"/>
            <a:ext cx="5614490" cy="4130953"/>
          </a:xfrm>
          <a:custGeom>
            <a:rect b="b" l="l" r="r" t="t"/>
            <a:pathLst>
              <a:path extrusionOk="0"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-8897882">
            <a:off x="15681947" y="7636750"/>
            <a:ext cx="3154705" cy="2291105"/>
          </a:xfrm>
          <a:custGeom>
            <a:rect b="b" l="l" r="r" t="t"/>
            <a:pathLst>
              <a:path extrusionOk="0"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-1689017" y="6978775"/>
            <a:ext cx="5181796" cy="5106425"/>
          </a:xfrm>
          <a:custGeom>
            <a:rect b="b" l="l" r="r" t="t"/>
            <a:pathLst>
              <a:path extrusionOk="0"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1415500" y="2787600"/>
            <a:ext cx="1502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latin typeface="Paytone One"/>
                <a:ea typeface="Paytone One"/>
                <a:cs typeface="Paytone One"/>
                <a:sym typeface="Paytone One"/>
              </a:rPr>
              <a:t>SCRABBLE</a:t>
            </a:r>
            <a:r>
              <a:rPr b="0" i="0" lang="en-US" sz="92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 PROJECT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822600" y="5104850"/>
            <a:ext cx="821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Quicksand Medium"/>
                <a:ea typeface="Quicksand Medium"/>
                <a:cs typeface="Quicksand Medium"/>
                <a:sym typeface="Quicksand Medium"/>
              </a:rPr>
              <a:t>Spencer, Cindy, Cody, Yumi, Jessica</a:t>
            </a:r>
            <a:r>
              <a:rPr lang="en-US" sz="4299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 rot="4423086">
            <a:off x="-24920" y="-4936755"/>
            <a:ext cx="5323671" cy="7857779"/>
          </a:xfrm>
          <a:custGeom>
            <a:rect b="b" l="l" r="r" t="t"/>
            <a:pathLst>
              <a:path extrusionOk="0"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0999a8e72_0_78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g2a0999a8e72_0_78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9" name="Google Shape;269;g2a0999a8e72_0_78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2a0999a8e72_0_78"/>
          <p:cNvSpPr txBox="1"/>
          <p:nvPr/>
        </p:nvSpPr>
        <p:spPr>
          <a:xfrm>
            <a:off x="1109525" y="3377799"/>
            <a:ext cx="76194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Distribution of Ratings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○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Most Ratings are 1,500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■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Default rating for first game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Proportion of Rating Outliers: 0.001%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○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Highly Centralized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1" name="Google Shape;271;g2a0999a8e72_0_78"/>
          <p:cNvSpPr txBox="1"/>
          <p:nvPr/>
        </p:nvSpPr>
        <p:spPr>
          <a:xfrm>
            <a:off x="1051300" y="1144750"/>
            <a:ext cx="66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Exploration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272" name="Google Shape;272;g2a0999a8e72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1450" y="1348150"/>
            <a:ext cx="7902000" cy="45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a0999a8e72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41450" y="6054125"/>
            <a:ext cx="7902000" cy="30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0999a8e72_0_66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g2a0999a8e72_0_66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80" name="Google Shape;280;g2a0999a8e72_0_66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g2a0999a8e72_0_66"/>
          <p:cNvSpPr txBox="1"/>
          <p:nvPr/>
        </p:nvSpPr>
        <p:spPr>
          <a:xfrm>
            <a:off x="1109512" y="3698974"/>
            <a:ext cx="76194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 Scores Distribution Against Different Bots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Highest: HastyBot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Medium: STEEBot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Lowest: BetterBot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g2a0999a8e72_0_66"/>
          <p:cNvSpPr txBox="1"/>
          <p:nvPr/>
        </p:nvSpPr>
        <p:spPr>
          <a:xfrm>
            <a:off x="1051300" y="1144750"/>
            <a:ext cx="66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Exploration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283" name="Google Shape;283;g2a0999a8e72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300" y="1987025"/>
            <a:ext cx="8523975" cy="653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0999a8e72_0_93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g2a0999a8e72_0_93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0" name="Google Shape;290;g2a0999a8e72_0_93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2a0999a8e72_0_93"/>
          <p:cNvSpPr txBox="1"/>
          <p:nvPr/>
        </p:nvSpPr>
        <p:spPr>
          <a:xfrm>
            <a:off x="1109512" y="3698974"/>
            <a:ext cx="76194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Average Rating Over Time For Each Bot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Highest: STEEBot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Medium: BetterBot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Lowest: STEEBot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2" name="Google Shape;292;g2a0999a8e72_0_93"/>
          <p:cNvSpPr txBox="1"/>
          <p:nvPr/>
        </p:nvSpPr>
        <p:spPr>
          <a:xfrm>
            <a:off x="1051300" y="1144750"/>
            <a:ext cx="66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Exploration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293" name="Google Shape;293;g2a0999a8e72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4900" y="2042288"/>
            <a:ext cx="8065799" cy="62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00a06e11a_0_45"/>
          <p:cNvSpPr/>
          <p:nvPr/>
        </p:nvSpPr>
        <p:spPr>
          <a:xfrm>
            <a:off x="13604950" y="2422448"/>
            <a:ext cx="3200400" cy="240086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g2a00a06e11a_0_45"/>
          <p:cNvSpPr/>
          <p:nvPr/>
        </p:nvSpPr>
        <p:spPr>
          <a:xfrm>
            <a:off x="14523073" y="1926125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a00a06e11a_0_45"/>
          <p:cNvSpPr/>
          <p:nvPr/>
        </p:nvSpPr>
        <p:spPr>
          <a:xfrm>
            <a:off x="9999725" y="2422448"/>
            <a:ext cx="3200400" cy="240086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g2a00a06e11a_0_45"/>
          <p:cNvSpPr/>
          <p:nvPr/>
        </p:nvSpPr>
        <p:spPr>
          <a:xfrm>
            <a:off x="10917848" y="1926125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a00a06e11a_0_45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g2a00a06e11a_0_45"/>
          <p:cNvSpPr/>
          <p:nvPr/>
        </p:nvSpPr>
        <p:spPr>
          <a:xfrm>
            <a:off x="10010375" y="5089325"/>
            <a:ext cx="6787668" cy="1757909"/>
          </a:xfrm>
          <a:custGeom>
            <a:rect b="b" l="l" r="r" t="t"/>
            <a:pathLst>
              <a:path extrusionOk="0" h="2835337" w="6284878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g2a00a06e11a_0_45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05" name="Google Shape;305;g2a00a06e11a_0_45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2a00a06e11a_0_45"/>
          <p:cNvSpPr txBox="1"/>
          <p:nvPr/>
        </p:nvSpPr>
        <p:spPr>
          <a:xfrm>
            <a:off x="1219200" y="3428999"/>
            <a:ext cx="76194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Feature Generation Strategy:</a:t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10"/>
              <a:buFont typeface="Quicksand"/>
              <a:buChar char="●"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Based on players' past game performances.</a:t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10"/>
              <a:buFont typeface="Quicksand"/>
              <a:buChar char="●"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Applied to every numerical column created during the data processing phase except the 'game_id' column.</a:t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10"/>
              <a:buFont typeface="Quicksand"/>
              <a:buChar char="●"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542 total features</a:t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g2a00a06e11a_0_45"/>
          <p:cNvSpPr txBox="1"/>
          <p:nvPr/>
        </p:nvSpPr>
        <p:spPr>
          <a:xfrm>
            <a:off x="10345763" y="3077850"/>
            <a:ext cx="26607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82">
                <a:latin typeface="Quicksand"/>
                <a:ea typeface="Quicksand"/>
                <a:cs typeface="Quicksand"/>
                <a:sym typeface="Quicksand"/>
              </a:rPr>
              <a:t>Rolling Average of the last 3 games played by the user</a:t>
            </a:r>
            <a:endParaRPr sz="1700"/>
          </a:p>
        </p:txBody>
      </p:sp>
      <p:sp>
        <p:nvSpPr>
          <p:cNvPr id="308" name="Google Shape;308;g2a00a06e11a_0_45"/>
          <p:cNvSpPr txBox="1"/>
          <p:nvPr/>
        </p:nvSpPr>
        <p:spPr>
          <a:xfrm>
            <a:off x="13951001" y="3095225"/>
            <a:ext cx="26607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82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Rolling Average of the last 10 games played by the user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82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g2a00a06e11a_0_45"/>
          <p:cNvSpPr txBox="1"/>
          <p:nvPr/>
        </p:nvSpPr>
        <p:spPr>
          <a:xfrm>
            <a:off x="10624700" y="5407000"/>
            <a:ext cx="5498100" cy="16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982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Rolling Average of all the previous games played by the user up until that point in time for the range given in the data set.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63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0" name="Google Shape;310;g2a00a06e11a_0_45"/>
          <p:cNvSpPr txBox="1"/>
          <p:nvPr/>
        </p:nvSpPr>
        <p:spPr>
          <a:xfrm>
            <a:off x="1051300" y="1144750"/>
            <a:ext cx="9063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7100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311" name="Google Shape;311;g2a00a06e11a_0_45"/>
          <p:cNvSpPr/>
          <p:nvPr/>
        </p:nvSpPr>
        <p:spPr>
          <a:xfrm>
            <a:off x="10010375" y="7093625"/>
            <a:ext cx="6787668" cy="2161944"/>
          </a:xfrm>
          <a:custGeom>
            <a:rect b="b" l="l" r="r" t="t"/>
            <a:pathLst>
              <a:path extrusionOk="0" h="2835337" w="6284878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g2a00a06e11a_0_45"/>
          <p:cNvSpPr txBox="1"/>
          <p:nvPr/>
        </p:nvSpPr>
        <p:spPr>
          <a:xfrm>
            <a:off x="10546200" y="7381400"/>
            <a:ext cx="54981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82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Then, since the first entry for each user did not have any </a:t>
            </a:r>
            <a:r>
              <a:rPr b="1" lang="en-US" sz="1982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previous</a:t>
            </a:r>
            <a:r>
              <a:rPr b="1" lang="en-US" sz="1982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games we used KNN Imputation to fill the NA values for the rolling averages</a:t>
            </a:r>
            <a:endParaRPr b="1" sz="2463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g2a0887e16c4_1_0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g2a0887e16c4_1_0"/>
          <p:cNvSpPr txBox="1"/>
          <p:nvPr/>
        </p:nvSpPr>
        <p:spPr>
          <a:xfrm>
            <a:off x="1219200" y="3364024"/>
            <a:ext cx="76194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319" name="Google Shape;319;g2a0887e16c4_1_0"/>
          <p:cNvSpPr txBox="1"/>
          <p:nvPr/>
        </p:nvSpPr>
        <p:spPr>
          <a:xfrm>
            <a:off x="1051300" y="1144750"/>
            <a:ext cx="90636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latin typeface="Quicksand"/>
                <a:ea typeface="Quicksand"/>
                <a:cs typeface="Quicksand"/>
                <a:sym typeface="Quicksand"/>
              </a:rPr>
              <a:t>Feature Importance</a:t>
            </a:r>
            <a:endParaRPr sz="7100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320" name="Google Shape;320;g2a0887e16c4_1_0"/>
          <p:cNvSpPr/>
          <p:nvPr/>
        </p:nvSpPr>
        <p:spPr>
          <a:xfrm>
            <a:off x="1196511" y="2752225"/>
            <a:ext cx="2926080" cy="5387500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g2a0887e16c4_1_0"/>
          <p:cNvSpPr/>
          <p:nvPr/>
        </p:nvSpPr>
        <p:spPr>
          <a:xfrm>
            <a:off x="4438736" y="2752225"/>
            <a:ext cx="2926080" cy="5387500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g2a0887e16c4_1_0"/>
          <p:cNvSpPr/>
          <p:nvPr/>
        </p:nvSpPr>
        <p:spPr>
          <a:xfrm>
            <a:off x="7680961" y="2752225"/>
            <a:ext cx="2926080" cy="5387500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g2a0887e16c4_1_0"/>
          <p:cNvSpPr/>
          <p:nvPr/>
        </p:nvSpPr>
        <p:spPr>
          <a:xfrm>
            <a:off x="10923186" y="2752225"/>
            <a:ext cx="2926080" cy="5387500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g2a0887e16c4_1_0"/>
          <p:cNvSpPr/>
          <p:nvPr/>
        </p:nvSpPr>
        <p:spPr>
          <a:xfrm>
            <a:off x="14165411" y="2752225"/>
            <a:ext cx="2926080" cy="5387500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g2a0887e16c4_1_0"/>
          <p:cNvSpPr txBox="1"/>
          <p:nvPr/>
        </p:nvSpPr>
        <p:spPr>
          <a:xfrm>
            <a:off x="7680875" y="3792975"/>
            <a:ext cx="29262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Moving average of all previous games scores</a:t>
            </a:r>
            <a:endParaRPr sz="2600"/>
          </a:p>
        </p:txBody>
      </p:sp>
      <p:sp>
        <p:nvSpPr>
          <p:cNvPr id="326" name="Google Shape;326;g2a0887e16c4_1_0"/>
          <p:cNvSpPr txBox="1"/>
          <p:nvPr/>
        </p:nvSpPr>
        <p:spPr>
          <a:xfrm>
            <a:off x="1257375" y="3792975"/>
            <a:ext cx="28041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Moving </a:t>
            </a: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average </a:t>
            </a:r>
            <a:r>
              <a:rPr b="1" lang="en-US" sz="2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all previous games </a:t>
            </a: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of </a:t>
            </a: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the maximum score for a turn</a:t>
            </a:r>
            <a:endParaRPr sz="2600"/>
          </a:p>
        </p:txBody>
      </p:sp>
      <p:sp>
        <p:nvSpPr>
          <p:cNvPr id="327" name="Google Shape;327;g2a0887e16c4_1_0"/>
          <p:cNvSpPr txBox="1"/>
          <p:nvPr/>
        </p:nvSpPr>
        <p:spPr>
          <a:xfrm>
            <a:off x="4560775" y="3735125"/>
            <a:ext cx="26520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Moving average over last 3 games of the proportion of games using lexicon_CSW21</a:t>
            </a:r>
            <a:endParaRPr sz="2600"/>
          </a:p>
        </p:txBody>
      </p:sp>
      <p:sp>
        <p:nvSpPr>
          <p:cNvPr id="328" name="Google Shape;328;g2a0887e16c4_1_0"/>
          <p:cNvSpPr txBox="1"/>
          <p:nvPr/>
        </p:nvSpPr>
        <p:spPr>
          <a:xfrm>
            <a:off x="14241575" y="3735125"/>
            <a:ext cx="28041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Movi</a:t>
            </a: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ng average of the average points per turn of all previous games</a:t>
            </a:r>
            <a:endParaRPr sz="2600"/>
          </a:p>
        </p:txBody>
      </p:sp>
      <p:sp>
        <p:nvSpPr>
          <p:cNvPr id="329" name="Google Shape;329;g2a0887e16c4_1_0"/>
          <p:cNvSpPr txBox="1"/>
          <p:nvPr/>
        </p:nvSpPr>
        <p:spPr>
          <a:xfrm>
            <a:off x="10923125" y="3792975"/>
            <a:ext cx="29262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="1" lang="en-US" sz="2600">
                <a:latin typeface="Quicksand"/>
                <a:ea typeface="Quicksand"/>
                <a:cs typeface="Quicksand"/>
                <a:sym typeface="Quicksand"/>
              </a:rPr>
              <a:t>hether the current game is lexicon_CSW21</a:t>
            </a:r>
            <a:endParaRPr sz="2600"/>
          </a:p>
        </p:txBody>
      </p:sp>
      <p:sp>
        <p:nvSpPr>
          <p:cNvPr id="330" name="Google Shape;330;g2a0887e16c4_1_0"/>
          <p:cNvSpPr/>
          <p:nvPr/>
        </p:nvSpPr>
        <p:spPr>
          <a:xfrm>
            <a:off x="2152400" y="2316938"/>
            <a:ext cx="1014300" cy="9678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a0887e16c4_1_0"/>
          <p:cNvSpPr/>
          <p:nvPr/>
        </p:nvSpPr>
        <p:spPr>
          <a:xfrm>
            <a:off x="5394625" y="2316925"/>
            <a:ext cx="1014300" cy="9678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a0887e16c4_1_0"/>
          <p:cNvSpPr/>
          <p:nvPr/>
        </p:nvSpPr>
        <p:spPr>
          <a:xfrm>
            <a:off x="8636850" y="2316938"/>
            <a:ext cx="1014300" cy="9678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a0887e16c4_1_0"/>
          <p:cNvSpPr/>
          <p:nvPr/>
        </p:nvSpPr>
        <p:spPr>
          <a:xfrm>
            <a:off x="15121300" y="2316913"/>
            <a:ext cx="1014300" cy="9678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a0887e16c4_1_0"/>
          <p:cNvSpPr/>
          <p:nvPr/>
        </p:nvSpPr>
        <p:spPr>
          <a:xfrm>
            <a:off x="11879075" y="2316913"/>
            <a:ext cx="1014300" cy="9678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a0887e16c4_1_0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00a06e11a_0_15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41" name="Google Shape;341;g2a00a06e11a_0_15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g2a00a06e11a_0_15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Modeling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343" name="Google Shape;343;g2a00a06e11a_0_15"/>
          <p:cNvSpPr/>
          <p:nvPr/>
        </p:nvSpPr>
        <p:spPr>
          <a:xfrm rot="-5400000">
            <a:off x="3113533" y="521779"/>
            <a:ext cx="4590288" cy="8712404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g2a00a06e11a_0_15"/>
          <p:cNvSpPr txBox="1"/>
          <p:nvPr/>
        </p:nvSpPr>
        <p:spPr>
          <a:xfrm>
            <a:off x="1717974" y="3230350"/>
            <a:ext cx="7227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used </a:t>
            </a:r>
            <a:r>
              <a:rPr b="1" lang="en-US" sz="2400">
                <a:solidFill>
                  <a:srgbClr val="783F04"/>
                </a:solidFill>
                <a:latin typeface="Quicksand"/>
                <a:ea typeface="Quicksand"/>
                <a:cs typeface="Quicksand"/>
                <a:sym typeface="Quicksand"/>
              </a:rPr>
              <a:t>RMSE (Root Mean Squared Error)</a:t>
            </a:r>
            <a:r>
              <a:rPr b="1" lang="en-US" sz="2400">
                <a:solidFill>
                  <a:srgbClr val="B45F06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compare the models performance: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larger RMSE means there's more variation in the prediction versus the reality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●"/>
            </a:pPr>
            <a:r>
              <a:rPr b="1" lang="en-US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smaller RMSE means your prediction is closer to the reality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5" name="Google Shape;345;g2a00a06e11a_0_15"/>
          <p:cNvSpPr/>
          <p:nvPr/>
        </p:nvSpPr>
        <p:spPr>
          <a:xfrm rot="-5400000">
            <a:off x="12931964" y="79092"/>
            <a:ext cx="2212848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2a00a06e11a_0_15"/>
          <p:cNvSpPr/>
          <p:nvPr/>
        </p:nvSpPr>
        <p:spPr>
          <a:xfrm>
            <a:off x="13446623" y="87140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a00a06e11a_0_15"/>
          <p:cNvSpPr txBox="1"/>
          <p:nvPr/>
        </p:nvSpPr>
        <p:spPr>
          <a:xfrm>
            <a:off x="12131875" y="2076000"/>
            <a:ext cx="3816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XGBoost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RMSE: 98.757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 to Run: 46.6 minutes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g2a00a06e11a_0_15"/>
          <p:cNvSpPr/>
          <p:nvPr/>
        </p:nvSpPr>
        <p:spPr>
          <a:xfrm rot="-5400000">
            <a:off x="12932552" y="3043967"/>
            <a:ext cx="2212848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g2a00a06e11a_0_15"/>
          <p:cNvSpPr/>
          <p:nvPr/>
        </p:nvSpPr>
        <p:spPr>
          <a:xfrm>
            <a:off x="13447211" y="3836275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a00a06e11a_0_15"/>
          <p:cNvSpPr/>
          <p:nvPr/>
        </p:nvSpPr>
        <p:spPr>
          <a:xfrm rot="-5400000">
            <a:off x="12933152" y="6008842"/>
            <a:ext cx="2212848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g2a00a06e11a_0_15"/>
          <p:cNvSpPr/>
          <p:nvPr/>
        </p:nvSpPr>
        <p:spPr>
          <a:xfrm>
            <a:off x="13447811" y="680115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a00a06e11a_0_15"/>
          <p:cNvSpPr txBox="1"/>
          <p:nvPr/>
        </p:nvSpPr>
        <p:spPr>
          <a:xfrm>
            <a:off x="12512574" y="8001025"/>
            <a:ext cx="3055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 Forest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RMSE: 103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 to Run: 1hr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3" name="Google Shape;353;g2a00a06e11a_0_15"/>
          <p:cNvSpPr txBox="1"/>
          <p:nvPr/>
        </p:nvSpPr>
        <p:spPr>
          <a:xfrm>
            <a:off x="12295663" y="5062475"/>
            <a:ext cx="3489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LightGBM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RMSE: 99.58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 to Run: 7.6 minutes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g2a00a06e11a_0_15"/>
          <p:cNvSpPr txBox="1"/>
          <p:nvPr/>
        </p:nvSpPr>
        <p:spPr>
          <a:xfrm>
            <a:off x="2791011" y="9334500"/>
            <a:ext cx="64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Note: </a:t>
            </a:r>
            <a:r>
              <a:rPr lang="en-US" sz="1100">
                <a:solidFill>
                  <a:schemeClr val="dk1"/>
                </a:solidFill>
              </a:rPr>
              <a:t>Time calculated from local computing environment with</a:t>
            </a:r>
            <a:r>
              <a:rPr lang="en-US" sz="1100">
                <a:solidFill>
                  <a:srgbClr val="374151"/>
                </a:solidFill>
              </a:rPr>
              <a:t> an Intel® Core™ i7 processor, 8GB of RAM, and a 64-bit operating system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g2a0999a8e72_0_185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g2a0999a8e72_0_185"/>
          <p:cNvSpPr txBox="1"/>
          <p:nvPr/>
        </p:nvSpPr>
        <p:spPr>
          <a:xfrm>
            <a:off x="1051300" y="1144750"/>
            <a:ext cx="1461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latin typeface="Quicksand"/>
                <a:ea typeface="Quicksand"/>
                <a:cs typeface="Quicksand"/>
                <a:sym typeface="Quicksand"/>
              </a:rPr>
              <a:t>Model Tuning Strategy - XGBoost</a:t>
            </a:r>
            <a:endParaRPr sz="6500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361" name="Google Shape;361;g2a0999a8e72_0_185"/>
          <p:cNvSpPr/>
          <p:nvPr/>
        </p:nvSpPr>
        <p:spPr>
          <a:xfrm rot="-5400000">
            <a:off x="877152" y="3493251"/>
            <a:ext cx="5376672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g2a0999a8e72_0_185"/>
          <p:cNvSpPr/>
          <p:nvPr/>
        </p:nvSpPr>
        <p:spPr>
          <a:xfrm>
            <a:off x="2973723" y="264090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a0999a8e72_0_185"/>
          <p:cNvSpPr txBox="1"/>
          <p:nvPr/>
        </p:nvSpPr>
        <p:spPr>
          <a:xfrm>
            <a:off x="2135687" y="4029700"/>
            <a:ext cx="285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Hyperparameters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g2a0999a8e72_0_185"/>
          <p:cNvSpPr/>
          <p:nvPr/>
        </p:nvSpPr>
        <p:spPr>
          <a:xfrm rot="-5400000">
            <a:off x="6358227" y="3493252"/>
            <a:ext cx="5376672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g2a0999a8e72_0_185"/>
          <p:cNvSpPr/>
          <p:nvPr/>
        </p:nvSpPr>
        <p:spPr>
          <a:xfrm>
            <a:off x="8454798" y="264090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a0999a8e72_0_185"/>
          <p:cNvSpPr txBox="1"/>
          <p:nvPr/>
        </p:nvSpPr>
        <p:spPr>
          <a:xfrm>
            <a:off x="7714212" y="4029700"/>
            <a:ext cx="2859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Avoid Overfitting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g2a0999a8e72_0_185"/>
          <p:cNvSpPr/>
          <p:nvPr/>
        </p:nvSpPr>
        <p:spPr>
          <a:xfrm rot="-5400000">
            <a:off x="11860189" y="3507738"/>
            <a:ext cx="5413248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g2a0999a8e72_0_185"/>
          <p:cNvSpPr/>
          <p:nvPr/>
        </p:nvSpPr>
        <p:spPr>
          <a:xfrm>
            <a:off x="13975048" y="264090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a0999a8e72_0_185"/>
          <p:cNvSpPr txBox="1"/>
          <p:nvPr/>
        </p:nvSpPr>
        <p:spPr>
          <a:xfrm>
            <a:off x="10749950" y="4029700"/>
            <a:ext cx="76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Hyperparameter </a:t>
            </a:r>
            <a:r>
              <a:rPr b="1" lang="en-US" sz="25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Tuning</a:t>
            </a:r>
            <a:endParaRPr b="1" sz="25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g2a0999a8e72_0_185"/>
          <p:cNvSpPr txBox="1"/>
          <p:nvPr/>
        </p:nvSpPr>
        <p:spPr>
          <a:xfrm>
            <a:off x="1783325" y="4612225"/>
            <a:ext cx="35643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max_depth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gamma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min_child_weight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subsample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colsample_bytree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learning_rate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alpha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lambda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a0999a8e72_0_185"/>
          <p:cNvSpPr txBox="1"/>
          <p:nvPr/>
        </p:nvSpPr>
        <p:spPr>
          <a:xfrm>
            <a:off x="6897488" y="4721000"/>
            <a:ext cx="43455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Cross Validation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○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Validate model against 5 unique data subsets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○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average RMSE </a:t>
            </a: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across</a:t>
            </a: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each subset to estimate performance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g2a0999a8e72_0_185"/>
          <p:cNvSpPr txBox="1"/>
          <p:nvPr/>
        </p:nvSpPr>
        <p:spPr>
          <a:xfrm>
            <a:off x="12447550" y="4710500"/>
            <a:ext cx="43455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●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Bayesian Optimization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Quicksand"/>
              <a:buChar char="○"/>
            </a:pPr>
            <a:r>
              <a:rPr b="1" lang="en-US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Efficiently navigates wider range for hyperparameters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/>
          <p:nvPr/>
        </p:nvSpPr>
        <p:spPr>
          <a:xfrm rot="8196606">
            <a:off x="12485143" y="-5686488"/>
            <a:ext cx="7299575" cy="10774229"/>
          </a:xfrm>
          <a:custGeom>
            <a:rect b="b" l="l" r="r" t="t"/>
            <a:pathLst>
              <a:path extrusionOk="0" h="10774229" w="7299575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p7"/>
          <p:cNvSpPr/>
          <p:nvPr/>
        </p:nvSpPr>
        <p:spPr>
          <a:xfrm rot="4284660">
            <a:off x="247526" y="3175668"/>
            <a:ext cx="11189148" cy="16515269"/>
          </a:xfrm>
          <a:custGeom>
            <a:rect b="b" l="l" r="r" t="t"/>
            <a:pathLst>
              <a:path extrusionOk="0" h="16515269" w="11189148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9" name="Google Shape;379;p7"/>
          <p:cNvSpPr txBox="1"/>
          <p:nvPr/>
        </p:nvSpPr>
        <p:spPr>
          <a:xfrm>
            <a:off x="7013945" y="552450"/>
            <a:ext cx="4260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Result</a:t>
            </a:r>
            <a:endParaRPr sz="7000"/>
          </a:p>
        </p:txBody>
      </p:sp>
      <p:pic>
        <p:nvPicPr>
          <p:cNvPr id="380" name="Google Shape;38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563" y="1998625"/>
            <a:ext cx="13008873" cy="7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7"/>
          <p:cNvSpPr/>
          <p:nvPr/>
        </p:nvSpPr>
        <p:spPr>
          <a:xfrm>
            <a:off x="6426125" y="4493775"/>
            <a:ext cx="9222300" cy="704400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8"/>
          <p:cNvGrpSpPr/>
          <p:nvPr/>
        </p:nvGrpSpPr>
        <p:grpSpPr>
          <a:xfrm>
            <a:off x="1028700" y="1581586"/>
            <a:ext cx="16230600" cy="7676714"/>
            <a:chOff x="0" y="-38100"/>
            <a:chExt cx="4274726" cy="2021851"/>
          </a:xfrm>
        </p:grpSpPr>
        <p:sp>
          <p:nvSpPr>
            <p:cNvPr id="387" name="Google Shape;387;p8"/>
            <p:cNvSpPr/>
            <p:nvPr/>
          </p:nvSpPr>
          <p:spPr>
            <a:xfrm>
              <a:off x="0" y="0"/>
              <a:ext cx="4274726" cy="1983751"/>
            </a:xfrm>
            <a:custGeom>
              <a:rect b="b" l="l" r="r" t="t"/>
              <a:pathLst>
                <a:path extrusionOk="0" h="19837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</p:sp>
        <p:sp>
          <p:nvSpPr>
            <p:cNvPr id="388" name="Google Shape;388;p8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8"/>
          <p:cNvGrpSpPr/>
          <p:nvPr/>
        </p:nvGrpSpPr>
        <p:grpSpPr>
          <a:xfrm>
            <a:off x="5013372" y="884039"/>
            <a:ext cx="8261255" cy="1574914"/>
            <a:chOff x="0" y="-38100"/>
            <a:chExt cx="2175804" cy="414792"/>
          </a:xfrm>
        </p:grpSpPr>
        <p:sp>
          <p:nvSpPr>
            <p:cNvPr id="390" name="Google Shape;390;p8"/>
            <p:cNvSpPr/>
            <p:nvPr/>
          </p:nvSpPr>
          <p:spPr>
            <a:xfrm>
              <a:off x="0" y="0"/>
              <a:ext cx="2175804" cy="376692"/>
            </a:xfrm>
            <a:custGeom>
              <a:rect b="b" l="l" r="r" t="t"/>
              <a:pathLst>
                <a:path extrusionOk="0" h="376692" w="2175804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2" name="Google Shape;392;p8"/>
          <p:cNvCxnSpPr/>
          <p:nvPr/>
        </p:nvCxnSpPr>
        <p:spPr>
          <a:xfrm rot="-5400000">
            <a:off x="-2087707" y="5482749"/>
            <a:ext cx="683421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93" name="Google Shape;393;p8"/>
          <p:cNvCxnSpPr/>
          <p:nvPr/>
        </p:nvCxnSpPr>
        <p:spPr>
          <a:xfrm rot="-5400000">
            <a:off x="13519898" y="5482749"/>
            <a:ext cx="6834211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94" name="Google Shape;394;p8"/>
          <p:cNvSpPr/>
          <p:nvPr/>
        </p:nvSpPr>
        <p:spPr>
          <a:xfrm>
            <a:off x="15260992" y="715126"/>
            <a:ext cx="2625452" cy="2057400"/>
          </a:xfrm>
          <a:custGeom>
            <a:rect b="b" l="l" r="r" t="t"/>
            <a:pathLst>
              <a:path extrusionOk="0" h="2057400" w="2625452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p8"/>
          <p:cNvSpPr/>
          <p:nvPr/>
        </p:nvSpPr>
        <p:spPr>
          <a:xfrm rot="-5400000">
            <a:off x="1957002" y="6716739"/>
            <a:ext cx="1169118" cy="5083122"/>
          </a:xfrm>
          <a:custGeom>
            <a:rect b="b" l="l" r="r" t="t"/>
            <a:pathLst>
              <a:path extrusionOk="0" h="5083122" w="1169118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6" name="Google Shape;396;p8"/>
          <p:cNvSpPr txBox="1"/>
          <p:nvPr/>
        </p:nvSpPr>
        <p:spPr>
          <a:xfrm>
            <a:off x="5707800" y="1162050"/>
            <a:ext cx="6850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Conclusion</a:t>
            </a:r>
            <a:endParaRPr sz="7000"/>
          </a:p>
        </p:txBody>
      </p:sp>
      <p:sp>
        <p:nvSpPr>
          <p:cNvPr id="397" name="Google Shape;397;p8"/>
          <p:cNvSpPr txBox="1"/>
          <p:nvPr/>
        </p:nvSpPr>
        <p:spPr>
          <a:xfrm>
            <a:off x="1623250" y="3263125"/>
            <a:ext cx="14562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00"/>
              <a:buFont typeface="Quicksand"/>
              <a:buChar char="●"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Feature Importance: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Analyze feature importance provided by each model to understand which factors have the most significant impact on predicting performance ratings and Identify key features that strongly influence a player's performance in Scrabble.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Quicksand"/>
              <a:buChar char="●"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Model Comparison: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Compare the performance of XGBoost, LightGBM, and Random Forest models to get the best fit model for prediction.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g2a0999a8e72_0_163"/>
          <p:cNvGrpSpPr/>
          <p:nvPr/>
        </p:nvGrpSpPr>
        <p:grpSpPr>
          <a:xfrm>
            <a:off x="1028700" y="1581585"/>
            <a:ext cx="16230707" cy="7677332"/>
            <a:chOff x="0" y="-38100"/>
            <a:chExt cx="4274726" cy="2022000"/>
          </a:xfrm>
        </p:grpSpPr>
        <p:sp>
          <p:nvSpPr>
            <p:cNvPr id="403" name="Google Shape;403;g2a0999a8e72_0_163"/>
            <p:cNvSpPr/>
            <p:nvPr/>
          </p:nvSpPr>
          <p:spPr>
            <a:xfrm>
              <a:off x="0" y="0"/>
              <a:ext cx="4274726" cy="1983751"/>
            </a:xfrm>
            <a:custGeom>
              <a:rect b="b" l="l" r="r" t="t"/>
              <a:pathLst>
                <a:path extrusionOk="0" h="19837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</p:sp>
        <p:sp>
          <p:nvSpPr>
            <p:cNvPr id="404" name="Google Shape;404;g2a0999a8e72_0_163"/>
            <p:cNvSpPr txBox="1"/>
            <p:nvPr/>
          </p:nvSpPr>
          <p:spPr>
            <a:xfrm>
              <a:off x="0" y="-38100"/>
              <a:ext cx="4274700" cy="20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g2a0999a8e72_0_163"/>
          <p:cNvGrpSpPr/>
          <p:nvPr/>
        </p:nvGrpSpPr>
        <p:grpSpPr>
          <a:xfrm>
            <a:off x="5013372" y="884038"/>
            <a:ext cx="8261675" cy="1575334"/>
            <a:chOff x="0" y="-38100"/>
            <a:chExt cx="2175900" cy="414900"/>
          </a:xfrm>
        </p:grpSpPr>
        <p:sp>
          <p:nvSpPr>
            <p:cNvPr id="406" name="Google Shape;406;g2a0999a8e72_0_163"/>
            <p:cNvSpPr/>
            <p:nvPr/>
          </p:nvSpPr>
          <p:spPr>
            <a:xfrm>
              <a:off x="0" y="0"/>
              <a:ext cx="2175804" cy="376692"/>
            </a:xfrm>
            <a:custGeom>
              <a:rect b="b" l="l" r="r" t="t"/>
              <a:pathLst>
                <a:path extrusionOk="0" h="376692" w="2175804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2a0999a8e72_0_163"/>
            <p:cNvSpPr txBox="1"/>
            <p:nvPr/>
          </p:nvSpPr>
          <p:spPr>
            <a:xfrm>
              <a:off x="0" y="-38100"/>
              <a:ext cx="2175900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8" name="Google Shape;408;g2a0999a8e72_0_163"/>
          <p:cNvCxnSpPr/>
          <p:nvPr/>
        </p:nvCxnSpPr>
        <p:spPr>
          <a:xfrm rot="-5400000">
            <a:off x="-2087751" y="5482705"/>
            <a:ext cx="683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409" name="Google Shape;409;g2a0999a8e72_0_163"/>
          <p:cNvCxnSpPr/>
          <p:nvPr/>
        </p:nvCxnSpPr>
        <p:spPr>
          <a:xfrm rot="-5400000">
            <a:off x="13519854" y="5482705"/>
            <a:ext cx="683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0" name="Google Shape;410;g2a0999a8e72_0_163"/>
          <p:cNvSpPr/>
          <p:nvPr/>
        </p:nvSpPr>
        <p:spPr>
          <a:xfrm>
            <a:off x="15260992" y="715126"/>
            <a:ext cx="2625452" cy="2057400"/>
          </a:xfrm>
          <a:custGeom>
            <a:rect b="b" l="l" r="r" t="t"/>
            <a:pathLst>
              <a:path extrusionOk="0" h="2057400" w="2625452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1" name="Google Shape;411;g2a0999a8e72_0_163"/>
          <p:cNvSpPr/>
          <p:nvPr/>
        </p:nvSpPr>
        <p:spPr>
          <a:xfrm rot="-5400000">
            <a:off x="1957002" y="6716739"/>
            <a:ext cx="1169118" cy="5083122"/>
          </a:xfrm>
          <a:custGeom>
            <a:rect b="b" l="l" r="r" t="t"/>
            <a:pathLst>
              <a:path extrusionOk="0" h="5083122" w="1169118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g2a0999a8e72_0_163"/>
          <p:cNvSpPr txBox="1"/>
          <p:nvPr/>
        </p:nvSpPr>
        <p:spPr>
          <a:xfrm>
            <a:off x="5707800" y="1238250"/>
            <a:ext cx="6850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Forward Thinking</a:t>
            </a:r>
            <a:endParaRPr sz="5500"/>
          </a:p>
        </p:txBody>
      </p:sp>
      <p:sp>
        <p:nvSpPr>
          <p:cNvPr id="413" name="Google Shape;413;g2a0999a8e72_0_163"/>
          <p:cNvSpPr txBox="1"/>
          <p:nvPr/>
        </p:nvSpPr>
        <p:spPr>
          <a:xfrm>
            <a:off x="1623250" y="3263125"/>
            <a:ext cx="145623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Player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Segmentation: 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Identification of distinct player segments helps tailor marketing strategies, engagement initiatives and game features to specific players preferences and skill levels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Quicksand"/>
              <a:buChar char="●"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Dynamic Difficulty Adjustment: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Use the models to adapt the game difficulty in real-time based on a player's predicted skill level, ensuring a challenging but enjoyable experience. 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Quicksand"/>
              <a:buChar char="●"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In-Game Assistant: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Quicksand"/>
                <a:ea typeface="Quicksand"/>
                <a:cs typeface="Quicksand"/>
                <a:sym typeface="Quicksand"/>
              </a:rPr>
              <a:t>Providing real-time hints and challenges to a player’s predicted skill level to enhance their gaming experience</a:t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0" y="133272"/>
            <a:ext cx="2592030" cy="895428"/>
          </a:xfrm>
          <a:custGeom>
            <a:rect b="b" l="l" r="r" t="t"/>
            <a:pathLst>
              <a:path extrusionOk="0"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3"/>
          <p:cNvSpPr/>
          <p:nvPr/>
        </p:nvSpPr>
        <p:spPr>
          <a:xfrm>
            <a:off x="12227252" y="133272"/>
            <a:ext cx="12121496" cy="10292252"/>
          </a:xfrm>
          <a:custGeom>
            <a:rect b="b" l="l" r="r" t="t"/>
            <a:pathLst>
              <a:path extrusionOk="0"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3"/>
          <p:cNvSpPr/>
          <p:nvPr/>
        </p:nvSpPr>
        <p:spPr>
          <a:xfrm>
            <a:off x="16196373" y="8229600"/>
            <a:ext cx="2091627" cy="2057400"/>
          </a:xfrm>
          <a:custGeom>
            <a:rect b="b" l="l" r="r" t="t"/>
            <a:pathLst>
              <a:path extrusionOk="0"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3"/>
          <p:cNvSpPr/>
          <p:nvPr/>
        </p:nvSpPr>
        <p:spPr>
          <a:xfrm rot="-5400000">
            <a:off x="460609" y="6945410"/>
            <a:ext cx="5395669" cy="7964048"/>
          </a:xfrm>
          <a:custGeom>
            <a:rect b="b" l="l" r="r" t="t"/>
            <a:pathLst>
              <a:path extrusionOk="0"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3"/>
          <p:cNvSpPr/>
          <p:nvPr/>
        </p:nvSpPr>
        <p:spPr>
          <a:xfrm>
            <a:off x="13940804" y="-2434298"/>
            <a:ext cx="6602765" cy="4858093"/>
          </a:xfrm>
          <a:custGeom>
            <a:rect b="b" l="l" r="r" t="t"/>
            <a:pathLst>
              <a:path extrusionOk="0"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3"/>
          <p:cNvSpPr/>
          <p:nvPr/>
        </p:nvSpPr>
        <p:spPr>
          <a:xfrm>
            <a:off x="210037" y="7878010"/>
            <a:ext cx="3462763" cy="1857300"/>
          </a:xfrm>
          <a:custGeom>
            <a:rect b="b" l="l" r="r" t="t"/>
            <a:pathLst>
              <a:path extrusionOk="0"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/>
          <p:nvPr/>
        </p:nvSpPr>
        <p:spPr>
          <a:xfrm>
            <a:off x="5411983" y="7878010"/>
            <a:ext cx="1728484" cy="1920538"/>
          </a:xfrm>
          <a:custGeom>
            <a:rect b="b" l="l" r="r" t="t"/>
            <a:pathLst>
              <a:path extrusionOk="0"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 txBox="1"/>
          <p:nvPr/>
        </p:nvSpPr>
        <p:spPr>
          <a:xfrm>
            <a:off x="2458079" y="857250"/>
            <a:ext cx="13371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Quicksand"/>
                <a:ea typeface="Quicksand"/>
                <a:cs typeface="Quicksand"/>
                <a:sym typeface="Quicksand"/>
              </a:rPr>
              <a:t>Agenda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2256303" y="2506750"/>
            <a:ext cx="13775339" cy="1155274"/>
            <a:chOff x="2308953" y="2273875"/>
            <a:chExt cx="13775339" cy="1155274"/>
          </a:xfrm>
        </p:grpSpPr>
        <p:grpSp>
          <p:nvGrpSpPr>
            <p:cNvPr id="107" name="Google Shape;107;p3"/>
            <p:cNvGrpSpPr/>
            <p:nvPr/>
          </p:nvGrpSpPr>
          <p:grpSpPr>
            <a:xfrm>
              <a:off x="2308953" y="2443042"/>
              <a:ext cx="13337284" cy="816765"/>
              <a:chOff x="0" y="-38100"/>
              <a:chExt cx="2602724" cy="3863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0" y="0"/>
                <a:ext cx="2602724" cy="348275"/>
              </a:xfrm>
              <a:custGeom>
                <a:rect b="b" l="l" r="r" t="t"/>
                <a:pathLst>
                  <a:path extrusionOk="0" h="348275" w="2602724">
                    <a:moveTo>
                      <a:pt x="203200" y="0"/>
                    </a:moveTo>
                    <a:lnTo>
                      <a:pt x="2602724" y="0"/>
                    </a:lnTo>
                    <a:lnTo>
                      <a:pt x="2399524" y="348275"/>
                    </a:lnTo>
                    <a:lnTo>
                      <a:pt x="0" y="34827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EEB7B0"/>
              </a:solidFill>
              <a:ln>
                <a:noFill/>
              </a:ln>
            </p:spPr>
          </p:sp>
          <p:sp>
            <p:nvSpPr>
              <p:cNvPr id="109" name="Google Shape;109;p3"/>
              <p:cNvSpPr txBox="1"/>
              <p:nvPr/>
            </p:nvSpPr>
            <p:spPr>
              <a:xfrm>
                <a:off x="101600" y="-38100"/>
                <a:ext cx="2399524" cy="38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2747007" y="2273875"/>
              <a:ext cx="13337284" cy="1155274"/>
              <a:chOff x="2747007" y="2273875"/>
              <a:chExt cx="13337284" cy="1155274"/>
            </a:xfrm>
          </p:grpSpPr>
          <p:grpSp>
            <p:nvGrpSpPr>
              <p:cNvPr id="111" name="Google Shape;111;p3"/>
              <p:cNvGrpSpPr/>
              <p:nvPr/>
            </p:nvGrpSpPr>
            <p:grpSpPr>
              <a:xfrm>
                <a:off x="2747007" y="2612384"/>
                <a:ext cx="13337284" cy="816765"/>
                <a:chOff x="0" y="-38100"/>
                <a:chExt cx="2602724" cy="386375"/>
              </a:xfrm>
            </p:grpSpPr>
            <p:sp>
              <p:nvSpPr>
                <p:cNvPr id="112" name="Google Shape;112;p3"/>
                <p:cNvSpPr/>
                <p:nvPr/>
              </p:nvSpPr>
              <p:spPr>
                <a:xfrm>
                  <a:off x="0" y="0"/>
                  <a:ext cx="2602724" cy="348275"/>
                </a:xfrm>
                <a:custGeom>
                  <a:rect b="b" l="l" r="r" t="t"/>
                  <a:pathLst>
                    <a:path extrusionOk="0" h="348275" w="2602724">
                      <a:moveTo>
                        <a:pt x="203200" y="0"/>
                      </a:moveTo>
                      <a:lnTo>
                        <a:pt x="2602724" y="0"/>
                      </a:lnTo>
                      <a:lnTo>
                        <a:pt x="2399524" y="348275"/>
                      </a:lnTo>
                      <a:lnTo>
                        <a:pt x="0" y="348275"/>
                      </a:lnTo>
                      <a:lnTo>
                        <a:pt x="203200" y="0"/>
                      </a:lnTo>
                      <a:close/>
                    </a:path>
                  </a:pathLst>
                </a:custGeom>
                <a:solidFill>
                  <a:srgbClr val="A64B23"/>
                </a:solidFill>
                <a:ln>
                  <a:noFill/>
                </a:ln>
              </p:spPr>
            </p:sp>
            <p:sp>
              <p:nvSpPr>
                <p:cNvPr id="113" name="Google Shape;113;p3"/>
                <p:cNvSpPr txBox="1"/>
                <p:nvPr/>
              </p:nvSpPr>
              <p:spPr>
                <a:xfrm>
                  <a:off x="101600" y="-38100"/>
                  <a:ext cx="2399524" cy="38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4" name="Google Shape;114;p3"/>
              <p:cNvSpPr/>
              <p:nvPr/>
            </p:nvSpPr>
            <p:spPr>
              <a:xfrm>
                <a:off x="2996475" y="2273875"/>
                <a:ext cx="791032" cy="462594"/>
              </a:xfrm>
              <a:custGeom>
                <a:rect b="b" l="l" r="r" t="t"/>
                <a:pathLst>
                  <a:path extrusionOk="0" h="646984" w="985710">
                    <a:moveTo>
                      <a:pt x="0" y="0"/>
                    </a:moveTo>
                    <a:lnTo>
                      <a:pt x="985710" y="0"/>
                    </a:lnTo>
                    <a:lnTo>
                      <a:pt x="985710" y="646984"/>
                    </a:lnTo>
                    <a:lnTo>
                      <a:pt x="0" y="64698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15" name="Google Shape;115;p3"/>
              <p:cNvSpPr txBox="1"/>
              <p:nvPr/>
            </p:nvSpPr>
            <p:spPr>
              <a:xfrm>
                <a:off x="3464209" y="2789867"/>
                <a:ext cx="11026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1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Topic 1: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Project Introduction</a:t>
                </a:r>
                <a:endParaRPr sz="30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16" name="Google Shape;116;p3"/>
          <p:cNvGrpSpPr/>
          <p:nvPr/>
        </p:nvGrpSpPr>
        <p:grpSpPr>
          <a:xfrm>
            <a:off x="2256303" y="3660725"/>
            <a:ext cx="13775453" cy="1155320"/>
            <a:chOff x="2308953" y="2273875"/>
            <a:chExt cx="13775453" cy="1155320"/>
          </a:xfrm>
        </p:grpSpPr>
        <p:grpSp>
          <p:nvGrpSpPr>
            <p:cNvPr id="117" name="Google Shape;117;p3"/>
            <p:cNvGrpSpPr/>
            <p:nvPr/>
          </p:nvGrpSpPr>
          <p:grpSpPr>
            <a:xfrm>
              <a:off x="2308953" y="2443043"/>
              <a:ext cx="13337399" cy="816811"/>
              <a:chOff x="0" y="-38100"/>
              <a:chExt cx="2602724" cy="38640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0" y="0"/>
                <a:ext cx="2602724" cy="348275"/>
              </a:xfrm>
              <a:custGeom>
                <a:rect b="b" l="l" r="r" t="t"/>
                <a:pathLst>
                  <a:path extrusionOk="0" h="348275" w="2602724">
                    <a:moveTo>
                      <a:pt x="203200" y="0"/>
                    </a:moveTo>
                    <a:lnTo>
                      <a:pt x="2602724" y="0"/>
                    </a:lnTo>
                    <a:lnTo>
                      <a:pt x="2399524" y="348275"/>
                    </a:lnTo>
                    <a:lnTo>
                      <a:pt x="0" y="34827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EEB7B0"/>
              </a:solidFill>
              <a:ln>
                <a:noFill/>
              </a:ln>
            </p:spPr>
          </p:sp>
          <p:sp>
            <p:nvSpPr>
              <p:cNvPr id="119" name="Google Shape;119;p3"/>
              <p:cNvSpPr txBox="1"/>
              <p:nvPr/>
            </p:nvSpPr>
            <p:spPr>
              <a:xfrm>
                <a:off x="101600" y="-38100"/>
                <a:ext cx="2399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2747007" y="2273875"/>
              <a:ext cx="13337399" cy="1155320"/>
              <a:chOff x="2747007" y="2273875"/>
              <a:chExt cx="13337399" cy="1155320"/>
            </a:xfrm>
          </p:grpSpPr>
          <p:grpSp>
            <p:nvGrpSpPr>
              <p:cNvPr id="121" name="Google Shape;121;p3"/>
              <p:cNvGrpSpPr/>
              <p:nvPr/>
            </p:nvGrpSpPr>
            <p:grpSpPr>
              <a:xfrm>
                <a:off x="2747007" y="2612384"/>
                <a:ext cx="13337399" cy="816811"/>
                <a:chOff x="0" y="-38100"/>
                <a:chExt cx="2602724" cy="386400"/>
              </a:xfrm>
            </p:grpSpPr>
            <p:sp>
              <p:nvSpPr>
                <p:cNvPr id="122" name="Google Shape;122;p3"/>
                <p:cNvSpPr/>
                <p:nvPr/>
              </p:nvSpPr>
              <p:spPr>
                <a:xfrm>
                  <a:off x="0" y="0"/>
                  <a:ext cx="2602724" cy="348275"/>
                </a:xfrm>
                <a:custGeom>
                  <a:rect b="b" l="l" r="r" t="t"/>
                  <a:pathLst>
                    <a:path extrusionOk="0" h="348275" w="2602724">
                      <a:moveTo>
                        <a:pt x="203200" y="0"/>
                      </a:moveTo>
                      <a:lnTo>
                        <a:pt x="2602724" y="0"/>
                      </a:lnTo>
                      <a:lnTo>
                        <a:pt x="2399524" y="348275"/>
                      </a:lnTo>
                      <a:lnTo>
                        <a:pt x="0" y="348275"/>
                      </a:lnTo>
                      <a:lnTo>
                        <a:pt x="203200" y="0"/>
                      </a:lnTo>
                      <a:close/>
                    </a:path>
                  </a:pathLst>
                </a:custGeom>
                <a:solidFill>
                  <a:srgbClr val="A64B23"/>
                </a:solidFill>
                <a:ln>
                  <a:noFill/>
                </a:ln>
              </p:spPr>
            </p:sp>
            <p:sp>
              <p:nvSpPr>
                <p:cNvPr id="123" name="Google Shape;123;p3"/>
                <p:cNvSpPr txBox="1"/>
                <p:nvPr/>
              </p:nvSpPr>
              <p:spPr>
                <a:xfrm>
                  <a:off x="101600" y="-38100"/>
                  <a:ext cx="2399400" cy="38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4" name="Google Shape;124;p3"/>
              <p:cNvSpPr/>
              <p:nvPr/>
            </p:nvSpPr>
            <p:spPr>
              <a:xfrm>
                <a:off x="2996475" y="2273875"/>
                <a:ext cx="791032" cy="462594"/>
              </a:xfrm>
              <a:custGeom>
                <a:rect b="b" l="l" r="r" t="t"/>
                <a:pathLst>
                  <a:path extrusionOk="0" h="646984" w="985710">
                    <a:moveTo>
                      <a:pt x="0" y="0"/>
                    </a:moveTo>
                    <a:lnTo>
                      <a:pt x="985710" y="0"/>
                    </a:lnTo>
                    <a:lnTo>
                      <a:pt x="985710" y="646984"/>
                    </a:lnTo>
                    <a:lnTo>
                      <a:pt x="0" y="64698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25" name="Google Shape;125;p3"/>
              <p:cNvSpPr txBox="1"/>
              <p:nvPr/>
            </p:nvSpPr>
            <p:spPr>
              <a:xfrm>
                <a:off x="3464209" y="2789867"/>
                <a:ext cx="11026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1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Topic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2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: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Solution Overview</a:t>
                </a:r>
                <a:endParaRPr sz="30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26" name="Google Shape;126;p3"/>
          <p:cNvGrpSpPr/>
          <p:nvPr/>
        </p:nvGrpSpPr>
        <p:grpSpPr>
          <a:xfrm>
            <a:off x="2256303" y="5957750"/>
            <a:ext cx="13775453" cy="1155320"/>
            <a:chOff x="2308953" y="2273875"/>
            <a:chExt cx="13775453" cy="1155320"/>
          </a:xfrm>
        </p:grpSpPr>
        <p:grpSp>
          <p:nvGrpSpPr>
            <p:cNvPr id="127" name="Google Shape;127;p3"/>
            <p:cNvGrpSpPr/>
            <p:nvPr/>
          </p:nvGrpSpPr>
          <p:grpSpPr>
            <a:xfrm>
              <a:off x="2308953" y="2443043"/>
              <a:ext cx="13337399" cy="816811"/>
              <a:chOff x="0" y="-38100"/>
              <a:chExt cx="2602724" cy="386400"/>
            </a:xfrm>
          </p:grpSpPr>
          <p:sp>
            <p:nvSpPr>
              <p:cNvPr id="128" name="Google Shape;128;p3"/>
              <p:cNvSpPr/>
              <p:nvPr/>
            </p:nvSpPr>
            <p:spPr>
              <a:xfrm>
                <a:off x="0" y="0"/>
                <a:ext cx="2602724" cy="348275"/>
              </a:xfrm>
              <a:custGeom>
                <a:rect b="b" l="l" r="r" t="t"/>
                <a:pathLst>
                  <a:path extrusionOk="0" h="348275" w="2602724">
                    <a:moveTo>
                      <a:pt x="203200" y="0"/>
                    </a:moveTo>
                    <a:lnTo>
                      <a:pt x="2602724" y="0"/>
                    </a:lnTo>
                    <a:lnTo>
                      <a:pt x="2399524" y="348275"/>
                    </a:lnTo>
                    <a:lnTo>
                      <a:pt x="0" y="34827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EEB7B0"/>
              </a:solidFill>
              <a:ln>
                <a:noFill/>
              </a:ln>
            </p:spPr>
          </p:sp>
          <p:sp>
            <p:nvSpPr>
              <p:cNvPr id="129" name="Google Shape;129;p3"/>
              <p:cNvSpPr txBox="1"/>
              <p:nvPr/>
            </p:nvSpPr>
            <p:spPr>
              <a:xfrm>
                <a:off x="101600" y="-38100"/>
                <a:ext cx="2399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2747007" y="2273875"/>
              <a:ext cx="13337399" cy="1155320"/>
              <a:chOff x="2747007" y="2273875"/>
              <a:chExt cx="13337399" cy="1155320"/>
            </a:xfrm>
          </p:grpSpPr>
          <p:grpSp>
            <p:nvGrpSpPr>
              <p:cNvPr id="131" name="Google Shape;131;p3"/>
              <p:cNvGrpSpPr/>
              <p:nvPr/>
            </p:nvGrpSpPr>
            <p:grpSpPr>
              <a:xfrm>
                <a:off x="2747007" y="2612384"/>
                <a:ext cx="13337399" cy="816811"/>
                <a:chOff x="0" y="-38100"/>
                <a:chExt cx="2602724" cy="38640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0" y="0"/>
                  <a:ext cx="2602724" cy="348275"/>
                </a:xfrm>
                <a:custGeom>
                  <a:rect b="b" l="l" r="r" t="t"/>
                  <a:pathLst>
                    <a:path extrusionOk="0" h="348275" w="2602724">
                      <a:moveTo>
                        <a:pt x="203200" y="0"/>
                      </a:moveTo>
                      <a:lnTo>
                        <a:pt x="2602724" y="0"/>
                      </a:lnTo>
                      <a:lnTo>
                        <a:pt x="2399524" y="348275"/>
                      </a:lnTo>
                      <a:lnTo>
                        <a:pt x="0" y="348275"/>
                      </a:lnTo>
                      <a:lnTo>
                        <a:pt x="203200" y="0"/>
                      </a:lnTo>
                      <a:close/>
                    </a:path>
                  </a:pathLst>
                </a:custGeom>
                <a:solidFill>
                  <a:srgbClr val="A64B23"/>
                </a:solidFill>
                <a:ln>
                  <a:noFill/>
                </a:ln>
              </p:spPr>
            </p:sp>
            <p:sp>
              <p:nvSpPr>
                <p:cNvPr id="133" name="Google Shape;133;p3"/>
                <p:cNvSpPr txBox="1"/>
                <p:nvPr/>
              </p:nvSpPr>
              <p:spPr>
                <a:xfrm>
                  <a:off x="101600" y="-38100"/>
                  <a:ext cx="2399400" cy="38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2996475" y="2273875"/>
                <a:ext cx="791032" cy="462594"/>
              </a:xfrm>
              <a:custGeom>
                <a:rect b="b" l="l" r="r" t="t"/>
                <a:pathLst>
                  <a:path extrusionOk="0" h="646984" w="985710">
                    <a:moveTo>
                      <a:pt x="0" y="0"/>
                    </a:moveTo>
                    <a:lnTo>
                      <a:pt x="985710" y="0"/>
                    </a:lnTo>
                    <a:lnTo>
                      <a:pt x="985710" y="646984"/>
                    </a:lnTo>
                    <a:lnTo>
                      <a:pt x="0" y="64698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35" name="Google Shape;135;p3"/>
              <p:cNvSpPr txBox="1"/>
              <p:nvPr/>
            </p:nvSpPr>
            <p:spPr>
              <a:xfrm>
                <a:off x="3464209" y="2789867"/>
                <a:ext cx="11026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1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Topic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4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: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Technical Specifications &amp; Analysis</a:t>
                </a:r>
                <a:endParaRPr sz="30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36" name="Google Shape;136;p3"/>
          <p:cNvGrpSpPr/>
          <p:nvPr/>
        </p:nvGrpSpPr>
        <p:grpSpPr>
          <a:xfrm>
            <a:off x="2256303" y="7172013"/>
            <a:ext cx="13775453" cy="1155320"/>
            <a:chOff x="2308953" y="2273875"/>
            <a:chExt cx="13775453" cy="1155320"/>
          </a:xfrm>
        </p:grpSpPr>
        <p:grpSp>
          <p:nvGrpSpPr>
            <p:cNvPr id="137" name="Google Shape;137;p3"/>
            <p:cNvGrpSpPr/>
            <p:nvPr/>
          </p:nvGrpSpPr>
          <p:grpSpPr>
            <a:xfrm>
              <a:off x="2308953" y="2443043"/>
              <a:ext cx="13337399" cy="816811"/>
              <a:chOff x="0" y="-38100"/>
              <a:chExt cx="2602724" cy="386400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0" y="0"/>
                <a:ext cx="2602724" cy="348275"/>
              </a:xfrm>
              <a:custGeom>
                <a:rect b="b" l="l" r="r" t="t"/>
                <a:pathLst>
                  <a:path extrusionOk="0" h="348275" w="2602724">
                    <a:moveTo>
                      <a:pt x="203200" y="0"/>
                    </a:moveTo>
                    <a:lnTo>
                      <a:pt x="2602724" y="0"/>
                    </a:lnTo>
                    <a:lnTo>
                      <a:pt x="2399524" y="348275"/>
                    </a:lnTo>
                    <a:lnTo>
                      <a:pt x="0" y="34827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EEB7B0"/>
              </a:solidFill>
              <a:ln>
                <a:noFill/>
              </a:ln>
            </p:spPr>
          </p:sp>
          <p:sp>
            <p:nvSpPr>
              <p:cNvPr id="139" name="Google Shape;139;p3"/>
              <p:cNvSpPr txBox="1"/>
              <p:nvPr/>
            </p:nvSpPr>
            <p:spPr>
              <a:xfrm>
                <a:off x="101600" y="-38100"/>
                <a:ext cx="2399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2747007" y="2273875"/>
              <a:ext cx="13337399" cy="1155320"/>
              <a:chOff x="2747007" y="2273875"/>
              <a:chExt cx="13337399" cy="1155320"/>
            </a:xfrm>
          </p:grpSpPr>
          <p:grpSp>
            <p:nvGrpSpPr>
              <p:cNvPr id="141" name="Google Shape;141;p3"/>
              <p:cNvGrpSpPr/>
              <p:nvPr/>
            </p:nvGrpSpPr>
            <p:grpSpPr>
              <a:xfrm>
                <a:off x="2747007" y="2612384"/>
                <a:ext cx="13337399" cy="816811"/>
                <a:chOff x="0" y="-38100"/>
                <a:chExt cx="2602724" cy="386400"/>
              </a:xfrm>
            </p:grpSpPr>
            <p:sp>
              <p:nvSpPr>
                <p:cNvPr id="142" name="Google Shape;142;p3"/>
                <p:cNvSpPr/>
                <p:nvPr/>
              </p:nvSpPr>
              <p:spPr>
                <a:xfrm>
                  <a:off x="0" y="0"/>
                  <a:ext cx="2602724" cy="348275"/>
                </a:xfrm>
                <a:custGeom>
                  <a:rect b="b" l="l" r="r" t="t"/>
                  <a:pathLst>
                    <a:path extrusionOk="0" h="348275" w="2602724">
                      <a:moveTo>
                        <a:pt x="203200" y="0"/>
                      </a:moveTo>
                      <a:lnTo>
                        <a:pt x="2602724" y="0"/>
                      </a:lnTo>
                      <a:lnTo>
                        <a:pt x="2399524" y="348275"/>
                      </a:lnTo>
                      <a:lnTo>
                        <a:pt x="0" y="348275"/>
                      </a:lnTo>
                      <a:lnTo>
                        <a:pt x="203200" y="0"/>
                      </a:lnTo>
                      <a:close/>
                    </a:path>
                  </a:pathLst>
                </a:custGeom>
                <a:solidFill>
                  <a:srgbClr val="A64B23"/>
                </a:solidFill>
                <a:ln>
                  <a:noFill/>
                </a:ln>
              </p:spPr>
            </p:sp>
            <p:sp>
              <p:nvSpPr>
                <p:cNvPr id="143" name="Google Shape;143;p3"/>
                <p:cNvSpPr txBox="1"/>
                <p:nvPr/>
              </p:nvSpPr>
              <p:spPr>
                <a:xfrm>
                  <a:off x="101600" y="-38100"/>
                  <a:ext cx="2399400" cy="38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4" name="Google Shape;144;p3"/>
              <p:cNvSpPr/>
              <p:nvPr/>
            </p:nvSpPr>
            <p:spPr>
              <a:xfrm>
                <a:off x="2996475" y="2273875"/>
                <a:ext cx="791032" cy="462594"/>
              </a:xfrm>
              <a:custGeom>
                <a:rect b="b" l="l" r="r" t="t"/>
                <a:pathLst>
                  <a:path extrusionOk="0" h="646984" w="985710">
                    <a:moveTo>
                      <a:pt x="0" y="0"/>
                    </a:moveTo>
                    <a:lnTo>
                      <a:pt x="985710" y="0"/>
                    </a:lnTo>
                    <a:lnTo>
                      <a:pt x="985710" y="646984"/>
                    </a:lnTo>
                    <a:lnTo>
                      <a:pt x="0" y="64698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45" name="Google Shape;145;p3"/>
              <p:cNvSpPr txBox="1"/>
              <p:nvPr/>
            </p:nvSpPr>
            <p:spPr>
              <a:xfrm>
                <a:off x="3464209" y="2789867"/>
                <a:ext cx="11026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1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Topic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5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: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Conclusion &amp; Forward Thinking </a:t>
                </a:r>
                <a:endParaRPr sz="30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6" name="Google Shape;146;p3"/>
          <p:cNvGrpSpPr/>
          <p:nvPr/>
        </p:nvGrpSpPr>
        <p:grpSpPr>
          <a:xfrm>
            <a:off x="2408703" y="4814750"/>
            <a:ext cx="13775453" cy="1155320"/>
            <a:chOff x="2308953" y="2273875"/>
            <a:chExt cx="13775453" cy="1155320"/>
          </a:xfrm>
        </p:grpSpPr>
        <p:grpSp>
          <p:nvGrpSpPr>
            <p:cNvPr id="147" name="Google Shape;147;p3"/>
            <p:cNvGrpSpPr/>
            <p:nvPr/>
          </p:nvGrpSpPr>
          <p:grpSpPr>
            <a:xfrm>
              <a:off x="2308953" y="2443043"/>
              <a:ext cx="13337399" cy="816811"/>
              <a:chOff x="0" y="-38100"/>
              <a:chExt cx="2602724" cy="386400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0" y="0"/>
                <a:ext cx="2602724" cy="348275"/>
              </a:xfrm>
              <a:custGeom>
                <a:rect b="b" l="l" r="r" t="t"/>
                <a:pathLst>
                  <a:path extrusionOk="0" h="348275" w="2602724">
                    <a:moveTo>
                      <a:pt x="203200" y="0"/>
                    </a:moveTo>
                    <a:lnTo>
                      <a:pt x="2602724" y="0"/>
                    </a:lnTo>
                    <a:lnTo>
                      <a:pt x="2399524" y="348275"/>
                    </a:lnTo>
                    <a:lnTo>
                      <a:pt x="0" y="348275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EEB7B0"/>
              </a:solidFill>
              <a:ln>
                <a:noFill/>
              </a:ln>
            </p:spPr>
          </p:sp>
          <p:sp>
            <p:nvSpPr>
              <p:cNvPr id="149" name="Google Shape;149;p3"/>
              <p:cNvSpPr txBox="1"/>
              <p:nvPr/>
            </p:nvSpPr>
            <p:spPr>
              <a:xfrm>
                <a:off x="101600" y="-38100"/>
                <a:ext cx="2399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2747007" y="2273875"/>
              <a:ext cx="13337399" cy="1155320"/>
              <a:chOff x="2747007" y="2273875"/>
              <a:chExt cx="13337399" cy="1155320"/>
            </a:xfrm>
          </p:grpSpPr>
          <p:grpSp>
            <p:nvGrpSpPr>
              <p:cNvPr id="151" name="Google Shape;151;p3"/>
              <p:cNvGrpSpPr/>
              <p:nvPr/>
            </p:nvGrpSpPr>
            <p:grpSpPr>
              <a:xfrm>
                <a:off x="2747007" y="2612384"/>
                <a:ext cx="13337399" cy="816811"/>
                <a:chOff x="0" y="-38100"/>
                <a:chExt cx="2602724" cy="386400"/>
              </a:xfrm>
            </p:grpSpPr>
            <p:sp>
              <p:nvSpPr>
                <p:cNvPr id="152" name="Google Shape;152;p3"/>
                <p:cNvSpPr/>
                <p:nvPr/>
              </p:nvSpPr>
              <p:spPr>
                <a:xfrm>
                  <a:off x="0" y="0"/>
                  <a:ext cx="2602724" cy="348275"/>
                </a:xfrm>
                <a:custGeom>
                  <a:rect b="b" l="l" r="r" t="t"/>
                  <a:pathLst>
                    <a:path extrusionOk="0" h="348275" w="2602724">
                      <a:moveTo>
                        <a:pt x="203200" y="0"/>
                      </a:moveTo>
                      <a:lnTo>
                        <a:pt x="2602724" y="0"/>
                      </a:lnTo>
                      <a:lnTo>
                        <a:pt x="2399524" y="348275"/>
                      </a:lnTo>
                      <a:lnTo>
                        <a:pt x="0" y="348275"/>
                      </a:lnTo>
                      <a:lnTo>
                        <a:pt x="203200" y="0"/>
                      </a:lnTo>
                      <a:close/>
                    </a:path>
                  </a:pathLst>
                </a:custGeom>
                <a:solidFill>
                  <a:srgbClr val="A64B23"/>
                </a:solidFill>
                <a:ln>
                  <a:noFill/>
                </a:ln>
              </p:spPr>
            </p:sp>
            <p:sp>
              <p:nvSpPr>
                <p:cNvPr id="153" name="Google Shape;153;p3"/>
                <p:cNvSpPr txBox="1"/>
                <p:nvPr/>
              </p:nvSpPr>
              <p:spPr>
                <a:xfrm>
                  <a:off x="101600" y="-38100"/>
                  <a:ext cx="2399400" cy="38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" name="Google Shape;154;p3"/>
              <p:cNvSpPr/>
              <p:nvPr/>
            </p:nvSpPr>
            <p:spPr>
              <a:xfrm>
                <a:off x="2996475" y="2273875"/>
                <a:ext cx="791032" cy="462594"/>
              </a:xfrm>
              <a:custGeom>
                <a:rect b="b" l="l" r="r" t="t"/>
                <a:pathLst>
                  <a:path extrusionOk="0" h="646984" w="985710">
                    <a:moveTo>
                      <a:pt x="0" y="0"/>
                    </a:moveTo>
                    <a:lnTo>
                      <a:pt x="985710" y="0"/>
                    </a:lnTo>
                    <a:lnTo>
                      <a:pt x="985710" y="646984"/>
                    </a:lnTo>
                    <a:lnTo>
                      <a:pt x="0" y="64698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155" name="Google Shape;155;p3"/>
              <p:cNvSpPr txBox="1"/>
              <p:nvPr/>
            </p:nvSpPr>
            <p:spPr>
              <a:xfrm>
                <a:off x="3464209" y="2789867"/>
                <a:ext cx="11026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1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Topic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3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: </a:t>
                </a:r>
                <a:r>
                  <a:rPr b="1" lang="en-US" sz="3000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rPr>
                  <a:t>Data Processing &amp; Exploration</a:t>
                </a:r>
                <a:endParaRPr sz="3000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"/>
          <p:cNvSpPr/>
          <p:nvPr/>
        </p:nvSpPr>
        <p:spPr>
          <a:xfrm>
            <a:off x="-2916319" y="0"/>
            <a:ext cx="10602160" cy="10602160"/>
          </a:xfrm>
          <a:custGeom>
            <a:rect b="b" l="l" r="r" t="t"/>
            <a:pathLst>
              <a:path extrusionOk="0" h="10602160" w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10"/>
          <p:cNvSpPr/>
          <p:nvPr/>
        </p:nvSpPr>
        <p:spPr>
          <a:xfrm>
            <a:off x="5486400" y="3400454"/>
            <a:ext cx="7315200" cy="2739875"/>
          </a:xfrm>
          <a:custGeom>
            <a:rect b="b" l="l" r="r" t="t"/>
            <a:pathLst>
              <a:path extrusionOk="0"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p10"/>
          <p:cNvSpPr/>
          <p:nvPr/>
        </p:nvSpPr>
        <p:spPr>
          <a:xfrm rot="1475691">
            <a:off x="12020804" y="4829449"/>
            <a:ext cx="1932233" cy="1939285"/>
          </a:xfrm>
          <a:custGeom>
            <a:rect b="b" l="l" r="r" t="t"/>
            <a:pathLst>
              <a:path extrusionOk="0" h="1939285" w="1932233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p10"/>
          <p:cNvSpPr/>
          <p:nvPr/>
        </p:nvSpPr>
        <p:spPr>
          <a:xfrm>
            <a:off x="246596" y="0"/>
            <a:ext cx="782104" cy="3400454"/>
          </a:xfrm>
          <a:custGeom>
            <a:rect b="b" l="l" r="r" t="t"/>
            <a:pathLst>
              <a:path extrusionOk="0" h="3400454" w="78210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10"/>
          <p:cNvSpPr/>
          <p:nvPr/>
        </p:nvSpPr>
        <p:spPr>
          <a:xfrm>
            <a:off x="7685840" y="0"/>
            <a:ext cx="10602160" cy="10602160"/>
          </a:xfrm>
          <a:custGeom>
            <a:rect b="b" l="l" r="r" t="t"/>
            <a:pathLst>
              <a:path extrusionOk="0" h="10602160" w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p10"/>
          <p:cNvSpPr/>
          <p:nvPr/>
        </p:nvSpPr>
        <p:spPr>
          <a:xfrm>
            <a:off x="-300666" y="7574008"/>
            <a:ext cx="2658732" cy="2712992"/>
          </a:xfrm>
          <a:custGeom>
            <a:rect b="b" l="l" r="r" t="t"/>
            <a:pathLst>
              <a:path extrusionOk="0" h="2712992" w="265873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4" name="Google Shape;424;p10"/>
          <p:cNvSpPr/>
          <p:nvPr/>
        </p:nvSpPr>
        <p:spPr>
          <a:xfrm flipH="1">
            <a:off x="15416962" y="-714612"/>
            <a:ext cx="3684676" cy="3486625"/>
          </a:xfrm>
          <a:custGeom>
            <a:rect b="b" l="l" r="r" t="t"/>
            <a:pathLst>
              <a:path extrusionOk="0" h="3486625" w="3684676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5EC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0999a8e72_0_135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30" name="Google Shape;430;g2a0999a8e72_0_135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g2a0999a8e72_0_135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Modeling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432" name="Google Shape;432;g2a0999a8e72_0_135"/>
          <p:cNvSpPr/>
          <p:nvPr/>
        </p:nvSpPr>
        <p:spPr>
          <a:xfrm rot="-5400000">
            <a:off x="1633056" y="3868029"/>
            <a:ext cx="3712464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3" name="Google Shape;433;g2a0999a8e72_0_135"/>
          <p:cNvSpPr/>
          <p:nvPr/>
        </p:nvSpPr>
        <p:spPr>
          <a:xfrm rot="-5400000">
            <a:off x="7323406" y="3884433"/>
            <a:ext cx="3712464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4" name="Google Shape;434;g2a0999a8e72_0_135"/>
          <p:cNvSpPr/>
          <p:nvPr/>
        </p:nvSpPr>
        <p:spPr>
          <a:xfrm rot="-5400000">
            <a:off x="13012581" y="3868033"/>
            <a:ext cx="3712464" cy="4875976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5" name="Google Shape;435;g2a0999a8e72_0_135"/>
          <p:cNvSpPr/>
          <p:nvPr/>
        </p:nvSpPr>
        <p:spPr>
          <a:xfrm>
            <a:off x="8551648" y="390485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a0999a8e72_0_135"/>
          <p:cNvSpPr/>
          <p:nvPr/>
        </p:nvSpPr>
        <p:spPr>
          <a:xfrm>
            <a:off x="2897523" y="390485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a0999a8e72_0_135"/>
          <p:cNvSpPr/>
          <p:nvPr/>
        </p:nvSpPr>
        <p:spPr>
          <a:xfrm>
            <a:off x="14277048" y="3904850"/>
            <a:ext cx="1184700" cy="10929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a0999a8e72_0_135"/>
          <p:cNvSpPr txBox="1"/>
          <p:nvPr/>
        </p:nvSpPr>
        <p:spPr>
          <a:xfrm>
            <a:off x="2613126" y="5169450"/>
            <a:ext cx="17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XGBoost</a:t>
            </a:r>
            <a:endParaRPr b="1" sz="30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g2a0999a8e72_0_135"/>
          <p:cNvSpPr txBox="1"/>
          <p:nvPr/>
        </p:nvSpPr>
        <p:spPr>
          <a:xfrm>
            <a:off x="8267251" y="5239950"/>
            <a:ext cx="17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LightGBM</a:t>
            </a:r>
            <a:endParaRPr b="1" sz="30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0" name="Google Shape;440;g2a0999a8e72_0_135"/>
          <p:cNvSpPr txBox="1"/>
          <p:nvPr/>
        </p:nvSpPr>
        <p:spPr>
          <a:xfrm>
            <a:off x="13124313" y="5169450"/>
            <a:ext cx="34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 Forest</a:t>
            </a:r>
            <a:endParaRPr b="1" sz="30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1" name="Google Shape;441;g2a0999a8e72_0_135"/>
          <p:cNvSpPr txBox="1"/>
          <p:nvPr/>
        </p:nvSpPr>
        <p:spPr>
          <a:xfrm>
            <a:off x="6194800" y="1190950"/>
            <a:ext cx="1428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use RMSE(Root Mean Squared Error) to compare the models performance: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bigger RMSE means there's more variation in the prediction and the reality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smaller RMSE means your prediction is closer to the reality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5EC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"/>
          <p:cNvSpPr/>
          <p:nvPr/>
        </p:nvSpPr>
        <p:spPr>
          <a:xfrm>
            <a:off x="367277" y="7086146"/>
            <a:ext cx="2447242" cy="3087118"/>
          </a:xfrm>
          <a:custGeom>
            <a:rect b="b" l="l" r="r" t="t"/>
            <a:pathLst>
              <a:path extrusionOk="0" h="3087118" w="2447242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7" name="Google Shape;447;p2"/>
          <p:cNvSpPr/>
          <p:nvPr/>
        </p:nvSpPr>
        <p:spPr>
          <a:xfrm>
            <a:off x="14738039" y="-1028700"/>
            <a:ext cx="4318969" cy="4114800"/>
          </a:xfrm>
          <a:custGeom>
            <a:rect b="b" l="l" r="r" t="t"/>
            <a:pathLst>
              <a:path extrusionOk="0" h="4114800" w="4318969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8" name="Google Shape;448;p2"/>
          <p:cNvSpPr/>
          <p:nvPr/>
        </p:nvSpPr>
        <p:spPr>
          <a:xfrm>
            <a:off x="15503562" y="666901"/>
            <a:ext cx="2084357" cy="1440101"/>
          </a:xfrm>
          <a:custGeom>
            <a:rect b="b" l="l" r="r" t="t"/>
            <a:pathLst>
              <a:path extrusionOk="0" h="1440101" w="2084357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p2"/>
          <p:cNvSpPr/>
          <p:nvPr/>
        </p:nvSpPr>
        <p:spPr>
          <a:xfrm>
            <a:off x="-370180" y="0"/>
            <a:ext cx="3184700" cy="1476543"/>
          </a:xfrm>
          <a:custGeom>
            <a:rect b="b" l="l" r="r" t="t"/>
            <a:pathLst>
              <a:path extrusionOk="0" h="1476543" w="3184700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0" name="Google Shape;450;p2"/>
          <p:cNvSpPr txBox="1"/>
          <p:nvPr/>
        </p:nvSpPr>
        <p:spPr>
          <a:xfrm>
            <a:off x="5180842" y="1305093"/>
            <a:ext cx="719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AD5545"/>
                </a:solidFill>
                <a:latin typeface="Paytone One"/>
                <a:ea typeface="Paytone One"/>
                <a:cs typeface="Paytone One"/>
                <a:sym typeface="Paytone One"/>
              </a:rPr>
              <a:t>Agenda</a:t>
            </a:r>
            <a:endParaRPr/>
          </a:p>
        </p:txBody>
      </p:sp>
      <p:sp>
        <p:nvSpPr>
          <p:cNvPr id="451" name="Google Shape;451;p2"/>
          <p:cNvSpPr/>
          <p:nvPr/>
        </p:nvSpPr>
        <p:spPr>
          <a:xfrm>
            <a:off x="4284025" y="2721101"/>
            <a:ext cx="10978200" cy="69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TBD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updated on the second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5EC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-413508" y="2986456"/>
            <a:ext cx="19110882" cy="12543688"/>
          </a:xfrm>
          <a:custGeom>
            <a:rect b="b" l="l" r="r" t="t"/>
            <a:pathLst>
              <a:path extrusionOk="0" h="12543688" w="19110882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7" name="Google Shape;457;p9"/>
          <p:cNvSpPr/>
          <p:nvPr/>
        </p:nvSpPr>
        <p:spPr>
          <a:xfrm>
            <a:off x="5782622" y="2741669"/>
            <a:ext cx="6718623" cy="4114800"/>
          </a:xfrm>
          <a:custGeom>
            <a:rect b="b" l="l" r="r" t="t"/>
            <a:pathLst>
              <a:path extrusionOk="0" h="4114800" w="6718623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8" name="Google Shape;458;p9"/>
          <p:cNvSpPr/>
          <p:nvPr/>
        </p:nvSpPr>
        <p:spPr>
          <a:xfrm>
            <a:off x="4345578" y="2401725"/>
            <a:ext cx="2263211" cy="2741775"/>
          </a:xfrm>
          <a:custGeom>
            <a:rect b="b" l="l" r="r" t="t"/>
            <a:pathLst>
              <a:path extrusionOk="0" h="2741775" w="2263211">
                <a:moveTo>
                  <a:pt x="0" y="0"/>
                </a:moveTo>
                <a:lnTo>
                  <a:pt x="2263211" y="0"/>
                </a:lnTo>
                <a:lnTo>
                  <a:pt x="2263211" y="2741775"/>
                </a:lnTo>
                <a:lnTo>
                  <a:pt x="0" y="27417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9" name="Google Shape;459;p9"/>
          <p:cNvSpPr/>
          <p:nvPr/>
        </p:nvSpPr>
        <p:spPr>
          <a:xfrm>
            <a:off x="11272473" y="5143500"/>
            <a:ext cx="1864579" cy="2589694"/>
          </a:xfrm>
          <a:custGeom>
            <a:rect b="b" l="l" r="r" t="t"/>
            <a:pathLst>
              <a:path extrusionOk="0" h="2589694" w="1864579">
                <a:moveTo>
                  <a:pt x="0" y="0"/>
                </a:moveTo>
                <a:lnTo>
                  <a:pt x="1864580" y="0"/>
                </a:lnTo>
                <a:lnTo>
                  <a:pt x="1864580" y="2589694"/>
                </a:lnTo>
                <a:lnTo>
                  <a:pt x="0" y="2589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9"/>
          <p:cNvSpPr/>
          <p:nvPr/>
        </p:nvSpPr>
        <p:spPr>
          <a:xfrm>
            <a:off x="12204763" y="6856469"/>
            <a:ext cx="7990040" cy="7200900"/>
          </a:xfrm>
          <a:custGeom>
            <a:rect b="b" l="l" r="r" t="t"/>
            <a:pathLst>
              <a:path extrusionOk="0" h="7200900" w="799004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1" name="Google Shape;461;p9"/>
          <p:cNvSpPr/>
          <p:nvPr/>
        </p:nvSpPr>
        <p:spPr>
          <a:xfrm>
            <a:off x="-1532578" y="-888991"/>
            <a:ext cx="7315200" cy="2469762"/>
          </a:xfrm>
          <a:custGeom>
            <a:rect b="b" l="l" r="r" t="t"/>
            <a:pathLst>
              <a:path extrusionOk="0" h="2469762" w="7315200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2" name="Google Shape;462;p9"/>
          <p:cNvSpPr/>
          <p:nvPr/>
        </p:nvSpPr>
        <p:spPr>
          <a:xfrm>
            <a:off x="386028" y="345890"/>
            <a:ext cx="2687386" cy="2335582"/>
          </a:xfrm>
          <a:custGeom>
            <a:rect b="b" l="l" r="r" t="t"/>
            <a:pathLst>
              <a:path extrusionOk="0"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p9"/>
          <p:cNvSpPr txBox="1"/>
          <p:nvPr/>
        </p:nvSpPr>
        <p:spPr>
          <a:xfrm>
            <a:off x="7015527" y="3896437"/>
            <a:ext cx="4256947" cy="192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03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Question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4"/>
          <p:cNvGrpSpPr/>
          <p:nvPr/>
        </p:nvGrpSpPr>
        <p:grpSpPr>
          <a:xfrm>
            <a:off x="1028700" y="2615229"/>
            <a:ext cx="16230707" cy="6643113"/>
            <a:chOff x="0" y="-38100"/>
            <a:chExt cx="4274726" cy="1749615"/>
          </a:xfrm>
        </p:grpSpPr>
        <p:sp>
          <p:nvSpPr>
            <p:cNvPr id="161" name="Google Shape;161;p4"/>
            <p:cNvSpPr/>
            <p:nvPr/>
          </p:nvSpPr>
          <p:spPr>
            <a:xfrm>
              <a:off x="0" y="0"/>
              <a:ext cx="4274726" cy="1711515"/>
            </a:xfrm>
            <a:custGeom>
              <a:rect b="b" l="l" r="r" t="t"/>
              <a:pathLst>
                <a:path extrusionOk="0"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 rot="3067879">
            <a:off x="15046306" y="7691060"/>
            <a:ext cx="2484075" cy="3134480"/>
          </a:xfrm>
          <a:custGeom>
            <a:rect b="b" l="l" r="r" t="t"/>
            <a:pathLst>
              <a:path extrusionOk="0"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4"/>
          <p:cNvSpPr/>
          <p:nvPr/>
        </p:nvSpPr>
        <p:spPr>
          <a:xfrm rot="-4063775">
            <a:off x="729149" y="2068980"/>
            <a:ext cx="1806132" cy="1934278"/>
          </a:xfrm>
          <a:custGeom>
            <a:rect b="b" l="l" r="r" t="t"/>
            <a:pathLst>
              <a:path extrusionOk="0" h="1934278" w="1806132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4"/>
          <p:cNvSpPr/>
          <p:nvPr/>
        </p:nvSpPr>
        <p:spPr>
          <a:xfrm>
            <a:off x="14253239" y="-1001116"/>
            <a:ext cx="6012122" cy="2029816"/>
          </a:xfrm>
          <a:custGeom>
            <a:rect b="b" l="l" r="r" t="t"/>
            <a:pathLst>
              <a:path extrusionOk="0"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4"/>
          <p:cNvSpPr/>
          <p:nvPr/>
        </p:nvSpPr>
        <p:spPr>
          <a:xfrm>
            <a:off x="14688650" y="-2388553"/>
            <a:ext cx="4030989" cy="4114800"/>
          </a:xfrm>
          <a:custGeom>
            <a:rect b="b" l="l" r="r" t="t"/>
            <a:pathLst>
              <a:path extrusionOk="0"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4"/>
          <p:cNvSpPr txBox="1"/>
          <p:nvPr/>
        </p:nvSpPr>
        <p:spPr>
          <a:xfrm>
            <a:off x="2305396" y="2944441"/>
            <a:ext cx="14131200" cy="5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Quicksand"/>
                <a:ea typeface="Quicksand"/>
                <a:cs typeface="Quicksand"/>
                <a:sym typeface="Quicksand"/>
              </a:rPr>
              <a:t>This project aims to </a:t>
            </a:r>
            <a:r>
              <a:rPr b="1" lang="en-US" sz="3600">
                <a:solidFill>
                  <a:srgbClr val="990000"/>
                </a:solidFill>
                <a:latin typeface="Quicksand"/>
                <a:ea typeface="Quicksand"/>
                <a:cs typeface="Quicksand"/>
                <a:sym typeface="Quicksand"/>
              </a:rPr>
              <a:t>predict the ratings of human players</a:t>
            </a:r>
            <a:r>
              <a:rPr b="1" lang="en-US" sz="3600">
                <a:latin typeface="Quicksand"/>
                <a:ea typeface="Quicksand"/>
                <a:cs typeface="Quicksand"/>
                <a:sym typeface="Quicksand"/>
              </a:rPr>
              <a:t> on Woogles.io in Scrabble games using metadata and gameplay data. With ~73,000 games played by bots and humans, the task is to train a model on one set of opponents to predict ratings for a different set in the test data. The dataset includes game metadata, turns data, and pre-game ratings. </a:t>
            </a:r>
            <a:r>
              <a:rPr b="1" i="1" lang="en-US" sz="3600">
                <a:latin typeface="Quicksand"/>
                <a:ea typeface="Quicksand"/>
                <a:cs typeface="Quicksand"/>
                <a:sym typeface="Quicksand"/>
              </a:rPr>
              <a:t>The objective is to forecast player ratings in the test set before the respective games were played.</a:t>
            </a:r>
            <a:endParaRPr b="1" i="1"/>
          </a:p>
        </p:txBody>
      </p:sp>
      <p:sp>
        <p:nvSpPr>
          <p:cNvPr id="168" name="Google Shape;168;p4"/>
          <p:cNvSpPr txBox="1"/>
          <p:nvPr/>
        </p:nvSpPr>
        <p:spPr>
          <a:xfrm>
            <a:off x="1198999" y="857250"/>
            <a:ext cx="158901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Quicksand"/>
                <a:ea typeface="Quicksand"/>
                <a:cs typeface="Quicksand"/>
                <a:sym typeface="Quicksand"/>
              </a:rPr>
              <a:t>Project Introduction</a:t>
            </a:r>
            <a:endParaRPr b="1" sz="9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-2161405" y="-1805478"/>
            <a:ext cx="19461855" cy="7890897"/>
          </a:xfrm>
          <a:custGeom>
            <a:rect b="b" l="l" r="r" t="t"/>
            <a:pathLst>
              <a:path extrusionOk="0"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2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5"/>
          <p:cNvSpPr txBox="1"/>
          <p:nvPr/>
        </p:nvSpPr>
        <p:spPr>
          <a:xfrm>
            <a:off x="1836150" y="1293500"/>
            <a:ext cx="14615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400">
                <a:latin typeface="Quicksand"/>
                <a:ea typeface="Quicksand"/>
                <a:cs typeface="Quicksand"/>
                <a:sym typeface="Quicksand"/>
              </a:rPr>
              <a:t>Solution Overview</a:t>
            </a:r>
            <a:endParaRPr b="1" sz="10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079151" y="3605275"/>
            <a:ext cx="3675888" cy="5445252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5"/>
          <p:cNvSpPr txBox="1"/>
          <p:nvPr/>
        </p:nvSpPr>
        <p:spPr>
          <a:xfrm>
            <a:off x="1324101" y="5764275"/>
            <a:ext cx="31860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Quicksand"/>
                <a:ea typeface="Quicksand"/>
                <a:cs typeface="Quicksand"/>
                <a:sym typeface="Quicksand"/>
              </a:rPr>
              <a:t>Data Processing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Transform Turn and game level datasets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Create Train and test dataset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324100" y="4169000"/>
            <a:ext cx="31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1.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5232192" y="3605275"/>
            <a:ext cx="3675888" cy="5445252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5"/>
          <p:cNvSpPr/>
          <p:nvPr/>
        </p:nvSpPr>
        <p:spPr>
          <a:xfrm>
            <a:off x="9385232" y="3605275"/>
            <a:ext cx="3675888" cy="5445252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5"/>
          <p:cNvSpPr/>
          <p:nvPr/>
        </p:nvSpPr>
        <p:spPr>
          <a:xfrm>
            <a:off x="13532961" y="3605275"/>
            <a:ext cx="3675888" cy="5445252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5"/>
          <p:cNvSpPr txBox="1"/>
          <p:nvPr/>
        </p:nvSpPr>
        <p:spPr>
          <a:xfrm>
            <a:off x="5498801" y="5764288"/>
            <a:ext cx="31860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Quicksand"/>
                <a:ea typeface="Quicksand"/>
                <a:cs typeface="Quicksand"/>
                <a:sym typeface="Quicksand"/>
              </a:rPr>
              <a:t>Visualization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Explore the hidden patterns in the Turn data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498800" y="4169013"/>
            <a:ext cx="31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200">
                <a:latin typeface="Paytone One"/>
                <a:ea typeface="Paytone One"/>
                <a:cs typeface="Paytone One"/>
                <a:sym typeface="Paytone One"/>
              </a:rPr>
              <a:t>2</a:t>
            </a:r>
            <a:r>
              <a:rPr b="1" i="0" lang="en-US" sz="92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.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9630176" y="5764288"/>
            <a:ext cx="31860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Generate new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aggregated features and rolling averages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9630175" y="4169013"/>
            <a:ext cx="31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200">
                <a:latin typeface="Paytone One"/>
                <a:ea typeface="Paytone One"/>
                <a:cs typeface="Paytone One"/>
                <a:sym typeface="Paytone One"/>
              </a:rPr>
              <a:t>3</a:t>
            </a:r>
            <a:r>
              <a:rPr b="1" i="0" lang="en-US" sz="92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.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13777901" y="5764275"/>
            <a:ext cx="31860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Quicksand"/>
                <a:ea typeface="Quicksand"/>
                <a:cs typeface="Quicksand"/>
                <a:sym typeface="Quicksand"/>
              </a:rPr>
              <a:t>Predictive Model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Feature importance ranking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-"/>
            </a:pPr>
            <a:r>
              <a:rPr b="1" lang="en-US" sz="2000">
                <a:latin typeface="Quicksand"/>
                <a:ea typeface="Quicksand"/>
                <a:cs typeface="Quicksand"/>
                <a:sym typeface="Quicksand"/>
              </a:rPr>
              <a:t>Test out different models and choose the best one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13777900" y="4169000"/>
            <a:ext cx="318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200">
                <a:latin typeface="Paytone One"/>
                <a:ea typeface="Paytone One"/>
                <a:cs typeface="Paytone One"/>
                <a:sym typeface="Paytone One"/>
              </a:rPr>
              <a:t>4</a:t>
            </a:r>
            <a:r>
              <a:rPr b="1" i="0" lang="en-US" sz="9200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9769798" y="1407150"/>
            <a:ext cx="4004674" cy="7842625"/>
            <a:chOff x="9769350" y="1407150"/>
            <a:chExt cx="3786926" cy="7842625"/>
          </a:xfrm>
        </p:grpSpPr>
        <p:sp>
          <p:nvSpPr>
            <p:cNvPr id="192" name="Google Shape;192;p6"/>
            <p:cNvSpPr/>
            <p:nvPr/>
          </p:nvSpPr>
          <p:spPr>
            <a:xfrm rot="-5400000">
              <a:off x="8069221" y="3762720"/>
              <a:ext cx="7187184" cy="3786926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3" name="Google Shape;193;p6"/>
            <p:cNvSpPr/>
            <p:nvPr/>
          </p:nvSpPr>
          <p:spPr>
            <a:xfrm>
              <a:off x="10978350" y="1407150"/>
              <a:ext cx="1368900" cy="1365900"/>
            </a:xfrm>
            <a:prstGeom prst="flowChartConnector">
              <a:avLst/>
            </a:prstGeom>
            <a:solidFill>
              <a:srgbClr val="AD5545"/>
            </a:solidFill>
            <a:ln cap="flat" cmpd="sng" w="9525">
              <a:solidFill>
                <a:srgbClr val="AD5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6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6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Data Overview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>
            <a:off x="2790999" y="9258300"/>
            <a:ext cx="649224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6"/>
          <p:cNvSpPr txBox="1"/>
          <p:nvPr/>
        </p:nvSpPr>
        <p:spPr>
          <a:xfrm>
            <a:off x="1182975" y="3846387"/>
            <a:ext cx="76194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As part of this </a:t>
            </a: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competition</a:t>
            </a:r>
            <a:r>
              <a:rPr b="1" lang="en-US" sz="2410">
                <a:latin typeface="Quicksand"/>
                <a:ea typeface="Quicksand"/>
                <a:cs typeface="Quicksand"/>
                <a:sym typeface="Quicksand"/>
              </a:rPr>
              <a:t> we were given game level data for 72,773 games, and for each of those games we had turn level data, for a total of 2,005,498 turns.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9997950" y="3083750"/>
            <a:ext cx="3554700" cy="5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icksand"/>
                <a:ea typeface="Quicksand"/>
                <a:cs typeface="Quicksand"/>
                <a:sym typeface="Quicksand"/>
              </a:rPr>
              <a:t>Game Data:</a:t>
            </a:r>
            <a:endParaRPr b="1" sz="2800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game_id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time_control_name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game_end_reason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winner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created_at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lexicon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initial_time_seconds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increment_seconds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rating_mode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max_overtime_minutes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game_duration_seconds</a:t>
            </a:r>
            <a:endParaRPr sz="1600"/>
          </a:p>
        </p:txBody>
      </p:sp>
      <p:grpSp>
        <p:nvGrpSpPr>
          <p:cNvPr id="200" name="Google Shape;200;p6"/>
          <p:cNvGrpSpPr/>
          <p:nvPr/>
        </p:nvGrpSpPr>
        <p:grpSpPr>
          <a:xfrm>
            <a:off x="13926247" y="1374575"/>
            <a:ext cx="4004674" cy="7842625"/>
            <a:chOff x="9769350" y="1407150"/>
            <a:chExt cx="3786926" cy="7842625"/>
          </a:xfrm>
        </p:grpSpPr>
        <p:sp>
          <p:nvSpPr>
            <p:cNvPr id="201" name="Google Shape;201;p6"/>
            <p:cNvSpPr/>
            <p:nvPr/>
          </p:nvSpPr>
          <p:spPr>
            <a:xfrm rot="-5400000">
              <a:off x="8069221" y="3762720"/>
              <a:ext cx="7187184" cy="3786926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2" name="Google Shape;202;p6"/>
            <p:cNvSpPr/>
            <p:nvPr/>
          </p:nvSpPr>
          <p:spPr>
            <a:xfrm>
              <a:off x="10978350" y="1407150"/>
              <a:ext cx="1368900" cy="1365900"/>
            </a:xfrm>
            <a:prstGeom prst="flowChartConnector">
              <a:avLst/>
            </a:prstGeom>
            <a:solidFill>
              <a:srgbClr val="AD5545"/>
            </a:solidFill>
            <a:ln cap="flat" cmpd="sng" w="9525">
              <a:solidFill>
                <a:srgbClr val="AD55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6"/>
          <p:cNvSpPr txBox="1"/>
          <p:nvPr/>
        </p:nvSpPr>
        <p:spPr>
          <a:xfrm>
            <a:off x="14151238" y="3074550"/>
            <a:ext cx="35547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Quicksand"/>
                <a:ea typeface="Quicksand"/>
                <a:cs typeface="Quicksand"/>
                <a:sym typeface="Quicksand"/>
              </a:rPr>
              <a:t>Turn Data:</a:t>
            </a:r>
            <a:endParaRPr b="1" sz="2800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game_id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turn_number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nickname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rack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location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move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points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score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  <a:p>
            <a:pPr indent="-348107" lvl="0" marL="4572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882"/>
              <a:buFont typeface="Quicksand"/>
              <a:buChar char="●"/>
            </a:pPr>
            <a:r>
              <a:rPr b="1" lang="en-US" sz="1882">
                <a:latin typeface="Quicksand"/>
                <a:ea typeface="Quicksand"/>
                <a:cs typeface="Quicksand"/>
                <a:sym typeface="Quicksand"/>
              </a:rPr>
              <a:t>turn_type</a:t>
            </a:r>
            <a:endParaRPr b="1" sz="1882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2a00a06e11a_0_125"/>
          <p:cNvGrpSpPr/>
          <p:nvPr/>
        </p:nvGrpSpPr>
        <p:grpSpPr>
          <a:xfrm>
            <a:off x="4956998" y="2640425"/>
            <a:ext cx="13073648" cy="6040169"/>
            <a:chOff x="10599975" y="1477788"/>
            <a:chExt cx="8193049" cy="8236968"/>
          </a:xfrm>
        </p:grpSpPr>
        <p:sp>
          <p:nvSpPr>
            <p:cNvPr id="209" name="Google Shape;209;g2a00a06e11a_0_125"/>
            <p:cNvSpPr/>
            <p:nvPr/>
          </p:nvSpPr>
          <p:spPr>
            <a:xfrm>
              <a:off x="10599987" y="5812325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0" name="Google Shape;210;g2a00a06e11a_0_125"/>
            <p:cNvSpPr/>
            <p:nvPr/>
          </p:nvSpPr>
          <p:spPr>
            <a:xfrm>
              <a:off x="10600000" y="147778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1" name="Google Shape;211;g2a00a06e11a_0_125"/>
            <p:cNvSpPr/>
            <p:nvPr/>
          </p:nvSpPr>
          <p:spPr>
            <a:xfrm>
              <a:off x="10599975" y="385543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pic>
          <p:nvPicPr>
            <p:cNvPr id="212" name="Google Shape;212;g2a00a06e11a_0_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53825" y="3240475"/>
              <a:ext cx="7892850" cy="462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g2a00a06e11a_0_125"/>
          <p:cNvSpPr/>
          <p:nvPr/>
        </p:nvSpPr>
        <p:spPr>
          <a:xfrm>
            <a:off x="16095042" y="1682550"/>
            <a:ext cx="1447500" cy="14001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a00a06e11a_0_125"/>
          <p:cNvSpPr/>
          <p:nvPr/>
        </p:nvSpPr>
        <p:spPr>
          <a:xfrm>
            <a:off x="822700" y="2859675"/>
            <a:ext cx="3749040" cy="4273698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2a00a06e11a_0_125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6" name="Google Shape;216;g2a00a06e11a_0_125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2a00a06e11a_0_125"/>
          <p:cNvSpPr txBox="1"/>
          <p:nvPr/>
        </p:nvSpPr>
        <p:spPr>
          <a:xfrm>
            <a:off x="1098775" y="3347575"/>
            <a:ext cx="32826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Generating More Features from Turn Level Data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g2a00a06e11a_0_125"/>
          <p:cNvSpPr txBox="1"/>
          <p:nvPr/>
        </p:nvSpPr>
        <p:spPr>
          <a:xfrm>
            <a:off x="5280525" y="3082638"/>
            <a:ext cx="124266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Tiles Placed Feature: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Created 'tiles_placed' to show the number of letters used from a player's rack per turn.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Difficult Letters Count: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Established 'difficult_letters' to count specific letter usage (Z, Q, J, X, K, V, Y, W, G).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Word Placement Orientation: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Included a feature to identify word orientation as vertical or horizontal.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Hot Encoding for Turn Type: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Transformed 'turn_type' (6 categories: Challenge, End, Exchange, Pass, Play, Six-Zero Rule) into individual columns.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Points per Tile Placed: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Calculated this feature by dividing turn points by the number of letters used from the rack.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Hot Encoding for Points Percentile: 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○"/>
            </a:pPr>
            <a:r>
              <a:rPr b="1" lang="en-US" sz="1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Grouped turns into 10% point score percentiles for comparison against all dataset turns.</a:t>
            </a:r>
            <a:endParaRPr b="1" sz="1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g2a00a06e11a_0_125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Data Processing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2a00a06e11a_0_108"/>
          <p:cNvGrpSpPr/>
          <p:nvPr/>
        </p:nvGrpSpPr>
        <p:grpSpPr>
          <a:xfrm>
            <a:off x="9836800" y="1477788"/>
            <a:ext cx="8193049" cy="8236968"/>
            <a:chOff x="10599975" y="1477788"/>
            <a:chExt cx="8193049" cy="8236968"/>
          </a:xfrm>
        </p:grpSpPr>
        <p:sp>
          <p:nvSpPr>
            <p:cNvPr id="225" name="Google Shape;225;g2a00a06e11a_0_108"/>
            <p:cNvSpPr/>
            <p:nvPr/>
          </p:nvSpPr>
          <p:spPr>
            <a:xfrm>
              <a:off x="10599987" y="5812325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6" name="Google Shape;226;g2a00a06e11a_0_108"/>
            <p:cNvSpPr/>
            <p:nvPr/>
          </p:nvSpPr>
          <p:spPr>
            <a:xfrm>
              <a:off x="10600000" y="147778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7" name="Google Shape;227;g2a00a06e11a_0_108"/>
            <p:cNvSpPr/>
            <p:nvPr/>
          </p:nvSpPr>
          <p:spPr>
            <a:xfrm>
              <a:off x="10599975" y="385543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pic>
          <p:nvPicPr>
            <p:cNvPr id="228" name="Google Shape;228;g2a00a06e11a_0_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53825" y="3240475"/>
              <a:ext cx="7892850" cy="462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g2a00a06e11a_0_108"/>
          <p:cNvSpPr/>
          <p:nvPr/>
        </p:nvSpPr>
        <p:spPr>
          <a:xfrm>
            <a:off x="13210742" y="712475"/>
            <a:ext cx="1447500" cy="14001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a00a06e11a_0_108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2a00a06e11a_0_108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2" name="Google Shape;232;g2a00a06e11a_0_108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2a00a06e11a_0_108"/>
          <p:cNvSpPr txBox="1"/>
          <p:nvPr/>
        </p:nvSpPr>
        <p:spPr>
          <a:xfrm>
            <a:off x="1219200" y="3327099"/>
            <a:ext cx="76194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Aggregating Turn Level Data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Split Data: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○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Separate bots and human players into two distinct datasets.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Group by 'game_id':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g2a00a06e11a_0_108"/>
          <p:cNvSpPr txBox="1"/>
          <p:nvPr/>
        </p:nvSpPr>
        <p:spPr>
          <a:xfrm>
            <a:off x="10031800" y="2016950"/>
            <a:ext cx="78168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Points Metrics: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 mean, max, variance, and min of points.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Turn Metrics: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Count the total number of turns per player.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the maximum score achieved.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Turn Type Analysis: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each turn type, compute: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Sum (total occurrences).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 (average occurrence rate).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Tiles Placement Metrics: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 mean, max, variance, and min for tiles placed.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Difficult Letters Analysis: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Compute sum and mean for difficult letters.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Percentile Category Analysis: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the sum and mean for each percentile category.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Horizontal Placement: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Calculate sum and mean for horizontal placement.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5" name="Google Shape;235;g2a00a06e11a_0_108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Data Processing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2a00a06e11a_0_141"/>
          <p:cNvGrpSpPr/>
          <p:nvPr/>
        </p:nvGrpSpPr>
        <p:grpSpPr>
          <a:xfrm>
            <a:off x="9836800" y="1477788"/>
            <a:ext cx="8193049" cy="8236968"/>
            <a:chOff x="10599975" y="1477788"/>
            <a:chExt cx="8193049" cy="8236968"/>
          </a:xfrm>
        </p:grpSpPr>
        <p:sp>
          <p:nvSpPr>
            <p:cNvPr id="241" name="Google Shape;241;g2a00a06e11a_0_141"/>
            <p:cNvSpPr/>
            <p:nvPr/>
          </p:nvSpPr>
          <p:spPr>
            <a:xfrm>
              <a:off x="10599987" y="5812325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2" name="Google Shape;242;g2a00a06e11a_0_141"/>
            <p:cNvSpPr/>
            <p:nvPr/>
          </p:nvSpPr>
          <p:spPr>
            <a:xfrm>
              <a:off x="10600000" y="147778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3" name="Google Shape;243;g2a00a06e11a_0_141"/>
            <p:cNvSpPr/>
            <p:nvPr/>
          </p:nvSpPr>
          <p:spPr>
            <a:xfrm>
              <a:off x="10599975" y="3855438"/>
              <a:ext cx="8193024" cy="3902431"/>
            </a:xfrm>
            <a:custGeom>
              <a:rect b="b" l="l" r="r" t="t"/>
              <a:pathLst>
                <a:path extrusionOk="0" h="3300153" w="7315200">
                  <a:moveTo>
                    <a:pt x="0" y="0"/>
                  </a:moveTo>
                  <a:lnTo>
                    <a:pt x="7315200" y="0"/>
                  </a:lnTo>
                  <a:lnTo>
                    <a:pt x="7315200" y="3300153"/>
                  </a:lnTo>
                  <a:lnTo>
                    <a:pt x="0" y="33001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pic>
          <p:nvPicPr>
            <p:cNvPr id="244" name="Google Shape;244;g2a00a06e11a_0_1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53825" y="3240475"/>
              <a:ext cx="7892850" cy="462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g2a00a06e11a_0_141"/>
          <p:cNvSpPr/>
          <p:nvPr/>
        </p:nvSpPr>
        <p:spPr>
          <a:xfrm>
            <a:off x="13210742" y="712475"/>
            <a:ext cx="1447500" cy="1400100"/>
          </a:xfrm>
          <a:prstGeom prst="flowChartConnector">
            <a:avLst/>
          </a:prstGeom>
          <a:solidFill>
            <a:srgbClr val="AD5545"/>
          </a:solidFill>
          <a:ln cap="flat" cmpd="sng" w="9525">
            <a:solidFill>
              <a:srgbClr val="AD5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a00a06e11a_0_141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g2a00a06e11a_0_141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8" name="Google Shape;248;g2a00a06e11a_0_141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2a00a06e11a_0_141"/>
          <p:cNvSpPr txBox="1"/>
          <p:nvPr/>
        </p:nvSpPr>
        <p:spPr>
          <a:xfrm>
            <a:off x="1219200" y="3364024"/>
            <a:ext cx="76194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3</a:t>
            </a: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Game Level Data Conversion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Combine user and bot level turn data into one row for each game.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this combined dataset with the game level data.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g2a00a06e11a_0_141"/>
          <p:cNvSpPr txBox="1"/>
          <p:nvPr/>
        </p:nvSpPr>
        <p:spPr>
          <a:xfrm>
            <a:off x="10031800" y="2321750"/>
            <a:ext cx="7816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Convert the following attributes into dummy variables: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time_control_name with 4 levels: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Blitz, Rapid, Regular, and Ultrablitz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game_end_reason with 4 levels: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Consecutive Zeros, 	Resigned, Standard, and Time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lexicon with 4 levels: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CSW21, ECWL, NSWL20, and NWL20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rating_mode with 2 levels: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Casual and Rated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bot_name with 3 levels: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BetterBot, HastyBot, and STEEBot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●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Feature Creation: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○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 individual features for each time unit: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■"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Month, Day, Hour, Minute, Second</a:t>
            </a:r>
            <a:endParaRPr b="1" sz="2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g2a00a06e11a_0_141"/>
          <p:cNvSpPr txBox="1"/>
          <p:nvPr/>
        </p:nvSpPr>
        <p:spPr>
          <a:xfrm>
            <a:off x="1051300" y="1144750"/>
            <a:ext cx="906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Data Processing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0999a8e72_0_40"/>
          <p:cNvSpPr/>
          <p:nvPr/>
        </p:nvSpPr>
        <p:spPr>
          <a:xfrm>
            <a:off x="822700" y="2859675"/>
            <a:ext cx="8193024" cy="3902431"/>
          </a:xfrm>
          <a:custGeom>
            <a:rect b="b" l="l" r="r" t="t"/>
            <a:pathLst>
              <a:path extrusionOk="0" h="3300153" w="7315200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g2a0999a8e72_0_40"/>
          <p:cNvSpPr/>
          <p:nvPr/>
        </p:nvSpPr>
        <p:spPr>
          <a:xfrm>
            <a:off x="596165" y="7376883"/>
            <a:ext cx="2194835" cy="2509686"/>
          </a:xfrm>
          <a:custGeom>
            <a:rect b="b" l="l" r="r" t="t"/>
            <a:pathLst>
              <a:path extrusionOk="0"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8" name="Google Shape;258;g2a0999a8e72_0_40"/>
          <p:cNvCxnSpPr/>
          <p:nvPr/>
        </p:nvCxnSpPr>
        <p:spPr>
          <a:xfrm>
            <a:off x="2790999" y="9258300"/>
            <a:ext cx="6492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2a0999a8e72_0_40"/>
          <p:cNvSpPr txBox="1"/>
          <p:nvPr/>
        </p:nvSpPr>
        <p:spPr>
          <a:xfrm>
            <a:off x="1051300" y="3586725"/>
            <a:ext cx="78201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63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Distribution of Player Scores(Mean)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normal distribution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63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"/>
              <a:buFont typeface="Quicksand"/>
              <a:buChar char="●"/>
            </a:pPr>
            <a:r>
              <a:rPr b="1" lang="en-US" sz="241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Proportion of Player Score(Mean) Outliers: 1.93%</a:t>
            </a:r>
            <a:endParaRPr b="1" sz="241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Numbers of outliers: 1,944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1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Numbers of non-outliers: 98,876</a:t>
            </a:r>
            <a:endParaRPr b="1" sz="241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60" name="Google Shape;260;g2a0999a8e72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1075" y="1597925"/>
            <a:ext cx="7619401" cy="42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a0999a8e72_0_40"/>
          <p:cNvSpPr txBox="1"/>
          <p:nvPr/>
        </p:nvSpPr>
        <p:spPr>
          <a:xfrm>
            <a:off x="1051300" y="1144750"/>
            <a:ext cx="66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00">
                <a:latin typeface="Quicksand"/>
                <a:ea typeface="Quicksand"/>
                <a:cs typeface="Quicksand"/>
                <a:sym typeface="Quicksand"/>
              </a:rPr>
              <a:t>Exploration</a:t>
            </a:r>
            <a:endParaRPr sz="8400"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262" name="Google Shape;262;g2a0999a8e72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1075" y="6035025"/>
            <a:ext cx="7619401" cy="316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