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0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9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4F89-AD0E-4AAD-AB04-31A91170FF58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427-6C25-4221-8433-2E18B75A6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4F89-AD0E-4AAD-AB04-31A91170FF58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427-6C25-4221-8433-2E18B75A6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4F89-AD0E-4AAD-AB04-31A91170FF58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427-6C25-4221-8433-2E18B75A6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4F89-AD0E-4AAD-AB04-31A91170FF58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427-6C25-4221-8433-2E18B75A6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4F89-AD0E-4AAD-AB04-31A91170FF58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427-6C25-4221-8433-2E18B75A6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4F89-AD0E-4AAD-AB04-31A91170FF58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427-6C25-4221-8433-2E18B75A6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4F89-AD0E-4AAD-AB04-31A91170FF58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427-6C25-4221-8433-2E18B75A6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4F89-AD0E-4AAD-AB04-31A91170FF58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427-6C25-4221-8433-2E18B75A6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4F89-AD0E-4AAD-AB04-31A91170FF58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427-6C25-4221-8433-2E18B75A6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4F89-AD0E-4AAD-AB04-31A91170FF58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427-6C25-4221-8433-2E18B75A6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4F89-AD0E-4AAD-AB04-31A91170FF58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427-6C25-4221-8433-2E18B75A6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F4F89-AD0E-4AAD-AB04-31A91170FF58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E3427-6C25-4221-8433-2E18B75A6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3fQt5-JgNz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Convex Hull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Andrew’s Monotone Chain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51720" y="41490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1720" y="24208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00B050"/>
                </a:solidFill>
              </a:rPr>
              <a:t>2</a:t>
            </a:r>
            <a:endParaRPr lang="zh-TW" alt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11960" y="11967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5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11960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44208" y="40770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6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44208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7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11960" y="53012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3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458112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(-7,2)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7584" y="22048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(-7,8)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05264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(-3,-2)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(-3,5)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5192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(-3,12)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509120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20272" y="2132856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(1,8)</a:t>
            </a:r>
            <a:endParaRPr lang="zh-TW" altLang="en-US" sz="3200" dirty="0"/>
          </a:p>
        </p:txBody>
      </p:sp>
      <p:graphicFrame>
        <p:nvGraphicFramePr>
          <p:cNvPr id="21" name="物件 20"/>
          <p:cNvGraphicFramePr>
            <a:graphicFrameLocks noChangeAspect="1"/>
          </p:cNvGraphicFramePr>
          <p:nvPr/>
        </p:nvGraphicFramePr>
        <p:xfrm>
          <a:off x="179512" y="5949280"/>
          <a:ext cx="3556000" cy="241300"/>
        </p:xfrm>
        <a:graphic>
          <a:graphicData uri="http://schemas.openxmlformats.org/presentationml/2006/ole">
            <p:oleObj spid="_x0000_s22530" name="方程式" r:id="rId3" imgW="3555720" imgH="241200" progId="Equation.3">
              <p:embed/>
            </p:oleObj>
          </a:graphicData>
        </a:graphic>
      </p:graphicFrame>
      <p:cxnSp>
        <p:nvCxnSpPr>
          <p:cNvPr id="31" name="直線單箭頭接點 30"/>
          <p:cNvCxnSpPr/>
          <p:nvPr/>
        </p:nvCxnSpPr>
        <p:spPr>
          <a:xfrm>
            <a:off x="1403648" y="4365104"/>
            <a:ext cx="57606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5" idx="6"/>
            <a:endCxn id="11" idx="2"/>
          </p:cNvCxnSpPr>
          <p:nvPr/>
        </p:nvCxnSpPr>
        <p:spPr>
          <a:xfrm>
            <a:off x="2483768" y="4365104"/>
            <a:ext cx="1728192" cy="115212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3419872" y="5589240"/>
            <a:ext cx="57606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51720" y="41490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1720" y="24208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00B050"/>
                </a:solidFill>
              </a:rPr>
              <a:t>2</a:t>
            </a:r>
            <a:endParaRPr lang="zh-TW" alt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11960" y="11967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5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11960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44208" y="40770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6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44208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7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11960" y="53012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3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458112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(-7,2)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7584" y="22048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(-7,8)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05264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(-3,-2)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(-3,5)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5192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(-3,12)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509120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20272" y="2132856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(1,8)</a:t>
            </a:r>
            <a:endParaRPr lang="zh-TW" altLang="en-US" sz="3200" dirty="0"/>
          </a:p>
        </p:txBody>
      </p:sp>
      <p:cxnSp>
        <p:nvCxnSpPr>
          <p:cNvPr id="34" name="直線接點 33"/>
          <p:cNvCxnSpPr>
            <a:stCxn id="5" idx="6"/>
            <a:endCxn id="11" idx="2"/>
          </p:cNvCxnSpPr>
          <p:nvPr/>
        </p:nvCxnSpPr>
        <p:spPr>
          <a:xfrm>
            <a:off x="2483768" y="4365104"/>
            <a:ext cx="1728192" cy="115212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0"/>
            <a:endCxn id="8" idx="4"/>
          </p:cNvCxnSpPr>
          <p:nvPr/>
        </p:nvCxnSpPr>
        <p:spPr>
          <a:xfrm flipV="1">
            <a:off x="4427984" y="3573016"/>
            <a:ext cx="0" cy="172819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51720" y="41490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1720" y="24208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00B050"/>
                </a:solidFill>
              </a:rPr>
              <a:t>2</a:t>
            </a:r>
            <a:endParaRPr lang="zh-TW" alt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11960" y="11967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5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11960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44208" y="40770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6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44208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7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11960" y="53012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3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458112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(-7,2)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7584" y="22048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(-7,8)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05264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(-3,-2)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(-3,5)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5192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(-3,12)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509120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20272" y="2132856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(1,8)</a:t>
            </a:r>
            <a:endParaRPr lang="zh-TW" altLang="en-US" sz="3200" dirty="0"/>
          </a:p>
        </p:txBody>
      </p:sp>
      <p:cxnSp>
        <p:nvCxnSpPr>
          <p:cNvPr id="34" name="直線接點 33"/>
          <p:cNvCxnSpPr>
            <a:stCxn id="5" idx="6"/>
            <a:endCxn id="11" idx="2"/>
          </p:cNvCxnSpPr>
          <p:nvPr/>
        </p:nvCxnSpPr>
        <p:spPr>
          <a:xfrm>
            <a:off x="2483768" y="4365104"/>
            <a:ext cx="1728192" cy="115212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0"/>
            <a:endCxn id="8" idx="4"/>
          </p:cNvCxnSpPr>
          <p:nvPr/>
        </p:nvCxnSpPr>
        <p:spPr>
          <a:xfrm flipV="1">
            <a:off x="4427984" y="3573016"/>
            <a:ext cx="0" cy="172819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8" idx="0"/>
            <a:endCxn id="7" idx="4"/>
          </p:cNvCxnSpPr>
          <p:nvPr/>
        </p:nvCxnSpPr>
        <p:spPr>
          <a:xfrm flipV="1">
            <a:off x="4427984" y="1628800"/>
            <a:ext cx="0" cy="151216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51720" y="41490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1720" y="24208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00B050"/>
                </a:solidFill>
              </a:rPr>
              <a:t>2</a:t>
            </a:r>
            <a:endParaRPr lang="zh-TW" alt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11960" y="11967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5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11960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44208" y="40770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6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44208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7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11960" y="53012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3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458112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(-7,2)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7584" y="22048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(-7,8)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05264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(-3,-2)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(-3,5)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5192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(-3,12)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509120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20272" y="2132856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(1,8)</a:t>
            </a:r>
            <a:endParaRPr lang="zh-TW" altLang="en-US" sz="3200" dirty="0"/>
          </a:p>
        </p:txBody>
      </p:sp>
      <p:cxnSp>
        <p:nvCxnSpPr>
          <p:cNvPr id="34" name="直線接點 33"/>
          <p:cNvCxnSpPr>
            <a:stCxn id="5" idx="6"/>
            <a:endCxn id="11" idx="2"/>
          </p:cNvCxnSpPr>
          <p:nvPr/>
        </p:nvCxnSpPr>
        <p:spPr>
          <a:xfrm>
            <a:off x="2483768" y="4365104"/>
            <a:ext cx="1728192" cy="115212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6"/>
            <a:endCxn id="9" idx="3"/>
          </p:cNvCxnSpPr>
          <p:nvPr/>
        </p:nvCxnSpPr>
        <p:spPr>
          <a:xfrm flipV="1">
            <a:off x="4644008" y="4445848"/>
            <a:ext cx="1863472" cy="107138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51720" y="41490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1720" y="24208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00B050"/>
                </a:solidFill>
              </a:rPr>
              <a:t>2</a:t>
            </a:r>
            <a:endParaRPr lang="zh-TW" alt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11960" y="11967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5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11960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44208" y="40770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6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44208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7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11960" y="53012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3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458112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(-7,2)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7584" y="22048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(-7,8)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05264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(-3,-2)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(-3,5)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5192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(-3,12)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509120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20272" y="2132856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(1,8)</a:t>
            </a:r>
            <a:endParaRPr lang="zh-TW" altLang="en-US" sz="3200" dirty="0"/>
          </a:p>
        </p:txBody>
      </p:sp>
      <p:cxnSp>
        <p:nvCxnSpPr>
          <p:cNvPr id="34" name="直線接點 33"/>
          <p:cNvCxnSpPr>
            <a:stCxn id="5" idx="6"/>
            <a:endCxn id="11" idx="2"/>
          </p:cNvCxnSpPr>
          <p:nvPr/>
        </p:nvCxnSpPr>
        <p:spPr>
          <a:xfrm>
            <a:off x="2483768" y="4365104"/>
            <a:ext cx="1728192" cy="115212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6"/>
            <a:endCxn id="9" idx="3"/>
          </p:cNvCxnSpPr>
          <p:nvPr/>
        </p:nvCxnSpPr>
        <p:spPr>
          <a:xfrm flipV="1">
            <a:off x="4644008" y="4445848"/>
            <a:ext cx="1863472" cy="107138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9" idx="0"/>
            <a:endCxn id="10" idx="4"/>
          </p:cNvCxnSpPr>
          <p:nvPr/>
        </p:nvCxnSpPr>
        <p:spPr>
          <a:xfrm flipV="1">
            <a:off x="6660232" y="2780928"/>
            <a:ext cx="0" cy="12961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51720" y="41490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1720" y="24208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00B050"/>
                </a:solidFill>
              </a:rPr>
              <a:t>2</a:t>
            </a:r>
            <a:endParaRPr lang="zh-TW" alt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11960" y="11967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5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11960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44208" y="40770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6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44208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7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11960" y="53012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3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458112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(-7,2)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7584" y="22048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(-7,8)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05264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(-3,-2)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(-3,5)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5192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(-3,12)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509120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20272" y="2132856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(1,8)</a:t>
            </a:r>
            <a:endParaRPr lang="zh-TW" altLang="en-US" sz="3200" dirty="0"/>
          </a:p>
        </p:txBody>
      </p:sp>
      <p:cxnSp>
        <p:nvCxnSpPr>
          <p:cNvPr id="21" name="直線接點 20"/>
          <p:cNvCxnSpPr>
            <a:stCxn id="9" idx="0"/>
            <a:endCxn id="10" idx="4"/>
          </p:cNvCxnSpPr>
          <p:nvPr/>
        </p:nvCxnSpPr>
        <p:spPr>
          <a:xfrm flipV="1">
            <a:off x="6660232" y="2780928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51720" y="41490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1720" y="24208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00B050"/>
                </a:solidFill>
              </a:rPr>
              <a:t>2</a:t>
            </a:r>
            <a:endParaRPr lang="zh-TW" alt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11960" y="11967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5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11960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44208" y="40770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6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44208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7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11960" y="53012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3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458112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(-7,2)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7584" y="22048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(-7,8)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05264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(-3,-2)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(-3,5)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5192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(-3,12)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509120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20272" y="2132856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(1,8)</a:t>
            </a:r>
            <a:endParaRPr lang="zh-TW" altLang="en-US" sz="3200" dirty="0"/>
          </a:p>
        </p:txBody>
      </p:sp>
      <p:cxnSp>
        <p:nvCxnSpPr>
          <p:cNvPr id="21" name="直線接點 20"/>
          <p:cNvCxnSpPr>
            <a:stCxn id="9" idx="0"/>
            <a:endCxn id="10" idx="4"/>
          </p:cNvCxnSpPr>
          <p:nvPr/>
        </p:nvCxnSpPr>
        <p:spPr>
          <a:xfrm flipV="1">
            <a:off x="6660232" y="2780928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物件 18"/>
          <p:cNvGraphicFramePr>
            <a:graphicFrameLocks noChangeAspect="1"/>
          </p:cNvGraphicFramePr>
          <p:nvPr/>
        </p:nvGraphicFramePr>
        <p:xfrm>
          <a:off x="5292080" y="5724370"/>
          <a:ext cx="3672408" cy="296918"/>
        </p:xfrm>
        <a:graphic>
          <a:graphicData uri="http://schemas.openxmlformats.org/presentationml/2006/ole">
            <p:oleObj spid="_x0000_s24578" name="方程式" r:id="rId3" imgW="2984400" imgH="241200" progId="Equation.3">
              <p:embed/>
            </p:oleObj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>
            <a:off x="6948264" y="2708920"/>
            <a:ext cx="576062" cy="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向下箭號 22"/>
          <p:cNvSpPr/>
          <p:nvPr/>
        </p:nvSpPr>
        <p:spPr>
          <a:xfrm rot="5400000">
            <a:off x="4860032" y="980728"/>
            <a:ext cx="576064" cy="576064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6948264" y="4293096"/>
            <a:ext cx="576062" cy="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51720" y="41490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1720" y="24208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00B050"/>
                </a:solidFill>
              </a:rPr>
              <a:t>2</a:t>
            </a:r>
            <a:endParaRPr lang="zh-TW" alt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11960" y="11967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5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11960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44208" y="40770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6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44208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7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11960" y="53012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3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458112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(-7,2)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7584" y="22048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(-7,8)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05264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(-3,-2)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(-3,5)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5192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(-3,12)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509120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20272" y="2132856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(1,8)</a:t>
            </a:r>
            <a:endParaRPr lang="zh-TW" altLang="en-US" sz="3200" dirty="0"/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/>
        </p:nvGraphicFramePr>
        <p:xfrm>
          <a:off x="5292080" y="5724370"/>
          <a:ext cx="3672408" cy="296918"/>
        </p:xfrm>
        <a:graphic>
          <a:graphicData uri="http://schemas.openxmlformats.org/presentationml/2006/ole">
            <p:oleObj spid="_x0000_s25602" name="方程式" r:id="rId3" imgW="2984400" imgH="241200" progId="Equation.3">
              <p:embed/>
            </p:oleObj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>
            <a:off x="6948264" y="2708920"/>
            <a:ext cx="576062" cy="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4788024" y="1268760"/>
            <a:ext cx="576062" cy="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6"/>
            <a:endCxn id="10" idx="2"/>
          </p:cNvCxnSpPr>
          <p:nvPr/>
        </p:nvCxnSpPr>
        <p:spPr>
          <a:xfrm>
            <a:off x="4644008" y="1412776"/>
            <a:ext cx="1800200" cy="115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51720" y="41490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1720" y="24208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00B050"/>
                </a:solidFill>
              </a:rPr>
              <a:t>2</a:t>
            </a:r>
            <a:endParaRPr lang="zh-TW" alt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11960" y="11967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5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11960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44208" y="40770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6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44208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7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11960" y="53012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3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458112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(-7,2)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7584" y="22048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(-7,8)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05264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(-3,-2)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(-3,5)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5192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(-3,12)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509120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20272" y="2132856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(1,8)</a:t>
            </a:r>
            <a:endParaRPr lang="zh-TW" altLang="en-US" sz="3200" dirty="0"/>
          </a:p>
        </p:txBody>
      </p:sp>
      <p:cxnSp>
        <p:nvCxnSpPr>
          <p:cNvPr id="24" name="直線接點 23"/>
          <p:cNvCxnSpPr>
            <a:stCxn id="7" idx="6"/>
            <a:endCxn id="10" idx="2"/>
          </p:cNvCxnSpPr>
          <p:nvPr/>
        </p:nvCxnSpPr>
        <p:spPr>
          <a:xfrm>
            <a:off x="4644008" y="1412776"/>
            <a:ext cx="1800200" cy="115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4"/>
            <a:endCxn id="8" idx="0"/>
          </p:cNvCxnSpPr>
          <p:nvPr/>
        </p:nvCxnSpPr>
        <p:spPr>
          <a:xfrm>
            <a:off x="4427984" y="1628800"/>
            <a:ext cx="0" cy="15121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51720" y="41490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1720" y="24208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00B050"/>
                </a:solidFill>
              </a:rPr>
              <a:t>2</a:t>
            </a:r>
            <a:endParaRPr lang="zh-TW" alt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11960" y="11967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5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11960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44208" y="40770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6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44208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7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11960" y="53012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3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458112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(-7,2)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7584" y="22048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(-7,8)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05264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(-3,-2)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(-3,5)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5192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(-3,12)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509120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20272" y="2132856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(1,8)</a:t>
            </a:r>
            <a:endParaRPr lang="zh-TW" altLang="en-US" sz="3200" dirty="0"/>
          </a:p>
        </p:txBody>
      </p:sp>
      <p:cxnSp>
        <p:nvCxnSpPr>
          <p:cNvPr id="24" name="直線接點 23"/>
          <p:cNvCxnSpPr>
            <a:stCxn id="7" idx="6"/>
            <a:endCxn id="10" idx="2"/>
          </p:cNvCxnSpPr>
          <p:nvPr/>
        </p:nvCxnSpPr>
        <p:spPr>
          <a:xfrm>
            <a:off x="4644008" y="1412776"/>
            <a:ext cx="1800200" cy="115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4"/>
            <a:endCxn id="8" idx="0"/>
          </p:cNvCxnSpPr>
          <p:nvPr/>
        </p:nvCxnSpPr>
        <p:spPr>
          <a:xfrm>
            <a:off x="4427984" y="1628800"/>
            <a:ext cx="0" cy="15121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427984" y="3573016"/>
            <a:ext cx="0" cy="1728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Convex Set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Every point on the straight line segment within the region</a:t>
            </a:r>
          </a:p>
          <a:p>
            <a:r>
              <a:rPr lang="en-US" altLang="zh-TW" dirty="0" smtClean="0"/>
              <a:t>Every angle &lt; 180 degree</a:t>
            </a:r>
            <a:endParaRPr lang="zh-TW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628800"/>
            <a:ext cx="26289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556792"/>
            <a:ext cx="26574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539552" y="2204864"/>
            <a:ext cx="8915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dirty="0" smtClean="0">
                <a:latin typeface="Times New Roman" pitchFamily="18" charset="0"/>
                <a:cs typeface="Times New Roman" pitchFamily="18" charset="0"/>
                <a:sym typeface="Wingdings 2"/>
              </a:rPr>
              <a:t></a:t>
            </a:r>
            <a:endParaRPr lang="zh-TW" altLang="en-US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60032" y="2132856"/>
            <a:ext cx="7809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dirty="0" smtClean="0">
                <a:latin typeface="Times New Roman" pitchFamily="18" charset="0"/>
                <a:cs typeface="Times New Roman" pitchFamily="18" charset="0"/>
                <a:sym typeface="Wingdings 2"/>
              </a:rPr>
              <a:t></a:t>
            </a:r>
            <a:endParaRPr lang="zh-TW" altLang="en-US" sz="7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51720" y="41490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1720" y="24208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00B050"/>
                </a:solidFill>
              </a:rPr>
              <a:t>2</a:t>
            </a:r>
            <a:endParaRPr lang="zh-TW" alt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11960" y="11967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5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11960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44208" y="40770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6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44208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7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11960" y="53012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3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458112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(-7,2)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7584" y="22048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(-7,8)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05264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(-3,-2)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(-3,5)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5192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(-3,12)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509120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20272" y="2132856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(1,8)</a:t>
            </a:r>
            <a:endParaRPr lang="zh-TW" altLang="en-US" sz="3200" dirty="0"/>
          </a:p>
        </p:txBody>
      </p:sp>
      <p:cxnSp>
        <p:nvCxnSpPr>
          <p:cNvPr id="24" name="直線接點 23"/>
          <p:cNvCxnSpPr>
            <a:stCxn id="7" idx="6"/>
            <a:endCxn id="10" idx="2"/>
          </p:cNvCxnSpPr>
          <p:nvPr/>
        </p:nvCxnSpPr>
        <p:spPr>
          <a:xfrm>
            <a:off x="4644008" y="1412776"/>
            <a:ext cx="1800200" cy="115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7" idx="2"/>
            <a:endCxn id="6" idx="6"/>
          </p:cNvCxnSpPr>
          <p:nvPr/>
        </p:nvCxnSpPr>
        <p:spPr>
          <a:xfrm flipH="1">
            <a:off x="2483768" y="1412776"/>
            <a:ext cx="1728192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51720" y="41490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1720" y="24208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00B050"/>
                </a:solidFill>
              </a:rPr>
              <a:t>2</a:t>
            </a:r>
            <a:endParaRPr lang="zh-TW" alt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11960" y="11967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5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11960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44208" y="40770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6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44208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7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11960" y="53012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3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458112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(-7,2)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7584" y="22048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(-7,8)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05264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(-3,-2)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(-3,5)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5192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(-3,12)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509120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20272" y="2132856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(1,8)</a:t>
            </a:r>
            <a:endParaRPr lang="zh-TW" altLang="en-US" sz="3200" dirty="0"/>
          </a:p>
        </p:txBody>
      </p:sp>
      <p:cxnSp>
        <p:nvCxnSpPr>
          <p:cNvPr id="24" name="直線接點 23"/>
          <p:cNvCxnSpPr>
            <a:stCxn id="7" idx="6"/>
            <a:endCxn id="10" idx="2"/>
          </p:cNvCxnSpPr>
          <p:nvPr/>
        </p:nvCxnSpPr>
        <p:spPr>
          <a:xfrm>
            <a:off x="4644008" y="1412776"/>
            <a:ext cx="1800200" cy="115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7" idx="2"/>
            <a:endCxn id="6" idx="6"/>
          </p:cNvCxnSpPr>
          <p:nvPr/>
        </p:nvCxnSpPr>
        <p:spPr>
          <a:xfrm flipH="1">
            <a:off x="2483768" y="1412776"/>
            <a:ext cx="1728192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4"/>
            <a:endCxn id="5" idx="0"/>
          </p:cNvCxnSpPr>
          <p:nvPr/>
        </p:nvCxnSpPr>
        <p:spPr>
          <a:xfrm>
            <a:off x="2267744" y="2852936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51720" y="41490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1720" y="24208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00B050"/>
                </a:solidFill>
              </a:rPr>
              <a:t>2</a:t>
            </a:r>
            <a:endParaRPr lang="zh-TW" alt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11960" y="11967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5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11960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44208" y="40770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6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44208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7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11960" y="53012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3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458112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(-7,2)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7584" y="22048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(-7,8)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05264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(-3,-2)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(-3,5)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5192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(-3,12)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509120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20272" y="2132856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(1,8)</a:t>
            </a:r>
            <a:endParaRPr lang="zh-TW" altLang="en-US" sz="3200" dirty="0"/>
          </a:p>
        </p:txBody>
      </p:sp>
      <p:cxnSp>
        <p:nvCxnSpPr>
          <p:cNvPr id="24" name="直線接點 23"/>
          <p:cNvCxnSpPr>
            <a:stCxn id="7" idx="6"/>
            <a:endCxn id="10" idx="2"/>
          </p:cNvCxnSpPr>
          <p:nvPr/>
        </p:nvCxnSpPr>
        <p:spPr>
          <a:xfrm>
            <a:off x="4644008" y="1412776"/>
            <a:ext cx="1800200" cy="115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7" idx="2"/>
            <a:endCxn id="6" idx="6"/>
          </p:cNvCxnSpPr>
          <p:nvPr/>
        </p:nvCxnSpPr>
        <p:spPr>
          <a:xfrm flipH="1">
            <a:off x="2483768" y="1412776"/>
            <a:ext cx="1728192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4"/>
            <a:endCxn id="5" idx="0"/>
          </p:cNvCxnSpPr>
          <p:nvPr/>
        </p:nvCxnSpPr>
        <p:spPr>
          <a:xfrm>
            <a:off x="2267744" y="2852936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483768" y="4365104"/>
            <a:ext cx="1728192" cy="115212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4644008" y="4445848"/>
            <a:ext cx="1863472" cy="107138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6660232" y="2780928"/>
            <a:ext cx="0" cy="12961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148064" y="6093296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7030A0"/>
                </a:solidFill>
              </a:rPr>
              <a:t>Time complexity: O(</a:t>
            </a:r>
            <a:r>
              <a:rPr lang="en-US" altLang="zh-TW" sz="2800" dirty="0" err="1" smtClean="0">
                <a:solidFill>
                  <a:srgbClr val="7030A0"/>
                </a:solidFill>
              </a:rPr>
              <a:t>nlogn</a:t>
            </a:r>
            <a:r>
              <a:rPr lang="en-US" altLang="zh-TW" sz="2800" dirty="0" smtClean="0">
                <a:solidFill>
                  <a:srgbClr val="7030A0"/>
                </a:solidFill>
              </a:rPr>
              <a:t>)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 Hull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https://www.youtube.com/watch?v=3fQt5-JgNz0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Quick hull + Andrew’s</a:t>
            </a:r>
            <a:endParaRPr lang="zh-TW" altLang="en-US" dirty="0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636912"/>
            <a:ext cx="38766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636912"/>
            <a:ext cx="38766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Convex Hull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intersection of all convex sets</a:t>
            </a:r>
            <a:endParaRPr lang="zh-TW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420888"/>
            <a:ext cx="26098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群組 10"/>
          <p:cNvGrpSpPr/>
          <p:nvPr/>
        </p:nvGrpSpPr>
        <p:grpSpPr>
          <a:xfrm>
            <a:off x="2411760" y="4725144"/>
            <a:ext cx="4029075" cy="1800225"/>
            <a:chOff x="2483768" y="4797152"/>
            <a:chExt cx="4029075" cy="1800225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4797152"/>
              <a:ext cx="4029075" cy="180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8"/>
            <p:cNvSpPr/>
            <p:nvPr/>
          </p:nvSpPr>
          <p:spPr>
            <a:xfrm>
              <a:off x="5292080" y="5085184"/>
              <a:ext cx="89159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7200" dirty="0" smtClean="0">
                  <a:latin typeface="Times New Roman" pitchFamily="18" charset="0"/>
                  <a:cs typeface="Times New Roman" pitchFamily="18" charset="0"/>
                  <a:sym typeface="Wingdings 2"/>
                </a:rPr>
                <a:t></a:t>
              </a:r>
              <a:endParaRPr lang="zh-TW" altLang="en-US" sz="7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987824" y="5085184"/>
              <a:ext cx="78098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7200" dirty="0" smtClean="0">
                  <a:latin typeface="Times New Roman" pitchFamily="18" charset="0"/>
                  <a:cs typeface="Times New Roman" pitchFamily="18" charset="0"/>
                  <a:sym typeface="Wingdings 2"/>
                </a:rPr>
                <a:t></a:t>
              </a:r>
              <a:endParaRPr lang="zh-TW" altLang="en-US" sz="7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Andrew’s Monotone Chain</a:t>
            </a:r>
            <a:endParaRPr lang="zh-TW" altLang="en-US" dirty="0"/>
          </a:p>
        </p:txBody>
      </p:sp>
      <p:pic>
        <p:nvPicPr>
          <p:cNvPr id="6" name="內容版面配置區 5" descr="Animation_depicting_the_Monotone_algorith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1958181"/>
            <a:ext cx="38100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323528" y="260648"/>
            <a:ext cx="41764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smtClean="0"/>
              <a:t>Sort the points by x-coordinate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smtClean="0"/>
              <a:t>For the sorted array (left to right, </a:t>
            </a:r>
            <a:r>
              <a:rPr lang="en-US" altLang="zh-TW" dirty="0" smtClean="0">
                <a:solidFill>
                  <a:srgbClr val="FF0000"/>
                </a:solidFill>
              </a:rPr>
              <a:t>find the upper hull</a:t>
            </a:r>
            <a:r>
              <a:rPr lang="en-US" altLang="zh-TW" dirty="0" smtClean="0"/>
              <a:t>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TW" dirty="0" smtClean="0"/>
              <a:t>While </a:t>
            </a:r>
            <a:r>
              <a:rPr lang="en-US" altLang="zh-TW" dirty="0" smtClean="0">
                <a:solidFill>
                  <a:srgbClr val="00B050"/>
                </a:solidFill>
              </a:rPr>
              <a:t>L contains at least two points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00B050"/>
                </a:solidFill>
              </a:rPr>
              <a:t>find the last two points in L and the point P[</a:t>
            </a:r>
            <a:r>
              <a:rPr lang="en-US" altLang="zh-TW" dirty="0" err="1" smtClean="0">
                <a:solidFill>
                  <a:srgbClr val="00B050"/>
                </a:solidFill>
              </a:rPr>
              <a:t>i</a:t>
            </a:r>
            <a:r>
              <a:rPr lang="en-US" altLang="zh-TW" dirty="0" smtClean="0">
                <a:solidFill>
                  <a:srgbClr val="00B050"/>
                </a:solidFill>
              </a:rPr>
              <a:t>] make a clockwise turn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remove the last point from 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TW" dirty="0" smtClean="0"/>
              <a:t>Append P[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to L</a:t>
            </a:r>
          </a:p>
          <a:p>
            <a:pPr marL="800100" lvl="1" indent="-342900">
              <a:buFont typeface="+mj-lt"/>
              <a:buAutoNum type="alphaLcParenR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Right to left again, </a:t>
            </a:r>
            <a:r>
              <a:rPr lang="en-US" altLang="zh-TW" dirty="0" smtClean="0">
                <a:solidFill>
                  <a:srgbClr val="0070C0"/>
                </a:solidFill>
              </a:rPr>
              <a:t>find the lower hull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Remove the last point in L because it’s the same as the first point</a:t>
            </a:r>
          </a:p>
          <a:p>
            <a:pPr marL="800100" lvl="1" indent="-342900">
              <a:buFont typeface="+mj-lt"/>
              <a:buAutoNum type="alphaLcParenR"/>
            </a:pP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434" name="Picture 2" descr="http://www.algorithmist.com/images/d/d5/UpperAndLowerConvexHul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060848"/>
            <a:ext cx="3674147" cy="2925188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5148064" y="692696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L: A list of points in the convex hull</a:t>
            </a:r>
          </a:p>
          <a:p>
            <a:r>
              <a:rPr lang="en-US" altLang="zh-TW" dirty="0" smtClean="0"/>
              <a:t>P: A list of points in the plane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627784" y="1700808"/>
          <a:ext cx="3779838" cy="1106488"/>
        </p:xfrm>
        <a:graphic>
          <a:graphicData uri="http://schemas.openxmlformats.org/presentationml/2006/ole">
            <p:oleObj spid="_x0000_s21506" name="方程式" r:id="rId3" imgW="2603160" imgH="761760" progId="Equation.3">
              <p:embed/>
            </p:oleObj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Cross Product Determinant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r>
              <a:rPr lang="en-US" altLang="zh-TW" dirty="0" smtClean="0"/>
              <a:t>If the value is &lt; 0</a:t>
            </a:r>
          </a:p>
          <a:p>
            <a:pPr lvl="1"/>
            <a:r>
              <a:rPr lang="en-US" altLang="zh-TW" dirty="0" smtClean="0"/>
              <a:t>Remove the last point from L</a:t>
            </a:r>
          </a:p>
          <a:p>
            <a:r>
              <a:rPr lang="en-US" altLang="zh-TW" dirty="0" smtClean="0"/>
              <a:t>Else</a:t>
            </a:r>
          </a:p>
          <a:p>
            <a:pPr lvl="1"/>
            <a:r>
              <a:rPr lang="en-US" altLang="zh-TW" dirty="0" smtClean="0"/>
              <a:t>Break the while loop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51720" y="41490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1720" y="24208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00B050"/>
                </a:solidFill>
              </a:rPr>
              <a:t>2</a:t>
            </a:r>
            <a:endParaRPr lang="zh-TW" alt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11960" y="11967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5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11960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44208" y="40770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6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44208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7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11960" y="53012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3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458112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(-7,2)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7584" y="22048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(-7,8)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05264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(-3,-2)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(-3,5)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5192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(-3,12)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509120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20272" y="2132856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(1,8)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51720" y="41490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1720" y="24208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00B050"/>
                </a:solidFill>
              </a:rPr>
              <a:t>2</a:t>
            </a:r>
            <a:endParaRPr lang="zh-TW" alt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11960" y="11967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5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11960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44208" y="40770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6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44208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7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11960" y="53012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3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458112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(-7,2)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7584" y="22048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(-7,8)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05264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(-3,-2)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(-3,5)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5192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(-3,12)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509120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20272" y="2132856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(1,8)</a:t>
            </a:r>
            <a:endParaRPr lang="zh-TW" altLang="en-US" sz="3200" dirty="0"/>
          </a:p>
        </p:txBody>
      </p:sp>
      <p:cxnSp>
        <p:nvCxnSpPr>
          <p:cNvPr id="20" name="直線接點 19"/>
          <p:cNvCxnSpPr>
            <a:stCxn id="5" idx="0"/>
            <a:endCxn id="6" idx="4"/>
          </p:cNvCxnSpPr>
          <p:nvPr/>
        </p:nvCxnSpPr>
        <p:spPr>
          <a:xfrm flipV="1">
            <a:off x="2267744" y="2852936"/>
            <a:ext cx="0" cy="12961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51720" y="41490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1720" y="24208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00B050"/>
                </a:solidFill>
              </a:rPr>
              <a:t>2</a:t>
            </a:r>
            <a:endParaRPr lang="zh-TW" alt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11960" y="11967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5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11960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44208" y="40770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6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44208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7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11960" y="53012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</a:rPr>
              <a:t>3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458112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(-7,2)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7584" y="22048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(-7,8)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05264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(-3,-2)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(-3,5)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51920" y="5486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(-3,12)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509120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20272" y="2132856"/>
            <a:ext cx="120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(1,8)</a:t>
            </a:r>
            <a:endParaRPr lang="zh-TW" altLang="en-US" sz="3200" dirty="0"/>
          </a:p>
        </p:txBody>
      </p:sp>
      <p:cxnSp>
        <p:nvCxnSpPr>
          <p:cNvPr id="20" name="直線接點 19"/>
          <p:cNvCxnSpPr>
            <a:stCxn id="5" idx="0"/>
            <a:endCxn id="6" idx="4"/>
          </p:cNvCxnSpPr>
          <p:nvPr/>
        </p:nvCxnSpPr>
        <p:spPr>
          <a:xfrm flipV="1">
            <a:off x="2267744" y="2852936"/>
            <a:ext cx="0" cy="12961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物件 20"/>
          <p:cNvGraphicFramePr>
            <a:graphicFrameLocks noChangeAspect="1"/>
          </p:cNvGraphicFramePr>
          <p:nvPr/>
        </p:nvGraphicFramePr>
        <p:xfrm>
          <a:off x="179512" y="5949280"/>
          <a:ext cx="3556000" cy="241300"/>
        </p:xfrm>
        <a:graphic>
          <a:graphicData uri="http://schemas.openxmlformats.org/presentationml/2006/ole">
            <p:oleObj spid="_x0000_s20483" name="方程式" r:id="rId3" imgW="3555720" imgH="241200" progId="Equation.3">
              <p:embed/>
            </p:oleObj>
          </a:graphicData>
        </a:graphic>
      </p:graphicFrame>
      <p:cxnSp>
        <p:nvCxnSpPr>
          <p:cNvPr id="31" name="直線單箭頭接點 30"/>
          <p:cNvCxnSpPr/>
          <p:nvPr/>
        </p:nvCxnSpPr>
        <p:spPr>
          <a:xfrm>
            <a:off x="1403648" y="4365104"/>
            <a:ext cx="57606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1403648" y="2780928"/>
            <a:ext cx="57606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向下箭號 32"/>
          <p:cNvSpPr/>
          <p:nvPr/>
        </p:nvSpPr>
        <p:spPr>
          <a:xfrm rot="16200000">
            <a:off x="3419872" y="5301208"/>
            <a:ext cx="576064" cy="576064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649</Words>
  <Application>Microsoft Office PowerPoint</Application>
  <PresentationFormat>如螢幕大小 (4:3)</PresentationFormat>
  <Paragraphs>261</Paragraphs>
  <Slides>23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5" baseType="lpstr">
      <vt:lpstr>Office 佈景主題</vt:lpstr>
      <vt:lpstr>Microsoft 方程式編輯器 3.0</vt:lpstr>
      <vt:lpstr>Convex Hull</vt:lpstr>
      <vt:lpstr>Convex Set</vt:lpstr>
      <vt:lpstr>Convex Hull</vt:lpstr>
      <vt:lpstr>Andrew’s Monotone Chain</vt:lpstr>
      <vt:lpstr>投影片 5</vt:lpstr>
      <vt:lpstr>Cross Product Determinant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Quick Hull Algorithm</vt:lpstr>
    </vt:vector>
  </TitlesOfParts>
  <Company>vivotek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Convex Hull</dc:title>
  <dc:creator>philip.peng</dc:creator>
  <cp:lastModifiedBy>philip.peng</cp:lastModifiedBy>
  <cp:revision>17</cp:revision>
  <dcterms:created xsi:type="dcterms:W3CDTF">2015-10-29T03:26:17Z</dcterms:created>
  <dcterms:modified xsi:type="dcterms:W3CDTF">2015-10-29T09:19:59Z</dcterms:modified>
</cp:coreProperties>
</file>