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3" r:id="rId5"/>
    <p:sldId id="258" r:id="rId6"/>
    <p:sldId id="261" r:id="rId7"/>
    <p:sldId id="259" r:id="rId8"/>
    <p:sldId id="260" r:id="rId9"/>
    <p:sldId id="264" r:id="rId10"/>
    <p:sldId id="265" r:id="rId11"/>
    <p:sldId id="266" r:id="rId12"/>
    <p:sldId id="267" r:id="rId13"/>
    <p:sldId id="282" r:id="rId14"/>
    <p:sldId id="268" r:id="rId15"/>
    <p:sldId id="269"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70" r:id="rId29"/>
    <p:sldId id="295" r:id="rId30"/>
    <p:sldId id="296" r:id="rId31"/>
    <p:sldId id="297" r:id="rId32"/>
    <p:sldId id="28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inn Moluner" initials="FM" lastIdx="1" clrIdx="0">
    <p:extLst>
      <p:ext uri="{19B8F6BF-5375-455C-9EA6-DF929625EA0E}">
        <p15:presenceInfo xmlns:p15="http://schemas.microsoft.com/office/powerpoint/2012/main" userId="e1b2c593cccae4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9/19/2016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jpe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jpeg"/></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TEAM-SZ</a:t>
            </a:r>
            <a:r>
              <a:rPr lang="zh-CN" altLang="en-US" dirty="0"/>
              <a:t>团队培训</a:t>
            </a:r>
          </a:p>
        </p:txBody>
      </p:sp>
      <p:sp>
        <p:nvSpPr>
          <p:cNvPr id="3" name="副标题 2"/>
          <p:cNvSpPr>
            <a:spLocks noGrp="1"/>
          </p:cNvSpPr>
          <p:nvPr>
            <p:ph type="subTitle" idx="1"/>
          </p:nvPr>
        </p:nvSpPr>
        <p:spPr/>
        <p:txBody>
          <a:bodyPr/>
          <a:lstStyle/>
          <a:p>
            <a:r>
              <a:rPr lang="en-US" altLang="zh-CN" dirty="0"/>
              <a:t>2.</a:t>
            </a:r>
            <a:r>
              <a:rPr lang="zh-CN" altLang="en-US" dirty="0"/>
              <a:t>浏览器的使用与调试</a:t>
            </a:r>
          </a:p>
        </p:txBody>
      </p:sp>
      <p:sp>
        <p:nvSpPr>
          <p:cNvPr id="4" name="文本框 3"/>
          <p:cNvSpPr txBox="1"/>
          <p:nvPr/>
        </p:nvSpPr>
        <p:spPr>
          <a:xfrm>
            <a:off x="9854814" y="5015469"/>
            <a:ext cx="1648208" cy="369332"/>
          </a:xfrm>
          <a:prstGeom prst="rect">
            <a:avLst/>
          </a:prstGeom>
          <a:noFill/>
        </p:spPr>
        <p:txBody>
          <a:bodyPr wrap="none" rtlCol="0">
            <a:spAutoFit/>
          </a:bodyPr>
          <a:lstStyle/>
          <a:p>
            <a:r>
              <a:rPr lang="en-US" altLang="zh-CN" dirty="0"/>
              <a:t>By Molunerfinn</a:t>
            </a:r>
            <a:endParaRPr lang="zh-CN" altLang="en-US" dirty="0"/>
          </a:p>
        </p:txBody>
      </p:sp>
    </p:spTree>
    <p:extLst>
      <p:ext uri="{BB962C8B-B14F-4D97-AF65-F5344CB8AC3E}">
        <p14:creationId xmlns:p14="http://schemas.microsoft.com/office/powerpoint/2010/main" val="4024276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054385" y="428771"/>
            <a:ext cx="2475669" cy="461665"/>
          </a:xfrm>
          <a:prstGeom prst="rect">
            <a:avLst/>
          </a:prstGeom>
          <a:noFill/>
        </p:spPr>
        <p:txBody>
          <a:bodyPr wrap="square" rtlCol="0">
            <a:spAutoFit/>
          </a:bodyPr>
          <a:lstStyle/>
          <a:p>
            <a:r>
              <a:rPr lang="en-US" altLang="zh-CN" sz="2400" dirty="0">
                <a:latin typeface="微软雅黑 Light" panose="020B0502040204020203" pitchFamily="34" charset="-122"/>
                <a:ea typeface="微软雅黑 Light" panose="020B0502040204020203" pitchFamily="34" charset="-122"/>
              </a:rPr>
              <a:t>Ajax</a:t>
            </a:r>
            <a:r>
              <a:rPr lang="zh-CN" altLang="en-US" sz="2400" dirty="0">
                <a:latin typeface="微软雅黑 Light" panose="020B0502040204020203" pitchFamily="34" charset="-122"/>
                <a:ea typeface="微软雅黑 Light" panose="020B0502040204020203" pitchFamily="34" charset="-122"/>
              </a:rPr>
              <a:t>请求的查看</a:t>
            </a:r>
          </a:p>
        </p:txBody>
      </p:sp>
      <p:sp>
        <p:nvSpPr>
          <p:cNvPr id="10" name="文本框 9"/>
          <p:cNvSpPr txBox="1"/>
          <p:nvPr/>
        </p:nvSpPr>
        <p:spPr>
          <a:xfrm>
            <a:off x="2054385" y="1025787"/>
            <a:ext cx="8498965" cy="1200329"/>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Ajax</a:t>
            </a:r>
            <a:r>
              <a:rPr lang="zh-CN" altLang="en-US" dirty="0">
                <a:latin typeface="微软雅黑 Light" panose="020B0502040204020203" pitchFamily="34" charset="-122"/>
                <a:ea typeface="微软雅黑 Light" panose="020B0502040204020203" pitchFamily="34" charset="-122"/>
              </a:rPr>
              <a:t>，异步</a:t>
            </a:r>
            <a:r>
              <a:rPr lang="en-US" altLang="zh-CN" dirty="0" err="1">
                <a:latin typeface="微软雅黑 Light" panose="020B0502040204020203" pitchFamily="34" charset="-122"/>
                <a:ea typeface="微软雅黑 Light" panose="020B0502040204020203" pitchFamily="34" charset="-122"/>
              </a:rPr>
              <a:t>js</a:t>
            </a:r>
            <a:r>
              <a:rPr lang="zh-CN" altLang="en-US" dirty="0">
                <a:latin typeface="微软雅黑 Light" panose="020B0502040204020203" pitchFamily="34" charset="-122"/>
                <a:ea typeface="微软雅黑 Light" panose="020B0502040204020203" pitchFamily="34" charset="-122"/>
              </a:rPr>
              <a:t>请求技术。主要用于页面的局部刷新。最常见的例子在于邮箱页面，左侧栏是不动的，右侧的邮件列表内容区会随着用户的点击而改变。在</a:t>
            </a:r>
            <a:r>
              <a:rPr lang="en-US" altLang="zh-CN" dirty="0">
                <a:latin typeface="微软雅黑 Light" panose="020B0502040204020203" pitchFamily="34" charset="-122"/>
                <a:ea typeface="微软雅黑 Light" panose="020B0502040204020203" pitchFamily="34" charset="-122"/>
              </a:rPr>
              <a:t>chrome</a:t>
            </a:r>
            <a:r>
              <a:rPr lang="zh-CN" altLang="en-US" dirty="0">
                <a:latin typeface="微软雅黑 Light" panose="020B0502040204020203" pitchFamily="34" charset="-122"/>
                <a:ea typeface="微软雅黑 Light" panose="020B0502040204020203" pitchFamily="34" charset="-122"/>
              </a:rPr>
              <a:t>里，</a:t>
            </a:r>
            <a:r>
              <a:rPr lang="en-US" altLang="zh-CN" dirty="0">
                <a:latin typeface="微软雅黑 Light" panose="020B0502040204020203" pitchFamily="34" charset="-122"/>
                <a:ea typeface="微软雅黑 Light" panose="020B0502040204020203" pitchFamily="34" charset="-122"/>
              </a:rPr>
              <a:t>ajax</a:t>
            </a:r>
            <a:r>
              <a:rPr lang="zh-CN" altLang="en-US" dirty="0">
                <a:latin typeface="微软雅黑 Light" panose="020B0502040204020203" pitchFamily="34" charset="-122"/>
                <a:ea typeface="微软雅黑 Light" panose="020B0502040204020203" pitchFamily="34" charset="-122"/>
              </a:rPr>
              <a:t>的请求是可以通过</a:t>
            </a:r>
            <a:r>
              <a:rPr lang="en-US" altLang="zh-CN" dirty="0">
                <a:latin typeface="微软雅黑 Light" panose="020B0502040204020203" pitchFamily="34" charset="-122"/>
                <a:ea typeface="微软雅黑 Light" panose="020B0502040204020203" pitchFamily="34" charset="-122"/>
              </a:rPr>
              <a:t>network</a:t>
            </a:r>
            <a:r>
              <a:rPr lang="zh-CN" altLang="en-US" dirty="0">
                <a:latin typeface="微软雅黑 Light" panose="020B0502040204020203" pitchFamily="34" charset="-122"/>
                <a:ea typeface="微软雅黑 Light" panose="020B0502040204020203" pitchFamily="34" charset="-122"/>
              </a:rPr>
              <a:t>栏来查看的。选择</a:t>
            </a:r>
            <a:r>
              <a:rPr lang="en-US" altLang="zh-CN" dirty="0">
                <a:latin typeface="微软雅黑 Light" panose="020B0502040204020203" pitchFamily="34" charset="-122"/>
                <a:ea typeface="微软雅黑 Light" panose="020B0502040204020203" pitchFamily="34" charset="-122"/>
              </a:rPr>
              <a:t>XHR</a:t>
            </a:r>
            <a:r>
              <a:rPr lang="zh-CN" altLang="en-US" dirty="0">
                <a:latin typeface="微软雅黑 Light" panose="020B0502040204020203" pitchFamily="34" charset="-122"/>
                <a:ea typeface="微软雅黑 Light" panose="020B0502040204020203" pitchFamily="34" charset="-122"/>
              </a:rPr>
              <a:t>菜单，就可以出现</a:t>
            </a:r>
            <a:r>
              <a:rPr lang="en-US" altLang="zh-CN" dirty="0">
                <a:latin typeface="微软雅黑 Light" panose="020B0502040204020203" pitchFamily="34" charset="-122"/>
                <a:ea typeface="微软雅黑 Light" panose="020B0502040204020203" pitchFamily="34" charset="-122"/>
              </a:rPr>
              <a:t>ajax</a:t>
            </a:r>
            <a:r>
              <a:rPr lang="zh-CN" altLang="en-US" dirty="0">
                <a:latin typeface="微软雅黑 Light" panose="020B0502040204020203" pitchFamily="34" charset="-122"/>
                <a:ea typeface="微软雅黑 Light" panose="020B0502040204020203" pitchFamily="34" charset="-122"/>
              </a:rPr>
              <a:t>请求的信息。用于调试、查找信息来源很有帮助。</a:t>
            </a:r>
          </a:p>
        </p:txBody>
      </p:sp>
      <p:pic>
        <p:nvPicPr>
          <p:cNvPr id="4097" name="Picture 1" descr="C:\Users\54261\Documents\Tencent Files\542618634\Image\Group\Image4\T5Z0X_IJAZTI]%(%V%H4`8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159" y="2461510"/>
            <a:ext cx="6845416" cy="3969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697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80563" y="1008276"/>
            <a:ext cx="7257394" cy="923330"/>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JS</a:t>
            </a:r>
            <a:r>
              <a:rPr lang="zh-CN" altLang="en-US" dirty="0">
                <a:latin typeface="微软雅黑 Light" panose="020B0502040204020203" pitchFamily="34" charset="-122"/>
                <a:ea typeface="微软雅黑 Light" panose="020B0502040204020203" pitchFamily="34" charset="-122"/>
              </a:rPr>
              <a:t>的调试内容的输出依赖于</a:t>
            </a:r>
            <a:r>
              <a:rPr lang="en-US" altLang="zh-CN" dirty="0">
                <a:latin typeface="微软雅黑 Light" panose="020B0502040204020203" pitchFamily="34" charset="-122"/>
                <a:ea typeface="微软雅黑 Light" panose="020B0502040204020203" pitchFamily="34" charset="-122"/>
              </a:rPr>
              <a:t>console</a:t>
            </a:r>
            <a:r>
              <a:rPr lang="zh-CN" altLang="en-US" dirty="0">
                <a:latin typeface="微软雅黑 Light" panose="020B0502040204020203" pitchFamily="34" charset="-122"/>
                <a:ea typeface="微软雅黑 Light" panose="020B0502040204020203" pitchFamily="34" charset="-122"/>
              </a:rPr>
              <a:t>这个控制台。这个是</a:t>
            </a:r>
            <a:r>
              <a:rPr lang="en-US" altLang="zh-CN" dirty="0" err="1">
                <a:latin typeface="微软雅黑 Light" panose="020B0502040204020203" pitchFamily="34" charset="-122"/>
                <a:ea typeface="微软雅黑 Light" panose="020B0502040204020203" pitchFamily="34" charset="-122"/>
              </a:rPr>
              <a:t>js</a:t>
            </a:r>
            <a:r>
              <a:rPr lang="zh-CN" altLang="en-US" dirty="0">
                <a:latin typeface="微软雅黑 Light" panose="020B0502040204020203" pitchFamily="34" charset="-122"/>
                <a:ea typeface="微软雅黑 Light" panose="020B0502040204020203" pitchFamily="34" charset="-122"/>
              </a:rPr>
              <a:t>代码调试的一个最常用的地方。报错、变量、数组等等都可以通过</a:t>
            </a:r>
            <a:r>
              <a:rPr lang="en-US" altLang="zh-CN" dirty="0">
                <a:latin typeface="微软雅黑 Light" panose="020B0502040204020203" pitchFamily="34" charset="-122"/>
                <a:ea typeface="微软雅黑 Light" panose="020B0502040204020203" pitchFamily="34" charset="-122"/>
              </a:rPr>
              <a:t>console</a:t>
            </a:r>
            <a:r>
              <a:rPr lang="zh-CN" altLang="en-US" dirty="0">
                <a:latin typeface="微软雅黑 Light" panose="020B0502040204020203" pitchFamily="34" charset="-122"/>
                <a:ea typeface="微软雅黑 Light" panose="020B0502040204020203" pitchFamily="34" charset="-122"/>
              </a:rPr>
              <a:t>控制台来查看。</a:t>
            </a:r>
          </a:p>
        </p:txBody>
      </p:sp>
      <p:sp>
        <p:nvSpPr>
          <p:cNvPr id="11" name="文本框 10"/>
          <p:cNvSpPr txBox="1"/>
          <p:nvPr/>
        </p:nvSpPr>
        <p:spPr>
          <a:xfrm>
            <a:off x="3733101" y="250705"/>
            <a:ext cx="4952318" cy="523220"/>
          </a:xfrm>
          <a:prstGeom prst="rect">
            <a:avLst/>
          </a:prstGeom>
          <a:noFill/>
        </p:spPr>
        <p:txBody>
          <a:bodyPr wrap="none" rtlCol="0">
            <a:spAutoFit/>
          </a:bodyPr>
          <a:lstStyle/>
          <a:p>
            <a:r>
              <a:rPr lang="en-US" altLang="zh-CN" sz="2800" dirty="0">
                <a:latin typeface="微软雅黑 Light" panose="020B0502040204020203" pitchFamily="34" charset="-122"/>
                <a:ea typeface="微软雅黑 Light" panose="020B0502040204020203" pitchFamily="34" charset="-122"/>
              </a:rPr>
              <a:t>Chrome</a:t>
            </a:r>
            <a:r>
              <a:rPr lang="zh-CN" altLang="en-US" sz="2800" dirty="0">
                <a:latin typeface="微软雅黑 Light" panose="020B0502040204020203" pitchFamily="34" charset="-122"/>
                <a:ea typeface="微软雅黑 Light" panose="020B0502040204020203" pitchFamily="34" charset="-122"/>
              </a:rPr>
              <a:t>开发者工具之</a:t>
            </a:r>
            <a:r>
              <a:rPr lang="en-US" altLang="zh-CN" sz="2800" dirty="0">
                <a:latin typeface="微软雅黑 Light" panose="020B0502040204020203" pitchFamily="34" charset="-122"/>
                <a:ea typeface="微软雅黑 Light" panose="020B0502040204020203" pitchFamily="34" charset="-122"/>
              </a:rPr>
              <a:t>Console</a:t>
            </a:r>
            <a:endParaRPr lang="zh-CN" altLang="en-US" sz="2800" dirty="0">
              <a:latin typeface="微软雅黑 Light" panose="020B0502040204020203" pitchFamily="34" charset="-122"/>
              <a:ea typeface="微软雅黑 Light" panose="020B0502040204020203" pitchFamily="34" charset="-122"/>
            </a:endParaRPr>
          </a:p>
        </p:txBody>
      </p:sp>
      <p:pic>
        <p:nvPicPr>
          <p:cNvPr id="5121" name="Picture 1" descr="C:\Users\54261\AppData\Roaming\Tencent\Users\542618634\QQ\WinTemp\RichOle\Q[[68}J_K`{R9AY16_JOC~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2185" y="2172749"/>
            <a:ext cx="6534150" cy="230505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2580564" y="4983061"/>
            <a:ext cx="7257394" cy="646331"/>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最常用的</a:t>
            </a:r>
            <a:r>
              <a:rPr lang="en-US" altLang="zh-CN" dirty="0">
                <a:latin typeface="微软雅黑 Light" panose="020B0502040204020203" pitchFamily="34" charset="-122"/>
                <a:ea typeface="微软雅黑 Light" panose="020B0502040204020203" pitchFamily="34" charset="-122"/>
              </a:rPr>
              <a:t>console</a:t>
            </a:r>
            <a:r>
              <a:rPr lang="zh-CN" altLang="en-US" dirty="0">
                <a:latin typeface="微软雅黑 Light" panose="020B0502040204020203" pitchFamily="34" charset="-122"/>
                <a:ea typeface="微软雅黑 Light" panose="020B0502040204020203" pitchFamily="34" charset="-122"/>
              </a:rPr>
              <a:t>命令就是</a:t>
            </a:r>
            <a:r>
              <a:rPr lang="en-US" altLang="zh-CN" dirty="0">
                <a:latin typeface="微软雅黑 Light" panose="020B0502040204020203" pitchFamily="34" charset="-122"/>
                <a:ea typeface="微软雅黑 Light" panose="020B0502040204020203" pitchFamily="34" charset="-122"/>
              </a:rPr>
              <a:t>console.log()</a:t>
            </a:r>
            <a:r>
              <a:rPr lang="zh-CN" altLang="en-US" dirty="0">
                <a:latin typeface="微软雅黑 Light" panose="020B0502040204020203" pitchFamily="34" charset="-122"/>
                <a:ea typeface="微软雅黑 Light" panose="020B0502040204020203" pitchFamily="34" charset="-122"/>
              </a:rPr>
              <a:t>。通过</a:t>
            </a:r>
            <a:r>
              <a:rPr lang="en-US" altLang="zh-CN" dirty="0">
                <a:latin typeface="微软雅黑 Light" panose="020B0502040204020203" pitchFamily="34" charset="-122"/>
                <a:ea typeface="微软雅黑 Light" panose="020B0502040204020203" pitchFamily="34" charset="-122"/>
              </a:rPr>
              <a:t>log</a:t>
            </a:r>
            <a:r>
              <a:rPr lang="zh-CN" altLang="en-US" dirty="0">
                <a:latin typeface="微软雅黑 Light" panose="020B0502040204020203" pitchFamily="34" charset="-122"/>
                <a:ea typeface="微软雅黑 Light" panose="020B0502040204020203" pitchFamily="34" charset="-122"/>
              </a:rPr>
              <a:t>可以输出大部分信息。例如上面的信息就是来自于</a:t>
            </a:r>
            <a:r>
              <a:rPr lang="en-US" altLang="zh-CN" dirty="0">
                <a:latin typeface="微软雅黑 Light" panose="020B0502040204020203" pitchFamily="34" charset="-122"/>
                <a:ea typeface="微软雅黑 Light" panose="020B0502040204020203" pitchFamily="34" charset="-122"/>
              </a:rPr>
              <a:t>console.log()</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430871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46914" y="302004"/>
            <a:ext cx="3064557" cy="400110"/>
          </a:xfrm>
          <a:prstGeom prst="rect">
            <a:avLst/>
          </a:prstGeom>
          <a:noFill/>
        </p:spPr>
        <p:txBody>
          <a:bodyPr wrap="none" rtlCol="0">
            <a:spAutoFit/>
          </a:bodyPr>
          <a:lstStyle/>
          <a:p>
            <a:r>
              <a:rPr lang="en-US" altLang="zh-CN" sz="2000" dirty="0" err="1">
                <a:latin typeface="微软雅黑 Light" panose="020B0502040204020203" pitchFamily="34" charset="-122"/>
                <a:ea typeface="微软雅黑 Light" panose="020B0502040204020203" pitchFamily="34" charset="-122"/>
              </a:rPr>
              <a:t>console.group</a:t>
            </a:r>
            <a:r>
              <a:rPr lang="en-US" altLang="zh-CN" sz="2000" dirty="0">
                <a:latin typeface="微软雅黑 Light" panose="020B0502040204020203" pitchFamily="34" charset="-122"/>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rPr>
              <a:t>分组输出</a:t>
            </a:r>
            <a:endParaRPr lang="zh-CN" altLang="en-US" sz="1000" dirty="0">
              <a:latin typeface="微软雅黑 Light" panose="020B0502040204020203" pitchFamily="34" charset="-122"/>
              <a:ea typeface="微软雅黑 Light" panose="020B0502040204020203" pitchFamily="34" charset="-122"/>
            </a:endParaRPr>
          </a:p>
        </p:txBody>
      </p:sp>
      <p:pic>
        <p:nvPicPr>
          <p:cNvPr id="6145" name="Picture 1" descr="C:\Users\54261\AppData\Roaming\Tencent\Users\542618634\QQ\WinTemp\RichOle\Q_P[P(8C]B}LR~5%`D$%Z6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6914" y="905903"/>
            <a:ext cx="682942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3"/>
          <a:stretch>
            <a:fillRect/>
          </a:stretch>
        </p:blipFill>
        <p:spPr>
          <a:xfrm>
            <a:off x="2104063" y="2300317"/>
            <a:ext cx="6715125" cy="771525"/>
          </a:xfrm>
          <a:prstGeom prst="rect">
            <a:avLst/>
          </a:prstGeom>
        </p:spPr>
      </p:pic>
      <p:sp>
        <p:nvSpPr>
          <p:cNvPr id="9" name="文本框 8"/>
          <p:cNvSpPr txBox="1"/>
          <p:nvPr/>
        </p:nvSpPr>
        <p:spPr>
          <a:xfrm>
            <a:off x="2046914" y="3375402"/>
            <a:ext cx="2884123" cy="400110"/>
          </a:xfrm>
          <a:prstGeom prst="rect">
            <a:avLst/>
          </a:prstGeom>
          <a:noFill/>
        </p:spPr>
        <p:txBody>
          <a:bodyPr wrap="none" rtlCol="0">
            <a:spAutoFit/>
          </a:bodyPr>
          <a:lstStyle/>
          <a:p>
            <a:r>
              <a:rPr lang="en-US" altLang="zh-CN" sz="2000" dirty="0" err="1">
                <a:latin typeface="微软雅黑 Light" panose="020B0502040204020203" pitchFamily="34" charset="-122"/>
                <a:ea typeface="微软雅黑 Light" panose="020B0502040204020203" pitchFamily="34" charset="-122"/>
              </a:rPr>
              <a:t>console.table</a:t>
            </a:r>
            <a:r>
              <a:rPr lang="en-US" altLang="zh-CN" sz="2000" dirty="0">
                <a:latin typeface="微软雅黑 Light" panose="020B0502040204020203" pitchFamily="34" charset="-122"/>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rPr>
              <a:t>表格输出</a:t>
            </a:r>
            <a:endParaRPr lang="zh-CN" altLang="en-US" sz="1000" dirty="0">
              <a:latin typeface="微软雅黑 Light" panose="020B0502040204020203" pitchFamily="34" charset="-122"/>
              <a:ea typeface="微软雅黑 Light" panose="020B0502040204020203" pitchFamily="34" charset="-122"/>
            </a:endParaRPr>
          </a:p>
        </p:txBody>
      </p:sp>
      <p:pic>
        <p:nvPicPr>
          <p:cNvPr id="6146" name="Picture 2" descr="C:\Users\54261\Documents\Tencent Files\542618634\Image\Group\Image4\VE(X%5PPIMK_X$9H78HK8%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4063" y="4079073"/>
            <a:ext cx="6591300" cy="185737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9451129" y="1653986"/>
            <a:ext cx="1832064" cy="646331"/>
          </a:xfrm>
          <a:prstGeom prst="rect">
            <a:avLst/>
          </a:prstGeom>
          <a:noFill/>
        </p:spPr>
        <p:txBody>
          <a:bodyPr wrap="square" rtlCol="0">
            <a:spAutoFit/>
          </a:bodyPr>
          <a:lstStyle/>
          <a:p>
            <a:pPr algn="ctr"/>
            <a:r>
              <a:rPr lang="zh-CN" altLang="en-US" dirty="0">
                <a:latin typeface="微软雅黑 Light" panose="020B0502040204020203" pitchFamily="34" charset="-122"/>
                <a:ea typeface="微软雅黑 Light" panose="020B0502040204020203" pitchFamily="34" charset="-122"/>
              </a:rPr>
              <a:t>用于输出相近信息并得以区分</a:t>
            </a:r>
          </a:p>
        </p:txBody>
      </p:sp>
      <p:sp>
        <p:nvSpPr>
          <p:cNvPr id="12" name="文本框 11"/>
          <p:cNvSpPr txBox="1"/>
          <p:nvPr/>
        </p:nvSpPr>
        <p:spPr>
          <a:xfrm>
            <a:off x="9451129" y="4684594"/>
            <a:ext cx="1832064" cy="923330"/>
          </a:xfrm>
          <a:prstGeom prst="rect">
            <a:avLst/>
          </a:prstGeom>
          <a:noFill/>
        </p:spPr>
        <p:txBody>
          <a:bodyPr wrap="square" rtlCol="0">
            <a:spAutoFit/>
          </a:bodyPr>
          <a:lstStyle/>
          <a:p>
            <a:pPr algn="ctr"/>
            <a:r>
              <a:rPr lang="zh-CN" altLang="en-US" dirty="0">
                <a:latin typeface="微软雅黑 Light" panose="020B0502040204020203" pitchFamily="34" charset="-122"/>
                <a:ea typeface="微软雅黑 Light" panose="020B0502040204020203" pitchFamily="34" charset="-122"/>
              </a:rPr>
              <a:t>用于输出对象、</a:t>
            </a:r>
            <a:r>
              <a:rPr lang="en-US" altLang="zh-CN" dirty="0" err="1">
                <a:latin typeface="微软雅黑 Light" panose="020B0502040204020203" pitchFamily="34" charset="-122"/>
                <a:ea typeface="微软雅黑 Light" panose="020B0502040204020203" pitchFamily="34" charset="-122"/>
              </a:rPr>
              <a:t>json</a:t>
            </a:r>
            <a:r>
              <a:rPr lang="zh-CN" altLang="en-US" dirty="0">
                <a:latin typeface="微软雅黑 Light" panose="020B0502040204020203" pitchFamily="34" charset="-122"/>
                <a:ea typeface="微软雅黑 Light" panose="020B0502040204020203" pitchFamily="34" charset="-122"/>
              </a:rPr>
              <a:t>信息，使其结构更清晰</a:t>
            </a:r>
          </a:p>
        </p:txBody>
      </p:sp>
    </p:spTree>
    <p:extLst>
      <p:ext uri="{BB962C8B-B14F-4D97-AF65-F5344CB8AC3E}">
        <p14:creationId xmlns:p14="http://schemas.microsoft.com/office/powerpoint/2010/main" val="2761071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21747" y="251670"/>
            <a:ext cx="2820003" cy="400110"/>
          </a:xfrm>
          <a:prstGeom prst="rect">
            <a:avLst/>
          </a:prstGeom>
          <a:noFill/>
        </p:spPr>
        <p:txBody>
          <a:bodyPr wrap="none" rtlCol="0">
            <a:spAutoFit/>
          </a:bodyPr>
          <a:lstStyle/>
          <a:p>
            <a:r>
              <a:rPr lang="en-US" altLang="zh-CN" sz="2000" dirty="0" err="1">
                <a:latin typeface="微软雅黑 Light" panose="020B0502040204020203" pitchFamily="34" charset="-122"/>
                <a:ea typeface="微软雅黑 Light" panose="020B0502040204020203" pitchFamily="34" charset="-122"/>
              </a:rPr>
              <a:t>console.time</a:t>
            </a:r>
            <a:r>
              <a:rPr lang="en-US" altLang="zh-CN" sz="2000" dirty="0">
                <a:latin typeface="微软雅黑 Light" panose="020B0502040204020203" pitchFamily="34" charset="-122"/>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rPr>
              <a:t>时间输出</a:t>
            </a:r>
            <a:endParaRPr lang="zh-CN" altLang="en-US" sz="1000" dirty="0">
              <a:latin typeface="微软雅黑 Light" panose="020B0502040204020203" pitchFamily="34" charset="-122"/>
              <a:ea typeface="微软雅黑 Light" panose="020B0502040204020203" pitchFamily="34" charset="-122"/>
            </a:endParaRPr>
          </a:p>
        </p:txBody>
      </p:sp>
      <p:pic>
        <p:nvPicPr>
          <p:cNvPr id="7169" name="Picture 1" descr="C:\Users\54261\AppData\Roaming\Tencent\Users\542618634\QQ\WinTemp\RichOle\MIP]5K}K2$W4OP5(HC)DU8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747" y="872454"/>
            <a:ext cx="6477000" cy="93345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9400795" y="1016013"/>
            <a:ext cx="1832064" cy="646331"/>
          </a:xfrm>
          <a:prstGeom prst="rect">
            <a:avLst/>
          </a:prstGeom>
          <a:noFill/>
        </p:spPr>
        <p:txBody>
          <a:bodyPr wrap="square" rtlCol="0">
            <a:spAutoFit/>
          </a:bodyPr>
          <a:lstStyle/>
          <a:p>
            <a:pPr algn="ctr"/>
            <a:r>
              <a:rPr lang="zh-CN" altLang="en-US">
                <a:latin typeface="微软雅黑 Light" panose="020B0502040204020203" pitchFamily="34" charset="-122"/>
                <a:ea typeface="微软雅黑 Light" panose="020B0502040204020203" pitchFamily="34" charset="-122"/>
              </a:rPr>
              <a:t>用于查看代码之间执行时间</a:t>
            </a:r>
            <a:endParaRPr lang="zh-CN" altLang="en-US" dirty="0">
              <a:latin typeface="微软雅黑 Light" panose="020B0502040204020203" pitchFamily="34" charset="-122"/>
              <a:ea typeface="微软雅黑 Light" panose="020B0502040204020203" pitchFamily="34" charset="-122"/>
            </a:endParaRPr>
          </a:p>
        </p:txBody>
      </p:sp>
      <p:sp>
        <p:nvSpPr>
          <p:cNvPr id="7" name="文本框 6"/>
          <p:cNvSpPr txBox="1"/>
          <p:nvPr/>
        </p:nvSpPr>
        <p:spPr>
          <a:xfrm>
            <a:off x="2021746" y="2383872"/>
            <a:ext cx="2878609" cy="400110"/>
          </a:xfrm>
          <a:prstGeom prst="rect">
            <a:avLst/>
          </a:prstGeom>
          <a:noFill/>
        </p:spPr>
        <p:txBody>
          <a:bodyPr wrap="none" rtlCol="0">
            <a:spAutoFit/>
          </a:bodyPr>
          <a:lstStyle/>
          <a:p>
            <a:r>
              <a:rPr lang="en-US" altLang="zh-CN" sz="2000" dirty="0" err="1">
                <a:latin typeface="微软雅黑 Light" panose="020B0502040204020203" pitchFamily="34" charset="-122"/>
                <a:ea typeface="微软雅黑 Light" panose="020B0502040204020203" pitchFamily="34" charset="-122"/>
              </a:rPr>
              <a:t>console.error</a:t>
            </a:r>
            <a:r>
              <a:rPr lang="en-US" altLang="zh-CN" sz="2000" dirty="0">
                <a:latin typeface="微软雅黑 Light" panose="020B0502040204020203" pitchFamily="34" charset="-122"/>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rPr>
              <a:t>报错输出</a:t>
            </a:r>
            <a:endParaRPr lang="zh-CN" altLang="en-US" sz="1000" dirty="0">
              <a:latin typeface="微软雅黑 Light" panose="020B0502040204020203" pitchFamily="34" charset="-122"/>
              <a:ea typeface="微软雅黑 Light" panose="020B0502040204020203" pitchFamily="34" charset="-122"/>
            </a:endParaRPr>
          </a:p>
        </p:txBody>
      </p:sp>
      <p:pic>
        <p:nvPicPr>
          <p:cNvPr id="7170" name="Picture 2" descr="C:\Users\54261\AppData\Roaming\Tencent\Users\542618634\QQ\WinTemp\RichOle\C`DC1VU(7W2[9E]PZ@ZX3%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1746" y="2978092"/>
            <a:ext cx="6629400" cy="466725"/>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9502861" y="3026788"/>
            <a:ext cx="1832064" cy="369332"/>
          </a:xfrm>
          <a:prstGeom prst="rect">
            <a:avLst/>
          </a:prstGeom>
          <a:noFill/>
        </p:spPr>
        <p:txBody>
          <a:bodyPr wrap="square" rtlCol="0">
            <a:spAutoFit/>
          </a:bodyPr>
          <a:lstStyle/>
          <a:p>
            <a:pPr algn="ctr"/>
            <a:r>
              <a:rPr lang="zh-CN" altLang="en-US" dirty="0">
                <a:latin typeface="微软雅黑 Light" panose="020B0502040204020203" pitchFamily="34" charset="-122"/>
                <a:ea typeface="微软雅黑 Light" panose="020B0502040204020203" pitchFamily="34" charset="-122"/>
              </a:rPr>
              <a:t>用于提示错误</a:t>
            </a:r>
          </a:p>
        </p:txBody>
      </p:sp>
      <p:pic>
        <p:nvPicPr>
          <p:cNvPr id="7171" name="Picture 3" descr="C:\Users\54261\AppData\Roaming\Tencent\Users\542618634\QQ\WinTemp\RichOle\9EAIRBHE1UZZ_PE}U2H@EZ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1746" y="4424058"/>
            <a:ext cx="3371850" cy="1314450"/>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2021746" y="3807730"/>
            <a:ext cx="2296719" cy="400110"/>
          </a:xfrm>
          <a:prstGeom prst="rect">
            <a:avLst/>
          </a:prstGeom>
          <a:noFill/>
        </p:spPr>
        <p:txBody>
          <a:bodyPr wrap="none" rtlCol="0">
            <a:spAutoFit/>
          </a:bodyPr>
          <a:lstStyle/>
          <a:p>
            <a:r>
              <a:rPr lang="en-US" altLang="zh-CN" sz="2000" dirty="0">
                <a:latin typeface="微软雅黑 Light" panose="020B0502040204020203" pitchFamily="34" charset="-122"/>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rPr>
              <a:t>类</a:t>
            </a:r>
            <a:r>
              <a:rPr lang="en-US" altLang="zh-CN" sz="2000" dirty="0">
                <a:latin typeface="微软雅黑 Light" panose="020B0502040204020203" pitchFamily="34" charset="-122"/>
                <a:ea typeface="微软雅黑 Light" panose="020B0502040204020203" pitchFamily="34" charset="-122"/>
              </a:rPr>
              <a:t>jQuery</a:t>
            </a:r>
            <a:r>
              <a:rPr lang="zh-CN" altLang="en-US" sz="2000" dirty="0">
                <a:latin typeface="微软雅黑 Light" panose="020B0502040204020203" pitchFamily="34" charset="-122"/>
                <a:ea typeface="微软雅黑 Light" panose="020B0502040204020203" pitchFamily="34" charset="-122"/>
              </a:rPr>
              <a:t>选择器</a:t>
            </a:r>
            <a:endParaRPr lang="zh-CN" altLang="en-US" sz="1000" dirty="0">
              <a:latin typeface="微软雅黑 Light" panose="020B0502040204020203" pitchFamily="34" charset="-122"/>
              <a:ea typeface="微软雅黑 Light" panose="020B0502040204020203" pitchFamily="34" charset="-122"/>
            </a:endParaRPr>
          </a:p>
        </p:txBody>
      </p:sp>
      <p:sp>
        <p:nvSpPr>
          <p:cNvPr id="14" name="文本框 13"/>
          <p:cNvSpPr txBox="1"/>
          <p:nvPr/>
        </p:nvSpPr>
        <p:spPr>
          <a:xfrm>
            <a:off x="7004807" y="4760564"/>
            <a:ext cx="4330118" cy="646331"/>
          </a:xfrm>
          <a:prstGeom prst="rect">
            <a:avLst/>
          </a:prstGeom>
          <a:noFill/>
        </p:spPr>
        <p:txBody>
          <a:bodyPr wrap="square" rtlCol="0">
            <a:spAutoFit/>
          </a:bodyPr>
          <a:lstStyle/>
          <a:p>
            <a:pPr algn="ctr"/>
            <a:r>
              <a:rPr lang="zh-CN" altLang="en-US" dirty="0">
                <a:latin typeface="微软雅黑 Light" panose="020B0502040204020203" pitchFamily="34" charset="-122"/>
                <a:ea typeface="微软雅黑 Light" panose="020B0502040204020203" pitchFamily="34" charset="-122"/>
              </a:rPr>
              <a:t>用于使用类似</a:t>
            </a:r>
            <a:r>
              <a:rPr lang="en-US" altLang="zh-CN" dirty="0">
                <a:latin typeface="微软雅黑 Light" panose="020B0502040204020203" pitchFamily="34" charset="-122"/>
                <a:ea typeface="微软雅黑 Light" panose="020B0502040204020203" pitchFamily="34" charset="-122"/>
              </a:rPr>
              <a:t>jQuery</a:t>
            </a:r>
            <a:r>
              <a:rPr lang="zh-CN" altLang="en-US" dirty="0">
                <a:latin typeface="微软雅黑 Light" panose="020B0502040204020203" pitchFamily="34" charset="-122"/>
                <a:ea typeface="微软雅黑 Light" panose="020B0502040204020203" pitchFamily="34" charset="-122"/>
              </a:rPr>
              <a:t>选择器的方式快速选择中相应元素</a:t>
            </a:r>
          </a:p>
        </p:txBody>
      </p:sp>
    </p:spTree>
    <p:extLst>
      <p:ext uri="{BB962C8B-B14F-4D97-AF65-F5344CB8AC3E}">
        <p14:creationId xmlns:p14="http://schemas.microsoft.com/office/powerpoint/2010/main" val="1952723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162519" y="1309607"/>
            <a:ext cx="6811085" cy="646331"/>
          </a:xfrm>
          <a:prstGeom prst="rect">
            <a:avLst/>
          </a:prstGeom>
          <a:noFill/>
        </p:spPr>
        <p:txBody>
          <a:bodyPr wrap="square" rtlCol="0">
            <a:spAutoFit/>
          </a:bodyPr>
          <a:lstStyle/>
          <a:p>
            <a:pPr algn="ctr"/>
            <a:r>
              <a:rPr lang="en-US" altLang="zh-CN" dirty="0">
                <a:latin typeface="微软雅黑 Light" panose="020B0502040204020203" pitchFamily="34" charset="-122"/>
                <a:ea typeface="微软雅黑 Light" panose="020B0502040204020203" pitchFamily="34" charset="-122"/>
              </a:rPr>
              <a:t>Sources</a:t>
            </a:r>
            <a:r>
              <a:rPr lang="zh-CN" altLang="en-US" dirty="0">
                <a:latin typeface="微软雅黑 Light" panose="020B0502040204020203" pitchFamily="34" charset="-122"/>
                <a:ea typeface="微软雅黑 Light" panose="020B0502040204020203" pitchFamily="34" charset="-122"/>
              </a:rPr>
              <a:t>面板展示了整个网站的静态资源列表，可以通过</a:t>
            </a:r>
            <a:r>
              <a:rPr lang="en-US" altLang="zh-CN" dirty="0">
                <a:latin typeface="微软雅黑 Light" panose="020B0502040204020203" pitchFamily="34" charset="-122"/>
                <a:ea typeface="微软雅黑 Light" panose="020B0502040204020203" pitchFamily="34" charset="-122"/>
              </a:rPr>
              <a:t>sources</a:t>
            </a:r>
            <a:r>
              <a:rPr lang="zh-CN" altLang="en-US" dirty="0">
                <a:latin typeface="微软雅黑 Light" panose="020B0502040204020203" pitchFamily="34" charset="-122"/>
                <a:ea typeface="微软雅黑 Light" panose="020B0502040204020203" pitchFamily="34" charset="-122"/>
              </a:rPr>
              <a:t>面板对静态资源例如</a:t>
            </a:r>
            <a:r>
              <a:rPr lang="en-US" altLang="zh-CN" dirty="0" err="1">
                <a:latin typeface="微软雅黑 Light" panose="020B0502040204020203" pitchFamily="34" charset="-122"/>
                <a:ea typeface="微软雅黑 Light" panose="020B0502040204020203" pitchFamily="34" charset="-122"/>
              </a:rPr>
              <a:t>css</a:t>
            </a:r>
            <a:r>
              <a:rPr lang="zh-CN" altLang="en-US"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js</a:t>
            </a:r>
            <a:r>
              <a:rPr lang="zh-CN" altLang="en-US" dirty="0">
                <a:latin typeface="微软雅黑 Light" panose="020B0502040204020203" pitchFamily="34" charset="-122"/>
                <a:ea typeface="微软雅黑 Light" panose="020B0502040204020203" pitchFamily="34" charset="-122"/>
              </a:rPr>
              <a:t>查看和修改、调试。</a:t>
            </a:r>
          </a:p>
        </p:txBody>
      </p:sp>
      <p:sp>
        <p:nvSpPr>
          <p:cNvPr id="8" name="文本框 7"/>
          <p:cNvSpPr txBox="1"/>
          <p:nvPr/>
        </p:nvSpPr>
        <p:spPr>
          <a:xfrm>
            <a:off x="4118993" y="491805"/>
            <a:ext cx="4898136" cy="523220"/>
          </a:xfrm>
          <a:prstGeom prst="rect">
            <a:avLst/>
          </a:prstGeom>
          <a:noFill/>
        </p:spPr>
        <p:txBody>
          <a:bodyPr wrap="none" rtlCol="0">
            <a:spAutoFit/>
          </a:bodyPr>
          <a:lstStyle/>
          <a:p>
            <a:r>
              <a:rPr lang="en-US" altLang="zh-CN" sz="2800" dirty="0">
                <a:latin typeface="微软雅黑 Light" panose="020B0502040204020203" pitchFamily="34" charset="-122"/>
                <a:ea typeface="微软雅黑 Light" panose="020B0502040204020203" pitchFamily="34" charset="-122"/>
              </a:rPr>
              <a:t>Chrome</a:t>
            </a:r>
            <a:r>
              <a:rPr lang="zh-CN" altLang="en-US" sz="2800" dirty="0">
                <a:latin typeface="微软雅黑 Light" panose="020B0502040204020203" pitchFamily="34" charset="-122"/>
                <a:ea typeface="微软雅黑 Light" panose="020B0502040204020203" pitchFamily="34" charset="-122"/>
              </a:rPr>
              <a:t>开发者工具之</a:t>
            </a:r>
            <a:r>
              <a:rPr lang="en-US" altLang="zh-CN" sz="2800" dirty="0">
                <a:latin typeface="微软雅黑 Light" panose="020B0502040204020203" pitchFamily="34" charset="-122"/>
                <a:ea typeface="微软雅黑 Light" panose="020B0502040204020203" pitchFamily="34" charset="-122"/>
              </a:rPr>
              <a:t>Sources</a:t>
            </a:r>
            <a:endParaRPr lang="zh-CN" altLang="en-US" sz="2800" dirty="0">
              <a:latin typeface="微软雅黑 Light" panose="020B0502040204020203" pitchFamily="34" charset="-122"/>
              <a:ea typeface="微软雅黑 Light" panose="020B0502040204020203" pitchFamily="34" charset="-122"/>
            </a:endParaRPr>
          </a:p>
        </p:txBody>
      </p:sp>
      <p:pic>
        <p:nvPicPr>
          <p:cNvPr id="8193" name="Picture 1" descr="C:\Users\54261\Documents\Tencent Files\542618634\Image\Group\Image4\`4O8R%WQM(}_H_1IY9D1UG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575" y="2317632"/>
            <a:ext cx="7800975"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659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963810" y="234892"/>
            <a:ext cx="1723549"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格式化代码</a:t>
            </a:r>
          </a:p>
        </p:txBody>
      </p:sp>
      <p:pic>
        <p:nvPicPr>
          <p:cNvPr id="9217" name="Picture 1" descr="C:\Users\54261\AppData\Roaming\Tencent\Users\542618634\QQ\WinTemp\RichOle\R}%@4DA[1[3FJQ)T44GUHB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3810" y="1979803"/>
            <a:ext cx="3819525" cy="415290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6274484" y="1884553"/>
            <a:ext cx="5095875" cy="4248150"/>
          </a:xfrm>
          <a:prstGeom prst="rect">
            <a:avLst/>
          </a:prstGeom>
        </p:spPr>
      </p:pic>
      <p:sp>
        <p:nvSpPr>
          <p:cNvPr id="6" name="文本框 5"/>
          <p:cNvSpPr txBox="1"/>
          <p:nvPr/>
        </p:nvSpPr>
        <p:spPr>
          <a:xfrm>
            <a:off x="1963810" y="796846"/>
            <a:ext cx="9487162" cy="923330"/>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通常网站会将静态资源例如</a:t>
            </a:r>
            <a:r>
              <a:rPr lang="en-US" altLang="zh-CN" dirty="0">
                <a:latin typeface="微软雅黑 Light" panose="020B0502040204020203" pitchFamily="34" charset="-122"/>
                <a:ea typeface="微软雅黑 Light" panose="020B0502040204020203" pitchFamily="34" charset="-122"/>
              </a:rPr>
              <a:t>CSS\JS</a:t>
            </a:r>
            <a:r>
              <a:rPr lang="zh-CN" altLang="en-US" dirty="0">
                <a:latin typeface="微软雅黑 Light" panose="020B0502040204020203" pitchFamily="34" charset="-122"/>
                <a:ea typeface="微软雅黑 Light" panose="020B0502040204020203" pitchFamily="34" charset="-122"/>
              </a:rPr>
              <a:t>进行代码压缩达到减小体积从而使访问速度加快的目的。方便浏览但是不方便查看和修改。通过</a:t>
            </a:r>
            <a:r>
              <a:rPr lang="en-US" altLang="zh-CN" dirty="0">
                <a:latin typeface="微软雅黑 Light" panose="020B0502040204020203" pitchFamily="34" charset="-122"/>
                <a:ea typeface="微软雅黑 Light" panose="020B0502040204020203" pitchFamily="34" charset="-122"/>
              </a:rPr>
              <a:t>source</a:t>
            </a:r>
            <a:r>
              <a:rPr lang="zh-CN" altLang="en-US" dirty="0">
                <a:latin typeface="微软雅黑 Light" panose="020B0502040204020203" pitchFamily="34" charset="-122"/>
                <a:ea typeface="微软雅黑 Light" panose="020B0502040204020203" pitchFamily="34" charset="-122"/>
              </a:rPr>
              <a:t>面板自带的格式化工具能够将压缩过的代码重新格式化展开成标准格式代码便于开发者使用。</a:t>
            </a:r>
          </a:p>
        </p:txBody>
      </p:sp>
    </p:spTree>
    <p:extLst>
      <p:ext uri="{BB962C8B-B14F-4D97-AF65-F5344CB8AC3E}">
        <p14:creationId xmlns:p14="http://schemas.microsoft.com/office/powerpoint/2010/main" val="638863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63810" y="604007"/>
            <a:ext cx="1688283" cy="461665"/>
          </a:xfrm>
          <a:prstGeom prst="rect">
            <a:avLst/>
          </a:prstGeom>
          <a:noFill/>
        </p:spPr>
        <p:txBody>
          <a:bodyPr wrap="none" rtlCol="0">
            <a:spAutoFit/>
          </a:bodyPr>
          <a:lstStyle/>
          <a:p>
            <a:r>
              <a:rPr lang="en-US" altLang="zh-CN" sz="2400" dirty="0">
                <a:latin typeface="微软雅黑 Light" panose="020B0502040204020203" pitchFamily="34" charset="-122"/>
                <a:ea typeface="微软雅黑 Light" panose="020B0502040204020203" pitchFamily="34" charset="-122"/>
              </a:rPr>
              <a:t>JS</a:t>
            </a:r>
            <a:r>
              <a:rPr lang="zh-CN" altLang="en-US" sz="2400" dirty="0">
                <a:latin typeface="微软雅黑 Light" panose="020B0502040204020203" pitchFamily="34" charset="-122"/>
                <a:ea typeface="微软雅黑 Light" panose="020B0502040204020203" pitchFamily="34" charset="-122"/>
              </a:rPr>
              <a:t>断点调试</a:t>
            </a:r>
          </a:p>
        </p:txBody>
      </p:sp>
      <p:sp>
        <p:nvSpPr>
          <p:cNvPr id="5" name="文本框 4"/>
          <p:cNvSpPr txBox="1"/>
          <p:nvPr/>
        </p:nvSpPr>
        <p:spPr>
          <a:xfrm>
            <a:off x="1963810" y="1165961"/>
            <a:ext cx="9487162"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最核心也是最强力的功能就是</a:t>
            </a:r>
            <a:r>
              <a:rPr lang="en-US" altLang="zh-CN" dirty="0" err="1">
                <a:latin typeface="微软雅黑 Light" panose="020B0502040204020203" pitchFamily="34" charset="-122"/>
                <a:ea typeface="微软雅黑 Light" panose="020B0502040204020203" pitchFamily="34" charset="-122"/>
              </a:rPr>
              <a:t>js</a:t>
            </a:r>
            <a:r>
              <a:rPr lang="zh-CN" altLang="en-US" dirty="0">
                <a:latin typeface="微软雅黑 Light" panose="020B0502040204020203" pitchFamily="34" charset="-122"/>
                <a:ea typeface="微软雅黑 Light" panose="020B0502040204020203" pitchFamily="34" charset="-122"/>
              </a:rPr>
              <a:t>断点调试。使得</a:t>
            </a:r>
            <a:r>
              <a:rPr lang="en-US" altLang="zh-CN" dirty="0" err="1">
                <a:latin typeface="微软雅黑 Light" panose="020B0502040204020203" pitchFamily="34" charset="-122"/>
                <a:ea typeface="微软雅黑 Light" panose="020B0502040204020203" pitchFamily="34" charset="-122"/>
              </a:rPr>
              <a:t>js</a:t>
            </a:r>
            <a:r>
              <a:rPr lang="zh-CN" altLang="en-US" dirty="0">
                <a:latin typeface="微软雅黑 Light" panose="020B0502040204020203" pitchFamily="34" charset="-122"/>
                <a:ea typeface="微软雅黑 Light" panose="020B0502040204020203" pitchFamily="34" charset="-122"/>
              </a:rPr>
              <a:t>在没有编译器的情况下也能拥有调试的功能。</a:t>
            </a:r>
          </a:p>
        </p:txBody>
      </p:sp>
      <p:pic>
        <p:nvPicPr>
          <p:cNvPr id="6" name="图片 5"/>
          <p:cNvPicPr>
            <a:picLocks noChangeAspect="1"/>
          </p:cNvPicPr>
          <p:nvPr/>
        </p:nvPicPr>
        <p:blipFill>
          <a:blip r:embed="rId2"/>
          <a:stretch>
            <a:fillRect/>
          </a:stretch>
        </p:blipFill>
        <p:spPr>
          <a:xfrm>
            <a:off x="2036646" y="1635582"/>
            <a:ext cx="2781300" cy="3876675"/>
          </a:xfrm>
          <a:prstGeom prst="rect">
            <a:avLst/>
          </a:prstGeom>
        </p:spPr>
      </p:pic>
      <p:pic>
        <p:nvPicPr>
          <p:cNvPr id="10242" name="Picture 2" descr="C:\Users\54261\AppData\Roaming\Tencent\Users\542618634\QQ\WinTemp\RichOle\9X1@[26DO3AN@RF@4FM$VK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5064" y="1641663"/>
            <a:ext cx="5947794" cy="186751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箭头连接符 7"/>
          <p:cNvCxnSpPr/>
          <p:nvPr/>
        </p:nvCxnSpPr>
        <p:spPr>
          <a:xfrm flipV="1">
            <a:off x="4630723" y="2558642"/>
            <a:ext cx="872455" cy="16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188983" y="3720673"/>
            <a:ext cx="6384022" cy="923330"/>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施加了断点之后再刷新页面就会出现</a:t>
            </a:r>
            <a:r>
              <a:rPr lang="en-US" altLang="zh-CN" dirty="0">
                <a:latin typeface="微软雅黑 Light" panose="020B0502040204020203" pitchFamily="34" charset="-122"/>
                <a:ea typeface="微软雅黑 Light" panose="020B0502040204020203" pitchFamily="34" charset="-122"/>
              </a:rPr>
              <a:t>debugger</a:t>
            </a:r>
            <a:r>
              <a:rPr lang="zh-CN" altLang="en-US" dirty="0">
                <a:latin typeface="微软雅黑 Light" panose="020B0502040204020203" pitchFamily="34" charset="-122"/>
                <a:ea typeface="微软雅黑 Light" panose="020B0502040204020203" pitchFamily="34" charset="-122"/>
              </a:rPr>
              <a:t>字样。代码将会</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执行到断点所在处停下。</a:t>
            </a:r>
          </a:p>
        </p:txBody>
      </p:sp>
      <p:pic>
        <p:nvPicPr>
          <p:cNvPr id="11" name="图片 10"/>
          <p:cNvPicPr>
            <a:picLocks noChangeAspect="1"/>
          </p:cNvPicPr>
          <p:nvPr/>
        </p:nvPicPr>
        <p:blipFill>
          <a:blip r:embed="rId4"/>
          <a:stretch>
            <a:fillRect/>
          </a:stretch>
        </p:blipFill>
        <p:spPr>
          <a:xfrm>
            <a:off x="8613483" y="4445457"/>
            <a:ext cx="2619375" cy="1066800"/>
          </a:xfrm>
          <a:prstGeom prst="rect">
            <a:avLst/>
          </a:prstGeom>
        </p:spPr>
      </p:pic>
      <p:sp>
        <p:nvSpPr>
          <p:cNvPr id="14" name="文本框 13"/>
          <p:cNvSpPr txBox="1"/>
          <p:nvPr/>
        </p:nvSpPr>
        <p:spPr>
          <a:xfrm>
            <a:off x="5188983" y="4588927"/>
            <a:ext cx="2762382" cy="1200329"/>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鼠标移动到相应的变量之上也会显示出变量的值。通过这个方式可以调试大部分情况下</a:t>
            </a:r>
            <a:r>
              <a:rPr lang="en-US" altLang="zh-CN" dirty="0" err="1">
                <a:latin typeface="微软雅黑 Light" panose="020B0502040204020203" pitchFamily="34" charset="-122"/>
                <a:ea typeface="微软雅黑 Light" panose="020B0502040204020203" pitchFamily="34" charset="-122"/>
              </a:rPr>
              <a:t>js</a:t>
            </a:r>
            <a:r>
              <a:rPr lang="zh-CN" altLang="en-US" dirty="0">
                <a:latin typeface="微软雅黑 Light" panose="020B0502040204020203" pitchFamily="34" charset="-122"/>
                <a:ea typeface="微软雅黑 Light" panose="020B0502040204020203" pitchFamily="34" charset="-122"/>
              </a:rPr>
              <a:t>的问题了。</a:t>
            </a:r>
          </a:p>
        </p:txBody>
      </p:sp>
    </p:spTree>
    <p:extLst>
      <p:ext uri="{BB962C8B-B14F-4D97-AF65-F5344CB8AC3E}">
        <p14:creationId xmlns:p14="http://schemas.microsoft.com/office/powerpoint/2010/main" val="1914234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descr="C:\Users\54261\AppData\Roaming\Tencent\Users\542618634\QQ\WinTemp\RichOle\3[CNBM8YX3V029UFRH}NGC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481" y="931179"/>
            <a:ext cx="3305175" cy="85725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2366481" y="343950"/>
            <a:ext cx="1338828"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单函数调试</a:t>
            </a:r>
          </a:p>
        </p:txBody>
      </p:sp>
      <p:sp>
        <p:nvSpPr>
          <p:cNvPr id="6" name="文本框 5"/>
          <p:cNvSpPr txBox="1"/>
          <p:nvPr/>
        </p:nvSpPr>
        <p:spPr>
          <a:xfrm>
            <a:off x="2313522" y="1964573"/>
            <a:ext cx="8032968"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点击这个下一步的按钮，将会执行下一个函数。用于查看函数执行顺序情况。</a:t>
            </a:r>
          </a:p>
        </p:txBody>
      </p:sp>
      <p:sp>
        <p:nvSpPr>
          <p:cNvPr id="7" name="文本框 6"/>
          <p:cNvSpPr txBox="1"/>
          <p:nvPr/>
        </p:nvSpPr>
        <p:spPr>
          <a:xfrm>
            <a:off x="2366481" y="2417279"/>
            <a:ext cx="1107996"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单步调试</a:t>
            </a:r>
          </a:p>
        </p:txBody>
      </p:sp>
      <p:pic>
        <p:nvPicPr>
          <p:cNvPr id="11266" name="Picture 2" descr="C:\Users\54261\AppData\Roaming\Tencent\Users\542618634\QQ\WinTemp\RichOle\CN33`V)C(AX`$[ZTA@PXB@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481" y="2869985"/>
            <a:ext cx="7362825" cy="2790825"/>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2366481" y="5779480"/>
            <a:ext cx="8032968"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点击红框内所示的向下的箭头，将会逐步执行代码，更完整的代码走向流程。</a:t>
            </a:r>
          </a:p>
        </p:txBody>
      </p:sp>
    </p:spTree>
    <p:extLst>
      <p:ext uri="{BB962C8B-B14F-4D97-AF65-F5344CB8AC3E}">
        <p14:creationId xmlns:p14="http://schemas.microsoft.com/office/powerpoint/2010/main" val="2734049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18993" y="491805"/>
            <a:ext cx="4551567" cy="523220"/>
          </a:xfrm>
          <a:prstGeom prst="rect">
            <a:avLst/>
          </a:prstGeom>
          <a:noFill/>
        </p:spPr>
        <p:txBody>
          <a:bodyPr wrap="none" rtlCol="0">
            <a:spAutoFit/>
          </a:bodyPr>
          <a:lstStyle/>
          <a:p>
            <a:r>
              <a:rPr lang="en-US" altLang="zh-CN" sz="2800" dirty="0">
                <a:latin typeface="微软雅黑 Light" panose="020B0502040204020203" pitchFamily="34" charset="-122"/>
                <a:ea typeface="微软雅黑 Light" panose="020B0502040204020203" pitchFamily="34" charset="-122"/>
              </a:rPr>
              <a:t>Chrome</a:t>
            </a:r>
            <a:r>
              <a:rPr lang="zh-CN" altLang="en-US" sz="2800" dirty="0">
                <a:latin typeface="微软雅黑 Light" panose="020B0502040204020203" pitchFamily="34" charset="-122"/>
                <a:ea typeface="微软雅黑 Light" panose="020B0502040204020203" pitchFamily="34" charset="-122"/>
              </a:rPr>
              <a:t>开发者工具之</a:t>
            </a:r>
            <a:r>
              <a:rPr lang="en-US" altLang="zh-CN" sz="2800" dirty="0">
                <a:latin typeface="微软雅黑 Light" panose="020B0502040204020203" pitchFamily="34" charset="-122"/>
                <a:ea typeface="微软雅黑 Light" panose="020B0502040204020203" pitchFamily="34" charset="-122"/>
              </a:rPr>
              <a:t>Styles</a:t>
            </a:r>
            <a:endParaRPr lang="zh-CN" altLang="en-US" sz="2800" dirty="0">
              <a:latin typeface="微软雅黑 Light" panose="020B0502040204020203" pitchFamily="34" charset="-122"/>
              <a:ea typeface="微软雅黑 Light" panose="020B0502040204020203" pitchFamily="34" charset="-122"/>
            </a:endParaRPr>
          </a:p>
        </p:txBody>
      </p:sp>
      <p:pic>
        <p:nvPicPr>
          <p:cNvPr id="12289" name="Picture 1" descr="C:\Users\54261\AppData\Roaming\Tencent\Users\542618634\QQ\WinTemp\RichOle\1N$Y3Z@]}8QD)2Y2TZ8G]7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2613" y="2306973"/>
            <a:ext cx="4124325" cy="356235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2989232" y="1337833"/>
            <a:ext cx="6811085" cy="646331"/>
          </a:xfrm>
          <a:prstGeom prst="rect">
            <a:avLst/>
          </a:prstGeom>
          <a:noFill/>
        </p:spPr>
        <p:txBody>
          <a:bodyPr wrap="square" rtlCol="0">
            <a:spAutoFit/>
          </a:bodyPr>
          <a:lstStyle/>
          <a:p>
            <a:pPr algn="ctr"/>
            <a:r>
              <a:rPr lang="en-US" altLang="zh-CN" dirty="0">
                <a:latin typeface="微软雅黑 Light" panose="020B0502040204020203" pitchFamily="34" charset="-122"/>
                <a:ea typeface="微软雅黑 Light" panose="020B0502040204020203" pitchFamily="34" charset="-122"/>
              </a:rPr>
              <a:t>Styles</a:t>
            </a:r>
            <a:r>
              <a:rPr lang="zh-CN" altLang="en-US" dirty="0">
                <a:latin typeface="微软雅黑 Light" panose="020B0502040204020203" pitchFamily="34" charset="-122"/>
                <a:ea typeface="微软雅黑 Light" panose="020B0502040204020203" pitchFamily="34" charset="-122"/>
              </a:rPr>
              <a:t>面板掌握着整个页面的样式与布局，也就是管理</a:t>
            </a:r>
            <a:r>
              <a:rPr lang="en-US" altLang="zh-CN" dirty="0">
                <a:latin typeface="微软雅黑 Light" panose="020B0502040204020203" pitchFamily="34" charset="-122"/>
                <a:ea typeface="微软雅黑 Light" panose="020B0502040204020203" pitchFamily="34" charset="-122"/>
              </a:rPr>
              <a:t>CSS</a:t>
            </a:r>
            <a:r>
              <a:rPr lang="zh-CN" altLang="en-US" dirty="0">
                <a:latin typeface="微软雅黑 Light" panose="020B0502040204020203" pitchFamily="34" charset="-122"/>
                <a:ea typeface="微软雅黑 Light" panose="020B0502040204020203" pitchFamily="34" charset="-122"/>
              </a:rPr>
              <a:t>的面板。通过这个面板可以手动修改、查看、更新相应的样式。</a:t>
            </a:r>
          </a:p>
        </p:txBody>
      </p:sp>
    </p:spTree>
    <p:extLst>
      <p:ext uri="{BB962C8B-B14F-4D97-AF65-F5344CB8AC3E}">
        <p14:creationId xmlns:p14="http://schemas.microsoft.com/office/powerpoint/2010/main" val="2188559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12808" y="570451"/>
            <a:ext cx="2031325"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强制状态改变</a:t>
            </a:r>
          </a:p>
        </p:txBody>
      </p:sp>
      <p:pic>
        <p:nvPicPr>
          <p:cNvPr id="13313" name="Picture 1" descr="C:\Users\54261\AppData\Roaming\Tencent\Users\542618634\QQ\WinTemp\RichOle\S(MZA3YY1CQD[4GB(13~[Q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808" y="1392573"/>
            <a:ext cx="3056235" cy="187074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5125279" y="1400963"/>
            <a:ext cx="2824053" cy="2181925"/>
          </a:xfrm>
          <a:prstGeom prst="rect">
            <a:avLst/>
          </a:prstGeom>
        </p:spPr>
      </p:pic>
      <p:pic>
        <p:nvPicPr>
          <p:cNvPr id="13314" name="Picture 2" descr="C:\Users\54261\AppData\Roaming\Tencent\Users\542618634\QQ\WinTemp\RichOle\{TDZS0JY`)]76)S1N3{ZM0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5568" y="1392573"/>
            <a:ext cx="3054197" cy="275228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778951" y="4613945"/>
            <a:ext cx="9480814" cy="646331"/>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通过强制状态改变栏，可以实现对某元素强制加上</a:t>
            </a:r>
            <a:r>
              <a:rPr lang="en-US" altLang="zh-CN" dirty="0">
                <a:latin typeface="微软雅黑 Light" panose="020B0502040204020203" pitchFamily="34" charset="-122"/>
                <a:ea typeface="微软雅黑 Light" panose="020B0502040204020203" pitchFamily="34" charset="-122"/>
              </a:rPr>
              <a:t>4</a:t>
            </a:r>
            <a:r>
              <a:rPr lang="zh-CN" altLang="en-US" dirty="0">
                <a:latin typeface="微软雅黑 Light" panose="020B0502040204020203" pitchFamily="34" charset="-122"/>
                <a:ea typeface="微软雅黑 Light" panose="020B0502040204020203" pitchFamily="34" charset="-122"/>
              </a:rPr>
              <a:t>种状态的若干种。最常见的是加上</a:t>
            </a:r>
            <a:r>
              <a:rPr lang="en-US" altLang="zh-CN" dirty="0">
                <a:latin typeface="微软雅黑 Light" panose="020B0502040204020203" pitchFamily="34" charset="-122"/>
                <a:ea typeface="微软雅黑 Light" panose="020B0502040204020203" pitchFamily="34" charset="-122"/>
              </a:rPr>
              <a:t>hover</a:t>
            </a:r>
            <a:r>
              <a:rPr lang="zh-CN" altLang="en-US" dirty="0">
                <a:latin typeface="微软雅黑 Light" panose="020B0502040204020203" pitchFamily="34" charset="-122"/>
                <a:ea typeface="微软雅黑 Light" panose="020B0502040204020203" pitchFamily="34" charset="-122"/>
              </a:rPr>
              <a:t>状态。用于查看状态改变后的样式，做出相应的修改。</a:t>
            </a:r>
          </a:p>
        </p:txBody>
      </p:sp>
    </p:spTree>
    <p:extLst>
      <p:ext uri="{BB962C8B-B14F-4D97-AF65-F5344CB8AC3E}">
        <p14:creationId xmlns:p14="http://schemas.microsoft.com/office/powerpoint/2010/main" val="3509644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08" y="985814"/>
            <a:ext cx="10018713" cy="1752599"/>
          </a:xfrm>
        </p:spPr>
        <p:txBody>
          <a:bodyPr/>
          <a:lstStyle/>
          <a:p>
            <a:r>
              <a:rPr lang="en-US" altLang="zh-CN" dirty="0">
                <a:latin typeface="微软雅黑 Light" panose="020B0502040204020203" pitchFamily="34" charset="-122"/>
                <a:ea typeface="微软雅黑 Light" panose="020B0502040204020203" pitchFamily="34" charset="-122"/>
              </a:rPr>
              <a:t>Chrome</a:t>
            </a:r>
            <a:endParaRPr lang="zh-CN" altLang="en-US" dirty="0">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3627022" y="2969702"/>
            <a:ext cx="6204875"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跨平台、高速、简洁而安全的网络浏览器，现代浏览器代表</a:t>
            </a:r>
            <a:endParaRPr lang="en-US" altLang="zh-CN" dirty="0">
              <a:latin typeface="微软雅黑 Light" panose="020B0502040204020203" pitchFamily="34" charset="-122"/>
              <a:ea typeface="微软雅黑 Light" panose="020B0502040204020203" pitchFamily="34" charset="-122"/>
            </a:endParaRPr>
          </a:p>
        </p:txBody>
      </p:sp>
      <p:sp>
        <p:nvSpPr>
          <p:cNvPr id="6" name="文本框 5"/>
          <p:cNvSpPr txBox="1"/>
          <p:nvPr/>
        </p:nvSpPr>
        <p:spPr>
          <a:xfrm>
            <a:off x="3764538" y="3801611"/>
            <a:ext cx="5748578" cy="646331"/>
          </a:xfrm>
          <a:prstGeom prst="rect">
            <a:avLst/>
          </a:prstGeom>
          <a:noFill/>
        </p:spPr>
        <p:txBody>
          <a:bodyPr wrap="square" rtlCol="0">
            <a:spAutoFit/>
          </a:bodyPr>
          <a:lstStyle/>
          <a:p>
            <a:pPr algn="ctr"/>
            <a:r>
              <a:rPr lang="zh-CN" altLang="en-US" dirty="0">
                <a:latin typeface="微软雅黑 Light" panose="020B0502040204020203" pitchFamily="34" charset="-122"/>
                <a:ea typeface="微软雅黑 Light" panose="020B0502040204020203" pitchFamily="34" charset="-122"/>
              </a:rPr>
              <a:t>缺点：国内防火墙屏蔽谷歌导致</a:t>
            </a:r>
            <a:endParaRPr lang="en-US" altLang="zh-CN" dirty="0">
              <a:latin typeface="微软雅黑 Light" panose="020B0502040204020203" pitchFamily="34" charset="-122"/>
              <a:ea typeface="微软雅黑 Light" panose="020B0502040204020203" pitchFamily="34" charset="-122"/>
            </a:endParaRPr>
          </a:p>
          <a:p>
            <a:pPr algn="ctr"/>
            <a:r>
              <a:rPr lang="zh-CN" altLang="en-US" dirty="0">
                <a:latin typeface="微软雅黑 Light" panose="020B0502040204020203" pitchFamily="34" charset="-122"/>
                <a:ea typeface="微软雅黑 Light" panose="020B0502040204020203" pitchFamily="34" charset="-122"/>
              </a:rPr>
              <a:t>在国内无法完全正常使用它的全部功能如插件系统</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352422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12808" y="570451"/>
            <a:ext cx="1439818"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增加</a:t>
            </a:r>
            <a:r>
              <a:rPr lang="en-US" altLang="zh-CN" sz="2400" dirty="0">
                <a:latin typeface="微软雅黑 Light" panose="020B0502040204020203" pitchFamily="34" charset="-122"/>
                <a:ea typeface="微软雅黑 Light" panose="020B0502040204020203" pitchFamily="34" charset="-122"/>
              </a:rPr>
              <a:t>class</a:t>
            </a:r>
            <a:endParaRPr lang="zh-CN" altLang="en-US" sz="24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1778951" y="4613945"/>
            <a:ext cx="9480814"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通过增加</a:t>
            </a:r>
            <a:r>
              <a:rPr lang="en-US" altLang="zh-CN" dirty="0">
                <a:latin typeface="微软雅黑 Light" panose="020B0502040204020203" pitchFamily="34" charset="-122"/>
                <a:ea typeface="微软雅黑 Light" panose="020B0502040204020203" pitchFamily="34" charset="-122"/>
              </a:rPr>
              <a:t>class</a:t>
            </a:r>
            <a:r>
              <a:rPr lang="zh-CN" altLang="en-US" dirty="0">
                <a:latin typeface="微软雅黑 Light" panose="020B0502040204020203" pitchFamily="34" charset="-122"/>
                <a:ea typeface="微软雅黑 Light" panose="020B0502040204020203" pitchFamily="34" charset="-122"/>
              </a:rPr>
              <a:t>，可以查看预先定义好的</a:t>
            </a:r>
            <a:r>
              <a:rPr lang="en-US" altLang="zh-CN" dirty="0">
                <a:latin typeface="微软雅黑 Light" panose="020B0502040204020203" pitchFamily="34" charset="-122"/>
                <a:ea typeface="微软雅黑 Light" panose="020B0502040204020203" pitchFamily="34" charset="-122"/>
              </a:rPr>
              <a:t>class</a:t>
            </a:r>
            <a:r>
              <a:rPr lang="zh-CN" altLang="en-US" dirty="0">
                <a:latin typeface="微软雅黑 Light" panose="020B0502040204020203" pitchFamily="34" charset="-122"/>
                <a:ea typeface="微软雅黑 Light" panose="020B0502040204020203" pitchFamily="34" charset="-122"/>
              </a:rPr>
              <a:t>样式加上之后会对所在元素产生什么样的影响。</a:t>
            </a:r>
          </a:p>
        </p:txBody>
      </p:sp>
      <p:pic>
        <p:nvPicPr>
          <p:cNvPr id="14337" name="Picture 1" descr="C:\Users\54261\Documents\Tencent Files\542618634\Image\Group\Image4\}QQIX_7DZ@GL@JML~PTTBS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808" y="1115736"/>
            <a:ext cx="4162425"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868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12808" y="570451"/>
            <a:ext cx="1776448" cy="461665"/>
          </a:xfrm>
          <a:prstGeom prst="rect">
            <a:avLst/>
          </a:prstGeom>
          <a:noFill/>
        </p:spPr>
        <p:txBody>
          <a:bodyPr wrap="none" rtlCol="0">
            <a:spAutoFit/>
          </a:bodyPr>
          <a:lstStyle/>
          <a:p>
            <a:r>
              <a:rPr lang="en-US" altLang="zh-CN" sz="2400" dirty="0">
                <a:latin typeface="微软雅黑 Light" panose="020B0502040204020203" pitchFamily="34" charset="-122"/>
                <a:ea typeface="微软雅黑 Light" panose="020B0502040204020203" pitchFamily="34" charset="-122"/>
              </a:rPr>
              <a:t>Filter</a:t>
            </a:r>
            <a:r>
              <a:rPr lang="zh-CN" altLang="en-US" sz="2400" dirty="0">
                <a:latin typeface="微软雅黑 Light" panose="020B0502040204020203" pitchFamily="34" charset="-122"/>
                <a:ea typeface="微软雅黑 Light" panose="020B0502040204020203" pitchFamily="34" charset="-122"/>
              </a:rPr>
              <a:t>过滤器</a:t>
            </a:r>
          </a:p>
        </p:txBody>
      </p:sp>
      <p:sp>
        <p:nvSpPr>
          <p:cNvPr id="5" name="文本框 4"/>
          <p:cNvSpPr txBox="1"/>
          <p:nvPr/>
        </p:nvSpPr>
        <p:spPr>
          <a:xfrm>
            <a:off x="6661862" y="3110177"/>
            <a:ext cx="4086225"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用于快速查找某一属性的属性值、由来</a:t>
            </a:r>
          </a:p>
        </p:txBody>
      </p:sp>
      <p:pic>
        <p:nvPicPr>
          <p:cNvPr id="15361" name="Picture 1" descr="C:\Users\54261\AppData\Roaming\Tencent\Users\542618634\QQ\WinTemp\RichOle\4~ML(A]9]N~SHX2RD@6VAL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808" y="1174459"/>
            <a:ext cx="4162425" cy="230505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6661863" y="1258349"/>
            <a:ext cx="4086225" cy="1485900"/>
          </a:xfrm>
          <a:prstGeom prst="rect">
            <a:avLst/>
          </a:prstGeom>
        </p:spPr>
      </p:pic>
      <p:pic>
        <p:nvPicPr>
          <p:cNvPr id="15362" name="Picture 2" descr="C:\Users\54261\AppData\Roaming\Tencent\Users\542618634\QQ\WinTemp\RichOle\XJLU_]{FKYL7O_COI8`GBB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2199" y="3935702"/>
            <a:ext cx="3077974" cy="2733634"/>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8030930" y="4460147"/>
            <a:ext cx="1107996"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继承栏</a:t>
            </a:r>
          </a:p>
        </p:txBody>
      </p:sp>
      <p:cxnSp>
        <p:nvCxnSpPr>
          <p:cNvPr id="9" name="直接箭头连接符 8"/>
          <p:cNvCxnSpPr/>
          <p:nvPr/>
        </p:nvCxnSpPr>
        <p:spPr>
          <a:xfrm flipV="1">
            <a:off x="5704514" y="2122415"/>
            <a:ext cx="1031846" cy="16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421770" y="5457632"/>
            <a:ext cx="4326317"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用于查看元素的某些属性继承于哪些元素</a:t>
            </a:r>
          </a:p>
        </p:txBody>
      </p:sp>
    </p:spTree>
    <p:extLst>
      <p:ext uri="{BB962C8B-B14F-4D97-AF65-F5344CB8AC3E}">
        <p14:creationId xmlns:p14="http://schemas.microsoft.com/office/powerpoint/2010/main" val="1088982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07265" y="1087423"/>
            <a:ext cx="5997476" cy="523220"/>
          </a:xfrm>
          <a:prstGeom prst="rect">
            <a:avLst/>
          </a:prstGeom>
          <a:noFill/>
        </p:spPr>
        <p:txBody>
          <a:bodyPr wrap="none" rtlCol="0">
            <a:spAutoFit/>
          </a:bodyPr>
          <a:lstStyle/>
          <a:p>
            <a:r>
              <a:rPr lang="en-US" altLang="zh-CN" sz="2800" dirty="0">
                <a:latin typeface="微软雅黑 Light" panose="020B0502040204020203" pitchFamily="34" charset="-122"/>
                <a:ea typeface="微软雅黑 Light" panose="020B0502040204020203" pitchFamily="34" charset="-122"/>
              </a:rPr>
              <a:t>Chrome</a:t>
            </a:r>
            <a:r>
              <a:rPr lang="zh-CN" altLang="en-US" sz="2800" dirty="0">
                <a:latin typeface="微软雅黑 Light" panose="020B0502040204020203" pitchFamily="34" charset="-122"/>
                <a:ea typeface="微软雅黑 Light" panose="020B0502040204020203" pitchFamily="34" charset="-122"/>
              </a:rPr>
              <a:t>开发者工具之</a:t>
            </a:r>
            <a:r>
              <a:rPr lang="en-US" altLang="zh-CN" sz="2800" dirty="0">
                <a:latin typeface="微软雅黑 Light" panose="020B0502040204020203" pitchFamily="34" charset="-122"/>
                <a:ea typeface="微软雅黑 Light" panose="020B0502040204020203" pitchFamily="34" charset="-122"/>
              </a:rPr>
              <a:t>Device toolbar</a:t>
            </a:r>
            <a:endParaRPr lang="zh-CN" altLang="en-US" sz="2800" dirty="0">
              <a:latin typeface="微软雅黑 Light" panose="020B0502040204020203" pitchFamily="34" charset="-122"/>
              <a:ea typeface="微软雅黑 Light" panose="020B0502040204020203" pitchFamily="34" charset="-122"/>
            </a:endParaRPr>
          </a:p>
        </p:txBody>
      </p:sp>
      <p:pic>
        <p:nvPicPr>
          <p:cNvPr id="16385" name="Picture 1" descr="C:\Users\54261\AppData\Roaming\Tencent\Users\542618634\QQ\WinTemp\RichOle\[}QG8GJHG34@[N~ZEX5TAZ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6653" y="3724711"/>
            <a:ext cx="4838700" cy="146685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3200460" y="2206012"/>
            <a:ext cx="6811085" cy="923330"/>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Device toolbar</a:t>
            </a:r>
            <a:r>
              <a:rPr lang="zh-CN" altLang="en-US" dirty="0">
                <a:latin typeface="微软雅黑 Light" panose="020B0502040204020203" pitchFamily="34" charset="-122"/>
                <a:ea typeface="微软雅黑 Light" panose="020B0502040204020203" pitchFamily="34" charset="-122"/>
              </a:rPr>
              <a:t>用于模拟浏览器窗口大小、设备、网络状况。是用来调试移动端页面的利器。同时也是书写响应式界面的必备、必会工具。</a:t>
            </a:r>
          </a:p>
        </p:txBody>
      </p:sp>
    </p:spTree>
    <p:extLst>
      <p:ext uri="{BB962C8B-B14F-4D97-AF65-F5344CB8AC3E}">
        <p14:creationId xmlns:p14="http://schemas.microsoft.com/office/powerpoint/2010/main" val="3218497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92130" y="1275127"/>
            <a:ext cx="2646878"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开启更丰富的选项</a:t>
            </a:r>
          </a:p>
        </p:txBody>
      </p:sp>
      <p:pic>
        <p:nvPicPr>
          <p:cNvPr id="6" name="图片 5"/>
          <p:cNvPicPr>
            <a:picLocks noChangeAspect="1"/>
          </p:cNvPicPr>
          <p:nvPr/>
        </p:nvPicPr>
        <p:blipFill>
          <a:blip r:embed="rId2"/>
          <a:stretch>
            <a:fillRect/>
          </a:stretch>
        </p:blipFill>
        <p:spPr>
          <a:xfrm>
            <a:off x="1692130" y="2076625"/>
            <a:ext cx="9982200" cy="3124200"/>
          </a:xfrm>
          <a:prstGeom prst="rect">
            <a:avLst/>
          </a:prstGeom>
        </p:spPr>
      </p:pic>
    </p:spTree>
    <p:extLst>
      <p:ext uri="{BB962C8B-B14F-4D97-AF65-F5344CB8AC3E}">
        <p14:creationId xmlns:p14="http://schemas.microsoft.com/office/powerpoint/2010/main" val="1185496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descr="C:\Users\54261\AppData\Roaming\Tencent\Users\542618634\QQ\WinTemp\RichOle\5H7LQ49SY`%FO$38MN~9JD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1029" y="1661020"/>
            <a:ext cx="4419600" cy="38576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2531029" y="931178"/>
            <a:ext cx="1723549"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设备模拟栏</a:t>
            </a:r>
          </a:p>
        </p:txBody>
      </p:sp>
      <p:sp>
        <p:nvSpPr>
          <p:cNvPr id="6" name="文本框 5"/>
          <p:cNvSpPr txBox="1"/>
          <p:nvPr/>
        </p:nvSpPr>
        <p:spPr>
          <a:xfrm>
            <a:off x="3392803" y="5844889"/>
            <a:ext cx="2518563" cy="369332"/>
          </a:xfrm>
          <a:prstGeom prst="rect">
            <a:avLst/>
          </a:prstGeom>
          <a:noFill/>
        </p:spPr>
        <p:txBody>
          <a:bodyPr wrap="square" rtlCol="0">
            <a:spAutoFit/>
          </a:bodyPr>
          <a:lstStyle/>
          <a:p>
            <a:pPr algn="ctr"/>
            <a:r>
              <a:rPr lang="zh-CN" altLang="en-US" dirty="0">
                <a:latin typeface="微软雅黑 Light" panose="020B0502040204020203" pitchFamily="34" charset="-122"/>
                <a:ea typeface="微软雅黑 Light" panose="020B0502040204020203" pitchFamily="34" charset="-122"/>
              </a:rPr>
              <a:t>用于模拟不同设备</a:t>
            </a:r>
          </a:p>
        </p:txBody>
      </p:sp>
      <p:pic>
        <p:nvPicPr>
          <p:cNvPr id="17410" name="Picture 2" descr="C:\Users\54261\AppData\Roaming\Tencent\Users\542618634\QQ\WinTemp\RichOle\}3`{}TSWZLJ98AFX92SU1I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6663" y="1661020"/>
            <a:ext cx="2857413" cy="38894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8226087" y="5844889"/>
            <a:ext cx="2518563" cy="369332"/>
          </a:xfrm>
          <a:prstGeom prst="rect">
            <a:avLst/>
          </a:prstGeom>
          <a:noFill/>
        </p:spPr>
        <p:txBody>
          <a:bodyPr wrap="square" rtlCol="0">
            <a:spAutoFit/>
          </a:bodyPr>
          <a:lstStyle/>
          <a:p>
            <a:pPr algn="ctr"/>
            <a:r>
              <a:rPr lang="en-US" altLang="zh-CN" dirty="0">
                <a:latin typeface="微软雅黑 Light" panose="020B0502040204020203" pitchFamily="34" charset="-122"/>
                <a:ea typeface="微软雅黑 Light" panose="020B0502040204020203" pitchFamily="34" charset="-122"/>
              </a:rPr>
              <a:t>iPhone6</a:t>
            </a:r>
            <a:r>
              <a:rPr lang="zh-CN" altLang="en-US" dirty="0">
                <a:latin typeface="微软雅黑 Light" panose="020B0502040204020203" pitchFamily="34" charset="-122"/>
                <a:ea typeface="微软雅黑 Light" panose="020B0502040204020203" pitchFamily="34" charset="-122"/>
              </a:rPr>
              <a:t>模拟效果</a:t>
            </a:r>
          </a:p>
        </p:txBody>
      </p:sp>
    </p:spTree>
    <p:extLst>
      <p:ext uri="{BB962C8B-B14F-4D97-AF65-F5344CB8AC3E}">
        <p14:creationId xmlns:p14="http://schemas.microsoft.com/office/powerpoint/2010/main" val="605811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080469" y="981512"/>
            <a:ext cx="1415772"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设备反转</a:t>
            </a:r>
          </a:p>
        </p:txBody>
      </p:sp>
      <p:sp>
        <p:nvSpPr>
          <p:cNvPr id="6" name="文本框 5"/>
          <p:cNvSpPr txBox="1"/>
          <p:nvPr/>
        </p:nvSpPr>
        <p:spPr>
          <a:xfrm>
            <a:off x="8420680" y="3357962"/>
            <a:ext cx="2518563" cy="646331"/>
          </a:xfrm>
          <a:prstGeom prst="rect">
            <a:avLst/>
          </a:prstGeom>
          <a:noFill/>
        </p:spPr>
        <p:txBody>
          <a:bodyPr wrap="square" rtlCol="0">
            <a:spAutoFit/>
          </a:bodyPr>
          <a:lstStyle/>
          <a:p>
            <a:pPr algn="ctr"/>
            <a:r>
              <a:rPr lang="zh-CN" altLang="en-US" dirty="0">
                <a:latin typeface="微软雅黑 Light" panose="020B0502040204020203" pitchFamily="34" charset="-122"/>
                <a:ea typeface="微软雅黑 Light" panose="020B0502040204020203" pitchFamily="34" charset="-122"/>
              </a:rPr>
              <a:t>用于反转设备屏幕</a:t>
            </a:r>
            <a:endParaRPr lang="en-US" altLang="zh-CN" dirty="0">
              <a:latin typeface="微软雅黑 Light" panose="020B0502040204020203" pitchFamily="34" charset="-122"/>
              <a:ea typeface="微软雅黑 Light" panose="020B0502040204020203" pitchFamily="34" charset="-122"/>
            </a:endParaRPr>
          </a:p>
          <a:p>
            <a:pPr algn="ctr"/>
            <a:r>
              <a:rPr lang="zh-CN" altLang="en-US" dirty="0">
                <a:latin typeface="微软雅黑 Light" panose="020B0502040204020203" pitchFamily="34" charset="-122"/>
                <a:ea typeface="微软雅黑 Light" panose="020B0502040204020203" pitchFamily="34" charset="-122"/>
              </a:rPr>
              <a:t>常用于</a:t>
            </a:r>
            <a:r>
              <a:rPr lang="en-US" altLang="zh-CN" dirty="0">
                <a:latin typeface="微软雅黑 Light" panose="020B0502040204020203" pitchFamily="34" charset="-122"/>
                <a:ea typeface="微软雅黑 Light" panose="020B0502040204020203" pitchFamily="34" charset="-122"/>
              </a:rPr>
              <a:t>iPad</a:t>
            </a:r>
            <a:r>
              <a:rPr lang="zh-CN" altLang="en-US" dirty="0">
                <a:latin typeface="微软雅黑 Light" panose="020B0502040204020203" pitchFamily="34" charset="-122"/>
                <a:ea typeface="微软雅黑 Light" panose="020B0502040204020203" pitchFamily="34" charset="-122"/>
              </a:rPr>
              <a:t>页面开发</a:t>
            </a:r>
          </a:p>
        </p:txBody>
      </p:sp>
      <p:pic>
        <p:nvPicPr>
          <p:cNvPr id="18433" name="Picture 1" descr="C:\Users\54261\AppData\Roaming\Tencent\Users\542618634\QQ\WinTemp\RichOle\2@~F(0OPIFP2L5DE4JZ~M1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0469" y="1733266"/>
            <a:ext cx="611505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951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080469" y="1660758"/>
            <a:ext cx="4857750" cy="1657350"/>
          </a:xfrm>
          <a:prstGeom prst="rect">
            <a:avLst/>
          </a:prstGeom>
        </p:spPr>
      </p:pic>
      <p:sp>
        <p:nvSpPr>
          <p:cNvPr id="5" name="文本框 4"/>
          <p:cNvSpPr txBox="1"/>
          <p:nvPr/>
        </p:nvSpPr>
        <p:spPr>
          <a:xfrm>
            <a:off x="2080469" y="981512"/>
            <a:ext cx="1415772"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长宽模拟</a:t>
            </a:r>
          </a:p>
        </p:txBody>
      </p:sp>
      <p:sp>
        <p:nvSpPr>
          <p:cNvPr id="6" name="文本框 5"/>
          <p:cNvSpPr txBox="1"/>
          <p:nvPr/>
        </p:nvSpPr>
        <p:spPr>
          <a:xfrm>
            <a:off x="8547912" y="2166267"/>
            <a:ext cx="2518563" cy="646331"/>
          </a:xfrm>
          <a:prstGeom prst="rect">
            <a:avLst/>
          </a:prstGeom>
          <a:noFill/>
        </p:spPr>
        <p:txBody>
          <a:bodyPr wrap="square" rtlCol="0">
            <a:spAutoFit/>
          </a:bodyPr>
          <a:lstStyle/>
          <a:p>
            <a:pPr algn="ctr"/>
            <a:r>
              <a:rPr lang="zh-CN" altLang="en-US" dirty="0">
                <a:latin typeface="微软雅黑 Light" panose="020B0502040204020203" pitchFamily="34" charset="-122"/>
                <a:ea typeface="微软雅黑 Light" panose="020B0502040204020203" pitchFamily="34" charset="-122"/>
              </a:rPr>
              <a:t>用于模拟不同大小界面，也是常用选项。</a:t>
            </a:r>
          </a:p>
        </p:txBody>
      </p:sp>
      <p:pic>
        <p:nvPicPr>
          <p:cNvPr id="7" name="图片 6"/>
          <p:cNvPicPr>
            <a:picLocks noChangeAspect="1"/>
          </p:cNvPicPr>
          <p:nvPr/>
        </p:nvPicPr>
        <p:blipFill>
          <a:blip r:embed="rId3"/>
          <a:stretch>
            <a:fillRect/>
          </a:stretch>
        </p:blipFill>
        <p:spPr>
          <a:xfrm>
            <a:off x="2080469" y="4220274"/>
            <a:ext cx="5886450" cy="1924050"/>
          </a:xfrm>
          <a:prstGeom prst="rect">
            <a:avLst/>
          </a:prstGeom>
        </p:spPr>
      </p:pic>
      <p:sp>
        <p:nvSpPr>
          <p:cNvPr id="8" name="文本框 7"/>
          <p:cNvSpPr txBox="1"/>
          <p:nvPr/>
        </p:nvSpPr>
        <p:spPr>
          <a:xfrm>
            <a:off x="2080469" y="3535689"/>
            <a:ext cx="2031325"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浏览方式模拟</a:t>
            </a:r>
          </a:p>
        </p:txBody>
      </p:sp>
      <p:sp>
        <p:nvSpPr>
          <p:cNvPr id="9" name="文本框 8"/>
          <p:cNvSpPr txBox="1"/>
          <p:nvPr/>
        </p:nvSpPr>
        <p:spPr>
          <a:xfrm>
            <a:off x="8547913" y="4720634"/>
            <a:ext cx="2518563" cy="923330"/>
          </a:xfrm>
          <a:prstGeom prst="rect">
            <a:avLst/>
          </a:prstGeom>
          <a:noFill/>
        </p:spPr>
        <p:txBody>
          <a:bodyPr wrap="square" rtlCol="0">
            <a:spAutoFit/>
          </a:bodyPr>
          <a:lstStyle/>
          <a:p>
            <a:pPr algn="ctr"/>
            <a:r>
              <a:rPr lang="zh-CN" altLang="en-US" dirty="0">
                <a:latin typeface="微软雅黑 Light" panose="020B0502040204020203" pitchFamily="34" charset="-122"/>
                <a:ea typeface="微软雅黑 Light" panose="020B0502040204020203" pitchFamily="34" charset="-122"/>
              </a:rPr>
              <a:t>分别为桌面版和移动版提供两种模式，可触摸和不可触摸。</a:t>
            </a:r>
          </a:p>
        </p:txBody>
      </p:sp>
    </p:spTree>
    <p:extLst>
      <p:ext uri="{BB962C8B-B14F-4D97-AF65-F5344CB8AC3E}">
        <p14:creationId xmlns:p14="http://schemas.microsoft.com/office/powerpoint/2010/main" val="536097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468111" y="1079291"/>
            <a:ext cx="8315325" cy="1552575"/>
          </a:xfrm>
        </p:spPr>
      </p:pic>
      <p:sp>
        <p:nvSpPr>
          <p:cNvPr id="5" name="文本框 4"/>
          <p:cNvSpPr txBox="1"/>
          <p:nvPr/>
        </p:nvSpPr>
        <p:spPr>
          <a:xfrm>
            <a:off x="2468111" y="476592"/>
            <a:ext cx="2339102"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网络状况模拟器</a:t>
            </a:r>
          </a:p>
        </p:txBody>
      </p:sp>
      <p:pic>
        <p:nvPicPr>
          <p:cNvPr id="19457" name="Picture 1" descr="C:\Users\54261\AppData\Roaming\Tencent\Users\542618634\QQ\WinTemp\RichOle\]HMO[7JMF8[_X$6E0RVNBT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111" y="2913934"/>
            <a:ext cx="3124200" cy="329565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6311634" y="4460575"/>
            <a:ext cx="4471802" cy="646331"/>
          </a:xfrm>
          <a:prstGeom prst="rect">
            <a:avLst/>
          </a:prstGeom>
          <a:noFill/>
        </p:spPr>
        <p:txBody>
          <a:bodyPr wrap="square" rtlCol="0">
            <a:spAutoFit/>
          </a:bodyPr>
          <a:lstStyle/>
          <a:p>
            <a:pPr algn="ctr"/>
            <a:r>
              <a:rPr lang="zh-CN" altLang="en-US" dirty="0">
                <a:latin typeface="微软雅黑 Light" panose="020B0502040204020203" pitchFamily="34" charset="-122"/>
                <a:ea typeface="微软雅黑 Light" panose="020B0502040204020203" pitchFamily="34" charset="-122"/>
              </a:rPr>
              <a:t>用于模拟不同的网络状况，一般用于检测手机端页面响应速度。</a:t>
            </a:r>
          </a:p>
        </p:txBody>
      </p:sp>
    </p:spTree>
    <p:extLst>
      <p:ext uri="{BB962C8B-B14F-4D97-AF65-F5344CB8AC3E}">
        <p14:creationId xmlns:p14="http://schemas.microsoft.com/office/powerpoint/2010/main" val="948189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877303" y="1861933"/>
            <a:ext cx="7340471" cy="646331"/>
          </a:xfrm>
          <a:prstGeom prst="rect">
            <a:avLst/>
          </a:prstGeom>
          <a:noFill/>
        </p:spPr>
        <p:txBody>
          <a:bodyPr wrap="none" rtlCol="0">
            <a:spAutoFit/>
          </a:bodyPr>
          <a:lstStyle/>
          <a:p>
            <a:pPr algn="ctr"/>
            <a:r>
              <a:rPr lang="en-US" altLang="zh-CN" dirty="0">
                <a:latin typeface="微软雅黑 Light" panose="020B0502040204020203" pitchFamily="34" charset="-122"/>
                <a:ea typeface="微软雅黑 Light" panose="020B0502040204020203" pitchFamily="34" charset="-122"/>
              </a:rPr>
              <a:t>Layers</a:t>
            </a:r>
            <a:r>
              <a:rPr lang="zh-CN" altLang="en-US" dirty="0">
                <a:latin typeface="微软雅黑 Light" panose="020B0502040204020203" pitchFamily="34" charset="-122"/>
                <a:ea typeface="微软雅黑 Light" panose="020B0502040204020203" pitchFamily="34" charset="-122"/>
              </a:rPr>
              <a:t>层级检测，主要用于检测页面元素层级关系。</a:t>
            </a:r>
            <a:endParaRPr lang="en-US" altLang="zh-CN" dirty="0">
              <a:latin typeface="微软雅黑 Light" panose="020B0502040204020203" pitchFamily="34" charset="-122"/>
              <a:ea typeface="微软雅黑 Light" panose="020B0502040204020203" pitchFamily="34" charset="-122"/>
            </a:endParaRPr>
          </a:p>
          <a:p>
            <a:pPr algn="ctr"/>
            <a:r>
              <a:rPr lang="zh-CN" altLang="en-US" dirty="0">
                <a:latin typeface="微软雅黑 Light" panose="020B0502040204020203" pitchFamily="34" charset="-122"/>
                <a:ea typeface="微软雅黑 Light" panose="020B0502040204020203" pitchFamily="34" charset="-122"/>
              </a:rPr>
              <a:t>在多层全屏幕覆盖的页面上有奇效。属于实验性功能，需要手动开启。</a:t>
            </a:r>
          </a:p>
        </p:txBody>
      </p:sp>
      <p:sp>
        <p:nvSpPr>
          <p:cNvPr id="8" name="文本框 7"/>
          <p:cNvSpPr txBox="1"/>
          <p:nvPr/>
        </p:nvSpPr>
        <p:spPr>
          <a:xfrm>
            <a:off x="4214529" y="995144"/>
            <a:ext cx="4666021" cy="523220"/>
          </a:xfrm>
          <a:prstGeom prst="rect">
            <a:avLst/>
          </a:prstGeom>
          <a:noFill/>
        </p:spPr>
        <p:txBody>
          <a:bodyPr wrap="none" rtlCol="0">
            <a:spAutoFit/>
          </a:bodyPr>
          <a:lstStyle/>
          <a:p>
            <a:r>
              <a:rPr lang="en-US" altLang="zh-CN" sz="2800" dirty="0">
                <a:latin typeface="微软雅黑 Light" panose="020B0502040204020203" pitchFamily="34" charset="-122"/>
                <a:ea typeface="微软雅黑 Light" panose="020B0502040204020203" pitchFamily="34" charset="-122"/>
              </a:rPr>
              <a:t>Chrome</a:t>
            </a:r>
            <a:r>
              <a:rPr lang="zh-CN" altLang="en-US" sz="2800" dirty="0">
                <a:latin typeface="微软雅黑 Light" panose="020B0502040204020203" pitchFamily="34" charset="-122"/>
                <a:ea typeface="微软雅黑 Light" panose="020B0502040204020203" pitchFamily="34" charset="-122"/>
              </a:rPr>
              <a:t>开发者工具之</a:t>
            </a:r>
            <a:r>
              <a:rPr lang="en-US" altLang="zh-CN" sz="2800" dirty="0">
                <a:latin typeface="微软雅黑 Light" panose="020B0502040204020203" pitchFamily="34" charset="-122"/>
                <a:ea typeface="微软雅黑 Light" panose="020B0502040204020203" pitchFamily="34" charset="-122"/>
              </a:rPr>
              <a:t>Layers</a:t>
            </a:r>
            <a:endParaRPr lang="zh-CN" altLang="en-US" sz="2800" dirty="0">
              <a:latin typeface="微软雅黑 Light" panose="020B0502040204020203" pitchFamily="34" charset="-122"/>
              <a:ea typeface="微软雅黑 Light" panose="020B0502040204020203" pitchFamily="34" charset="-122"/>
            </a:endParaRPr>
          </a:p>
        </p:txBody>
      </p:sp>
      <p:pic>
        <p:nvPicPr>
          <p:cNvPr id="21505" name="Picture 1" descr="C:\Users\54261\AppData\Roaming\Tencent\Users\542618634\QQ\WinTemp\RichOle\K$XGT{%F3LGJ10QT0OV)6X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2538" y="2851833"/>
            <a:ext cx="3810000" cy="333375"/>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5942700" y="3528777"/>
            <a:ext cx="1209675" cy="1419225"/>
          </a:xfrm>
          <a:prstGeom prst="rect">
            <a:avLst/>
          </a:prstGeom>
        </p:spPr>
      </p:pic>
    </p:spTree>
    <p:extLst>
      <p:ext uri="{BB962C8B-B14F-4D97-AF65-F5344CB8AC3E}">
        <p14:creationId xmlns:p14="http://schemas.microsoft.com/office/powerpoint/2010/main" val="1212564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759051" y="1098958"/>
            <a:ext cx="3030422" cy="5339592"/>
          </a:xfrm>
          <a:prstGeom prst="rect">
            <a:avLst/>
          </a:prstGeom>
        </p:spPr>
      </p:pic>
      <p:pic>
        <p:nvPicPr>
          <p:cNvPr id="5" name="图片 4"/>
          <p:cNvPicPr>
            <a:picLocks noChangeAspect="1"/>
          </p:cNvPicPr>
          <p:nvPr/>
        </p:nvPicPr>
        <p:blipFill>
          <a:blip r:embed="rId3"/>
          <a:stretch>
            <a:fillRect/>
          </a:stretch>
        </p:blipFill>
        <p:spPr>
          <a:xfrm>
            <a:off x="5171625" y="1166069"/>
            <a:ext cx="5146820" cy="592293"/>
          </a:xfrm>
          <a:prstGeom prst="rect">
            <a:avLst/>
          </a:prstGeom>
        </p:spPr>
      </p:pic>
      <p:pic>
        <p:nvPicPr>
          <p:cNvPr id="22529" name="Picture 1" descr="C:\Users\54261\AppData\Roaming\Tencent\Users\542618634\QQ\WinTemp\RichOle\BR)60Q$WKV_0C)M}M_~S6L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7215" y="4171600"/>
            <a:ext cx="2124075" cy="226695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5"/>
          <a:stretch>
            <a:fillRect/>
          </a:stretch>
        </p:blipFill>
        <p:spPr>
          <a:xfrm>
            <a:off x="7689032" y="3287219"/>
            <a:ext cx="4306557" cy="3151331"/>
          </a:xfrm>
          <a:prstGeom prst="rect">
            <a:avLst/>
          </a:prstGeom>
        </p:spPr>
      </p:pic>
      <p:sp>
        <p:nvSpPr>
          <p:cNvPr id="7" name="文本框 6"/>
          <p:cNvSpPr txBox="1"/>
          <p:nvPr/>
        </p:nvSpPr>
        <p:spPr>
          <a:xfrm>
            <a:off x="1759051" y="335560"/>
            <a:ext cx="2292744"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开启</a:t>
            </a:r>
            <a:r>
              <a:rPr lang="en-US" altLang="zh-CN" sz="2400" dirty="0">
                <a:latin typeface="微软雅黑 Light" panose="020B0502040204020203" pitchFamily="34" charset="-122"/>
                <a:ea typeface="微软雅黑 Light" panose="020B0502040204020203" pitchFamily="34" charset="-122"/>
              </a:rPr>
              <a:t>Layers</a:t>
            </a:r>
            <a:r>
              <a:rPr lang="zh-CN" altLang="en-US" sz="2400" dirty="0">
                <a:latin typeface="微软雅黑 Light" panose="020B0502040204020203" pitchFamily="34" charset="-122"/>
                <a:ea typeface="微软雅黑 Light" panose="020B0502040204020203" pitchFamily="34" charset="-122"/>
              </a:rPr>
              <a:t>面板</a:t>
            </a:r>
          </a:p>
        </p:txBody>
      </p:sp>
      <p:cxnSp>
        <p:nvCxnSpPr>
          <p:cNvPr id="9" name="直接箭头连接符 8"/>
          <p:cNvCxnSpPr/>
          <p:nvPr/>
        </p:nvCxnSpPr>
        <p:spPr>
          <a:xfrm>
            <a:off x="4714613" y="1462216"/>
            <a:ext cx="545284"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1" name="直接箭头连接符 10"/>
          <p:cNvCxnSpPr/>
          <p:nvPr/>
        </p:nvCxnSpPr>
        <p:spPr>
          <a:xfrm>
            <a:off x="5956183" y="1758362"/>
            <a:ext cx="33556" cy="254519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 name="直接箭头连接符 12"/>
          <p:cNvCxnSpPr/>
          <p:nvPr/>
        </p:nvCxnSpPr>
        <p:spPr>
          <a:xfrm>
            <a:off x="7301290" y="5305075"/>
            <a:ext cx="545284"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2" name="文本框 11"/>
          <p:cNvSpPr txBox="1"/>
          <p:nvPr/>
        </p:nvSpPr>
        <p:spPr>
          <a:xfrm>
            <a:off x="5376957" y="439936"/>
            <a:ext cx="3541226"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浏览器地址栏输入</a:t>
            </a:r>
            <a:r>
              <a:rPr lang="en-US" altLang="zh-CN" dirty="0">
                <a:latin typeface="微软雅黑 Light" panose="020B0502040204020203" pitchFamily="34" charset="-122"/>
                <a:ea typeface="微软雅黑 Light" panose="020B0502040204020203" pitchFamily="34" charset="-122"/>
              </a:rPr>
              <a:t>chrome://flags</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814738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197" y="3171037"/>
            <a:ext cx="7642374" cy="923330"/>
          </a:xfrm>
          <a:prstGeom prst="rect">
            <a:avLst/>
          </a:prstGeom>
          <a:noFill/>
        </p:spPr>
        <p:txBody>
          <a:bodyPr wrap="square" rtlCol="0">
            <a:spAutoFit/>
          </a:bodyPr>
          <a:lstStyle/>
          <a:p>
            <a:pPr algn="ctr"/>
            <a:r>
              <a:rPr lang="en-US" altLang="zh-CN" dirty="0">
                <a:latin typeface="微软雅黑 Light" panose="020B0502040204020203" pitchFamily="34" charset="-122"/>
                <a:ea typeface="微软雅黑 Light" panose="020B0502040204020203" pitchFamily="34" charset="-122"/>
              </a:rPr>
              <a:t>Chrome</a:t>
            </a:r>
            <a:r>
              <a:rPr lang="zh-CN" altLang="en-US" dirty="0">
                <a:latin typeface="微软雅黑 Light" panose="020B0502040204020203" pitchFamily="34" charset="-122"/>
                <a:ea typeface="微软雅黑 Light" panose="020B0502040204020203" pitchFamily="34" charset="-122"/>
              </a:rPr>
              <a:t>的主题以及一些相应的插件可以去应用商店下载。</a:t>
            </a:r>
            <a:endParaRPr lang="en-US" altLang="zh-CN" dirty="0">
              <a:latin typeface="微软雅黑 Light" panose="020B0502040204020203" pitchFamily="34" charset="-122"/>
              <a:ea typeface="微软雅黑 Light" panose="020B0502040204020203" pitchFamily="34" charset="-122"/>
            </a:endParaRPr>
          </a:p>
          <a:p>
            <a:pPr algn="ctr"/>
            <a:r>
              <a:rPr lang="zh-CN" altLang="en-US" dirty="0">
                <a:latin typeface="微软雅黑 Light" panose="020B0502040204020203" pitchFamily="34" charset="-122"/>
                <a:ea typeface="微软雅黑 Light" panose="020B0502040204020203" pitchFamily="34" charset="-122"/>
              </a:rPr>
              <a:t>不过需要注意的是，该网站被墙，需要翻墙。</a:t>
            </a:r>
            <a:endParaRPr lang="en-US" altLang="zh-CN" dirty="0">
              <a:latin typeface="微软雅黑 Light" panose="020B0502040204020203" pitchFamily="34" charset="-122"/>
              <a:ea typeface="微软雅黑 Light" panose="020B0502040204020203" pitchFamily="34" charset="-122"/>
            </a:endParaRPr>
          </a:p>
          <a:p>
            <a:pPr algn="ctr"/>
            <a:r>
              <a:rPr lang="zh-CN" altLang="en-US" dirty="0">
                <a:latin typeface="微软雅黑 Light" panose="020B0502040204020203" pitchFamily="34" charset="-122"/>
                <a:ea typeface="微软雅黑 Light" panose="020B0502040204020203" pitchFamily="34" charset="-122"/>
              </a:rPr>
              <a:t>官网：</a:t>
            </a:r>
            <a:r>
              <a:rPr lang="en-US" altLang="zh-CN" dirty="0">
                <a:latin typeface="微软雅黑 Light" panose="020B0502040204020203" pitchFamily="34" charset="-122"/>
                <a:ea typeface="微软雅黑 Light" panose="020B0502040204020203" pitchFamily="34" charset="-122"/>
              </a:rPr>
              <a:t> https://chrome.google.com/webstore/category/apps?hl=zh-CN</a:t>
            </a:r>
          </a:p>
        </p:txBody>
      </p:sp>
      <p:sp>
        <p:nvSpPr>
          <p:cNvPr id="5" name="文本框 4"/>
          <p:cNvSpPr txBox="1"/>
          <p:nvPr/>
        </p:nvSpPr>
        <p:spPr>
          <a:xfrm>
            <a:off x="4202881" y="1553928"/>
            <a:ext cx="4211274"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越新越好，百度直接可以找到最新版本。</a:t>
            </a:r>
          </a:p>
        </p:txBody>
      </p:sp>
      <p:sp>
        <p:nvSpPr>
          <p:cNvPr id="6" name="文本框 5"/>
          <p:cNvSpPr txBox="1"/>
          <p:nvPr/>
        </p:nvSpPr>
        <p:spPr>
          <a:xfrm>
            <a:off x="5600635" y="861003"/>
            <a:ext cx="1415772"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版本推荐</a:t>
            </a:r>
          </a:p>
        </p:txBody>
      </p:sp>
      <p:sp>
        <p:nvSpPr>
          <p:cNvPr id="7" name="文本框 6"/>
          <p:cNvSpPr txBox="1"/>
          <p:nvPr/>
        </p:nvSpPr>
        <p:spPr>
          <a:xfrm>
            <a:off x="5043684" y="2436167"/>
            <a:ext cx="2529667" cy="461665"/>
          </a:xfrm>
          <a:prstGeom prst="rect">
            <a:avLst/>
          </a:prstGeom>
          <a:noFill/>
        </p:spPr>
        <p:txBody>
          <a:bodyPr wrap="none" rtlCol="0">
            <a:spAutoFit/>
          </a:bodyPr>
          <a:lstStyle/>
          <a:p>
            <a:r>
              <a:rPr lang="en-US" altLang="zh-CN" sz="2400" dirty="0">
                <a:latin typeface="微软雅黑 Light" panose="020B0502040204020203" pitchFamily="34" charset="-122"/>
                <a:ea typeface="微软雅黑 Light" panose="020B0502040204020203" pitchFamily="34" charset="-122"/>
              </a:rPr>
              <a:t>Chrome</a:t>
            </a:r>
            <a:r>
              <a:rPr lang="zh-CN" altLang="en-US" sz="2400" dirty="0">
                <a:latin typeface="微软雅黑 Light" panose="020B0502040204020203" pitchFamily="34" charset="-122"/>
                <a:ea typeface="微软雅黑 Light" panose="020B0502040204020203" pitchFamily="34" charset="-122"/>
              </a:rPr>
              <a:t>应用商店</a:t>
            </a:r>
          </a:p>
        </p:txBody>
      </p:sp>
    </p:spTree>
    <p:extLst>
      <p:ext uri="{BB962C8B-B14F-4D97-AF65-F5344CB8AC3E}">
        <p14:creationId xmlns:p14="http://schemas.microsoft.com/office/powerpoint/2010/main" val="846336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1" descr="C:\Users\54261\AppData\Roaming\Tencent\Users\542618634\QQ\WinTemp\RichOle\WEHBN`J(A0IZ2LJ7O07R]1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8408" y="2865016"/>
            <a:ext cx="4363159" cy="3049222"/>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1593909" y="1187178"/>
            <a:ext cx="3286125" cy="1162050"/>
          </a:xfrm>
          <a:prstGeom prst="rect">
            <a:avLst/>
          </a:prstGeom>
        </p:spPr>
      </p:pic>
      <p:sp>
        <p:nvSpPr>
          <p:cNvPr id="6" name="文本框 5"/>
          <p:cNvSpPr txBox="1"/>
          <p:nvPr/>
        </p:nvSpPr>
        <p:spPr>
          <a:xfrm>
            <a:off x="1935220" y="209725"/>
            <a:ext cx="2600520" cy="461665"/>
          </a:xfrm>
          <a:prstGeom prst="rect">
            <a:avLst/>
          </a:prstGeom>
          <a:noFill/>
        </p:spPr>
        <p:txBody>
          <a:bodyPr wrap="none" rtlCol="0">
            <a:spAutoFit/>
          </a:bodyPr>
          <a:lstStyle/>
          <a:p>
            <a:r>
              <a:rPr lang="en-US" altLang="zh-CN" sz="2400" dirty="0">
                <a:latin typeface="微软雅黑 Light" panose="020B0502040204020203" pitchFamily="34" charset="-122"/>
                <a:ea typeface="微软雅黑 Light" panose="020B0502040204020203" pitchFamily="34" charset="-122"/>
              </a:rPr>
              <a:t>Layers</a:t>
            </a:r>
            <a:r>
              <a:rPr lang="zh-CN" altLang="en-US" sz="2400" dirty="0">
                <a:latin typeface="微软雅黑 Light" panose="020B0502040204020203" pitchFamily="34" charset="-122"/>
                <a:ea typeface="微软雅黑 Light" panose="020B0502040204020203" pitchFamily="34" charset="-122"/>
              </a:rPr>
              <a:t>面板的使用</a:t>
            </a:r>
          </a:p>
        </p:txBody>
      </p:sp>
      <p:pic>
        <p:nvPicPr>
          <p:cNvPr id="23554" name="Picture 2" descr="C:\Users\54261\AppData\Roaming\Tencent\Users\542618634\QQ\WinTemp\RichOle\GP13P{B%J7E0}P]RG)Z)Z[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8456" y="3113888"/>
            <a:ext cx="4410075" cy="28003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5"/>
          <a:stretch>
            <a:fillRect/>
          </a:stretch>
        </p:blipFill>
        <p:spPr>
          <a:xfrm>
            <a:off x="7342027" y="191294"/>
            <a:ext cx="3202934" cy="2818781"/>
          </a:xfrm>
          <a:prstGeom prst="rect">
            <a:avLst/>
          </a:prstGeom>
        </p:spPr>
      </p:pic>
      <p:cxnSp>
        <p:nvCxnSpPr>
          <p:cNvPr id="8" name="直接箭头连接符 7"/>
          <p:cNvCxnSpPr>
            <a:stCxn id="4" idx="2"/>
          </p:cNvCxnSpPr>
          <p:nvPr/>
        </p:nvCxnSpPr>
        <p:spPr>
          <a:xfrm flipH="1">
            <a:off x="3235480" y="2349228"/>
            <a:ext cx="1492" cy="66084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0" name="直接箭头连接符 9"/>
          <p:cNvCxnSpPr>
            <a:endCxn id="23554" idx="1"/>
          </p:cNvCxnSpPr>
          <p:nvPr/>
        </p:nvCxnSpPr>
        <p:spPr>
          <a:xfrm>
            <a:off x="5561901" y="4514063"/>
            <a:ext cx="1176555"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4" name="直接箭头连接符 13"/>
          <p:cNvCxnSpPr/>
          <p:nvPr/>
        </p:nvCxnSpPr>
        <p:spPr>
          <a:xfrm flipV="1">
            <a:off x="8943493" y="2751589"/>
            <a:ext cx="0" cy="54528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5" name="文本框 14"/>
          <p:cNvSpPr txBox="1"/>
          <p:nvPr/>
        </p:nvSpPr>
        <p:spPr>
          <a:xfrm>
            <a:off x="6113573" y="6163111"/>
            <a:ext cx="5984331"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到这步点击完旋转时，就可以按住鼠标左键进行</a:t>
            </a:r>
            <a:r>
              <a:rPr lang="en-US" altLang="zh-CN" dirty="0">
                <a:latin typeface="微软雅黑 Light" panose="020B0502040204020203" pitchFamily="34" charset="-122"/>
                <a:ea typeface="微软雅黑 Light" panose="020B0502040204020203" pitchFamily="34" charset="-122"/>
              </a:rPr>
              <a:t>3D</a:t>
            </a:r>
            <a:r>
              <a:rPr lang="zh-CN" altLang="en-US" dirty="0">
                <a:latin typeface="微软雅黑 Light" panose="020B0502040204020203" pitchFamily="34" charset="-122"/>
                <a:ea typeface="微软雅黑 Light" panose="020B0502040204020203" pitchFamily="34" charset="-122"/>
              </a:rPr>
              <a:t>旋转了</a:t>
            </a:r>
          </a:p>
        </p:txBody>
      </p:sp>
    </p:spTree>
    <p:extLst>
      <p:ext uri="{BB962C8B-B14F-4D97-AF65-F5344CB8AC3E}">
        <p14:creationId xmlns:p14="http://schemas.microsoft.com/office/powerpoint/2010/main" val="3393280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20247" y="877698"/>
            <a:ext cx="5149487" cy="523220"/>
          </a:xfrm>
          <a:prstGeom prst="rect">
            <a:avLst/>
          </a:prstGeom>
          <a:noFill/>
        </p:spPr>
        <p:txBody>
          <a:bodyPr wrap="none" rtlCol="0">
            <a:spAutoFit/>
          </a:bodyPr>
          <a:lstStyle/>
          <a:p>
            <a:r>
              <a:rPr lang="en-US" altLang="zh-CN" sz="2800" dirty="0">
                <a:latin typeface="微软雅黑 Light" panose="020B0502040204020203" pitchFamily="34" charset="-122"/>
                <a:ea typeface="微软雅黑 Light" panose="020B0502040204020203" pitchFamily="34" charset="-122"/>
              </a:rPr>
              <a:t>Chrome</a:t>
            </a:r>
            <a:r>
              <a:rPr lang="zh-CN" altLang="en-US" sz="2800" dirty="0">
                <a:latin typeface="微软雅黑 Light" panose="020B0502040204020203" pitchFamily="34" charset="-122"/>
                <a:ea typeface="微软雅黑 Light" panose="020B0502040204020203" pitchFamily="34" charset="-122"/>
              </a:rPr>
              <a:t>开发者工具之</a:t>
            </a:r>
            <a:r>
              <a:rPr lang="en-US" altLang="zh-CN" sz="2800" dirty="0">
                <a:latin typeface="微软雅黑 Light" panose="020B0502040204020203" pitchFamily="34" charset="-122"/>
                <a:ea typeface="微软雅黑 Light" panose="020B0502040204020203" pitchFamily="34" charset="-122"/>
              </a:rPr>
              <a:t>Timelines</a:t>
            </a:r>
            <a:endParaRPr lang="zh-CN" altLang="en-US" sz="2800" dirty="0">
              <a:latin typeface="微软雅黑 Light" panose="020B0502040204020203" pitchFamily="34" charset="-122"/>
              <a:ea typeface="微软雅黑 Light" panose="020B0502040204020203" pitchFamily="34" charset="-122"/>
            </a:endParaRPr>
          </a:p>
        </p:txBody>
      </p:sp>
      <p:pic>
        <p:nvPicPr>
          <p:cNvPr id="5" name="图片 4"/>
          <p:cNvPicPr>
            <a:picLocks noChangeAspect="1"/>
          </p:cNvPicPr>
          <p:nvPr/>
        </p:nvPicPr>
        <p:blipFill>
          <a:blip r:embed="rId2"/>
          <a:stretch>
            <a:fillRect/>
          </a:stretch>
        </p:blipFill>
        <p:spPr>
          <a:xfrm>
            <a:off x="4186675" y="2566250"/>
            <a:ext cx="4567630" cy="3874079"/>
          </a:xfrm>
          <a:prstGeom prst="rect">
            <a:avLst/>
          </a:prstGeom>
        </p:spPr>
      </p:pic>
      <p:sp>
        <p:nvSpPr>
          <p:cNvPr id="6" name="文本框 5"/>
          <p:cNvSpPr txBox="1"/>
          <p:nvPr/>
        </p:nvSpPr>
        <p:spPr>
          <a:xfrm>
            <a:off x="2413154" y="1521919"/>
            <a:ext cx="8114673" cy="923330"/>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Timelines</a:t>
            </a:r>
            <a:r>
              <a:rPr lang="zh-CN" altLang="en-US" dirty="0">
                <a:latin typeface="微软雅黑 Light" panose="020B0502040204020203" pitchFamily="34" charset="-122"/>
                <a:ea typeface="微软雅黑 Light" panose="020B0502040204020203" pitchFamily="34" charset="-122"/>
              </a:rPr>
              <a:t>工具主要用于检测页面加载速度、动画处理效果、优化渲染而生。</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涉及到的内容相对复杂和难懂，今后写到</a:t>
            </a:r>
            <a:r>
              <a:rPr lang="en-US" altLang="zh-CN" dirty="0">
                <a:latin typeface="微软雅黑 Light" panose="020B0502040204020203" pitchFamily="34" charset="-122"/>
                <a:ea typeface="微软雅黑 Light" panose="020B0502040204020203" pitchFamily="34" charset="-122"/>
              </a:rPr>
              <a:t>CSS3</a:t>
            </a:r>
            <a:r>
              <a:rPr lang="zh-CN" altLang="en-US" dirty="0">
                <a:latin typeface="微软雅黑 Light" panose="020B0502040204020203" pitchFamily="34" charset="-122"/>
                <a:ea typeface="微软雅黑 Light" panose="020B0502040204020203" pitchFamily="34" charset="-122"/>
              </a:rPr>
              <a:t>或者</a:t>
            </a:r>
            <a:r>
              <a:rPr lang="en-US" altLang="zh-CN" dirty="0">
                <a:latin typeface="微软雅黑 Light" panose="020B0502040204020203" pitchFamily="34" charset="-122"/>
                <a:ea typeface="微软雅黑 Light" panose="020B0502040204020203" pitchFamily="34" charset="-122"/>
              </a:rPr>
              <a:t>JS</a:t>
            </a:r>
            <a:r>
              <a:rPr lang="zh-CN" altLang="en-US" dirty="0">
                <a:latin typeface="微软雅黑 Light" panose="020B0502040204020203" pitchFamily="34" charset="-122"/>
                <a:ea typeface="微软雅黑 Light" panose="020B0502040204020203" pitchFamily="34" charset="-122"/>
              </a:rPr>
              <a:t>动画想要提升流畅度的时候自然会用上这个工具。本</a:t>
            </a:r>
            <a:r>
              <a:rPr lang="en-US" altLang="zh-CN" dirty="0">
                <a:latin typeface="微软雅黑 Light" panose="020B0502040204020203" pitchFamily="34" charset="-122"/>
                <a:ea typeface="微软雅黑 Light" panose="020B0502040204020203" pitchFamily="34" charset="-122"/>
              </a:rPr>
              <a:t>PPT</a:t>
            </a:r>
            <a:r>
              <a:rPr lang="zh-CN" altLang="en-US" dirty="0">
                <a:latin typeface="微软雅黑 Light" panose="020B0502040204020203" pitchFamily="34" charset="-122"/>
                <a:ea typeface="微软雅黑 Light" panose="020B0502040204020203" pitchFamily="34" charset="-122"/>
              </a:rPr>
              <a:t>不提供讲解，有兴趣的自己去研究</a:t>
            </a:r>
            <a:r>
              <a:rPr lang="en-US" altLang="zh-CN" dirty="0">
                <a:latin typeface="微软雅黑 Light" panose="020B0502040204020203" pitchFamily="34" charset="-122"/>
                <a:ea typeface="微软雅黑 Light" panose="020B0502040204020203" pitchFamily="34" charset="-122"/>
              </a:rPr>
              <a:t>~</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837645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TEAM-SZ</a:t>
            </a:r>
            <a:r>
              <a:rPr lang="zh-CN" altLang="en-US" dirty="0"/>
              <a:t>团队培训</a:t>
            </a:r>
          </a:p>
        </p:txBody>
      </p:sp>
      <p:sp>
        <p:nvSpPr>
          <p:cNvPr id="3" name="副标题 2"/>
          <p:cNvSpPr>
            <a:spLocks noGrp="1"/>
          </p:cNvSpPr>
          <p:nvPr>
            <p:ph type="subTitle" idx="1"/>
          </p:nvPr>
        </p:nvSpPr>
        <p:spPr/>
        <p:txBody>
          <a:bodyPr/>
          <a:lstStyle/>
          <a:p>
            <a:r>
              <a:rPr lang="en-US" altLang="zh-CN" dirty="0"/>
              <a:t>2.</a:t>
            </a:r>
            <a:r>
              <a:rPr lang="zh-CN" altLang="en-US" dirty="0"/>
              <a:t>浏览器的使用与调试</a:t>
            </a:r>
          </a:p>
        </p:txBody>
      </p:sp>
      <p:sp>
        <p:nvSpPr>
          <p:cNvPr id="4" name="文本框 3"/>
          <p:cNvSpPr txBox="1"/>
          <p:nvPr/>
        </p:nvSpPr>
        <p:spPr>
          <a:xfrm>
            <a:off x="9854814" y="5015469"/>
            <a:ext cx="1648208" cy="369332"/>
          </a:xfrm>
          <a:prstGeom prst="rect">
            <a:avLst/>
          </a:prstGeom>
          <a:noFill/>
        </p:spPr>
        <p:txBody>
          <a:bodyPr wrap="none" rtlCol="0">
            <a:spAutoFit/>
          </a:bodyPr>
          <a:lstStyle/>
          <a:p>
            <a:r>
              <a:rPr lang="en-US" altLang="zh-CN" dirty="0"/>
              <a:t>By Molunerfinn</a:t>
            </a:r>
            <a:endParaRPr lang="zh-CN" altLang="en-US" dirty="0"/>
          </a:p>
        </p:txBody>
      </p:sp>
      <p:sp>
        <p:nvSpPr>
          <p:cNvPr id="5" name="文本框 4"/>
          <p:cNvSpPr txBox="1"/>
          <p:nvPr/>
        </p:nvSpPr>
        <p:spPr>
          <a:xfrm>
            <a:off x="7215712" y="4938525"/>
            <a:ext cx="543739" cy="523220"/>
          </a:xfrm>
          <a:prstGeom prst="rect">
            <a:avLst/>
          </a:prstGeom>
          <a:noFill/>
        </p:spPr>
        <p:txBody>
          <a:bodyPr wrap="none" rtlCol="0">
            <a:spAutoFit/>
          </a:bodyPr>
          <a:lstStyle/>
          <a:p>
            <a:r>
              <a:rPr lang="zh-CN" altLang="en-US" sz="2800" dirty="0"/>
              <a:t>完</a:t>
            </a:r>
          </a:p>
        </p:txBody>
      </p:sp>
    </p:spTree>
    <p:extLst>
      <p:ext uri="{BB962C8B-B14F-4D97-AF65-F5344CB8AC3E}">
        <p14:creationId xmlns:p14="http://schemas.microsoft.com/office/powerpoint/2010/main" val="1211539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763874" y="360727"/>
            <a:ext cx="1005403" cy="584775"/>
          </a:xfrm>
          <a:prstGeom prst="rect">
            <a:avLst/>
          </a:prstGeom>
          <a:noFill/>
        </p:spPr>
        <p:txBody>
          <a:bodyPr wrap="none" rtlCol="0">
            <a:spAutoFit/>
          </a:bodyPr>
          <a:lstStyle/>
          <a:p>
            <a:r>
              <a:rPr lang="zh-CN" altLang="en-US" sz="3200" dirty="0">
                <a:latin typeface="微软雅黑 Light" panose="020B0502040204020203" pitchFamily="34" charset="-122"/>
                <a:ea typeface="微软雅黑 Light" panose="020B0502040204020203" pitchFamily="34" charset="-122"/>
              </a:rPr>
              <a:t>开篇</a:t>
            </a:r>
          </a:p>
        </p:txBody>
      </p:sp>
      <p:sp>
        <p:nvSpPr>
          <p:cNvPr id="7" name="文本框 6"/>
          <p:cNvSpPr txBox="1"/>
          <p:nvPr/>
        </p:nvSpPr>
        <p:spPr>
          <a:xfrm>
            <a:off x="3038426" y="1182849"/>
            <a:ext cx="6456297" cy="646331"/>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从地址栏输入一个域名（如</a:t>
            </a:r>
            <a:r>
              <a:rPr lang="en-US" altLang="zh-CN" dirty="0">
                <a:latin typeface="微软雅黑 Light" panose="020B0502040204020203" pitchFamily="34" charset="-122"/>
                <a:ea typeface="微软雅黑 Light" panose="020B0502040204020203" pitchFamily="34" charset="-122"/>
              </a:rPr>
              <a:t>www.baidu.com</a:t>
            </a:r>
            <a:r>
              <a:rPr lang="zh-CN" altLang="en-US" dirty="0">
                <a:latin typeface="微软雅黑 Light" panose="020B0502040204020203" pitchFamily="34" charset="-122"/>
                <a:ea typeface="微软雅黑 Light" panose="020B0502040204020203" pitchFamily="34" charset="-122"/>
              </a:rPr>
              <a:t>）到浏览器最终将网页呈现在你的面前，这里面经历了什么？</a:t>
            </a:r>
          </a:p>
        </p:txBody>
      </p:sp>
      <p:sp>
        <p:nvSpPr>
          <p:cNvPr id="2" name="文本框 1"/>
          <p:cNvSpPr txBox="1"/>
          <p:nvPr/>
        </p:nvSpPr>
        <p:spPr>
          <a:xfrm>
            <a:off x="3038426" y="2273417"/>
            <a:ext cx="6456297" cy="1077218"/>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首先是</a:t>
            </a:r>
            <a:r>
              <a:rPr lang="en-US" altLang="zh-CN" sz="1600" dirty="0">
                <a:latin typeface="微软雅黑 Light" panose="020B0502040204020203" pitchFamily="34" charset="-122"/>
                <a:ea typeface="微软雅黑 Light" panose="020B0502040204020203" pitchFamily="34" charset="-122"/>
              </a:rPr>
              <a:t>DNS</a:t>
            </a:r>
            <a:r>
              <a:rPr lang="zh-CN" altLang="en-US" sz="1600" dirty="0">
                <a:latin typeface="微软雅黑 Light" panose="020B0502040204020203" pitchFamily="34" charset="-122"/>
                <a:ea typeface="微软雅黑 Light" panose="020B0502040204020203" pitchFamily="34" charset="-122"/>
              </a:rPr>
              <a:t>解析服务器。我们输入的</a:t>
            </a:r>
            <a:r>
              <a:rPr lang="en-US" altLang="zh-CN" sz="1600" dirty="0">
                <a:latin typeface="微软雅黑 Light" panose="020B0502040204020203" pitchFamily="34" charset="-122"/>
                <a:ea typeface="微软雅黑 Light" panose="020B0502040204020203" pitchFamily="34" charset="-122"/>
              </a:rPr>
              <a:t>www.baidu.com</a:t>
            </a:r>
            <a:r>
              <a:rPr lang="zh-CN" altLang="en-US" sz="1600" dirty="0">
                <a:latin typeface="微软雅黑 Light" panose="020B0502040204020203" pitchFamily="34" charset="-122"/>
                <a:ea typeface="微软雅黑 Light" panose="020B0502040204020203" pitchFamily="34" charset="-122"/>
              </a:rPr>
              <a:t>只是域名，浏览器本身不识别域名，它需要将其先发送给</a:t>
            </a:r>
            <a:r>
              <a:rPr lang="en-US" altLang="zh-CN" sz="1600" dirty="0">
                <a:latin typeface="微软雅黑 Light" panose="020B0502040204020203" pitchFamily="34" charset="-122"/>
                <a:ea typeface="微软雅黑 Light" panose="020B0502040204020203" pitchFamily="34" charset="-122"/>
              </a:rPr>
              <a:t>DNS</a:t>
            </a:r>
            <a:r>
              <a:rPr lang="zh-CN" altLang="en-US" sz="1600" dirty="0">
                <a:latin typeface="微软雅黑 Light" panose="020B0502040204020203" pitchFamily="34" charset="-122"/>
                <a:ea typeface="微软雅黑 Light" panose="020B0502040204020203" pitchFamily="34" charset="-122"/>
              </a:rPr>
              <a:t>解析服务器进行域名解析，从而获得有效</a:t>
            </a:r>
            <a:r>
              <a:rPr lang="en-US" altLang="zh-CN" sz="1600" dirty="0" err="1">
                <a:latin typeface="微软雅黑 Light" panose="020B0502040204020203" pitchFamily="34" charset="-122"/>
                <a:ea typeface="微软雅黑 Light" panose="020B0502040204020203" pitchFamily="34" charset="-122"/>
              </a:rPr>
              <a:t>ip</a:t>
            </a:r>
            <a:r>
              <a:rPr lang="zh-CN" altLang="en-US" sz="1600" dirty="0">
                <a:latin typeface="微软雅黑 Light" panose="020B0502040204020203" pitchFamily="34" charset="-122"/>
                <a:ea typeface="微软雅黑 Light" panose="020B0502040204020203" pitchFamily="34" charset="-122"/>
              </a:rPr>
              <a:t>地址才能访问。也就是首先要进行</a:t>
            </a:r>
            <a:r>
              <a:rPr lang="en-US" altLang="zh-CN" sz="1600" dirty="0">
                <a:latin typeface="微软雅黑 Light" panose="020B0502040204020203" pitchFamily="34" charset="-122"/>
                <a:ea typeface="微软雅黑 Light" panose="020B0502040204020203" pitchFamily="34" charset="-122"/>
              </a:rPr>
              <a:t>DNS</a:t>
            </a:r>
            <a:r>
              <a:rPr lang="zh-CN" altLang="en-US" sz="1600" dirty="0">
                <a:latin typeface="微软雅黑 Light" panose="020B0502040204020203" pitchFamily="34" charset="-122"/>
                <a:ea typeface="微软雅黑 Light" panose="020B0502040204020203" pitchFamily="34" charset="-122"/>
              </a:rPr>
              <a:t>解析。如下图，域名被解析成了实际的</a:t>
            </a:r>
            <a:r>
              <a:rPr lang="en-US" altLang="zh-CN" sz="1600" dirty="0" err="1">
                <a:latin typeface="微软雅黑 Light" panose="020B0502040204020203" pitchFamily="34" charset="-122"/>
                <a:ea typeface="微软雅黑 Light" panose="020B0502040204020203" pitchFamily="34" charset="-122"/>
              </a:rPr>
              <a:t>ip</a:t>
            </a:r>
            <a:r>
              <a:rPr lang="zh-CN" altLang="en-US" sz="1600" dirty="0">
                <a:latin typeface="微软雅黑 Light" panose="020B0502040204020203" pitchFamily="34" charset="-122"/>
                <a:ea typeface="微软雅黑 Light" panose="020B0502040204020203" pitchFamily="34" charset="-122"/>
              </a:rPr>
              <a:t>地址。</a:t>
            </a:r>
          </a:p>
        </p:txBody>
      </p:sp>
      <p:pic>
        <p:nvPicPr>
          <p:cNvPr id="1027" name="Picture 3" descr="C:\Users\54261\Documents\Tencent Files\542618634\Image\Group\Image4\9{A00S0AR1C@W8)5~9%E[(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535" y="3775046"/>
            <a:ext cx="496252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244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94077" y="859975"/>
            <a:ext cx="1502126" cy="369332"/>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TCP</a:t>
            </a:r>
            <a:r>
              <a:rPr lang="zh-CN" altLang="en-US" dirty="0">
                <a:latin typeface="微软雅黑 Light" panose="020B0502040204020203" pitchFamily="34" charset="-122"/>
                <a:ea typeface="微软雅黑 Light" panose="020B0502040204020203" pitchFamily="34" charset="-122"/>
              </a:rPr>
              <a:t>三次握手</a:t>
            </a:r>
            <a:endParaRPr lang="en-US" altLang="zh-CN" dirty="0">
              <a:latin typeface="微软雅黑 Light" panose="020B0502040204020203" pitchFamily="34" charset="-122"/>
              <a:ea typeface="微软雅黑 Light" panose="020B0502040204020203" pitchFamily="34" charset="-122"/>
            </a:endParaRPr>
          </a:p>
        </p:txBody>
      </p:sp>
      <p:pic>
        <p:nvPicPr>
          <p:cNvPr id="2050" name="Picture 2" descr="a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5214" y="1563786"/>
            <a:ext cx="3678194" cy="4102763"/>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1694078" y="1515499"/>
            <a:ext cx="6325795" cy="923330"/>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接着浏览器拿到正确</a:t>
            </a:r>
            <a:r>
              <a:rPr lang="en-US" altLang="zh-CN" dirty="0" err="1">
                <a:latin typeface="微软雅黑 Light" panose="020B0502040204020203" pitchFamily="34" charset="-122"/>
                <a:ea typeface="微软雅黑 Light" panose="020B0502040204020203" pitchFamily="34" charset="-122"/>
              </a:rPr>
              <a:t>ip</a:t>
            </a:r>
            <a:r>
              <a:rPr lang="zh-CN" altLang="en-US" dirty="0">
                <a:latin typeface="微软雅黑 Light" panose="020B0502040204020203" pitchFamily="34" charset="-122"/>
                <a:ea typeface="微软雅黑 Light" panose="020B0502040204020203" pitchFamily="34" charset="-122"/>
              </a:rPr>
              <a:t>地址之后就去访问</a:t>
            </a:r>
            <a:r>
              <a:rPr lang="en-US" altLang="zh-CN" dirty="0" err="1">
                <a:latin typeface="微软雅黑 Light" panose="020B0502040204020203" pitchFamily="34" charset="-122"/>
                <a:ea typeface="微软雅黑 Light" panose="020B0502040204020203" pitchFamily="34" charset="-122"/>
              </a:rPr>
              <a:t>ip</a:t>
            </a:r>
            <a:r>
              <a:rPr lang="zh-CN" altLang="en-US" dirty="0">
                <a:latin typeface="微软雅黑 Light" panose="020B0502040204020203" pitchFamily="34" charset="-122"/>
                <a:ea typeface="微软雅黑 Light" panose="020B0502040204020203" pitchFamily="34" charset="-122"/>
              </a:rPr>
              <a:t>地址所对应的服务器。在真正传输数据之前，进行三次握手。客户端在此就是浏览器。</a:t>
            </a:r>
            <a:endParaRPr lang="en-US" altLang="zh-CN" dirty="0">
              <a:latin typeface="微软雅黑 Light" panose="020B0502040204020203" pitchFamily="34" charset="-122"/>
              <a:ea typeface="微软雅黑 Light" panose="020B0502040204020203" pitchFamily="34" charset="-122"/>
            </a:endParaRPr>
          </a:p>
        </p:txBody>
      </p:sp>
      <p:sp>
        <p:nvSpPr>
          <p:cNvPr id="9" name="文本框 8"/>
          <p:cNvSpPr txBox="1"/>
          <p:nvPr/>
        </p:nvSpPr>
        <p:spPr>
          <a:xfrm>
            <a:off x="1694077" y="2397904"/>
            <a:ext cx="6325795" cy="2031325"/>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客户端向服务端发送请求，服务器收到。第一次。</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2.</a:t>
            </a:r>
            <a:r>
              <a:rPr lang="zh-CN" altLang="en-US" dirty="0">
                <a:latin typeface="微软雅黑 Light" panose="020B0502040204020203" pitchFamily="34" charset="-122"/>
                <a:ea typeface="微软雅黑 Light" panose="020B0502040204020203" pitchFamily="34" charset="-122"/>
              </a:rPr>
              <a:t>服务端向客户端发送回信，表明服务器已收到。第二次。</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3.</a:t>
            </a:r>
            <a:r>
              <a:rPr lang="zh-CN" altLang="en-US" dirty="0">
                <a:latin typeface="微软雅黑 Light" panose="020B0502040204020203" pitchFamily="34" charset="-122"/>
                <a:ea typeface="微软雅黑 Light" panose="020B0502040204020203" pitchFamily="34" charset="-122"/>
              </a:rPr>
              <a:t>客户端向服务端发送回信，说明已经确立连接，准备开始请求传输数据。第三次。</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三次握手是为了能够让请求更加稳定和可靠，在确立连接的情况下再进行数据传输。</a:t>
            </a:r>
            <a:endParaRPr lang="en-US" altLang="zh-CN" dirty="0">
              <a:latin typeface="微软雅黑 Light" panose="020B0502040204020203" pitchFamily="34" charset="-122"/>
              <a:ea typeface="微软雅黑 Light" panose="020B0502040204020203" pitchFamily="34" charset="-122"/>
            </a:endParaRPr>
          </a:p>
        </p:txBody>
      </p:sp>
      <p:sp>
        <p:nvSpPr>
          <p:cNvPr id="5" name="文本框 4"/>
          <p:cNvSpPr txBox="1"/>
          <p:nvPr/>
        </p:nvSpPr>
        <p:spPr>
          <a:xfrm>
            <a:off x="1694077" y="4743219"/>
            <a:ext cx="6325795" cy="923330"/>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接着客户端就开始正式向服务端发送请求，请求要访问相应的资源，接着服务端返回相应的资源，客户端浏览器收到相应资源，依靠浏览器解析引擎渲染成网页。</a:t>
            </a:r>
          </a:p>
        </p:txBody>
      </p:sp>
    </p:spTree>
    <p:extLst>
      <p:ext uri="{BB962C8B-B14F-4D97-AF65-F5344CB8AC3E}">
        <p14:creationId xmlns:p14="http://schemas.microsoft.com/office/powerpoint/2010/main" val="118637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81850" y="486562"/>
            <a:ext cx="5008422" cy="523220"/>
          </a:xfrm>
          <a:prstGeom prst="rect">
            <a:avLst/>
          </a:prstGeom>
          <a:noFill/>
        </p:spPr>
        <p:txBody>
          <a:bodyPr wrap="none" rtlCol="0">
            <a:spAutoFit/>
          </a:bodyPr>
          <a:lstStyle/>
          <a:p>
            <a:r>
              <a:rPr lang="en-US" altLang="zh-CN" sz="2800" dirty="0">
                <a:latin typeface="微软雅黑 Light" panose="020B0502040204020203" pitchFamily="34" charset="-122"/>
                <a:ea typeface="微软雅黑 Light" panose="020B0502040204020203" pitchFamily="34" charset="-122"/>
              </a:rPr>
              <a:t>Chrome</a:t>
            </a:r>
            <a:r>
              <a:rPr lang="zh-CN" altLang="en-US" sz="2800" dirty="0">
                <a:latin typeface="微软雅黑 Light" panose="020B0502040204020203" pitchFamily="34" charset="-122"/>
                <a:ea typeface="微软雅黑 Light" panose="020B0502040204020203" pitchFamily="34" charset="-122"/>
              </a:rPr>
              <a:t>开发者工具之</a:t>
            </a:r>
            <a:r>
              <a:rPr lang="en-US" altLang="zh-CN" sz="2800" dirty="0">
                <a:latin typeface="微软雅黑 Light" panose="020B0502040204020203" pitchFamily="34" charset="-122"/>
                <a:ea typeface="微软雅黑 Light" panose="020B0502040204020203" pitchFamily="34" charset="-122"/>
              </a:rPr>
              <a:t>Network</a:t>
            </a:r>
            <a:endParaRPr lang="zh-CN" altLang="en-US" sz="2800" dirty="0">
              <a:latin typeface="微软雅黑 Light" panose="020B0502040204020203" pitchFamily="34" charset="-122"/>
              <a:ea typeface="微软雅黑 Light" panose="020B0502040204020203" pitchFamily="34" charset="-122"/>
            </a:endParaRPr>
          </a:p>
        </p:txBody>
      </p:sp>
      <p:pic>
        <p:nvPicPr>
          <p:cNvPr id="7" name="图片 6"/>
          <p:cNvPicPr>
            <a:picLocks noChangeAspect="1"/>
          </p:cNvPicPr>
          <p:nvPr/>
        </p:nvPicPr>
        <p:blipFill>
          <a:blip r:embed="rId2"/>
          <a:stretch>
            <a:fillRect/>
          </a:stretch>
        </p:blipFill>
        <p:spPr>
          <a:xfrm>
            <a:off x="2523648" y="2339566"/>
            <a:ext cx="8124825" cy="3638550"/>
          </a:xfrm>
          <a:prstGeom prst="rect">
            <a:avLst/>
          </a:prstGeom>
        </p:spPr>
      </p:pic>
      <p:sp>
        <p:nvSpPr>
          <p:cNvPr id="8" name="文本框 7"/>
          <p:cNvSpPr txBox="1"/>
          <p:nvPr/>
        </p:nvSpPr>
        <p:spPr>
          <a:xfrm>
            <a:off x="3512797" y="1213009"/>
            <a:ext cx="6012300" cy="923330"/>
          </a:xfrm>
          <a:prstGeom prst="rect">
            <a:avLst/>
          </a:prstGeom>
          <a:noFill/>
        </p:spPr>
        <p:txBody>
          <a:bodyPr wrap="square" rtlCol="0">
            <a:spAutoFit/>
          </a:bodyPr>
          <a:lstStyle/>
          <a:p>
            <a:pPr algn="ctr"/>
            <a:r>
              <a:rPr lang="en-US" altLang="zh-CN" dirty="0">
                <a:latin typeface="微软雅黑 Light" panose="020B0502040204020203" pitchFamily="34" charset="-122"/>
                <a:ea typeface="微软雅黑 Light" panose="020B0502040204020203" pitchFamily="34" charset="-122"/>
              </a:rPr>
              <a:t>Chrome</a:t>
            </a:r>
            <a:r>
              <a:rPr lang="zh-CN" altLang="en-US" dirty="0">
                <a:latin typeface="微软雅黑 Light" panose="020B0502040204020203" pitchFamily="34" charset="-122"/>
                <a:ea typeface="微软雅黑 Light" panose="020B0502040204020203" pitchFamily="34" charset="-122"/>
              </a:rPr>
              <a:t>开发者工具的开启，不同平台快捷键不同。</a:t>
            </a:r>
            <a:endParaRPr lang="en-US" altLang="zh-CN" dirty="0">
              <a:latin typeface="微软雅黑 Light" panose="020B0502040204020203" pitchFamily="34" charset="-122"/>
              <a:ea typeface="微软雅黑 Light" panose="020B0502040204020203" pitchFamily="34" charset="-122"/>
            </a:endParaRPr>
          </a:p>
          <a:p>
            <a:pPr algn="ctr"/>
            <a:endParaRPr lang="en-US" altLang="zh-CN" dirty="0">
              <a:latin typeface="微软雅黑 Light" panose="020B0502040204020203" pitchFamily="34" charset="-122"/>
              <a:ea typeface="微软雅黑 Light" panose="020B0502040204020203" pitchFamily="34" charset="-122"/>
            </a:endParaRPr>
          </a:p>
          <a:p>
            <a:pPr algn="ctr"/>
            <a:r>
              <a:rPr lang="en-US" altLang="zh-CN" dirty="0">
                <a:latin typeface="微软雅黑 Light" panose="020B0502040204020203" pitchFamily="34" charset="-122"/>
                <a:ea typeface="微软雅黑 Light" panose="020B0502040204020203" pitchFamily="34" charset="-122"/>
              </a:rPr>
              <a:t>Windows</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f12/Mac: opt+command+j/Linux:ctrl+shift+j</a:t>
            </a:r>
          </a:p>
        </p:txBody>
      </p:sp>
    </p:spTree>
    <p:extLst>
      <p:ext uri="{BB962C8B-B14F-4D97-AF65-F5344CB8AC3E}">
        <p14:creationId xmlns:p14="http://schemas.microsoft.com/office/powerpoint/2010/main" val="2182694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14695" y="417454"/>
            <a:ext cx="8909811" cy="369332"/>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Network</a:t>
            </a:r>
            <a:r>
              <a:rPr lang="zh-CN" altLang="en-US" dirty="0">
                <a:latin typeface="微软雅黑 Light" panose="020B0502040204020203" pitchFamily="34" charset="-122"/>
                <a:ea typeface="微软雅黑 Light" panose="020B0502040204020203" pitchFamily="34" charset="-122"/>
              </a:rPr>
              <a:t>栏的主要作用是查看网页所访问、请求的资源的来源、大小、以及相应信息。</a:t>
            </a:r>
          </a:p>
        </p:txBody>
      </p:sp>
      <p:pic>
        <p:nvPicPr>
          <p:cNvPr id="2" name="图片 1"/>
          <p:cNvPicPr>
            <a:picLocks noChangeAspect="1"/>
          </p:cNvPicPr>
          <p:nvPr/>
        </p:nvPicPr>
        <p:blipFill>
          <a:blip r:embed="rId2"/>
          <a:stretch>
            <a:fillRect/>
          </a:stretch>
        </p:blipFill>
        <p:spPr>
          <a:xfrm>
            <a:off x="2214695" y="1121197"/>
            <a:ext cx="8153400" cy="1209675"/>
          </a:xfrm>
          <a:prstGeom prst="rect">
            <a:avLst/>
          </a:prstGeom>
        </p:spPr>
      </p:pic>
      <p:sp>
        <p:nvSpPr>
          <p:cNvPr id="3" name="文本框 2"/>
          <p:cNvSpPr txBox="1"/>
          <p:nvPr/>
        </p:nvSpPr>
        <p:spPr>
          <a:xfrm>
            <a:off x="2214695" y="2604781"/>
            <a:ext cx="7802136"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从上图已经可以看出请求的状态码，请求的资源大小，加载的时间等信息。</a:t>
            </a:r>
            <a:endParaRPr lang="zh-CN" altLang="en-US" dirty="0"/>
          </a:p>
        </p:txBody>
      </p:sp>
      <p:sp>
        <p:nvSpPr>
          <p:cNvPr id="10" name="文本框 9"/>
          <p:cNvSpPr txBox="1"/>
          <p:nvPr/>
        </p:nvSpPr>
        <p:spPr>
          <a:xfrm>
            <a:off x="2214696" y="3248023"/>
            <a:ext cx="8153399" cy="2308324"/>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状态码的简单识别：</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2xx</a:t>
            </a:r>
            <a:r>
              <a:rPr lang="zh-CN" altLang="en-US" dirty="0">
                <a:latin typeface="微软雅黑 Light" panose="020B0502040204020203" pitchFamily="34" charset="-122"/>
                <a:ea typeface="微软雅黑 Light" panose="020B0502040204020203" pitchFamily="34" charset="-122"/>
              </a:rPr>
              <a:t>系列：访问请求成功。最常见的就是</a:t>
            </a:r>
            <a:r>
              <a:rPr lang="en-US" altLang="zh-CN" dirty="0">
                <a:latin typeface="微软雅黑 Light" panose="020B0502040204020203" pitchFamily="34" charset="-122"/>
                <a:ea typeface="微软雅黑 Light" panose="020B0502040204020203" pitchFamily="34" charset="-122"/>
              </a:rPr>
              <a:t>200.</a:t>
            </a:r>
          </a:p>
          <a:p>
            <a:r>
              <a:rPr lang="en-US" altLang="zh-CN" dirty="0">
                <a:latin typeface="微软雅黑 Light" panose="020B0502040204020203" pitchFamily="34" charset="-122"/>
                <a:ea typeface="微软雅黑 Light" panose="020B0502040204020203" pitchFamily="34" charset="-122"/>
              </a:rPr>
              <a:t>3xx</a:t>
            </a:r>
            <a:r>
              <a:rPr lang="zh-CN" altLang="en-US" dirty="0">
                <a:latin typeface="微软雅黑 Light" panose="020B0502040204020203" pitchFamily="34" charset="-122"/>
                <a:ea typeface="微软雅黑 Light" panose="020B0502040204020203" pitchFamily="34" charset="-122"/>
              </a:rPr>
              <a:t>系列：重定向的请求。比如访问</a:t>
            </a:r>
            <a:r>
              <a:rPr lang="en-US" altLang="zh-CN" dirty="0">
                <a:latin typeface="微软雅黑 Light" panose="020B0502040204020203" pitchFamily="34" charset="-122"/>
                <a:ea typeface="微软雅黑 Light" panose="020B0502040204020203" pitchFamily="34" charset="-122"/>
              </a:rPr>
              <a:t>baidu.com</a:t>
            </a:r>
            <a:r>
              <a:rPr lang="zh-CN" altLang="en-US" dirty="0">
                <a:latin typeface="微软雅黑 Light" panose="020B0502040204020203" pitchFamily="34" charset="-122"/>
                <a:ea typeface="微软雅黑 Light" panose="020B0502040204020203" pitchFamily="34" charset="-122"/>
              </a:rPr>
              <a:t>重定向到</a:t>
            </a:r>
            <a:r>
              <a:rPr lang="en-US" altLang="zh-CN" dirty="0">
                <a:latin typeface="微软雅黑 Light" panose="020B0502040204020203" pitchFamily="34" charset="-122"/>
                <a:ea typeface="微软雅黑 Light" panose="020B0502040204020203" pitchFamily="34" charset="-122"/>
              </a:rPr>
              <a:t>www.baidu.com</a:t>
            </a:r>
            <a:r>
              <a:rPr lang="zh-CN" altLang="en-US" dirty="0">
                <a:latin typeface="微软雅黑 Light" panose="020B0502040204020203" pitchFamily="34" charset="-122"/>
                <a:ea typeface="微软雅黑 Light" panose="020B0502040204020203" pitchFamily="34" charset="-122"/>
              </a:rPr>
              <a:t>。最常见的是</a:t>
            </a:r>
            <a:r>
              <a:rPr lang="en-US" altLang="zh-CN" dirty="0">
                <a:latin typeface="微软雅黑 Light" panose="020B0502040204020203" pitchFamily="34" charset="-122"/>
                <a:ea typeface="微软雅黑 Light" panose="020B0502040204020203" pitchFamily="34" charset="-122"/>
              </a:rPr>
              <a:t>302.</a:t>
            </a:r>
          </a:p>
          <a:p>
            <a:r>
              <a:rPr lang="en-US" altLang="zh-CN" dirty="0">
                <a:latin typeface="微软雅黑 Light" panose="020B0502040204020203" pitchFamily="34" charset="-122"/>
                <a:ea typeface="微软雅黑 Light" panose="020B0502040204020203" pitchFamily="34" charset="-122"/>
              </a:rPr>
              <a:t>4xx</a:t>
            </a:r>
            <a:r>
              <a:rPr lang="zh-CN" altLang="en-US" dirty="0">
                <a:latin typeface="微软雅黑 Light" panose="020B0502040204020203" pitchFamily="34" charset="-122"/>
                <a:ea typeface="微软雅黑 Light" panose="020B0502040204020203" pitchFamily="34" charset="-122"/>
              </a:rPr>
              <a:t>系列：访问错误提示。比如用户访问了某个网站不存在的资源会报这个状态码。最常见的是</a:t>
            </a:r>
            <a:r>
              <a:rPr lang="en-US" altLang="zh-CN" dirty="0">
                <a:latin typeface="微软雅黑 Light" panose="020B0502040204020203" pitchFamily="34" charset="-122"/>
                <a:ea typeface="微软雅黑 Light" panose="020B0502040204020203" pitchFamily="34" charset="-122"/>
              </a:rPr>
              <a:t>404.</a:t>
            </a:r>
          </a:p>
          <a:p>
            <a:r>
              <a:rPr lang="en-US" altLang="zh-CN" dirty="0">
                <a:latin typeface="微软雅黑 Light" panose="020B0502040204020203" pitchFamily="34" charset="-122"/>
                <a:ea typeface="微软雅黑 Light" panose="020B0502040204020203" pitchFamily="34" charset="-122"/>
              </a:rPr>
              <a:t>5xx</a:t>
            </a:r>
            <a:r>
              <a:rPr lang="zh-CN" altLang="en-US" dirty="0">
                <a:latin typeface="微软雅黑 Light" panose="020B0502040204020203" pitchFamily="34" charset="-122"/>
                <a:ea typeface="微软雅黑 Light" panose="020B0502040204020203" pitchFamily="34" charset="-122"/>
              </a:rPr>
              <a:t>系列：服务器错误。比如服务器宕机或者接收数据迟迟不回。最常见的是</a:t>
            </a:r>
            <a:r>
              <a:rPr lang="en-US" altLang="zh-CN" dirty="0">
                <a:latin typeface="微软雅黑 Light" panose="020B0502040204020203" pitchFamily="34" charset="-122"/>
                <a:ea typeface="微软雅黑 Light" panose="020B0502040204020203" pitchFamily="34" charset="-122"/>
              </a:rPr>
              <a:t>502.</a:t>
            </a:r>
            <a:endParaRPr lang="zh-CN" altLang="en-US" dirty="0">
              <a:latin typeface="微软雅黑 Light" panose="020B0502040204020203" pitchFamily="34" charset="-122"/>
              <a:ea typeface="微软雅黑 Light" panose="020B0502040204020203" pitchFamily="34" charset="-122"/>
            </a:endParaRPr>
          </a:p>
        </p:txBody>
      </p:sp>
      <p:sp>
        <p:nvSpPr>
          <p:cNvPr id="11" name="文本框 10"/>
          <p:cNvSpPr txBox="1"/>
          <p:nvPr/>
        </p:nvSpPr>
        <p:spPr>
          <a:xfrm>
            <a:off x="2214695" y="5830257"/>
            <a:ext cx="7340471"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通过状态码可以简洁查看我们的访问如果出错是错在自身还是服务器。</a:t>
            </a:r>
            <a:endParaRPr lang="zh-CN" altLang="en-US" dirty="0"/>
          </a:p>
        </p:txBody>
      </p:sp>
    </p:spTree>
    <p:extLst>
      <p:ext uri="{BB962C8B-B14F-4D97-AF65-F5344CB8AC3E}">
        <p14:creationId xmlns:p14="http://schemas.microsoft.com/office/powerpoint/2010/main" val="1917594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503687" y="954839"/>
            <a:ext cx="3252159"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点击相应项目进入详细页面。</a:t>
            </a:r>
          </a:p>
        </p:txBody>
      </p:sp>
      <p:pic>
        <p:nvPicPr>
          <p:cNvPr id="3073" name="Picture 1" descr="C:\Users\54261\AppData\Roaming\Tencent\Users\542618634\QQ\WinTemp\RichOle\4(DW7M(I}1$ZERAEBVS23A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9613" y="377505"/>
            <a:ext cx="71247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7152621" y="2263925"/>
            <a:ext cx="4801692" cy="4440058"/>
          </a:xfrm>
          <a:prstGeom prst="rect">
            <a:avLst/>
          </a:prstGeom>
        </p:spPr>
      </p:pic>
      <p:sp>
        <p:nvSpPr>
          <p:cNvPr id="8" name="文本框 7"/>
          <p:cNvSpPr txBox="1"/>
          <p:nvPr/>
        </p:nvSpPr>
        <p:spPr>
          <a:xfrm>
            <a:off x="1246837" y="2347705"/>
            <a:ext cx="5276352" cy="646331"/>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右侧的请求、响应栏，将请求的各方面的信息都展示出来了。</a:t>
            </a:r>
          </a:p>
        </p:txBody>
      </p:sp>
      <p:sp>
        <p:nvSpPr>
          <p:cNvPr id="3" name="文本框 2"/>
          <p:cNvSpPr txBox="1"/>
          <p:nvPr/>
        </p:nvSpPr>
        <p:spPr>
          <a:xfrm>
            <a:off x="1246837" y="3033291"/>
            <a:ext cx="5905784" cy="646331"/>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从上往下。</a:t>
            </a:r>
            <a:r>
              <a:rPr lang="en-US" altLang="zh-CN" dirty="0">
                <a:latin typeface="微软雅黑 Light" panose="020B0502040204020203" pitchFamily="34" charset="-122"/>
                <a:ea typeface="微软雅黑 Light" panose="020B0502040204020203" pitchFamily="34" charset="-122"/>
              </a:rPr>
              <a:t>General</a:t>
            </a:r>
            <a:r>
              <a:rPr lang="zh-CN" altLang="en-US" dirty="0">
                <a:latin typeface="微软雅黑 Light" panose="020B0502040204020203" pitchFamily="34" charset="-122"/>
                <a:ea typeface="微软雅黑 Light" panose="020B0502040204020203" pitchFamily="34" charset="-122"/>
              </a:rPr>
              <a:t>项分别可以看到</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请求的</a:t>
            </a:r>
            <a:r>
              <a:rPr lang="en-US" altLang="zh-CN" dirty="0">
                <a:latin typeface="微软雅黑 Light" panose="020B0502040204020203" pitchFamily="34" charset="-122"/>
                <a:ea typeface="微软雅黑 Light" panose="020B0502040204020203" pitchFamily="34" charset="-122"/>
              </a:rPr>
              <a:t>URL</a:t>
            </a:r>
            <a:r>
              <a:rPr lang="zh-CN" altLang="en-US" dirty="0">
                <a:latin typeface="微软雅黑 Light" panose="020B0502040204020203" pitchFamily="34" charset="-122"/>
                <a:ea typeface="微软雅黑 Light" panose="020B0502040204020203" pitchFamily="34" charset="-122"/>
              </a:rPr>
              <a:t>，请求的方式，请求返回的状态码，远端地址</a:t>
            </a:r>
          </a:p>
        </p:txBody>
      </p:sp>
      <p:sp>
        <p:nvSpPr>
          <p:cNvPr id="11" name="文本框 10"/>
          <p:cNvSpPr txBox="1"/>
          <p:nvPr/>
        </p:nvSpPr>
        <p:spPr>
          <a:xfrm>
            <a:off x="1246837" y="3753910"/>
            <a:ext cx="5776390" cy="92333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Response</a:t>
            </a:r>
            <a:r>
              <a:rPr lang="zh-CN" altLang="en-US" dirty="0">
                <a:latin typeface="微软雅黑 Light" panose="020B0502040204020203" pitchFamily="34" charset="-122"/>
                <a:ea typeface="微软雅黑 Light" panose="020B0502040204020203" pitchFamily="34" charset="-122"/>
              </a:rPr>
              <a:t>栏可以看到</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1.Conten-Encoding:</a:t>
            </a:r>
            <a:r>
              <a:rPr lang="zh-CN" altLang="en-US" dirty="0">
                <a:latin typeface="微软雅黑 Light" panose="020B0502040204020203" pitchFamily="34" charset="-122"/>
                <a:ea typeface="微软雅黑 Light" panose="020B0502040204020203" pitchFamily="34" charset="-122"/>
              </a:rPr>
              <a:t>该页面用</a:t>
            </a:r>
            <a:r>
              <a:rPr lang="en-US" altLang="zh-CN" dirty="0" err="1">
                <a:latin typeface="微软雅黑 Light" panose="020B0502040204020203" pitchFamily="34" charset="-122"/>
                <a:ea typeface="微软雅黑 Light" panose="020B0502040204020203" pitchFamily="34" charset="-122"/>
              </a:rPr>
              <a:t>gzip</a:t>
            </a:r>
            <a:r>
              <a:rPr lang="zh-CN" altLang="en-US" dirty="0">
                <a:latin typeface="微软雅黑 Light" panose="020B0502040204020203" pitchFamily="34" charset="-122"/>
                <a:ea typeface="微软雅黑 Light" panose="020B0502040204020203" pitchFamily="34" charset="-122"/>
              </a:rPr>
              <a:t>压缩</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2.X-UA-*:</a:t>
            </a:r>
            <a:r>
              <a:rPr lang="zh-CN" altLang="en-US" dirty="0">
                <a:latin typeface="微软雅黑 Light" panose="020B0502040204020203" pitchFamily="34" charset="-122"/>
                <a:ea typeface="微软雅黑 Light" panose="020B0502040204020203" pitchFamily="34" charset="-122"/>
              </a:rPr>
              <a:t>服务端返回的页面是给</a:t>
            </a:r>
            <a:r>
              <a:rPr lang="en-US" altLang="zh-CN" dirty="0">
                <a:latin typeface="微软雅黑 Light" panose="020B0502040204020203" pitchFamily="34" charset="-122"/>
                <a:ea typeface="微软雅黑 Light" panose="020B0502040204020203" pitchFamily="34" charset="-122"/>
              </a:rPr>
              <a:t>Edge</a:t>
            </a:r>
            <a:r>
              <a:rPr lang="zh-CN" altLang="en-US" dirty="0">
                <a:latin typeface="微软雅黑 Light" panose="020B0502040204020203" pitchFamily="34" charset="-122"/>
                <a:ea typeface="微软雅黑 Light" panose="020B0502040204020203" pitchFamily="34" charset="-122"/>
              </a:rPr>
              <a:t>或者</a:t>
            </a:r>
            <a:r>
              <a:rPr lang="en-US" altLang="zh-CN" dirty="0">
                <a:latin typeface="微软雅黑 Light" panose="020B0502040204020203" pitchFamily="34" charset="-122"/>
                <a:ea typeface="微软雅黑 Light" panose="020B0502040204020203" pitchFamily="34" charset="-122"/>
              </a:rPr>
              <a:t>Chrome</a:t>
            </a:r>
            <a:r>
              <a:rPr lang="zh-CN" altLang="en-US" dirty="0">
                <a:latin typeface="微软雅黑 Light" panose="020B0502040204020203" pitchFamily="34" charset="-122"/>
                <a:ea typeface="微软雅黑 Light" panose="020B0502040204020203" pitchFamily="34" charset="-122"/>
              </a:rPr>
              <a:t>的。</a:t>
            </a:r>
          </a:p>
        </p:txBody>
      </p:sp>
      <p:sp>
        <p:nvSpPr>
          <p:cNvPr id="12" name="文本框 11"/>
          <p:cNvSpPr txBox="1"/>
          <p:nvPr/>
        </p:nvSpPr>
        <p:spPr>
          <a:xfrm>
            <a:off x="1246837" y="4852434"/>
            <a:ext cx="5905784" cy="1200329"/>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Request</a:t>
            </a:r>
            <a:r>
              <a:rPr lang="zh-CN" altLang="en-US" dirty="0">
                <a:latin typeface="微软雅黑 Light" panose="020B0502040204020203" pitchFamily="34" charset="-122"/>
                <a:ea typeface="微软雅黑 Light" panose="020B0502040204020203" pitchFamily="34" charset="-122"/>
              </a:rPr>
              <a:t>栏可以看到</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1.Cookie:</a:t>
            </a:r>
            <a:r>
              <a:rPr lang="zh-CN" altLang="en-US" dirty="0">
                <a:latin typeface="微软雅黑 Light" panose="020B0502040204020203" pitchFamily="34" charset="-122"/>
                <a:ea typeface="微软雅黑 Light" panose="020B0502040204020203" pitchFamily="34" charset="-122"/>
              </a:rPr>
              <a:t>对于该页面浏览器保存在本地的各项信息。</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2.User-Agent:</a:t>
            </a:r>
            <a:r>
              <a:rPr lang="zh-CN" altLang="en-US" dirty="0">
                <a:latin typeface="微软雅黑 Light" panose="020B0502040204020203" pitchFamily="34" charset="-122"/>
                <a:ea typeface="微软雅黑 Light" panose="020B0502040204020203" pitchFamily="34" charset="-122"/>
              </a:rPr>
              <a:t>用户访问服务器所用的浏览器、版本、操作系统、内核等等。</a:t>
            </a:r>
          </a:p>
        </p:txBody>
      </p:sp>
    </p:spTree>
    <p:extLst>
      <p:ext uri="{BB962C8B-B14F-4D97-AF65-F5344CB8AC3E}">
        <p14:creationId xmlns:p14="http://schemas.microsoft.com/office/powerpoint/2010/main" val="1635195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408601" y="701646"/>
            <a:ext cx="8096250" cy="923330"/>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资源加载的方式也不尽相同。有的资源每次请求都需要从服务端获得。有些资源则通过本地的</a:t>
            </a:r>
            <a:r>
              <a:rPr lang="en-US" altLang="zh-CN" dirty="0">
                <a:latin typeface="微软雅黑 Light" panose="020B0502040204020203" pitchFamily="34" charset="-122"/>
                <a:ea typeface="微软雅黑 Light" panose="020B0502040204020203" pitchFamily="34" charset="-122"/>
              </a:rPr>
              <a:t>cache</a:t>
            </a:r>
            <a:r>
              <a:rPr lang="zh-CN" altLang="en-US" dirty="0">
                <a:latin typeface="微软雅黑 Light" panose="020B0502040204020203" pitchFamily="34" charset="-122"/>
                <a:ea typeface="微软雅黑 Light" panose="020B0502040204020203" pitchFamily="34" charset="-122"/>
              </a:rPr>
              <a:t>缓存可以直接获取，不用请求。这样的好处是浏览速度能够变快。坏处在于缓存会占本地硬盘空间。</a:t>
            </a:r>
          </a:p>
        </p:txBody>
      </p:sp>
      <p:pic>
        <p:nvPicPr>
          <p:cNvPr id="2" name="图片 1"/>
          <p:cNvPicPr>
            <a:picLocks noChangeAspect="1"/>
          </p:cNvPicPr>
          <p:nvPr/>
        </p:nvPicPr>
        <p:blipFill>
          <a:blip r:embed="rId2"/>
          <a:stretch>
            <a:fillRect/>
          </a:stretch>
        </p:blipFill>
        <p:spPr>
          <a:xfrm>
            <a:off x="2408601" y="1906311"/>
            <a:ext cx="8096250" cy="3448050"/>
          </a:xfrm>
          <a:prstGeom prst="rect">
            <a:avLst/>
          </a:prstGeom>
        </p:spPr>
      </p:pic>
    </p:spTree>
    <p:extLst>
      <p:ext uri="{BB962C8B-B14F-4D97-AF65-F5344CB8AC3E}">
        <p14:creationId xmlns:p14="http://schemas.microsoft.com/office/powerpoint/2010/main" val="2807746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TM03457496[[fn=视差]]</Template>
  <TotalTime>954</TotalTime>
  <Words>1531</Words>
  <Application>Microsoft Office PowerPoint</Application>
  <PresentationFormat>宽屏</PresentationFormat>
  <Paragraphs>114</Paragraphs>
  <Slides>32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vt:i4>
      </vt:variant>
    </vt:vector>
  </HeadingPairs>
  <TitlesOfParts>
    <vt:vector size="37" baseType="lpstr">
      <vt:lpstr>华文楷体</vt:lpstr>
      <vt:lpstr>微软雅黑 Light</vt:lpstr>
      <vt:lpstr>Arial</vt:lpstr>
      <vt:lpstr>Corbel</vt:lpstr>
      <vt:lpstr>视差</vt:lpstr>
      <vt:lpstr>TEAM-SZ团队培训</vt:lpstr>
      <vt:lpstr>Chrome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TEAM-SZ团队培训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TEAM-SZ团队培训</dc:title>
  <dc:creator>Finn Moluner</dc:creator>
  <cp:lastModifiedBy>Finn Moluner</cp:lastModifiedBy>
  <cp:revision>226</cp:revision>
  <dcterms:created xsi:type="dcterms:W3CDTF">2016-08-20T10:53:40Z</dcterms:created>
  <dcterms:modified xsi:type="dcterms:W3CDTF">2016-09-19T13:49:11Z</dcterms:modified>
</cp:coreProperties>
</file>