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3" r:id="rId5"/>
    <p:sldId id="258" r:id="rId6"/>
    <p:sldId id="261" r:id="rId7"/>
    <p:sldId id="259" r:id="rId8"/>
    <p:sldId id="298" r:id="rId9"/>
    <p:sldId id="299" r:id="rId10"/>
    <p:sldId id="300" r:id="rId11"/>
    <p:sldId id="301" r:id="rId12"/>
    <p:sldId id="302" r:id="rId13"/>
    <p:sldId id="303"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19" r:id="rId29"/>
    <p:sldId id="320" r:id="rId30"/>
    <p:sldId id="321" r:id="rId31"/>
    <p:sldId id="322" r:id="rId32"/>
    <p:sldId id="323" r:id="rId33"/>
    <p:sldId id="28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inn Moluner" initials="FM" lastIdx="1" clrIdx="0">
    <p:extLst>
      <p:ext uri="{19B8F6BF-5375-455C-9EA6-DF929625EA0E}">
        <p15:presenceInfo xmlns:p15="http://schemas.microsoft.com/office/powerpoint/2012/main" userId="e1b2c593cccae4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8/27/2016</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8/27/2016</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1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22.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2.xml"/><Relationship Id="rId4" Type="http://schemas.openxmlformats.org/officeDocument/2006/relationships/image" Target="../media/image4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TEAM-SZ</a:t>
            </a:r>
            <a:r>
              <a:rPr lang="zh-CN" altLang="en-US" dirty="0"/>
              <a:t>团队培训</a:t>
            </a:r>
          </a:p>
        </p:txBody>
      </p:sp>
      <p:sp>
        <p:nvSpPr>
          <p:cNvPr id="3" name="副标题 2"/>
          <p:cNvSpPr>
            <a:spLocks noGrp="1"/>
          </p:cNvSpPr>
          <p:nvPr>
            <p:ph type="subTitle" idx="1"/>
          </p:nvPr>
        </p:nvSpPr>
        <p:spPr/>
        <p:txBody>
          <a:bodyPr/>
          <a:lstStyle/>
          <a:p>
            <a:r>
              <a:rPr lang="en-US" altLang="zh-CN" dirty="0">
                <a:latin typeface=".萍方-简" panose="020B0300000000000000" pitchFamily="34" charset="-122"/>
                <a:ea typeface=".萍方-简" panose="020B0300000000000000" pitchFamily="34" charset="-122"/>
              </a:rPr>
              <a:t>3.Git</a:t>
            </a:r>
            <a:r>
              <a:rPr lang="zh-CN" altLang="en-US" dirty="0">
                <a:latin typeface=".萍方-简" panose="020B0300000000000000" pitchFamily="34" charset="-122"/>
                <a:ea typeface=".萍方-简" panose="020B0300000000000000" pitchFamily="34" charset="-122"/>
              </a:rPr>
              <a:t>的使用</a:t>
            </a:r>
          </a:p>
        </p:txBody>
      </p:sp>
      <p:sp>
        <p:nvSpPr>
          <p:cNvPr id="4" name="文本框 3"/>
          <p:cNvSpPr txBox="1"/>
          <p:nvPr/>
        </p:nvSpPr>
        <p:spPr>
          <a:xfrm>
            <a:off x="9854814" y="5015469"/>
            <a:ext cx="1648208" cy="369332"/>
          </a:xfrm>
          <a:prstGeom prst="rect">
            <a:avLst/>
          </a:prstGeom>
          <a:noFill/>
        </p:spPr>
        <p:txBody>
          <a:bodyPr wrap="none" rtlCol="0">
            <a:spAutoFit/>
          </a:bodyPr>
          <a:lstStyle/>
          <a:p>
            <a:r>
              <a:rPr lang="en-US" altLang="zh-CN" dirty="0"/>
              <a:t>By Molunerfinn</a:t>
            </a:r>
            <a:endParaRPr lang="zh-CN" altLang="en-US" dirty="0"/>
          </a:p>
        </p:txBody>
      </p:sp>
    </p:spTree>
    <p:extLst>
      <p:ext uri="{BB962C8B-B14F-4D97-AF65-F5344CB8AC3E}">
        <p14:creationId xmlns:p14="http://schemas.microsoft.com/office/powerpoint/2010/main" val="4024276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
          <p:cNvSpPr txBox="1"/>
          <p:nvPr/>
        </p:nvSpPr>
        <p:spPr>
          <a:xfrm>
            <a:off x="1919391" y="309478"/>
            <a:ext cx="2339102"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2400" dirty="0">
                <a:latin typeface="微软雅黑 Light" panose="020B0502040204020203" pitchFamily="34" charset="-122"/>
                <a:ea typeface="微软雅黑 Light" panose="020B0502040204020203" pitchFamily="34" charset="-122"/>
              </a:rPr>
              <a:t>代码仓库的建立</a:t>
            </a:r>
          </a:p>
        </p:txBody>
      </p:sp>
      <p:sp>
        <p:nvSpPr>
          <p:cNvPr id="9" name="文本框 9"/>
          <p:cNvSpPr txBox="1"/>
          <p:nvPr/>
        </p:nvSpPr>
        <p:spPr>
          <a:xfrm>
            <a:off x="1835846" y="2958861"/>
            <a:ext cx="5005791" cy="34163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dirty="0">
                <a:latin typeface="微软雅黑 Light" panose="020B0502040204020203" pitchFamily="34" charset="-122"/>
                <a:ea typeface="微软雅黑 Light" panose="020B0502040204020203" pitchFamily="34" charset="-122"/>
              </a:rPr>
              <a:t>设置好</a:t>
            </a:r>
            <a:r>
              <a:rPr lang="en-US" altLang="zh-CN" dirty="0">
                <a:latin typeface="微软雅黑 Light" panose="020B0502040204020203" pitchFamily="34" charset="-122"/>
                <a:ea typeface="微软雅黑 Light" panose="020B0502040204020203" pitchFamily="34" charset="-122"/>
              </a:rPr>
              <a:t>SSH-Key</a:t>
            </a:r>
            <a:r>
              <a:rPr lang="zh-CN" altLang="en-US" dirty="0">
                <a:latin typeface="微软雅黑 Light" panose="020B0502040204020203" pitchFamily="34" charset="-122"/>
                <a:ea typeface="微软雅黑 Light" panose="020B0502040204020203" pitchFamily="34" charset="-122"/>
              </a:rPr>
              <a:t>之后，我们就可以开始来建立代码仓库了。几个注意事项。</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仓库名称最好英文。</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2.</a:t>
            </a:r>
            <a:r>
              <a:rPr lang="zh-CN" altLang="en-US" dirty="0">
                <a:latin typeface="微软雅黑 Light" panose="020B0502040204020203" pitchFamily="34" charset="-122"/>
                <a:ea typeface="微软雅黑 Light" panose="020B0502040204020203" pitchFamily="34" charset="-122"/>
              </a:rPr>
              <a:t>可见性依照自己的情况选定。想要大家都看得到并能帮你提出更新建议就不需要设为私有。</a:t>
            </a:r>
            <a:r>
              <a:rPr lang="en-US" altLang="zh-CN" dirty="0" err="1">
                <a:latin typeface="微软雅黑 Light" panose="020B0502040204020203" pitchFamily="34" charset="-122"/>
                <a:ea typeface="微软雅黑 Light" panose="020B0502040204020203" pitchFamily="34" charset="-122"/>
              </a:rPr>
              <a:t>Github</a:t>
            </a:r>
            <a:r>
              <a:rPr lang="zh-CN" altLang="en-US" dirty="0">
                <a:latin typeface="微软雅黑 Light" panose="020B0502040204020203" pitchFamily="34" charset="-122"/>
                <a:ea typeface="微软雅黑 Light" panose="020B0502040204020203" pitchFamily="34" charset="-122"/>
              </a:rPr>
              <a:t>默认用户不能设为私有否则要收费。</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3.</a:t>
            </a:r>
            <a:r>
              <a:rPr lang="zh-CN" altLang="en-US" dirty="0">
                <a:latin typeface="微软雅黑 Light" panose="020B0502040204020203" pitchFamily="34" charset="-122"/>
                <a:ea typeface="微软雅黑 Light" panose="020B0502040204020203" pitchFamily="34" charset="-122"/>
              </a:rPr>
              <a:t>仓库语言可以不选。</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4.</a:t>
            </a:r>
            <a:r>
              <a:rPr lang="zh-CN" altLang="en-US" dirty="0">
                <a:latin typeface="微软雅黑 Light" panose="020B0502040204020203" pitchFamily="34" charset="-122"/>
                <a:ea typeface="微软雅黑 Light" panose="020B0502040204020203" pitchFamily="34" charset="-122"/>
              </a:rPr>
              <a:t>授权许可不知道各自许可范围是什么的，选</a:t>
            </a:r>
            <a:r>
              <a:rPr lang="en-US" altLang="zh-CN" dirty="0">
                <a:latin typeface="微软雅黑 Light" panose="020B0502040204020203" pitchFamily="34" charset="-122"/>
                <a:ea typeface="微软雅黑 Light" panose="020B0502040204020203" pitchFamily="34" charset="-122"/>
              </a:rPr>
              <a:t>MIT</a:t>
            </a:r>
            <a:r>
              <a:rPr lang="zh-CN" altLang="en-US" dirty="0">
                <a:latin typeface="微软雅黑 Light" panose="020B0502040204020203" pitchFamily="34" charset="-122"/>
                <a:ea typeface="微软雅黑 Light" panose="020B0502040204020203" pitchFamily="34" charset="-122"/>
              </a:rPr>
              <a:t>就行了。</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5.</a:t>
            </a:r>
            <a:r>
              <a:rPr lang="zh-CN" altLang="en-US" dirty="0">
                <a:latin typeface="微软雅黑 Light" panose="020B0502040204020203" pitchFamily="34" charset="-122"/>
                <a:ea typeface="微软雅黑 Light" panose="020B0502040204020203" pitchFamily="34" charset="-122"/>
              </a:rPr>
              <a:t>自述文件是</a:t>
            </a:r>
            <a:r>
              <a:rPr lang="en-US" altLang="zh-CN" dirty="0">
                <a:latin typeface="微软雅黑 Light" panose="020B0502040204020203" pitchFamily="34" charset="-122"/>
                <a:ea typeface="微软雅黑 Light" panose="020B0502040204020203" pitchFamily="34" charset="-122"/>
              </a:rPr>
              <a:t>README.md</a:t>
            </a:r>
            <a:r>
              <a:rPr lang="zh-CN" altLang="en-US" dirty="0">
                <a:latin typeface="微软雅黑 Light" panose="020B0502040204020203" pitchFamily="34" charset="-122"/>
                <a:ea typeface="微软雅黑 Light" panose="020B0502040204020203" pitchFamily="34" charset="-122"/>
              </a:rPr>
              <a:t>，是描述仓库的文件，会自动生成在仓库首页。</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6.</a:t>
            </a:r>
            <a:r>
              <a:rPr lang="zh-CN" altLang="en-US" dirty="0">
                <a:latin typeface="微软雅黑 Light" panose="020B0502040204020203" pitchFamily="34" charset="-122"/>
                <a:ea typeface="微软雅黑 Light" panose="020B0502040204020203" pitchFamily="34" charset="-122"/>
              </a:rPr>
              <a:t>最后一项推荐勾选，能够帮你初始化仓库。</a:t>
            </a:r>
            <a:endParaRPr lang="en-US" altLang="zh-CN" dirty="0">
              <a:latin typeface="微软雅黑 Light" panose="020B0502040204020203" pitchFamily="34" charset="-122"/>
              <a:ea typeface="微软雅黑 Light" panose="020B0502040204020203" pitchFamily="34" charset="-122"/>
            </a:endParaRPr>
          </a:p>
        </p:txBody>
      </p:sp>
      <p:pic>
        <p:nvPicPr>
          <p:cNvPr id="5121" name="Picture 1" descr="C:\Users\54261\AppData\Roaming\Tencent\Users\542618634\QQ\WinTemp\RichOle\CC{C`@Q7SA2NNY_])D]29Z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391" y="873286"/>
            <a:ext cx="241935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54261\AppData\Roaming\Tencent\Users\542618634\QQ\WinTemp\RichOle\}{A~JW~4N~W_CB)U_1~0EJ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9444" y="1104131"/>
            <a:ext cx="4614843" cy="527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069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
          <p:cNvSpPr txBox="1"/>
          <p:nvPr/>
        </p:nvSpPr>
        <p:spPr>
          <a:xfrm>
            <a:off x="1445515" y="216114"/>
            <a:ext cx="2339102"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2400" dirty="0">
                <a:latin typeface="微软雅黑 Light" panose="020B0502040204020203" pitchFamily="34" charset="-122"/>
                <a:ea typeface="微软雅黑 Light" panose="020B0502040204020203" pitchFamily="34" charset="-122"/>
              </a:rPr>
              <a:t>代码仓库的拉取</a:t>
            </a:r>
          </a:p>
        </p:txBody>
      </p:sp>
      <p:sp>
        <p:nvSpPr>
          <p:cNvPr id="9" name="文本框 9"/>
          <p:cNvSpPr txBox="1"/>
          <p:nvPr/>
        </p:nvSpPr>
        <p:spPr>
          <a:xfrm>
            <a:off x="1478054" y="964309"/>
            <a:ext cx="3703704"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dirty="0">
                <a:latin typeface="微软雅黑 Light" panose="020B0502040204020203" pitchFamily="34" charset="-122"/>
                <a:ea typeface="微软雅黑 Light" panose="020B0502040204020203" pitchFamily="34" charset="-122"/>
              </a:rPr>
              <a:t>仓库建立好了之后就可以拉到本地进行代码的书写、更新和修改了。</a:t>
            </a:r>
            <a:endParaRPr lang="en-US" altLang="zh-CN" dirty="0">
              <a:latin typeface="微软雅黑 Light" panose="020B0502040204020203" pitchFamily="34" charset="-122"/>
              <a:ea typeface="微软雅黑 Light" panose="020B0502040204020203" pitchFamily="34" charset="-122"/>
            </a:endParaRPr>
          </a:p>
        </p:txBody>
      </p:sp>
      <p:pic>
        <p:nvPicPr>
          <p:cNvPr id="6145" name="Picture 1" descr="C:\Users\54261\AppData\Roaming\Tencent\Users\542618634\QQ\WinTemp\RichOle\1P9AYLS8WGN3B`LK5`SFCK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4221" y="540310"/>
            <a:ext cx="5429365" cy="3300543"/>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C:\Users\54261\AppData\Roaming\Tencent\Users\542618634\QQ\WinTemp\RichOle\9CLZYBR$I}H@2ZA@SFUEU}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2868" y="1803806"/>
            <a:ext cx="4476750" cy="109537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9"/>
          <p:cNvSpPr txBox="1"/>
          <p:nvPr/>
        </p:nvSpPr>
        <p:spPr>
          <a:xfrm>
            <a:off x="1403323" y="5004463"/>
            <a:ext cx="9521795"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dirty="0">
                <a:latin typeface="微软雅黑 Light" panose="020B0502040204020203" pitchFamily="34" charset="-122"/>
                <a:ea typeface="微软雅黑 Light" panose="020B0502040204020203" pitchFamily="34" charset="-122"/>
              </a:rPr>
              <a:t>然后打开</a:t>
            </a:r>
            <a:r>
              <a:rPr lang="en-US" altLang="zh-CN" dirty="0" err="1">
                <a:latin typeface="微软雅黑 Light" panose="020B0502040204020203" pitchFamily="34" charset="-122"/>
                <a:ea typeface="微软雅黑 Light" panose="020B0502040204020203" pitchFamily="34" charset="-122"/>
              </a:rPr>
              <a:t>gitbash</a:t>
            </a:r>
            <a:r>
              <a:rPr lang="zh-CN" altLang="en-US" dirty="0">
                <a:latin typeface="微软雅黑 Light" panose="020B0502040204020203" pitchFamily="34" charset="-122"/>
                <a:ea typeface="微软雅黑 Light" panose="020B0502040204020203" pitchFamily="34" charset="-122"/>
              </a:rPr>
              <a:t>，选择某个文件夹作为仓库所在地。然后输入 </a:t>
            </a:r>
            <a:r>
              <a:rPr lang="en-US" altLang="zh-CN" dirty="0" err="1">
                <a:latin typeface="微软雅黑 Light" panose="020B0502040204020203" pitchFamily="34" charset="-122"/>
                <a:ea typeface="微软雅黑 Light" panose="020B0502040204020203" pitchFamily="34" charset="-122"/>
              </a:rPr>
              <a:t>git</a:t>
            </a:r>
            <a:r>
              <a:rPr lang="en-US" altLang="zh-CN" dirty="0">
                <a:latin typeface="微软雅黑 Light" panose="020B0502040204020203" pitchFamily="34" charset="-122"/>
                <a:ea typeface="微软雅黑 Light" panose="020B0502040204020203" pitchFamily="34" charset="-122"/>
              </a:rPr>
              <a:t> clone ………….</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是你刚才复制的仓库地址。）在</a:t>
            </a:r>
            <a:r>
              <a:rPr lang="en-US" altLang="zh-CN" dirty="0" err="1">
                <a:latin typeface="微软雅黑 Light" panose="020B0502040204020203" pitchFamily="34" charset="-122"/>
                <a:ea typeface="微软雅黑 Light" panose="020B0502040204020203" pitchFamily="34" charset="-122"/>
              </a:rPr>
              <a:t>gitbash</a:t>
            </a:r>
            <a:r>
              <a:rPr lang="zh-CN" altLang="en-US" dirty="0">
                <a:latin typeface="微软雅黑 Light" panose="020B0502040204020203" pitchFamily="34" charset="-122"/>
                <a:ea typeface="微软雅黑 Light" panose="020B0502040204020203" pitchFamily="34" charset="-122"/>
              </a:rPr>
              <a:t>里鼠标右键就是粘贴。</a:t>
            </a:r>
            <a:endParaRPr lang="en-US" altLang="zh-CN" dirty="0">
              <a:latin typeface="微软雅黑 Light" panose="020B0502040204020203" pitchFamily="34" charset="-122"/>
              <a:ea typeface="微软雅黑 Light" panose="020B0502040204020203" pitchFamily="34" charset="-122"/>
            </a:endParaRPr>
          </a:p>
        </p:txBody>
      </p:sp>
      <p:pic>
        <p:nvPicPr>
          <p:cNvPr id="6147" name="Picture 3" descr="C:\Users\54261\AppData\Roaming\Tencent\Users\542618634\QQ\WinTemp\RichOle\18~IJK`LHUB]1PNQ~NVZ7)U.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2868" y="4127383"/>
            <a:ext cx="6038850" cy="59055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1403323" y="3328616"/>
            <a:ext cx="3703704"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dirty="0">
                <a:latin typeface="微软雅黑 Light" panose="020B0502040204020203" pitchFamily="34" charset="-122"/>
                <a:ea typeface="微软雅黑 Light" panose="020B0502040204020203" pitchFamily="34" charset="-122"/>
              </a:rPr>
              <a:t>选择</a:t>
            </a:r>
            <a:r>
              <a:rPr lang="en-US" altLang="zh-CN" dirty="0">
                <a:latin typeface="微软雅黑 Light" panose="020B0502040204020203" pitchFamily="34" charset="-122"/>
                <a:ea typeface="微软雅黑 Light" panose="020B0502040204020203" pitchFamily="34" charset="-122"/>
              </a:rPr>
              <a:t>SSH</a:t>
            </a:r>
            <a:r>
              <a:rPr lang="zh-CN" altLang="en-US" dirty="0">
                <a:latin typeface="微软雅黑 Light" panose="020B0502040204020203" pitchFamily="34" charset="-122"/>
                <a:ea typeface="微软雅黑 Light" panose="020B0502040204020203" pitchFamily="34" charset="-122"/>
              </a:rPr>
              <a:t>模式，点击复制。</a:t>
            </a:r>
            <a:endParaRPr lang="en-US"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238592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
          <p:cNvSpPr txBox="1"/>
          <p:nvPr/>
        </p:nvSpPr>
        <p:spPr>
          <a:xfrm>
            <a:off x="1911002" y="292700"/>
            <a:ext cx="2339102"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2400" dirty="0">
                <a:latin typeface="微软雅黑 Light" panose="020B0502040204020203" pitchFamily="34" charset="-122"/>
                <a:ea typeface="微软雅黑 Light" panose="020B0502040204020203" pitchFamily="34" charset="-122"/>
              </a:rPr>
              <a:t>代码仓库的拉取</a:t>
            </a:r>
          </a:p>
        </p:txBody>
      </p:sp>
      <p:pic>
        <p:nvPicPr>
          <p:cNvPr id="7169" name="Picture 1" descr="C:\Users\54261\AppData\Roaming\Tencent\Users\542618634\QQ\WinTemp\RichOle\ZQ~9]GB1U[XS2C{9}4R{%V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002" y="914400"/>
            <a:ext cx="6191250" cy="1704975"/>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C:\Users\54261\AppData\Roaming\Tencent\Users\542618634\QQ\WinTemp\RichOle\(NPB~~N{S{MJV3`[3MS`IB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1002" y="3003258"/>
            <a:ext cx="5715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1911002" y="3996741"/>
            <a:ext cx="8907367" cy="923330"/>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只要不报错，</a:t>
            </a:r>
            <a:r>
              <a:rPr lang="en-US" altLang="zh-CN" dirty="0">
                <a:latin typeface="微软雅黑 Light" panose="020B0502040204020203" pitchFamily="34" charset="-122"/>
                <a:ea typeface="微软雅黑 Light" panose="020B0502040204020203" pitchFamily="34" charset="-122"/>
              </a:rPr>
              <a:t>Clone</a:t>
            </a:r>
            <a:r>
              <a:rPr lang="zh-CN" altLang="en-US" dirty="0">
                <a:latin typeface="微软雅黑 Light" panose="020B0502040204020203" pitchFamily="34" charset="-122"/>
                <a:ea typeface="微软雅黑 Light" panose="020B0502040204020203" pitchFamily="34" charset="-122"/>
              </a:rPr>
              <a:t>的时候对</a:t>
            </a:r>
            <a:r>
              <a:rPr lang="en-US" altLang="zh-CN" dirty="0">
                <a:latin typeface="微软雅黑 Light" panose="020B0502040204020203" pitchFamily="34" charset="-122"/>
                <a:ea typeface="微软雅黑 Light" panose="020B0502040204020203" pitchFamily="34" charset="-122"/>
              </a:rPr>
              <a:t>IP</a:t>
            </a:r>
            <a:r>
              <a:rPr lang="zh-CN" altLang="en-US" dirty="0">
                <a:latin typeface="微软雅黑 Light" panose="020B0502040204020203" pitchFamily="34" charset="-122"/>
                <a:ea typeface="微软雅黑 Light" panose="020B0502040204020203" pitchFamily="34" charset="-122"/>
              </a:rPr>
              <a:t>验证选择</a:t>
            </a:r>
            <a:r>
              <a:rPr lang="en-US" altLang="zh-CN" dirty="0">
                <a:latin typeface="微软雅黑 Light" panose="020B0502040204020203" pitchFamily="34" charset="-122"/>
                <a:ea typeface="微软雅黑 Light" panose="020B0502040204020203" pitchFamily="34" charset="-122"/>
              </a:rPr>
              <a:t>yes</a:t>
            </a:r>
            <a:r>
              <a:rPr lang="zh-CN" altLang="en-US" dirty="0">
                <a:latin typeface="微软雅黑 Light" panose="020B0502040204020203" pitchFamily="34" charset="-122"/>
                <a:ea typeface="微软雅黑 Light" panose="020B0502040204020203" pitchFamily="34" charset="-122"/>
              </a:rPr>
              <a:t>了之后，出现最后的</a:t>
            </a:r>
            <a:r>
              <a:rPr lang="en-US" altLang="zh-CN" dirty="0">
                <a:latin typeface="微软雅黑 Light" panose="020B0502040204020203" pitchFamily="34" charset="-122"/>
                <a:ea typeface="微软雅黑 Light" panose="020B0502040204020203" pitchFamily="34" charset="-122"/>
              </a:rPr>
              <a:t>done</a:t>
            </a:r>
            <a:r>
              <a:rPr lang="zh-CN" altLang="en-US" dirty="0">
                <a:latin typeface="微软雅黑 Light" panose="020B0502040204020203" pitchFamily="34" charset="-122"/>
                <a:ea typeface="微软雅黑 Light" panose="020B0502040204020203" pitchFamily="34" charset="-122"/>
              </a:rPr>
              <a:t>就表示</a:t>
            </a:r>
            <a:r>
              <a:rPr lang="en-US" altLang="zh-CN" dirty="0">
                <a:latin typeface="微软雅黑 Light" panose="020B0502040204020203" pitchFamily="34" charset="-122"/>
                <a:ea typeface="微软雅黑 Light" panose="020B0502040204020203" pitchFamily="34" charset="-122"/>
              </a:rPr>
              <a:t>clone</a:t>
            </a:r>
            <a:r>
              <a:rPr lang="zh-CN" altLang="en-US" dirty="0">
                <a:latin typeface="微软雅黑 Light" panose="020B0502040204020203" pitchFamily="34" charset="-122"/>
                <a:ea typeface="微软雅黑 Light" panose="020B0502040204020203" pitchFamily="34" charset="-122"/>
              </a:rPr>
              <a:t>成功。当前文件夹下就会出现你的项目名称所建立的文件夹。然后输入</a:t>
            </a:r>
            <a:r>
              <a:rPr lang="en-US" altLang="zh-CN" dirty="0">
                <a:latin typeface="微软雅黑 Light" panose="020B0502040204020203" pitchFamily="34" charset="-122"/>
                <a:ea typeface="微软雅黑 Light" panose="020B0502040204020203" pitchFamily="34" charset="-122"/>
              </a:rPr>
              <a:t>cd </a:t>
            </a:r>
            <a:r>
              <a:rPr lang="en-US" altLang="zh-CN" dirty="0" err="1">
                <a:latin typeface="微软雅黑 Light" panose="020B0502040204020203" pitchFamily="34" charset="-122"/>
                <a:ea typeface="微软雅黑 Light" panose="020B0502040204020203" pitchFamily="34" charset="-122"/>
              </a:rPr>
              <a:t>xxxxx</a:t>
            </a:r>
            <a:r>
              <a:rPr lang="zh-CN" altLang="en-US"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xxxx</a:t>
            </a:r>
            <a:r>
              <a:rPr lang="zh-CN" altLang="en-US" dirty="0">
                <a:latin typeface="微软雅黑 Light" panose="020B0502040204020203" pitchFamily="34" charset="-122"/>
                <a:ea typeface="微软雅黑 Light" panose="020B0502040204020203" pitchFamily="34" charset="-122"/>
              </a:rPr>
              <a:t>是你的项目文件夹名。</a:t>
            </a:r>
          </a:p>
        </p:txBody>
      </p:sp>
      <p:pic>
        <p:nvPicPr>
          <p:cNvPr id="7171" name="Picture 3" descr="C:\Users\54261\AppData\Roaming\Tencent\Users\542618634\QQ\WinTemp\RichOle\4]~L71TB1HV]O78H{7OHOY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8114" y="5077451"/>
            <a:ext cx="6400800" cy="695325"/>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1979907" y="5930156"/>
            <a:ext cx="8907367"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进入之后注意看文件夹地址右侧的分支信息。显示当前是</a:t>
            </a:r>
            <a:r>
              <a:rPr lang="en-US" altLang="zh-CN" dirty="0">
                <a:latin typeface="微软雅黑 Light" panose="020B0502040204020203" pitchFamily="34" charset="-122"/>
                <a:ea typeface="微软雅黑 Light" panose="020B0502040204020203" pitchFamily="34" charset="-122"/>
              </a:rPr>
              <a:t>master</a:t>
            </a:r>
            <a:r>
              <a:rPr lang="zh-CN" altLang="en-US" dirty="0">
                <a:latin typeface="微软雅黑 Light" panose="020B0502040204020203" pitchFamily="34" charset="-122"/>
                <a:ea typeface="微软雅黑 Light" panose="020B0502040204020203" pitchFamily="34" charset="-122"/>
              </a:rPr>
              <a:t>分支（也就是主分支）</a:t>
            </a:r>
          </a:p>
        </p:txBody>
      </p:sp>
    </p:spTree>
    <p:extLst>
      <p:ext uri="{BB962C8B-B14F-4D97-AF65-F5344CB8AC3E}">
        <p14:creationId xmlns:p14="http://schemas.microsoft.com/office/powerpoint/2010/main" val="587379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
          <p:cNvSpPr txBox="1"/>
          <p:nvPr/>
        </p:nvSpPr>
        <p:spPr>
          <a:xfrm>
            <a:off x="1911002" y="292700"/>
            <a:ext cx="2339102"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2400" dirty="0">
                <a:latin typeface="微软雅黑 Light" panose="020B0502040204020203" pitchFamily="34" charset="-122"/>
                <a:ea typeface="微软雅黑 Light" panose="020B0502040204020203" pitchFamily="34" charset="-122"/>
              </a:rPr>
              <a:t>代码仓库的拉取</a:t>
            </a:r>
          </a:p>
        </p:txBody>
      </p:sp>
      <p:pic>
        <p:nvPicPr>
          <p:cNvPr id="7169" name="Picture 1" descr="C:\Users\54261\AppData\Roaming\Tencent\Users\542618634\QQ\WinTemp\RichOle\ZQ~9]GB1U[XS2C{9}4R{%V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002" y="914400"/>
            <a:ext cx="6191250" cy="1704975"/>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C:\Users\54261\AppData\Roaming\Tencent\Users\542618634\QQ\WinTemp\RichOle\(NPB~~N{S{MJV3`[3MS`IB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1002" y="3003258"/>
            <a:ext cx="5715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1911002" y="3996741"/>
            <a:ext cx="8907367" cy="923330"/>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只要不报错，</a:t>
            </a:r>
            <a:r>
              <a:rPr lang="en-US" altLang="zh-CN" dirty="0">
                <a:latin typeface="微软雅黑 Light" panose="020B0502040204020203" pitchFamily="34" charset="-122"/>
                <a:ea typeface="微软雅黑 Light" panose="020B0502040204020203" pitchFamily="34" charset="-122"/>
              </a:rPr>
              <a:t>Clone</a:t>
            </a:r>
            <a:r>
              <a:rPr lang="zh-CN" altLang="en-US" dirty="0">
                <a:latin typeface="微软雅黑 Light" panose="020B0502040204020203" pitchFamily="34" charset="-122"/>
                <a:ea typeface="微软雅黑 Light" panose="020B0502040204020203" pitchFamily="34" charset="-122"/>
              </a:rPr>
              <a:t>的时候对</a:t>
            </a:r>
            <a:r>
              <a:rPr lang="en-US" altLang="zh-CN" dirty="0">
                <a:latin typeface="微软雅黑 Light" panose="020B0502040204020203" pitchFamily="34" charset="-122"/>
                <a:ea typeface="微软雅黑 Light" panose="020B0502040204020203" pitchFamily="34" charset="-122"/>
              </a:rPr>
              <a:t>IP</a:t>
            </a:r>
            <a:r>
              <a:rPr lang="zh-CN" altLang="en-US" dirty="0">
                <a:latin typeface="微软雅黑 Light" panose="020B0502040204020203" pitchFamily="34" charset="-122"/>
                <a:ea typeface="微软雅黑 Light" panose="020B0502040204020203" pitchFamily="34" charset="-122"/>
              </a:rPr>
              <a:t>验证选择</a:t>
            </a:r>
            <a:r>
              <a:rPr lang="en-US" altLang="zh-CN" dirty="0">
                <a:latin typeface="微软雅黑 Light" panose="020B0502040204020203" pitchFamily="34" charset="-122"/>
                <a:ea typeface="微软雅黑 Light" panose="020B0502040204020203" pitchFamily="34" charset="-122"/>
              </a:rPr>
              <a:t>yes</a:t>
            </a:r>
            <a:r>
              <a:rPr lang="zh-CN" altLang="en-US" dirty="0">
                <a:latin typeface="微软雅黑 Light" panose="020B0502040204020203" pitchFamily="34" charset="-122"/>
                <a:ea typeface="微软雅黑 Light" panose="020B0502040204020203" pitchFamily="34" charset="-122"/>
              </a:rPr>
              <a:t>了之后，出现最后的</a:t>
            </a:r>
            <a:r>
              <a:rPr lang="en-US" altLang="zh-CN" dirty="0">
                <a:latin typeface="微软雅黑 Light" panose="020B0502040204020203" pitchFamily="34" charset="-122"/>
                <a:ea typeface="微软雅黑 Light" panose="020B0502040204020203" pitchFamily="34" charset="-122"/>
              </a:rPr>
              <a:t>done</a:t>
            </a:r>
            <a:r>
              <a:rPr lang="zh-CN" altLang="en-US" dirty="0">
                <a:latin typeface="微软雅黑 Light" panose="020B0502040204020203" pitchFamily="34" charset="-122"/>
                <a:ea typeface="微软雅黑 Light" panose="020B0502040204020203" pitchFamily="34" charset="-122"/>
              </a:rPr>
              <a:t>就表示</a:t>
            </a:r>
            <a:r>
              <a:rPr lang="en-US" altLang="zh-CN" dirty="0">
                <a:latin typeface="微软雅黑 Light" panose="020B0502040204020203" pitchFamily="34" charset="-122"/>
                <a:ea typeface="微软雅黑 Light" panose="020B0502040204020203" pitchFamily="34" charset="-122"/>
              </a:rPr>
              <a:t>clone</a:t>
            </a:r>
            <a:r>
              <a:rPr lang="zh-CN" altLang="en-US" dirty="0">
                <a:latin typeface="微软雅黑 Light" panose="020B0502040204020203" pitchFamily="34" charset="-122"/>
                <a:ea typeface="微软雅黑 Light" panose="020B0502040204020203" pitchFamily="34" charset="-122"/>
              </a:rPr>
              <a:t>成功。当前文件夹下就会出现你的项目名称所建立的文件夹。然后输入</a:t>
            </a:r>
            <a:r>
              <a:rPr lang="en-US" altLang="zh-CN" dirty="0">
                <a:latin typeface="微软雅黑 Light" panose="020B0502040204020203" pitchFamily="34" charset="-122"/>
                <a:ea typeface="微软雅黑 Light" panose="020B0502040204020203" pitchFamily="34" charset="-122"/>
              </a:rPr>
              <a:t>cd </a:t>
            </a:r>
            <a:r>
              <a:rPr lang="en-US" altLang="zh-CN" dirty="0" err="1">
                <a:latin typeface="微软雅黑 Light" panose="020B0502040204020203" pitchFamily="34" charset="-122"/>
                <a:ea typeface="微软雅黑 Light" panose="020B0502040204020203" pitchFamily="34" charset="-122"/>
              </a:rPr>
              <a:t>xxxxx</a:t>
            </a:r>
            <a:r>
              <a:rPr lang="zh-CN" altLang="en-US"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xxxx</a:t>
            </a:r>
            <a:r>
              <a:rPr lang="zh-CN" altLang="en-US" dirty="0">
                <a:latin typeface="微软雅黑 Light" panose="020B0502040204020203" pitchFamily="34" charset="-122"/>
                <a:ea typeface="微软雅黑 Light" panose="020B0502040204020203" pitchFamily="34" charset="-122"/>
              </a:rPr>
              <a:t>是你的项目文件夹名。</a:t>
            </a:r>
          </a:p>
        </p:txBody>
      </p:sp>
      <p:pic>
        <p:nvPicPr>
          <p:cNvPr id="7171" name="Picture 3" descr="C:\Users\54261\AppData\Roaming\Tencent\Users\542618634\QQ\WinTemp\RichOle\4]~L71TB1HV]O78H{7OHOY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8114" y="5077451"/>
            <a:ext cx="6400800" cy="695325"/>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1979907" y="5930156"/>
            <a:ext cx="8907367"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进入之后注意看文件夹地址右侧的分支信息。显示当前是</a:t>
            </a:r>
            <a:r>
              <a:rPr lang="en-US" altLang="zh-CN" dirty="0">
                <a:latin typeface="微软雅黑 Light" panose="020B0502040204020203" pitchFamily="34" charset="-122"/>
                <a:ea typeface="微软雅黑 Light" panose="020B0502040204020203" pitchFamily="34" charset="-122"/>
              </a:rPr>
              <a:t>master</a:t>
            </a:r>
            <a:r>
              <a:rPr lang="zh-CN" altLang="en-US" dirty="0">
                <a:latin typeface="微软雅黑 Light" panose="020B0502040204020203" pitchFamily="34" charset="-122"/>
                <a:ea typeface="微软雅黑 Light" panose="020B0502040204020203" pitchFamily="34" charset="-122"/>
              </a:rPr>
              <a:t>分支（也就是主分支）</a:t>
            </a:r>
          </a:p>
        </p:txBody>
      </p:sp>
    </p:spTree>
    <p:extLst>
      <p:ext uri="{BB962C8B-B14F-4D97-AF65-F5344CB8AC3E}">
        <p14:creationId xmlns:p14="http://schemas.microsoft.com/office/powerpoint/2010/main" val="2057492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p:nvPr/>
        </p:nvSpPr>
        <p:spPr>
          <a:xfrm>
            <a:off x="1607864" y="425606"/>
            <a:ext cx="3570208"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2400" dirty="0">
                <a:latin typeface="微软雅黑 Light" panose="020B0502040204020203" pitchFamily="34" charset="-122"/>
                <a:ea typeface="微软雅黑 Light" panose="020B0502040204020203" pitchFamily="34" charset="-122"/>
              </a:rPr>
              <a:t>代码的书写与版本的更新</a:t>
            </a:r>
          </a:p>
        </p:txBody>
      </p:sp>
      <p:sp>
        <p:nvSpPr>
          <p:cNvPr id="9" name="文本框 12"/>
          <p:cNvSpPr txBox="1"/>
          <p:nvPr/>
        </p:nvSpPr>
        <p:spPr>
          <a:xfrm>
            <a:off x="1525767" y="2110099"/>
            <a:ext cx="8907367"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dirty="0">
                <a:latin typeface="微软雅黑 Light" panose="020B0502040204020203" pitchFamily="34" charset="-122"/>
                <a:ea typeface="微软雅黑 Light" panose="020B0502040204020203" pitchFamily="34" charset="-122"/>
              </a:rPr>
              <a:t>随意新建一些东西并在里面写点东西。我新建的是</a:t>
            </a:r>
            <a:r>
              <a:rPr lang="en-US" altLang="zh-CN" dirty="0">
                <a:latin typeface="微软雅黑 Light" panose="020B0502040204020203" pitchFamily="34" charset="-122"/>
                <a:ea typeface="微软雅黑 Light" panose="020B0502040204020203" pitchFamily="34" charset="-122"/>
              </a:rPr>
              <a:t>index.html</a:t>
            </a:r>
            <a:r>
              <a:rPr lang="zh-CN" altLang="en-US" dirty="0">
                <a:latin typeface="微软雅黑 Light" panose="020B0502040204020203" pitchFamily="34" charset="-122"/>
                <a:ea typeface="微软雅黑 Light" panose="020B0502040204020203" pitchFamily="34" charset="-122"/>
              </a:rPr>
              <a:t>。</a:t>
            </a:r>
          </a:p>
        </p:txBody>
      </p:sp>
      <p:pic>
        <p:nvPicPr>
          <p:cNvPr id="8193" name="Picture 1" descr="C:\Users\54261\AppData\Roaming\Tencent\Users\542618634\QQ\WinTemp\RichOle\I)SPEFGK2Y(N~8D4WAE`N0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7864" y="1174835"/>
            <a:ext cx="6029325"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a:picLocks noChangeAspect="1"/>
          </p:cNvPicPr>
          <p:nvPr/>
        </p:nvPicPr>
        <p:blipFill>
          <a:blip r:embed="rId3"/>
          <a:stretch>
            <a:fillRect/>
          </a:stretch>
        </p:blipFill>
        <p:spPr>
          <a:xfrm>
            <a:off x="1525767" y="2766995"/>
            <a:ext cx="5162332" cy="2837737"/>
          </a:xfrm>
          <a:prstGeom prst="rect">
            <a:avLst/>
          </a:prstGeom>
        </p:spPr>
      </p:pic>
      <p:sp>
        <p:nvSpPr>
          <p:cNvPr id="12" name="文本框 12"/>
          <p:cNvSpPr txBox="1"/>
          <p:nvPr/>
        </p:nvSpPr>
        <p:spPr>
          <a:xfrm>
            <a:off x="1525766" y="5749683"/>
            <a:ext cx="8907367"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dirty="0">
                <a:latin typeface="微软雅黑 Light" panose="020B0502040204020203" pitchFamily="34" charset="-122"/>
                <a:ea typeface="微软雅黑 Light" panose="020B0502040204020203" pitchFamily="34" charset="-122"/>
              </a:rPr>
              <a:t>用</a:t>
            </a:r>
            <a:r>
              <a:rPr lang="en-US" altLang="zh-CN" dirty="0" err="1">
                <a:latin typeface="微软雅黑 Light" panose="020B0502040204020203" pitchFamily="34" charset="-122"/>
                <a:ea typeface="微软雅黑 Light" panose="020B0502040204020203" pitchFamily="34" charset="-122"/>
              </a:rPr>
              <a:t>gitbash</a:t>
            </a:r>
            <a:r>
              <a:rPr lang="zh-CN" altLang="en-US" dirty="0">
                <a:latin typeface="微软雅黑 Light" panose="020B0502040204020203" pitchFamily="34" charset="-122"/>
                <a:ea typeface="微软雅黑 Light" panose="020B0502040204020203" pitchFamily="34" charset="-122"/>
              </a:rPr>
              <a:t>在仓库所在文件夹里，输入</a:t>
            </a:r>
            <a:r>
              <a:rPr lang="en-US" altLang="zh-CN" dirty="0">
                <a:latin typeface="微软雅黑 Light" panose="020B0502040204020203" pitchFamily="34" charset="-122"/>
                <a:ea typeface="微软雅黑 Light" panose="020B0502040204020203" pitchFamily="34" charset="-122"/>
              </a:rPr>
              <a:t>vim</a:t>
            </a:r>
            <a:r>
              <a:rPr lang="zh-CN" altLang="en-US" dirty="0">
                <a:latin typeface="微软雅黑 Light" panose="020B0502040204020203" pitchFamily="34" charset="-122"/>
                <a:ea typeface="微软雅黑 Light" panose="020B0502040204020203" pitchFamily="34" charset="-122"/>
              </a:rPr>
              <a:t>回车打开</a:t>
            </a:r>
            <a:r>
              <a:rPr lang="en-US" altLang="zh-CN" dirty="0">
                <a:latin typeface="微软雅黑 Light" panose="020B0502040204020203" pitchFamily="34" charset="-122"/>
                <a:ea typeface="微软雅黑 Light" panose="020B0502040204020203" pitchFamily="34" charset="-122"/>
              </a:rPr>
              <a:t>vim</a:t>
            </a:r>
            <a:r>
              <a:rPr lang="zh-CN" altLang="en-US" dirty="0">
                <a:latin typeface="微软雅黑 Light" panose="020B0502040204020203" pitchFamily="34" charset="-122"/>
                <a:ea typeface="微软雅黑 Light" panose="020B0502040204020203" pitchFamily="34" charset="-122"/>
              </a:rPr>
              <a:t>。然后输入</a:t>
            </a:r>
            <a:r>
              <a:rPr lang="en-US" altLang="zh-CN" dirty="0">
                <a:latin typeface="微软雅黑 Light" panose="020B0502040204020203" pitchFamily="34" charset="-122"/>
                <a:ea typeface="微软雅黑 Light" panose="020B0502040204020203" pitchFamily="34" charset="-122"/>
              </a:rPr>
              <a:t>,g</a:t>
            </a:r>
            <a:r>
              <a:rPr lang="zh-CN" altLang="en-US" dirty="0">
                <a:latin typeface="微软雅黑 Light" panose="020B0502040204020203" pitchFamily="34" charset="-122"/>
                <a:ea typeface="微软雅黑 Light" panose="020B0502040204020203" pitchFamily="34" charset="-122"/>
              </a:rPr>
              <a:t>也就是逗号</a:t>
            </a:r>
            <a:r>
              <a:rPr lang="en-US" altLang="zh-CN" dirty="0">
                <a:latin typeface="微软雅黑 Light" panose="020B0502040204020203" pitchFamily="34" charset="-122"/>
                <a:ea typeface="微软雅黑 Light" panose="020B0502040204020203" pitchFamily="34" charset="-122"/>
              </a:rPr>
              <a:t>g</a:t>
            </a:r>
            <a:r>
              <a:rPr lang="zh-CN" altLang="en-US" dirty="0">
                <a:latin typeface="微软雅黑 Light" panose="020B0502040204020203" pitchFamily="34" charset="-122"/>
                <a:ea typeface="微软雅黑 Light" panose="020B0502040204020203" pitchFamily="34" charset="-122"/>
              </a:rPr>
              <a:t>进入</a:t>
            </a:r>
            <a:r>
              <a:rPr lang="en-US" altLang="zh-CN" dirty="0" err="1">
                <a:latin typeface="微软雅黑 Light" panose="020B0502040204020203" pitchFamily="34" charset="-122"/>
                <a:ea typeface="微软雅黑 Light" panose="020B0502040204020203" pitchFamily="34" charset="-122"/>
              </a:rPr>
              <a:t>git</a:t>
            </a:r>
            <a:r>
              <a:rPr lang="zh-CN" altLang="en-US" dirty="0">
                <a:latin typeface="微软雅黑 Light" panose="020B0502040204020203" pitchFamily="34" charset="-122"/>
                <a:ea typeface="微软雅黑 Light" panose="020B0502040204020203" pitchFamily="34" charset="-122"/>
              </a:rPr>
              <a:t>仓库内容提交界面。</a:t>
            </a:r>
          </a:p>
        </p:txBody>
      </p:sp>
    </p:spTree>
    <p:extLst>
      <p:ext uri="{BB962C8B-B14F-4D97-AF65-F5344CB8AC3E}">
        <p14:creationId xmlns:p14="http://schemas.microsoft.com/office/powerpoint/2010/main" val="626307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p:nvPr/>
        </p:nvSpPr>
        <p:spPr>
          <a:xfrm>
            <a:off x="1607864" y="425606"/>
            <a:ext cx="3570208"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2400" dirty="0">
                <a:latin typeface="微软雅黑 Light" panose="020B0502040204020203" pitchFamily="34" charset="-122"/>
                <a:ea typeface="微软雅黑 Light" panose="020B0502040204020203" pitchFamily="34" charset="-122"/>
              </a:rPr>
              <a:t>代码的书写与版本的更新</a:t>
            </a:r>
          </a:p>
        </p:txBody>
      </p:sp>
      <p:sp>
        <p:nvSpPr>
          <p:cNvPr id="9" name="文本框 12"/>
          <p:cNvSpPr txBox="1"/>
          <p:nvPr/>
        </p:nvSpPr>
        <p:spPr>
          <a:xfrm>
            <a:off x="1525767" y="2110099"/>
            <a:ext cx="8907367"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dirty="0">
                <a:latin typeface="微软雅黑 Light" panose="020B0502040204020203" pitchFamily="34" charset="-122"/>
                <a:ea typeface="微软雅黑 Light" panose="020B0502040204020203" pitchFamily="34" charset="-122"/>
              </a:rPr>
              <a:t>Untracked</a:t>
            </a:r>
            <a:r>
              <a:rPr lang="zh-CN" altLang="en-US" dirty="0">
                <a:latin typeface="微软雅黑 Light" panose="020B0502040204020203" pitchFamily="34" charset="-122"/>
                <a:ea typeface="微软雅黑 Light" panose="020B0502040204020203" pitchFamily="34" charset="-122"/>
              </a:rPr>
              <a:t>的文件是说明以前没出现在版本库里的。也就是平常我们说的需要</a:t>
            </a:r>
            <a:r>
              <a:rPr lang="en-US" altLang="zh-CN" dirty="0" err="1">
                <a:latin typeface="微软雅黑 Light" panose="020B0502040204020203" pitchFamily="34" charset="-122"/>
                <a:ea typeface="微软雅黑 Light" panose="020B0502040204020203" pitchFamily="34" charset="-122"/>
              </a:rPr>
              <a:t>git</a:t>
            </a:r>
            <a:r>
              <a:rPr lang="en-US" altLang="zh-CN" dirty="0">
                <a:latin typeface="微软雅黑 Light" panose="020B0502040204020203" pitchFamily="34" charset="-122"/>
                <a:ea typeface="微软雅黑 Light" panose="020B0502040204020203" pitchFamily="34" charset="-122"/>
              </a:rPr>
              <a:t> add</a:t>
            </a:r>
            <a:r>
              <a:rPr lang="zh-CN" altLang="en-US" dirty="0">
                <a:latin typeface="微软雅黑 Light" panose="020B0502040204020203" pitchFamily="34" charset="-122"/>
                <a:ea typeface="微软雅黑 Light" panose="020B0502040204020203" pitchFamily="34" charset="-122"/>
              </a:rPr>
              <a:t>的文件。</a:t>
            </a:r>
          </a:p>
        </p:txBody>
      </p:sp>
      <p:pic>
        <p:nvPicPr>
          <p:cNvPr id="10" name="图片 9"/>
          <p:cNvPicPr>
            <a:picLocks noChangeAspect="1"/>
          </p:cNvPicPr>
          <p:nvPr/>
        </p:nvPicPr>
        <p:blipFill>
          <a:blip r:embed="rId2"/>
          <a:stretch>
            <a:fillRect/>
          </a:stretch>
        </p:blipFill>
        <p:spPr>
          <a:xfrm>
            <a:off x="1525767" y="2766995"/>
            <a:ext cx="5162332" cy="2837737"/>
          </a:xfrm>
          <a:prstGeom prst="rect">
            <a:avLst/>
          </a:prstGeom>
        </p:spPr>
      </p:pic>
      <p:sp>
        <p:nvSpPr>
          <p:cNvPr id="12" name="文本框 12"/>
          <p:cNvSpPr txBox="1"/>
          <p:nvPr/>
        </p:nvSpPr>
        <p:spPr>
          <a:xfrm>
            <a:off x="1525766" y="5749683"/>
            <a:ext cx="8907367"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dirty="0">
                <a:latin typeface="微软雅黑 Light" panose="020B0502040204020203" pitchFamily="34" charset="-122"/>
                <a:ea typeface="微软雅黑 Light" panose="020B0502040204020203" pitchFamily="34" charset="-122"/>
              </a:rPr>
              <a:t>在这里用</a:t>
            </a:r>
            <a:r>
              <a:rPr lang="en-US" altLang="zh-CN" dirty="0" err="1">
                <a:latin typeface="微软雅黑 Light" panose="020B0502040204020203" pitchFamily="34" charset="-122"/>
                <a:ea typeface="微软雅黑 Light" panose="020B0502040204020203" pitchFamily="34" charset="-122"/>
              </a:rPr>
              <a:t>jk</a:t>
            </a:r>
            <a:r>
              <a:rPr lang="zh-CN" altLang="en-US" dirty="0">
                <a:latin typeface="微软雅黑 Light" panose="020B0502040204020203" pitchFamily="34" charset="-122"/>
                <a:ea typeface="微软雅黑 Light" panose="020B0502040204020203" pitchFamily="34" charset="-122"/>
              </a:rPr>
              <a:t>进行上下移动，然后当光标进入</a:t>
            </a:r>
            <a:r>
              <a:rPr lang="en-US" altLang="zh-CN" dirty="0">
                <a:latin typeface="微软雅黑 Light" panose="020B0502040204020203" pitchFamily="34" charset="-122"/>
                <a:ea typeface="微软雅黑 Light" panose="020B0502040204020203" pitchFamily="34" charset="-122"/>
              </a:rPr>
              <a:t>index.html</a:t>
            </a:r>
            <a:r>
              <a:rPr lang="zh-CN" altLang="en-US" dirty="0">
                <a:latin typeface="微软雅黑 Light" panose="020B0502040204020203" pitchFamily="34" charset="-122"/>
                <a:ea typeface="微软雅黑 Light" panose="020B0502040204020203" pitchFamily="34" charset="-122"/>
              </a:rPr>
              <a:t>这行时，按</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（减号）然后就可以将其加入版本库。当变成</a:t>
            </a:r>
            <a:r>
              <a:rPr lang="en-US" altLang="zh-CN" dirty="0">
                <a:latin typeface="微软雅黑 Light" panose="020B0502040204020203" pitchFamily="34" charset="-122"/>
                <a:ea typeface="微软雅黑 Light" panose="020B0502040204020203" pitchFamily="34" charset="-122"/>
              </a:rPr>
              <a:t>Changes to be committed</a:t>
            </a:r>
            <a:r>
              <a:rPr lang="zh-CN" altLang="en-US" dirty="0">
                <a:latin typeface="微软雅黑 Light" panose="020B0502040204020203" pitchFamily="34" charset="-122"/>
                <a:ea typeface="微软雅黑 Light" panose="020B0502040204020203" pitchFamily="34" charset="-122"/>
              </a:rPr>
              <a:t>的时候就说明添加成功了。接着按两次</a:t>
            </a:r>
            <a:r>
              <a:rPr lang="en-US" altLang="zh-CN" dirty="0">
                <a:latin typeface="微软雅黑 Light" panose="020B0502040204020203" pitchFamily="34" charset="-122"/>
                <a:ea typeface="微软雅黑 Light" panose="020B0502040204020203" pitchFamily="34" charset="-122"/>
              </a:rPr>
              <a:t>:q</a:t>
            </a:r>
            <a:r>
              <a:rPr lang="zh-CN" altLang="en-US" dirty="0">
                <a:latin typeface="微软雅黑 Light" panose="020B0502040204020203" pitchFamily="34" charset="-122"/>
                <a:ea typeface="微软雅黑 Light" panose="020B0502040204020203" pitchFamily="34" charset="-122"/>
              </a:rPr>
              <a:t>（冒号</a:t>
            </a:r>
            <a:r>
              <a:rPr lang="en-US" altLang="zh-CN" dirty="0">
                <a:latin typeface="微软雅黑 Light" panose="020B0502040204020203" pitchFamily="34" charset="-122"/>
                <a:ea typeface="微软雅黑 Light" panose="020B0502040204020203" pitchFamily="34" charset="-122"/>
              </a:rPr>
              <a:t>q</a:t>
            </a:r>
            <a:r>
              <a:rPr lang="zh-CN" altLang="en-US" dirty="0">
                <a:latin typeface="微软雅黑 Light" panose="020B0502040204020203" pitchFamily="34" charset="-122"/>
                <a:ea typeface="微软雅黑 Light" panose="020B0502040204020203" pitchFamily="34" charset="-122"/>
              </a:rPr>
              <a:t>）退出</a:t>
            </a:r>
            <a:r>
              <a:rPr lang="en-US" altLang="zh-CN" dirty="0">
                <a:latin typeface="微软雅黑 Light" panose="020B0502040204020203" pitchFamily="34" charset="-122"/>
                <a:ea typeface="微软雅黑 Light" panose="020B0502040204020203" pitchFamily="34" charset="-122"/>
              </a:rPr>
              <a:t>vim</a:t>
            </a:r>
            <a:endParaRPr lang="zh-CN" altLang="en-US" dirty="0">
              <a:latin typeface="微软雅黑 Light" panose="020B0502040204020203" pitchFamily="34" charset="-122"/>
              <a:ea typeface="微软雅黑 Light" panose="020B0502040204020203" pitchFamily="34" charset="-122"/>
            </a:endParaRPr>
          </a:p>
        </p:txBody>
      </p:sp>
      <p:pic>
        <p:nvPicPr>
          <p:cNvPr id="11265" name="Picture 1" descr="C:\Users\54261\Documents\Tencent Files\542618634\Image\Group\Image4\ML62SUF(2IY6{868KS816Y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5766" y="898610"/>
            <a:ext cx="6400800" cy="923925"/>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C:\Users\54261\AppData\Roaming\Tencent\Users\542618634\QQ\WinTemp\RichOle\~B44RHN~V]6[TIAOZ[J`L`F.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3544" y="3644032"/>
            <a:ext cx="4224206" cy="108366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箭头连接符 2"/>
          <p:cNvCxnSpPr/>
          <p:nvPr/>
        </p:nvCxnSpPr>
        <p:spPr>
          <a:xfrm flipV="1">
            <a:off x="6174297" y="4167220"/>
            <a:ext cx="1174459" cy="3728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22051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p:nvPr/>
        </p:nvSpPr>
        <p:spPr>
          <a:xfrm>
            <a:off x="1716921" y="488947"/>
            <a:ext cx="3570208"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2400" dirty="0">
                <a:latin typeface="微软雅黑 Light" panose="020B0502040204020203" pitchFamily="34" charset="-122"/>
                <a:ea typeface="微软雅黑 Light" panose="020B0502040204020203" pitchFamily="34" charset="-122"/>
              </a:rPr>
              <a:t>代码的书写与版本的更新</a:t>
            </a:r>
          </a:p>
        </p:txBody>
      </p:sp>
      <p:pic>
        <p:nvPicPr>
          <p:cNvPr id="12289" name="Picture 1" descr="C:\Users\54261\Documents\Tencent Files\542618634\Image\Group\Image4\EO$[$5POAP1{[E28ZM%OZQ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921" y="1298331"/>
            <a:ext cx="6315075" cy="61912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1607864" y="2113478"/>
            <a:ext cx="7989142" cy="1200329"/>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输入命令 </a:t>
            </a:r>
            <a:r>
              <a:rPr lang="en-US" altLang="zh-CN" dirty="0" err="1">
                <a:latin typeface="微软雅黑 Light" panose="020B0502040204020203" pitchFamily="34" charset="-122"/>
                <a:ea typeface="微软雅黑 Light" panose="020B0502040204020203" pitchFamily="34" charset="-122"/>
              </a:rPr>
              <a:t>git</a:t>
            </a:r>
            <a:r>
              <a:rPr lang="en-US" altLang="zh-CN" dirty="0">
                <a:latin typeface="微软雅黑 Light" panose="020B0502040204020203" pitchFamily="34" charset="-122"/>
                <a:ea typeface="微软雅黑 Light" panose="020B0502040204020203" pitchFamily="34" charset="-122"/>
              </a:rPr>
              <a:t> commit -m “” </a:t>
            </a:r>
            <a:r>
              <a:rPr lang="zh-CN" altLang="en-US" dirty="0">
                <a:latin typeface="微软雅黑 Light" panose="020B0502040204020203" pitchFamily="34" charset="-122"/>
                <a:ea typeface="微软雅黑 Light" panose="020B0502040204020203" pitchFamily="34" charset="-122"/>
              </a:rPr>
              <a:t>在双引号内输入你的提交信息。</a:t>
            </a:r>
            <a:r>
              <a:rPr lang="en-US" altLang="zh-CN" dirty="0">
                <a:latin typeface="微软雅黑 Light" panose="020B0502040204020203" pitchFamily="34" charset="-122"/>
                <a:ea typeface="微软雅黑 Light" panose="020B0502040204020203" pitchFamily="34" charset="-122"/>
              </a:rPr>
              <a:t>Commit</a:t>
            </a:r>
            <a:r>
              <a:rPr lang="zh-CN" altLang="en-US" dirty="0">
                <a:latin typeface="微软雅黑 Light" panose="020B0502040204020203" pitchFamily="34" charset="-122"/>
                <a:ea typeface="微软雅黑 Light" panose="020B0502040204020203" pitchFamily="34" charset="-122"/>
              </a:rPr>
              <a:t>就是对文件进行版本提交说明。</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注意只有刚才进入</a:t>
            </a:r>
            <a:r>
              <a:rPr lang="en-US" altLang="zh-CN" dirty="0">
                <a:latin typeface="微软雅黑 Light" panose="020B0502040204020203" pitchFamily="34" charset="-122"/>
                <a:ea typeface="微软雅黑 Light" panose="020B0502040204020203" pitchFamily="34" charset="-122"/>
              </a:rPr>
              <a:t>changes to committed</a:t>
            </a:r>
            <a:r>
              <a:rPr lang="zh-CN" altLang="en-US" dirty="0">
                <a:latin typeface="微软雅黑 Light" panose="020B0502040204020203" pitchFamily="34" charset="-122"/>
                <a:ea typeface="微软雅黑 Light" panose="020B0502040204020203" pitchFamily="34" charset="-122"/>
              </a:rPr>
              <a:t>的文件才会得到本次</a:t>
            </a:r>
            <a:r>
              <a:rPr lang="en-US" altLang="zh-CN" dirty="0">
                <a:latin typeface="微软雅黑 Light" panose="020B0502040204020203" pitchFamily="34" charset="-122"/>
                <a:ea typeface="微软雅黑 Light" panose="020B0502040204020203" pitchFamily="34" charset="-122"/>
              </a:rPr>
              <a:t>commit</a:t>
            </a:r>
            <a:r>
              <a:rPr lang="zh-CN" altLang="en-US" dirty="0">
                <a:latin typeface="微软雅黑 Light" panose="020B0502040204020203" pitchFamily="34" charset="-122"/>
                <a:ea typeface="微软雅黑 Light" panose="020B0502040204020203" pitchFamily="34" charset="-122"/>
              </a:rPr>
              <a:t>的信息。</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也就是这个文件能够得到这个</a:t>
            </a:r>
            <a:r>
              <a:rPr lang="en-US" altLang="zh-CN" dirty="0">
                <a:latin typeface="微软雅黑 Light" panose="020B0502040204020203" pitchFamily="34" charset="-122"/>
                <a:ea typeface="微软雅黑 Light" panose="020B0502040204020203" pitchFamily="34" charset="-122"/>
              </a:rPr>
              <a:t>commit</a:t>
            </a:r>
            <a:r>
              <a:rPr lang="zh-CN" altLang="en-US" dirty="0">
                <a:latin typeface="微软雅黑 Light" panose="020B0502040204020203" pitchFamily="34" charset="-122"/>
                <a:ea typeface="微软雅黑 Light" panose="020B0502040204020203" pitchFamily="34" charset="-122"/>
              </a:rPr>
              <a:t>信息。</a:t>
            </a:r>
          </a:p>
        </p:txBody>
      </p:sp>
      <p:pic>
        <p:nvPicPr>
          <p:cNvPr id="5" name="图片 4"/>
          <p:cNvPicPr>
            <a:picLocks noChangeAspect="1"/>
          </p:cNvPicPr>
          <p:nvPr/>
        </p:nvPicPr>
        <p:blipFill>
          <a:blip r:embed="rId3"/>
          <a:stretch>
            <a:fillRect/>
          </a:stretch>
        </p:blipFill>
        <p:spPr>
          <a:xfrm>
            <a:off x="1607864" y="3547579"/>
            <a:ext cx="6991350" cy="1362075"/>
          </a:xfrm>
          <a:prstGeom prst="rect">
            <a:avLst/>
          </a:prstGeom>
        </p:spPr>
      </p:pic>
      <p:sp>
        <p:nvSpPr>
          <p:cNvPr id="6" name="矩形 5"/>
          <p:cNvSpPr/>
          <p:nvPr/>
        </p:nvSpPr>
        <p:spPr>
          <a:xfrm>
            <a:off x="1607864" y="5143427"/>
            <a:ext cx="9104877" cy="369332"/>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rPr>
              <a:t>只要这个出现文件更新的信息即说明本地版本库更新成功，只差推送到远端版本库了。</a:t>
            </a:r>
          </a:p>
        </p:txBody>
      </p:sp>
    </p:spTree>
    <p:extLst>
      <p:ext uri="{BB962C8B-B14F-4D97-AF65-F5344CB8AC3E}">
        <p14:creationId xmlns:p14="http://schemas.microsoft.com/office/powerpoint/2010/main" val="916559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p:nvPr/>
        </p:nvSpPr>
        <p:spPr>
          <a:xfrm>
            <a:off x="1716921" y="488947"/>
            <a:ext cx="3570208"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2400" dirty="0">
                <a:latin typeface="微软雅黑 Light" panose="020B0502040204020203" pitchFamily="34" charset="-122"/>
                <a:ea typeface="微软雅黑 Light" panose="020B0502040204020203" pitchFamily="34" charset="-122"/>
              </a:rPr>
              <a:t>代码的书写与版本的更新</a:t>
            </a:r>
          </a:p>
        </p:txBody>
      </p:sp>
      <p:sp>
        <p:nvSpPr>
          <p:cNvPr id="6" name="矩形 5"/>
          <p:cNvSpPr/>
          <p:nvPr/>
        </p:nvSpPr>
        <p:spPr>
          <a:xfrm>
            <a:off x="6832385" y="1112520"/>
            <a:ext cx="3827490" cy="1477328"/>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rPr>
              <a:t>输入</a:t>
            </a:r>
            <a:r>
              <a:rPr lang="en-US" altLang="zh-CN" dirty="0" err="1">
                <a:latin typeface="微软雅黑 Light" panose="020B0502040204020203" pitchFamily="34" charset="-122"/>
                <a:ea typeface="微软雅黑 Light" panose="020B0502040204020203" pitchFamily="34" charset="-122"/>
              </a:rPr>
              <a:t>git</a:t>
            </a:r>
            <a:r>
              <a:rPr lang="en-US" altLang="zh-CN" dirty="0">
                <a:latin typeface="微软雅黑 Light" panose="020B0502040204020203" pitchFamily="34" charset="-122"/>
                <a:ea typeface="微软雅黑 Light" panose="020B0502040204020203" pitchFamily="34" charset="-122"/>
              </a:rPr>
              <a:t> push origin master</a:t>
            </a:r>
            <a:r>
              <a:rPr lang="zh-CN" altLang="en-US" dirty="0">
                <a:latin typeface="微软雅黑 Light" panose="020B0502040204020203" pitchFamily="34" charset="-122"/>
                <a:ea typeface="微软雅黑 Light" panose="020B0502040204020203" pitchFamily="34" charset="-122"/>
              </a:rPr>
              <a:t>，就能将本地的版本库的内容推送到远端版本库。直到出现最后一句 </a:t>
            </a:r>
            <a:r>
              <a:rPr lang="en-US" altLang="zh-CN" dirty="0">
                <a:latin typeface="微软雅黑 Light" panose="020B0502040204020203" pitchFamily="34" charset="-122"/>
                <a:ea typeface="微软雅黑 Light" panose="020B0502040204020203" pitchFamily="34" charset="-122"/>
              </a:rPr>
              <a:t>XXXXXXXX master-&gt;master</a:t>
            </a:r>
            <a:r>
              <a:rPr lang="zh-CN" altLang="en-US" dirty="0">
                <a:latin typeface="微软雅黑 Light" panose="020B0502040204020203" pitchFamily="34" charset="-122"/>
                <a:ea typeface="微软雅黑 Light" panose="020B0502040204020203" pitchFamily="34" charset="-122"/>
              </a:rPr>
              <a:t>，就说明提交成功。</a:t>
            </a:r>
          </a:p>
        </p:txBody>
      </p:sp>
      <p:pic>
        <p:nvPicPr>
          <p:cNvPr id="3" name="图片 2"/>
          <p:cNvPicPr>
            <a:picLocks noChangeAspect="1"/>
          </p:cNvPicPr>
          <p:nvPr/>
        </p:nvPicPr>
        <p:blipFill>
          <a:blip r:embed="rId2"/>
          <a:stretch>
            <a:fillRect/>
          </a:stretch>
        </p:blipFill>
        <p:spPr>
          <a:xfrm>
            <a:off x="1716921" y="1210320"/>
            <a:ext cx="4666626" cy="1281729"/>
          </a:xfrm>
          <a:prstGeom prst="rect">
            <a:avLst/>
          </a:prstGeom>
        </p:spPr>
      </p:pic>
      <p:pic>
        <p:nvPicPr>
          <p:cNvPr id="13313" name="Picture 1" descr="C:\Users\54261\AppData\Roaming\Tencent\Users\542618634\QQ\WinTemp\RichOle\U7@I]NZC%)ZFYNVEX1K~QD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6921" y="3038125"/>
            <a:ext cx="5288419" cy="3461304"/>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7165940" y="4307112"/>
            <a:ext cx="3827490" cy="1200329"/>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rPr>
              <a:t>远端仓库页面刷新一下，已经能看到</a:t>
            </a:r>
            <a:r>
              <a:rPr lang="en-US" altLang="zh-CN" dirty="0">
                <a:latin typeface="微软雅黑 Light" panose="020B0502040204020203" pitchFamily="34" charset="-122"/>
                <a:ea typeface="微软雅黑 Light" panose="020B0502040204020203" pitchFamily="34" charset="-122"/>
              </a:rPr>
              <a:t>index.html</a:t>
            </a:r>
            <a:r>
              <a:rPr lang="zh-CN" altLang="en-US" dirty="0">
                <a:latin typeface="微软雅黑 Light" panose="020B0502040204020203" pitchFamily="34" charset="-122"/>
                <a:ea typeface="微软雅黑 Light" panose="020B0502040204020203" pitchFamily="34" charset="-122"/>
              </a:rPr>
              <a:t>这个文件了，说明我们的代码提交成功了。至此完成了最简单的</a:t>
            </a:r>
            <a:r>
              <a:rPr lang="en-US" altLang="zh-CN" dirty="0" err="1">
                <a:latin typeface="微软雅黑 Light" panose="020B0502040204020203" pitchFamily="34" charset="-122"/>
                <a:ea typeface="微软雅黑 Light" panose="020B0502040204020203" pitchFamily="34" charset="-122"/>
              </a:rPr>
              <a:t>git</a:t>
            </a:r>
            <a:r>
              <a:rPr lang="zh-CN" altLang="en-US" dirty="0">
                <a:latin typeface="微软雅黑 Light" panose="020B0502040204020203" pitchFamily="34" charset="-122"/>
                <a:ea typeface="微软雅黑 Light" panose="020B0502040204020203" pitchFamily="34" charset="-122"/>
              </a:rPr>
              <a:t>代码提交与版本更新。</a:t>
            </a:r>
          </a:p>
        </p:txBody>
      </p:sp>
    </p:spTree>
    <p:extLst>
      <p:ext uri="{BB962C8B-B14F-4D97-AF65-F5344CB8AC3E}">
        <p14:creationId xmlns:p14="http://schemas.microsoft.com/office/powerpoint/2010/main" val="1332096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p:nvPr/>
        </p:nvSpPr>
        <p:spPr>
          <a:xfrm>
            <a:off x="1716921" y="488947"/>
            <a:ext cx="2339102"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2400" dirty="0">
                <a:latin typeface="微软雅黑 Light" panose="020B0502040204020203" pitchFamily="34" charset="-122"/>
                <a:ea typeface="微软雅黑 Light" panose="020B0502040204020203" pitchFamily="34" charset="-122"/>
              </a:rPr>
              <a:t>分支操作与合并</a:t>
            </a:r>
          </a:p>
        </p:txBody>
      </p:sp>
      <p:sp>
        <p:nvSpPr>
          <p:cNvPr id="6" name="矩形 5"/>
          <p:cNvSpPr/>
          <p:nvPr/>
        </p:nvSpPr>
        <p:spPr>
          <a:xfrm>
            <a:off x="1716921" y="1112520"/>
            <a:ext cx="8942954" cy="1754326"/>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rPr>
              <a:t>刚才的操作我们都只是在</a:t>
            </a:r>
            <a:r>
              <a:rPr lang="en-US" altLang="zh-CN" dirty="0">
                <a:latin typeface="微软雅黑 Light" panose="020B0502040204020203" pitchFamily="34" charset="-122"/>
                <a:ea typeface="微软雅黑 Light" panose="020B0502040204020203" pitchFamily="34" charset="-122"/>
              </a:rPr>
              <a:t>master</a:t>
            </a:r>
            <a:r>
              <a:rPr lang="zh-CN" altLang="en-US" dirty="0">
                <a:latin typeface="微软雅黑 Light" panose="020B0502040204020203" pitchFamily="34" charset="-122"/>
                <a:ea typeface="微软雅黑 Light" panose="020B0502040204020203" pitchFamily="34" charset="-122"/>
              </a:rPr>
              <a:t>主分支上操作。所有的更新操作直接影响主分支。实际上在真正开发的时候，主分支始终是保持着最健康最稳定的状态</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只有稳定的版本才会往主分支上推送。正常情况下都会从主分支切出旁支</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也就是分支来进行操作。分支上的内容更新只要不和主分支合并，都不会影响主分支。</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哪怕分支毁灭了世界，只要不和主分支合并，主分支还是世界和平的。因此掌握分支的切换以及合并非常关键。</a:t>
            </a:r>
          </a:p>
        </p:txBody>
      </p:sp>
      <p:pic>
        <p:nvPicPr>
          <p:cNvPr id="14337" name="Picture 1" descr="C:\Users\54261\AppData\Roaming\Tencent\Users\542618634\QQ\WinTemp\RichOle\C{)DGJ$K%K)8JON]Y_}H~O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921" y="3028754"/>
            <a:ext cx="6181725" cy="43815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1716921" y="3732075"/>
            <a:ext cx="8942954" cy="1754326"/>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rPr>
              <a:t>在当前</a:t>
            </a:r>
            <a:r>
              <a:rPr lang="en-US" altLang="zh-CN" dirty="0">
                <a:latin typeface="微软雅黑 Light" panose="020B0502040204020203" pitchFamily="34" charset="-122"/>
                <a:ea typeface="微软雅黑 Light" panose="020B0502040204020203" pitchFamily="34" charset="-122"/>
              </a:rPr>
              <a:t>master</a:t>
            </a:r>
            <a:r>
              <a:rPr lang="zh-CN" altLang="en-US" dirty="0">
                <a:latin typeface="微软雅黑 Light" panose="020B0502040204020203" pitchFamily="34" charset="-122"/>
                <a:ea typeface="微软雅黑 Light" panose="020B0502040204020203" pitchFamily="34" charset="-122"/>
              </a:rPr>
              <a:t>项目文件夹下，输入 </a:t>
            </a:r>
            <a:r>
              <a:rPr lang="en-US" altLang="zh-CN" dirty="0" err="1">
                <a:latin typeface="微软雅黑 Light" panose="020B0502040204020203" pitchFamily="34" charset="-122"/>
                <a:ea typeface="微软雅黑 Light" panose="020B0502040204020203" pitchFamily="34" charset="-122"/>
              </a:rPr>
              <a:t>git</a:t>
            </a:r>
            <a:r>
              <a:rPr lang="en-US" altLang="zh-CN" dirty="0">
                <a:latin typeface="微软雅黑 Light" panose="020B0502040204020203" pitchFamily="34" charset="-122"/>
                <a:ea typeface="微软雅黑 Light" panose="020B0502040204020203" pitchFamily="34" charset="-122"/>
              </a:rPr>
              <a:t> checkout –b dev</a:t>
            </a:r>
          </a:p>
          <a:p>
            <a:r>
              <a:rPr lang="en-US" altLang="zh-CN" dirty="0">
                <a:latin typeface="微软雅黑 Light" panose="020B0502040204020203" pitchFamily="34" charset="-122"/>
                <a:ea typeface="微软雅黑 Light" panose="020B0502040204020203" pitchFamily="34" charset="-122"/>
              </a:rPr>
              <a:t>checkout</a:t>
            </a:r>
            <a:r>
              <a:rPr lang="zh-CN" altLang="en-US" dirty="0">
                <a:latin typeface="微软雅黑 Light" panose="020B0502040204020203" pitchFamily="34" charset="-122"/>
                <a:ea typeface="微软雅黑 Light" panose="020B0502040204020203" pitchFamily="34" charset="-122"/>
              </a:rPr>
              <a:t>就是切换分支的命令，</a:t>
            </a:r>
            <a:r>
              <a:rPr lang="en-US" altLang="zh-CN" dirty="0">
                <a:latin typeface="微软雅黑 Light" panose="020B0502040204020203" pitchFamily="34" charset="-122"/>
                <a:ea typeface="微软雅黑 Light" panose="020B0502040204020203" pitchFamily="34" charset="-122"/>
              </a:rPr>
              <a:t>-b</a:t>
            </a:r>
            <a:r>
              <a:rPr lang="zh-CN" altLang="en-US" dirty="0">
                <a:latin typeface="微软雅黑 Light" panose="020B0502040204020203" pitchFamily="34" charset="-122"/>
                <a:ea typeface="微软雅黑 Light" panose="020B0502040204020203" pitchFamily="34" charset="-122"/>
              </a:rPr>
              <a:t>是新建一个本地分支（也就是会将当前</a:t>
            </a:r>
            <a:r>
              <a:rPr lang="en-US" altLang="zh-CN" dirty="0">
                <a:latin typeface="微软雅黑 Light" panose="020B0502040204020203" pitchFamily="34" charset="-122"/>
                <a:ea typeface="微软雅黑 Light" panose="020B0502040204020203" pitchFamily="34" charset="-122"/>
              </a:rPr>
              <a:t>master</a:t>
            </a:r>
            <a:r>
              <a:rPr lang="zh-CN" altLang="en-US" dirty="0">
                <a:latin typeface="微软雅黑 Light" panose="020B0502040204020203" pitchFamily="34" charset="-122"/>
                <a:ea typeface="微软雅黑 Light" panose="020B0502040204020203" pitchFamily="34" charset="-122"/>
              </a:rPr>
              <a:t>分支的信息复制过去），</a:t>
            </a:r>
            <a:r>
              <a:rPr lang="en-US" altLang="zh-CN" dirty="0">
                <a:latin typeface="微软雅黑 Light" panose="020B0502040204020203" pitchFamily="34" charset="-122"/>
                <a:ea typeface="微软雅黑 Light" panose="020B0502040204020203" pitchFamily="34" charset="-122"/>
              </a:rPr>
              <a:t>dev</a:t>
            </a:r>
            <a:r>
              <a:rPr lang="zh-CN" altLang="en-US" dirty="0">
                <a:latin typeface="微软雅黑 Light" panose="020B0502040204020203" pitchFamily="34" charset="-122"/>
                <a:ea typeface="微软雅黑 Light" panose="020B0502040204020203" pitchFamily="34" charset="-122"/>
              </a:rPr>
              <a:t>这个是新建的分支名字。可随意取，习惯上</a:t>
            </a:r>
            <a:r>
              <a:rPr lang="en-US" altLang="zh-CN" dirty="0">
                <a:latin typeface="微软雅黑 Light" panose="020B0502040204020203" pitchFamily="34" charset="-122"/>
                <a:ea typeface="微软雅黑 Light" panose="020B0502040204020203" pitchFamily="34" charset="-122"/>
              </a:rPr>
              <a:t>master</a:t>
            </a:r>
            <a:r>
              <a:rPr lang="zh-CN" altLang="en-US" dirty="0">
                <a:latin typeface="微软雅黑 Light" panose="020B0502040204020203" pitchFamily="34" charset="-122"/>
                <a:ea typeface="微软雅黑 Light" panose="020B0502040204020203" pitchFamily="34" charset="-122"/>
              </a:rPr>
              <a:t>出去的次要分支就是</a:t>
            </a:r>
            <a:r>
              <a:rPr lang="en-US" altLang="zh-CN" dirty="0">
                <a:latin typeface="微软雅黑 Light" panose="020B0502040204020203" pitchFamily="34" charset="-122"/>
                <a:ea typeface="微软雅黑 Light" panose="020B0502040204020203" pitchFamily="34" charset="-122"/>
              </a:rPr>
              <a:t>dev</a:t>
            </a:r>
            <a:r>
              <a:rPr lang="zh-CN" altLang="en-US" dirty="0">
                <a:latin typeface="微软雅黑 Light" panose="020B0502040204020203" pitchFamily="34" charset="-122"/>
                <a:ea typeface="微软雅黑 Light" panose="020B0502040204020203" pitchFamily="34" charset="-122"/>
              </a:rPr>
              <a:t>开发分支。</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如果不加</a:t>
            </a:r>
            <a:r>
              <a:rPr lang="en-US" altLang="zh-CN" dirty="0">
                <a:latin typeface="微软雅黑 Light" panose="020B0502040204020203" pitchFamily="34" charset="-122"/>
                <a:ea typeface="微软雅黑 Light" panose="020B0502040204020203" pitchFamily="34" charset="-122"/>
              </a:rPr>
              <a:t>-b</a:t>
            </a:r>
            <a:r>
              <a:rPr lang="zh-CN" altLang="en-US" dirty="0">
                <a:latin typeface="微软雅黑 Light" panose="020B0502040204020203" pitchFamily="34" charset="-122"/>
                <a:ea typeface="微软雅黑 Light" panose="020B0502040204020203" pitchFamily="34" charset="-122"/>
              </a:rPr>
              <a:t>的选项，</a:t>
            </a:r>
            <a:r>
              <a:rPr lang="en-US" altLang="zh-CN" dirty="0">
                <a:latin typeface="微软雅黑 Light" panose="020B0502040204020203" pitchFamily="34" charset="-122"/>
                <a:ea typeface="微软雅黑 Light" panose="020B0502040204020203" pitchFamily="34" charset="-122"/>
              </a:rPr>
              <a:t>checkout dev</a:t>
            </a:r>
            <a:r>
              <a:rPr lang="zh-CN" altLang="en-US" dirty="0">
                <a:latin typeface="微软雅黑 Light" panose="020B0502040204020203" pitchFamily="34" charset="-122"/>
                <a:ea typeface="微软雅黑 Light" panose="020B0502040204020203" pitchFamily="34" charset="-122"/>
              </a:rPr>
              <a:t>将会切换到项目的</a:t>
            </a:r>
            <a:r>
              <a:rPr lang="en-US" altLang="zh-CN" dirty="0">
                <a:latin typeface="微软雅黑 Light" panose="020B0502040204020203" pitchFamily="34" charset="-122"/>
                <a:ea typeface="微软雅黑 Light" panose="020B0502040204020203" pitchFamily="34" charset="-122"/>
              </a:rPr>
              <a:t>dev</a:t>
            </a:r>
            <a:r>
              <a:rPr lang="zh-CN" altLang="en-US" dirty="0">
                <a:latin typeface="微软雅黑 Light" panose="020B0502040204020203" pitchFamily="34" charset="-122"/>
                <a:ea typeface="微软雅黑 Light" panose="020B0502040204020203" pitchFamily="34" charset="-122"/>
              </a:rPr>
              <a:t>分支（如果存在的话），如果不存在就会报错。因此一旦</a:t>
            </a:r>
            <a:r>
              <a:rPr lang="en-US" altLang="zh-CN" dirty="0">
                <a:latin typeface="微软雅黑 Light" panose="020B0502040204020203" pitchFamily="34" charset="-122"/>
                <a:ea typeface="微软雅黑 Light" panose="020B0502040204020203" pitchFamily="34" charset="-122"/>
              </a:rPr>
              <a:t>-b</a:t>
            </a:r>
            <a:r>
              <a:rPr lang="zh-CN" altLang="en-US" dirty="0">
                <a:latin typeface="微软雅黑 Light" panose="020B0502040204020203" pitchFamily="34" charset="-122"/>
                <a:ea typeface="微软雅黑 Light" panose="020B0502040204020203" pitchFamily="34" charset="-122"/>
              </a:rPr>
              <a:t>创建成功了之后，之后切换到</a:t>
            </a:r>
            <a:r>
              <a:rPr lang="en-US" altLang="zh-CN" dirty="0">
                <a:latin typeface="微软雅黑 Light" panose="020B0502040204020203" pitchFamily="34" charset="-122"/>
                <a:ea typeface="微软雅黑 Light" panose="020B0502040204020203" pitchFamily="34" charset="-122"/>
              </a:rPr>
              <a:t>dev</a:t>
            </a:r>
            <a:r>
              <a:rPr lang="zh-CN" altLang="en-US" dirty="0">
                <a:latin typeface="微软雅黑 Light" panose="020B0502040204020203" pitchFamily="34" charset="-122"/>
                <a:ea typeface="微软雅黑 Light" panose="020B0502040204020203" pitchFamily="34" charset="-122"/>
              </a:rPr>
              <a:t>分支不需要加</a:t>
            </a:r>
            <a:r>
              <a:rPr lang="en-US" altLang="zh-CN" dirty="0">
                <a:latin typeface="微软雅黑 Light" panose="020B0502040204020203" pitchFamily="34" charset="-122"/>
                <a:ea typeface="微软雅黑 Light" panose="020B0502040204020203" pitchFamily="34" charset="-122"/>
              </a:rPr>
              <a:t>-b</a:t>
            </a:r>
            <a:r>
              <a:rPr lang="zh-CN" altLang="en-US" dirty="0">
                <a:latin typeface="微软雅黑 Light" panose="020B0502040204020203" pitchFamily="34" charset="-122"/>
                <a:ea typeface="微软雅黑 Light" panose="020B0502040204020203" pitchFamily="34" charset="-122"/>
              </a:rPr>
              <a:t>的选项。</a:t>
            </a:r>
          </a:p>
        </p:txBody>
      </p:sp>
      <p:pic>
        <p:nvPicPr>
          <p:cNvPr id="14338" name="Picture 2" descr="C:\Users\54261\AppData\Roaming\Tencent\Users\542618634\QQ\WinTemp\RichOle\OAUYC`@LBG]DFEN%LNL)CG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2246" y="5542472"/>
            <a:ext cx="6105525" cy="619125"/>
          </a:xfrm>
          <a:prstGeom prst="rect">
            <a:avLst/>
          </a:prstGeom>
          <a:noFill/>
          <a:extLst>
            <a:ext uri="{909E8E84-426E-40DD-AFC4-6F175D3DCCD1}">
              <a14:hiddenFill xmlns:a14="http://schemas.microsoft.com/office/drawing/2010/main">
                <a:solidFill>
                  <a:srgbClr val="FFFFFF"/>
                </a:solidFill>
              </a14:hiddenFill>
            </a:ext>
          </a:extLst>
        </p:spPr>
      </p:pic>
      <p:pic>
        <p:nvPicPr>
          <p:cNvPr id="14339" name="Picture 3" descr="C:\Users\54261\AppData\Roaming\Tencent\Users\542618634\QQ\WinTemp\RichOle\RK25JXE]@LB]@@VKKG4HBA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2246" y="6103980"/>
            <a:ext cx="5886450" cy="495300"/>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8657771" y="6011106"/>
            <a:ext cx="2186702" cy="369332"/>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rPr>
              <a:t>如图，切换成功。</a:t>
            </a:r>
          </a:p>
        </p:txBody>
      </p:sp>
    </p:spTree>
    <p:extLst>
      <p:ext uri="{BB962C8B-B14F-4D97-AF65-F5344CB8AC3E}">
        <p14:creationId xmlns:p14="http://schemas.microsoft.com/office/powerpoint/2010/main" val="3928606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p:nvPr/>
        </p:nvSpPr>
        <p:spPr>
          <a:xfrm>
            <a:off x="1716921" y="488947"/>
            <a:ext cx="2339102"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2400" dirty="0">
                <a:latin typeface="微软雅黑 Light" panose="020B0502040204020203" pitchFamily="34" charset="-122"/>
                <a:ea typeface="微软雅黑 Light" panose="020B0502040204020203" pitchFamily="34" charset="-122"/>
              </a:rPr>
              <a:t>分支操作与合并</a:t>
            </a:r>
          </a:p>
        </p:txBody>
      </p:sp>
      <p:sp>
        <p:nvSpPr>
          <p:cNvPr id="8" name="矩形 7"/>
          <p:cNvSpPr/>
          <p:nvPr/>
        </p:nvSpPr>
        <p:spPr>
          <a:xfrm>
            <a:off x="1716921" y="1107766"/>
            <a:ext cx="8942954" cy="923330"/>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rPr>
              <a:t>从</a:t>
            </a:r>
            <a:r>
              <a:rPr lang="en-US" altLang="zh-CN" dirty="0">
                <a:latin typeface="微软雅黑 Light" panose="020B0502040204020203" pitchFamily="34" charset="-122"/>
                <a:ea typeface="微软雅黑 Light" panose="020B0502040204020203" pitchFamily="34" charset="-122"/>
              </a:rPr>
              <a:t>A</a:t>
            </a:r>
            <a:r>
              <a:rPr lang="zh-CN" altLang="en-US" dirty="0">
                <a:latin typeface="微软雅黑 Light" panose="020B0502040204020203" pitchFamily="34" charset="-122"/>
                <a:ea typeface="微软雅黑 Light" panose="020B0502040204020203" pitchFamily="34" charset="-122"/>
              </a:rPr>
              <a:t>分支切一个</a:t>
            </a:r>
            <a:r>
              <a:rPr lang="en-US" altLang="zh-CN" dirty="0">
                <a:latin typeface="微软雅黑 Light" panose="020B0502040204020203" pitchFamily="34" charset="-122"/>
                <a:ea typeface="微软雅黑 Light" panose="020B0502040204020203" pitchFamily="34" charset="-122"/>
              </a:rPr>
              <a:t>-b</a:t>
            </a:r>
            <a:r>
              <a:rPr lang="zh-CN" altLang="en-US" dirty="0">
                <a:latin typeface="微软雅黑 Light" panose="020B0502040204020203" pitchFamily="34" charset="-122"/>
                <a:ea typeface="微软雅黑 Light" panose="020B0502040204020203" pitchFamily="34" charset="-122"/>
              </a:rPr>
              <a:t>的本地分支</a:t>
            </a:r>
            <a:r>
              <a:rPr lang="en-US" altLang="zh-CN" dirty="0">
                <a:latin typeface="微软雅黑 Light" panose="020B0502040204020203" pitchFamily="34" charset="-122"/>
                <a:ea typeface="微软雅黑 Light" panose="020B0502040204020203" pitchFamily="34" charset="-122"/>
              </a:rPr>
              <a:t>B</a:t>
            </a:r>
            <a:r>
              <a:rPr lang="zh-CN" altLang="en-US" dirty="0">
                <a:latin typeface="微软雅黑 Light" panose="020B0502040204020203" pitchFamily="34" charset="-122"/>
                <a:ea typeface="微软雅黑 Light" panose="020B0502040204020203" pitchFamily="34" charset="-122"/>
              </a:rPr>
              <a:t>，简单来说</a:t>
            </a:r>
            <a:r>
              <a:rPr lang="en-US" altLang="zh-CN" dirty="0">
                <a:latin typeface="微软雅黑 Light" panose="020B0502040204020203" pitchFamily="34" charset="-122"/>
                <a:ea typeface="微软雅黑 Light" panose="020B0502040204020203" pitchFamily="34" charset="-122"/>
              </a:rPr>
              <a:t>B</a:t>
            </a:r>
            <a:r>
              <a:rPr lang="zh-CN" altLang="en-US" dirty="0">
                <a:latin typeface="微软雅黑 Light" panose="020B0502040204020203" pitchFamily="34" charset="-122"/>
                <a:ea typeface="微软雅黑 Light" panose="020B0502040204020203" pitchFamily="34" charset="-122"/>
              </a:rPr>
              <a:t>分支会完全继承</a:t>
            </a:r>
            <a:r>
              <a:rPr lang="en-US" altLang="zh-CN" dirty="0">
                <a:latin typeface="微软雅黑 Light" panose="020B0502040204020203" pitchFamily="34" charset="-122"/>
                <a:ea typeface="微软雅黑 Light" panose="020B0502040204020203" pitchFamily="34" charset="-122"/>
              </a:rPr>
              <a:t>A</a:t>
            </a:r>
            <a:r>
              <a:rPr lang="zh-CN" altLang="en-US" dirty="0">
                <a:latin typeface="微软雅黑 Light" panose="020B0502040204020203" pitchFamily="34" charset="-122"/>
                <a:ea typeface="微软雅黑 Light" panose="020B0502040204020203" pitchFamily="34" charset="-122"/>
              </a:rPr>
              <a:t>分支的代码。但是修改</a:t>
            </a:r>
            <a:r>
              <a:rPr lang="en-US" altLang="zh-CN" dirty="0">
                <a:latin typeface="微软雅黑 Light" panose="020B0502040204020203" pitchFamily="34" charset="-122"/>
                <a:ea typeface="微软雅黑 Light" panose="020B0502040204020203" pitchFamily="34" charset="-122"/>
              </a:rPr>
              <a:t>B</a:t>
            </a:r>
            <a:r>
              <a:rPr lang="zh-CN" altLang="en-US" dirty="0">
                <a:latin typeface="微软雅黑 Light" panose="020B0502040204020203" pitchFamily="34" charset="-122"/>
                <a:ea typeface="微软雅黑 Light" panose="020B0502040204020203" pitchFamily="34" charset="-122"/>
              </a:rPr>
              <a:t>不会直接影响</a:t>
            </a:r>
            <a:r>
              <a:rPr lang="en-US" altLang="zh-CN" dirty="0">
                <a:latin typeface="微软雅黑 Light" panose="020B0502040204020203" pitchFamily="34" charset="-122"/>
                <a:ea typeface="微软雅黑 Light" panose="020B0502040204020203" pitchFamily="34" charset="-122"/>
              </a:rPr>
              <a:t>A</a:t>
            </a:r>
            <a:r>
              <a:rPr lang="zh-CN" altLang="en-US" dirty="0">
                <a:latin typeface="微软雅黑 Light" panose="020B0502040204020203" pitchFamily="34" charset="-122"/>
                <a:ea typeface="微软雅黑 Light" panose="020B0502040204020203" pitchFamily="34" charset="-122"/>
              </a:rPr>
              <a:t>。保持良好习惯，团队开发最好自己切分支出来操作。</a:t>
            </a:r>
            <a:r>
              <a:rPr lang="en-US" altLang="zh-CN" dirty="0">
                <a:latin typeface="微软雅黑 Light" panose="020B0502040204020203" pitchFamily="34" charset="-122"/>
                <a:ea typeface="微软雅黑 Light" panose="020B0502040204020203" pitchFamily="34" charset="-122"/>
              </a:rPr>
              <a:t>Master</a:t>
            </a:r>
            <a:r>
              <a:rPr lang="zh-CN" altLang="en-US" dirty="0">
                <a:latin typeface="微软雅黑 Light" panose="020B0502040204020203" pitchFamily="34" charset="-122"/>
                <a:ea typeface="微软雅黑 Light" panose="020B0502040204020203" pitchFamily="34" charset="-122"/>
              </a:rPr>
              <a:t>分支等到稳定了再进行合并。</a:t>
            </a:r>
          </a:p>
        </p:txBody>
      </p:sp>
      <p:pic>
        <p:nvPicPr>
          <p:cNvPr id="2" name="图片 1"/>
          <p:cNvPicPr>
            <a:picLocks noChangeAspect="1"/>
          </p:cNvPicPr>
          <p:nvPr/>
        </p:nvPicPr>
        <p:blipFill>
          <a:blip r:embed="rId2"/>
          <a:stretch>
            <a:fillRect/>
          </a:stretch>
        </p:blipFill>
        <p:spPr>
          <a:xfrm>
            <a:off x="1716921" y="2188251"/>
            <a:ext cx="4954349" cy="3061610"/>
          </a:xfrm>
          <a:prstGeom prst="rect">
            <a:avLst/>
          </a:prstGeom>
        </p:spPr>
      </p:pic>
      <p:sp>
        <p:nvSpPr>
          <p:cNvPr id="10" name="矩形 9"/>
          <p:cNvSpPr/>
          <p:nvPr/>
        </p:nvSpPr>
        <p:spPr>
          <a:xfrm>
            <a:off x="1716921" y="5581999"/>
            <a:ext cx="8942954" cy="369332"/>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rPr>
              <a:t>在</a:t>
            </a:r>
            <a:r>
              <a:rPr lang="en-US" altLang="zh-CN" dirty="0">
                <a:latin typeface="微软雅黑 Light" panose="020B0502040204020203" pitchFamily="34" charset="-122"/>
                <a:ea typeface="微软雅黑 Light" panose="020B0502040204020203" pitchFamily="34" charset="-122"/>
              </a:rPr>
              <a:t>dev</a:t>
            </a:r>
            <a:r>
              <a:rPr lang="zh-CN" altLang="en-US" dirty="0">
                <a:latin typeface="微软雅黑 Light" panose="020B0502040204020203" pitchFamily="34" charset="-122"/>
                <a:ea typeface="微软雅黑 Light" panose="020B0502040204020203" pitchFamily="34" charset="-122"/>
              </a:rPr>
              <a:t>分支新建一个</a:t>
            </a:r>
            <a:r>
              <a:rPr lang="en-US" altLang="zh-CN" dirty="0">
                <a:latin typeface="微软雅黑 Light" panose="020B0502040204020203" pitchFamily="34" charset="-122"/>
                <a:ea typeface="微软雅黑 Light" panose="020B0502040204020203" pitchFamily="34" charset="-122"/>
              </a:rPr>
              <a:t>style.css</a:t>
            </a:r>
            <a:r>
              <a:rPr lang="zh-CN" altLang="en-US" dirty="0">
                <a:latin typeface="微软雅黑 Light" panose="020B0502040204020203" pitchFamily="34" charset="-122"/>
                <a:ea typeface="微软雅黑 Light" panose="020B0502040204020203" pitchFamily="34" charset="-122"/>
              </a:rPr>
              <a:t>文件。并按之前的操作进行版本库添加。</a:t>
            </a:r>
          </a:p>
        </p:txBody>
      </p:sp>
      <p:pic>
        <p:nvPicPr>
          <p:cNvPr id="15361" name="Picture 1" descr="C:\Users\54261\AppData\Roaming\Tencent\Users\542618634\QQ\WinTemp\RichOle\(J2ABW@Q@@X$852C~V~%YE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2890" y="3442831"/>
            <a:ext cx="5020573" cy="55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743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08" y="985814"/>
            <a:ext cx="10018713" cy="1752599"/>
          </a:xfrm>
        </p:spPr>
        <p:txBody>
          <a:bodyPr/>
          <a:lstStyle/>
          <a:p>
            <a:r>
              <a:rPr lang="en-US" altLang="zh-CN" dirty="0" err="1">
                <a:latin typeface="微软雅黑 Light" panose="020B0502040204020203" pitchFamily="34" charset="-122"/>
                <a:ea typeface="微软雅黑 Light" panose="020B0502040204020203" pitchFamily="34" charset="-122"/>
              </a:rPr>
              <a:t>Git</a:t>
            </a:r>
            <a:endParaRPr lang="zh-CN" altLang="en-US" dirty="0">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3391226" y="2352519"/>
            <a:ext cx="6204875" cy="1200329"/>
          </a:xfrm>
          <a:prstGeom prst="rect">
            <a:avLst/>
          </a:prstGeom>
          <a:noFill/>
        </p:spPr>
        <p:txBody>
          <a:bodyPr wrap="square" rtlCol="0">
            <a:spAutoFit/>
          </a:bodyPr>
          <a:lstStyle/>
          <a:p>
            <a:r>
              <a:rPr lang="en-US" altLang="zh-CN" dirty="0" err="1">
                <a:latin typeface="微软雅黑 Light" panose="020B0502040204020203" pitchFamily="34" charset="-122"/>
                <a:ea typeface="微软雅黑 Light" panose="020B0502040204020203" pitchFamily="34" charset="-122"/>
              </a:rPr>
              <a:t>Git</a:t>
            </a:r>
            <a:r>
              <a:rPr lang="zh-CN" altLang="en-US" dirty="0">
                <a:latin typeface="微软雅黑 Light" panose="020B0502040204020203" pitchFamily="34" charset="-122"/>
                <a:ea typeface="微软雅黑 Light" panose="020B0502040204020203" pitchFamily="34" charset="-122"/>
              </a:rPr>
              <a:t>是一个开源的分布式版本控制系统，可以有效、高速的处理从很小到非常大的项目版本管理。</a:t>
            </a:r>
            <a:r>
              <a:rPr lang="en-US" altLang="zh-CN" dirty="0" err="1">
                <a:latin typeface="微软雅黑 Light" panose="020B0502040204020203" pitchFamily="34" charset="-122"/>
                <a:ea typeface="微软雅黑 Light" panose="020B0502040204020203" pitchFamily="34" charset="-122"/>
              </a:rPr>
              <a:t>Git</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是 </a:t>
            </a:r>
            <a:r>
              <a:rPr lang="en-US" altLang="zh-CN" dirty="0">
                <a:latin typeface="微软雅黑 Light" panose="020B0502040204020203" pitchFamily="34" charset="-122"/>
                <a:ea typeface="微软雅黑 Light" panose="020B0502040204020203" pitchFamily="34" charset="-122"/>
              </a:rPr>
              <a:t>Linus Torvalds </a:t>
            </a:r>
            <a:r>
              <a:rPr lang="zh-CN" altLang="en-US" dirty="0">
                <a:latin typeface="微软雅黑 Light" panose="020B0502040204020203" pitchFamily="34" charset="-122"/>
                <a:ea typeface="微软雅黑 Light" panose="020B0502040204020203" pitchFamily="34" charset="-122"/>
              </a:rPr>
              <a:t>为了帮助管理 </a:t>
            </a:r>
            <a:r>
              <a:rPr lang="en-US" altLang="zh-CN" dirty="0">
                <a:latin typeface="微软雅黑 Light" panose="020B0502040204020203" pitchFamily="34" charset="-122"/>
                <a:ea typeface="微软雅黑 Light" panose="020B0502040204020203" pitchFamily="34" charset="-122"/>
              </a:rPr>
              <a:t>Linux </a:t>
            </a:r>
            <a:r>
              <a:rPr lang="zh-CN" altLang="en-US" dirty="0">
                <a:latin typeface="微软雅黑 Light" panose="020B0502040204020203" pitchFamily="34" charset="-122"/>
                <a:ea typeface="微软雅黑 Light" panose="020B0502040204020203" pitchFamily="34" charset="-122"/>
              </a:rPr>
              <a:t>内核开发而开发的一个开放源码的</a:t>
            </a:r>
            <a:r>
              <a:rPr lang="zh-CN" altLang="en-US" b="1" dirty="0">
                <a:latin typeface="微软雅黑 Light" panose="020B0502040204020203" pitchFamily="34" charset="-122"/>
                <a:ea typeface="微软雅黑 Light" panose="020B0502040204020203" pitchFamily="34" charset="-122"/>
              </a:rPr>
              <a:t>版本控制软件</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p:txBody>
      </p:sp>
      <p:sp>
        <p:nvSpPr>
          <p:cNvPr id="5" name="文本框 4"/>
          <p:cNvSpPr txBox="1"/>
          <p:nvPr/>
        </p:nvSpPr>
        <p:spPr>
          <a:xfrm>
            <a:off x="3391226" y="3781952"/>
            <a:ext cx="6204875" cy="646331"/>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缺点：了解</a:t>
            </a:r>
            <a:r>
              <a:rPr lang="en-US" altLang="zh-CN" dirty="0" err="1">
                <a:latin typeface="微软雅黑 Light" panose="020B0502040204020203" pitchFamily="34" charset="-122"/>
                <a:ea typeface="微软雅黑 Light" panose="020B0502040204020203" pitchFamily="34" charset="-122"/>
              </a:rPr>
              <a:t>git</a:t>
            </a:r>
            <a:r>
              <a:rPr lang="zh-CN" altLang="en-US" dirty="0">
                <a:latin typeface="微软雅黑 Light" panose="020B0502040204020203" pitchFamily="34" charset="-122"/>
                <a:ea typeface="微软雅黑 Light" panose="020B0502040204020203" pitchFamily="34" charset="-122"/>
              </a:rPr>
              <a:t>的作用之前对其的一些思想会不容易理解。新手不容易上手。</a:t>
            </a:r>
            <a:endParaRPr lang="en-US"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352422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p:nvPr/>
        </p:nvSpPr>
        <p:spPr>
          <a:xfrm>
            <a:off x="1794294" y="471694"/>
            <a:ext cx="2339102"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2400" dirty="0">
                <a:latin typeface="微软雅黑 Light" panose="020B0502040204020203" pitchFamily="34" charset="-122"/>
                <a:ea typeface="微软雅黑 Light" panose="020B0502040204020203" pitchFamily="34" charset="-122"/>
              </a:rPr>
              <a:t>分支操作与合并</a:t>
            </a:r>
          </a:p>
        </p:txBody>
      </p:sp>
      <p:pic>
        <p:nvPicPr>
          <p:cNvPr id="16385" name="Picture 1" descr="C:\Users\54261\AppData\Roaming\Tencent\Users\542618634\QQ\WinTemp\RichOle\)C~%)$RAXZ11EC392[KY@H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4294" y="2406771"/>
            <a:ext cx="5734050" cy="8763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716921" y="3615271"/>
            <a:ext cx="5811424" cy="1200329"/>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rPr>
              <a:t>接着切回</a:t>
            </a:r>
            <a:r>
              <a:rPr lang="en-US" altLang="zh-CN" dirty="0">
                <a:latin typeface="微软雅黑 Light" panose="020B0502040204020203" pitchFamily="34" charset="-122"/>
                <a:ea typeface="微软雅黑 Light" panose="020B0502040204020203" pitchFamily="34" charset="-122"/>
              </a:rPr>
              <a:t>master</a:t>
            </a:r>
            <a:r>
              <a:rPr lang="zh-CN" altLang="en-US" dirty="0">
                <a:latin typeface="微软雅黑 Light" panose="020B0502040204020203" pitchFamily="34" charset="-122"/>
                <a:ea typeface="微软雅黑 Light" panose="020B0502040204020203" pitchFamily="34" charset="-122"/>
              </a:rPr>
              <a:t>分支，注意不要加</a:t>
            </a:r>
            <a:r>
              <a:rPr lang="en-US" altLang="zh-CN" dirty="0">
                <a:latin typeface="微软雅黑 Light" panose="020B0502040204020203" pitchFamily="34" charset="-122"/>
                <a:ea typeface="微软雅黑 Light" panose="020B0502040204020203" pitchFamily="34" charset="-122"/>
              </a:rPr>
              <a:t>-b</a:t>
            </a:r>
            <a:r>
              <a:rPr lang="zh-CN" altLang="en-US" dirty="0">
                <a:latin typeface="微软雅黑 Light" panose="020B0502040204020203" pitchFamily="34" charset="-122"/>
                <a:ea typeface="微软雅黑 Light" panose="020B0502040204020203" pitchFamily="34" charset="-122"/>
              </a:rPr>
              <a:t>选项，因为</a:t>
            </a:r>
            <a:r>
              <a:rPr lang="en-US" altLang="zh-CN" dirty="0">
                <a:latin typeface="微软雅黑 Light" panose="020B0502040204020203" pitchFamily="34" charset="-122"/>
                <a:ea typeface="微软雅黑 Light" panose="020B0502040204020203" pitchFamily="34" charset="-122"/>
              </a:rPr>
              <a:t>master</a:t>
            </a:r>
            <a:r>
              <a:rPr lang="zh-CN" altLang="en-US" dirty="0">
                <a:latin typeface="微软雅黑 Light" panose="020B0502040204020203" pitchFamily="34" charset="-122"/>
                <a:ea typeface="微软雅黑 Light" panose="020B0502040204020203" pitchFamily="34" charset="-122"/>
              </a:rPr>
              <a:t>已经存在。可以发现，</a:t>
            </a:r>
            <a:r>
              <a:rPr lang="en-US" altLang="zh-CN" dirty="0">
                <a:latin typeface="微软雅黑 Light" panose="020B0502040204020203" pitchFamily="34" charset="-122"/>
                <a:ea typeface="微软雅黑 Light" panose="020B0502040204020203" pitchFamily="34" charset="-122"/>
              </a:rPr>
              <a:t>master</a:t>
            </a:r>
            <a:r>
              <a:rPr lang="zh-CN" altLang="en-US" dirty="0">
                <a:latin typeface="微软雅黑 Light" panose="020B0502040204020203" pitchFamily="34" charset="-122"/>
                <a:ea typeface="微软雅黑 Light" panose="020B0502040204020203" pitchFamily="34" charset="-122"/>
              </a:rPr>
              <a:t>分支里并没有</a:t>
            </a:r>
            <a:r>
              <a:rPr lang="en-US" altLang="zh-CN" dirty="0">
                <a:latin typeface="微软雅黑 Light" panose="020B0502040204020203" pitchFamily="34" charset="-122"/>
                <a:ea typeface="微软雅黑 Light" panose="020B0502040204020203" pitchFamily="34" charset="-122"/>
              </a:rPr>
              <a:t>style.css</a:t>
            </a:r>
            <a:r>
              <a:rPr lang="zh-CN" altLang="en-US" dirty="0">
                <a:latin typeface="微软雅黑 Light" panose="020B0502040204020203" pitchFamily="34" charset="-122"/>
                <a:ea typeface="微软雅黑 Light" panose="020B0502040204020203" pitchFamily="34" charset="-122"/>
              </a:rPr>
              <a:t>，因为我们并没有将</a:t>
            </a:r>
            <a:r>
              <a:rPr lang="en-US" altLang="zh-CN" dirty="0">
                <a:latin typeface="微软雅黑 Light" panose="020B0502040204020203" pitchFamily="34" charset="-122"/>
                <a:ea typeface="微软雅黑 Light" panose="020B0502040204020203" pitchFamily="34" charset="-122"/>
              </a:rPr>
              <a:t>dev</a:t>
            </a:r>
            <a:r>
              <a:rPr lang="zh-CN" altLang="en-US" dirty="0">
                <a:latin typeface="微软雅黑 Light" panose="020B0502040204020203" pitchFamily="34" charset="-122"/>
                <a:ea typeface="微软雅黑 Light" panose="020B0502040204020203" pitchFamily="34" charset="-122"/>
              </a:rPr>
              <a:t>分支和</a:t>
            </a:r>
            <a:r>
              <a:rPr lang="en-US" altLang="zh-CN" dirty="0">
                <a:latin typeface="微软雅黑 Light" panose="020B0502040204020203" pitchFamily="34" charset="-122"/>
                <a:ea typeface="微软雅黑 Light" panose="020B0502040204020203" pitchFamily="34" charset="-122"/>
              </a:rPr>
              <a:t>master</a:t>
            </a:r>
            <a:r>
              <a:rPr lang="zh-CN" altLang="en-US" dirty="0">
                <a:latin typeface="微软雅黑 Light" panose="020B0502040204020203" pitchFamily="34" charset="-122"/>
                <a:ea typeface="微软雅黑 Light" panose="020B0502040204020203" pitchFamily="34" charset="-122"/>
              </a:rPr>
              <a:t>分支合并，所以</a:t>
            </a:r>
            <a:r>
              <a:rPr lang="en-US" altLang="zh-CN" dirty="0">
                <a:latin typeface="微软雅黑 Light" panose="020B0502040204020203" pitchFamily="34" charset="-122"/>
                <a:ea typeface="微软雅黑 Light" panose="020B0502040204020203" pitchFamily="34" charset="-122"/>
              </a:rPr>
              <a:t>master</a:t>
            </a:r>
            <a:r>
              <a:rPr lang="zh-CN" altLang="en-US" dirty="0">
                <a:latin typeface="微软雅黑 Light" panose="020B0502040204020203" pitchFamily="34" charset="-122"/>
                <a:ea typeface="微软雅黑 Light" panose="020B0502040204020203" pitchFamily="34" charset="-122"/>
              </a:rPr>
              <a:t>分支自然没有</a:t>
            </a:r>
            <a:r>
              <a:rPr lang="en-US" altLang="zh-CN" dirty="0">
                <a:latin typeface="微软雅黑 Light" panose="020B0502040204020203" pitchFamily="34" charset="-122"/>
                <a:ea typeface="微软雅黑 Light" panose="020B0502040204020203" pitchFamily="34" charset="-122"/>
              </a:rPr>
              <a:t>dev</a:t>
            </a:r>
            <a:r>
              <a:rPr lang="zh-CN" altLang="en-US" dirty="0">
                <a:latin typeface="微软雅黑 Light" panose="020B0502040204020203" pitchFamily="34" charset="-122"/>
                <a:ea typeface="微软雅黑 Light" panose="020B0502040204020203" pitchFamily="34" charset="-122"/>
              </a:rPr>
              <a:t>分支的更新内容。</a:t>
            </a:r>
          </a:p>
        </p:txBody>
      </p:sp>
      <p:pic>
        <p:nvPicPr>
          <p:cNvPr id="16387" name="Picture 3" descr="C:\Users\54261\Documents\Tencent Files\542618634\Image\Group\Image4\1HC)XZYGHGJWYZD5%9P[GH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6686" y="1069676"/>
            <a:ext cx="3424687" cy="5165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410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p:nvPr/>
        </p:nvSpPr>
        <p:spPr>
          <a:xfrm>
            <a:off x="1794294" y="471694"/>
            <a:ext cx="2339102"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2400" dirty="0">
                <a:latin typeface="微软雅黑 Light" panose="020B0502040204020203" pitchFamily="34" charset="-122"/>
                <a:ea typeface="微软雅黑 Light" panose="020B0502040204020203" pitchFamily="34" charset="-122"/>
              </a:rPr>
              <a:t>分支操作与合并</a:t>
            </a:r>
          </a:p>
        </p:txBody>
      </p:sp>
      <p:sp>
        <p:nvSpPr>
          <p:cNvPr id="3" name="矩形 2"/>
          <p:cNvSpPr/>
          <p:nvPr/>
        </p:nvSpPr>
        <p:spPr>
          <a:xfrm>
            <a:off x="1674975" y="2092493"/>
            <a:ext cx="6730793" cy="923330"/>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rPr>
              <a:t>在合并之前保持良好习惯，先将远端最新代码更新下来。</a:t>
            </a:r>
            <a:r>
              <a:rPr lang="en-US" altLang="zh-CN" dirty="0" err="1">
                <a:latin typeface="微软雅黑 Light" panose="020B0502040204020203" pitchFamily="34" charset="-122"/>
                <a:ea typeface="微软雅黑 Light" panose="020B0502040204020203" pitchFamily="34" charset="-122"/>
              </a:rPr>
              <a:t>git</a:t>
            </a:r>
            <a:r>
              <a:rPr lang="en-US" altLang="zh-CN" dirty="0">
                <a:latin typeface="微软雅黑 Light" panose="020B0502040204020203" pitchFamily="34" charset="-122"/>
                <a:ea typeface="微软雅黑 Light" panose="020B0502040204020203" pitchFamily="34" charset="-122"/>
              </a:rPr>
              <a:t> pull.</a:t>
            </a:r>
          </a:p>
          <a:p>
            <a:r>
              <a:rPr lang="zh-CN" altLang="en-US" dirty="0">
                <a:latin typeface="微软雅黑 Light" panose="020B0502040204020203" pitchFamily="34" charset="-122"/>
                <a:ea typeface="微软雅黑 Light" panose="020B0502040204020203" pitchFamily="34" charset="-122"/>
              </a:rPr>
              <a:t>此时</a:t>
            </a:r>
            <a:r>
              <a:rPr lang="en-US" altLang="zh-CN" dirty="0">
                <a:latin typeface="微软雅黑 Light" panose="020B0502040204020203" pitchFamily="34" charset="-122"/>
                <a:ea typeface="微软雅黑 Light" panose="020B0502040204020203" pitchFamily="34" charset="-122"/>
              </a:rPr>
              <a:t>master</a:t>
            </a:r>
            <a:r>
              <a:rPr lang="zh-CN" altLang="en-US" dirty="0">
                <a:latin typeface="微软雅黑 Light" panose="020B0502040204020203" pitchFamily="34" charset="-122"/>
                <a:ea typeface="微软雅黑 Light" panose="020B0502040204020203" pitchFamily="34" charset="-122"/>
              </a:rPr>
              <a:t>分支已经是最新内容。接着</a:t>
            </a:r>
            <a:r>
              <a:rPr lang="en-US" altLang="zh-CN" dirty="0" err="1">
                <a:latin typeface="微软雅黑 Light" panose="020B0502040204020203" pitchFamily="34" charset="-122"/>
                <a:ea typeface="微软雅黑 Light" panose="020B0502040204020203" pitchFamily="34" charset="-122"/>
              </a:rPr>
              <a:t>git</a:t>
            </a:r>
            <a:r>
              <a:rPr lang="en-US" altLang="zh-CN" dirty="0">
                <a:latin typeface="微软雅黑 Light" panose="020B0502040204020203" pitchFamily="34" charset="-122"/>
                <a:ea typeface="微软雅黑 Light" panose="020B0502040204020203" pitchFamily="34" charset="-122"/>
              </a:rPr>
              <a:t> checkout dev</a:t>
            </a:r>
            <a:r>
              <a:rPr lang="zh-CN" altLang="en-US" dirty="0">
                <a:latin typeface="微软雅黑 Light" panose="020B0502040204020203" pitchFamily="34" charset="-122"/>
                <a:ea typeface="微软雅黑 Light" panose="020B0502040204020203" pitchFamily="34" charset="-122"/>
              </a:rPr>
              <a:t>切回</a:t>
            </a:r>
            <a:r>
              <a:rPr lang="en-US" altLang="zh-CN" dirty="0">
                <a:latin typeface="微软雅黑 Light" panose="020B0502040204020203" pitchFamily="34" charset="-122"/>
                <a:ea typeface="微软雅黑 Light" panose="020B0502040204020203" pitchFamily="34" charset="-122"/>
              </a:rPr>
              <a:t>dev</a:t>
            </a:r>
            <a:r>
              <a:rPr lang="zh-CN" altLang="en-US" dirty="0">
                <a:latin typeface="微软雅黑 Light" panose="020B0502040204020203" pitchFamily="34" charset="-122"/>
                <a:ea typeface="微软雅黑 Light" panose="020B0502040204020203" pitchFamily="34" charset="-122"/>
              </a:rPr>
              <a:t>分支。注意不要加</a:t>
            </a:r>
            <a:r>
              <a:rPr lang="en-US" altLang="zh-CN" dirty="0">
                <a:latin typeface="微软雅黑 Light" panose="020B0502040204020203" pitchFamily="34" charset="-122"/>
                <a:ea typeface="微软雅黑 Light" panose="020B0502040204020203" pitchFamily="34" charset="-122"/>
              </a:rPr>
              <a:t>-b</a:t>
            </a:r>
            <a:r>
              <a:rPr lang="zh-CN" altLang="en-US" dirty="0">
                <a:latin typeface="微软雅黑 Light" panose="020B0502040204020203" pitchFamily="34" charset="-122"/>
                <a:ea typeface="微软雅黑 Light" panose="020B0502040204020203" pitchFamily="34" charset="-122"/>
              </a:rPr>
              <a:t>选项。</a:t>
            </a:r>
          </a:p>
        </p:txBody>
      </p:sp>
      <p:pic>
        <p:nvPicPr>
          <p:cNvPr id="5" name="图片 4"/>
          <p:cNvPicPr>
            <a:picLocks noChangeAspect="1"/>
          </p:cNvPicPr>
          <p:nvPr/>
        </p:nvPicPr>
        <p:blipFill>
          <a:blip r:embed="rId2"/>
          <a:stretch>
            <a:fillRect/>
          </a:stretch>
        </p:blipFill>
        <p:spPr>
          <a:xfrm>
            <a:off x="1794294" y="1211971"/>
            <a:ext cx="6067425" cy="685800"/>
          </a:xfrm>
          <a:prstGeom prst="rect">
            <a:avLst/>
          </a:prstGeom>
        </p:spPr>
      </p:pic>
      <p:sp>
        <p:nvSpPr>
          <p:cNvPr id="10" name="矩形 9"/>
          <p:cNvSpPr/>
          <p:nvPr/>
        </p:nvSpPr>
        <p:spPr>
          <a:xfrm>
            <a:off x="1674975" y="3891042"/>
            <a:ext cx="6730793" cy="1200329"/>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rPr>
              <a:t>输入</a:t>
            </a:r>
            <a:r>
              <a:rPr lang="en-US" altLang="zh-CN" dirty="0" err="1">
                <a:latin typeface="微软雅黑 Light" panose="020B0502040204020203" pitchFamily="34" charset="-122"/>
                <a:ea typeface="微软雅黑 Light" panose="020B0502040204020203" pitchFamily="34" charset="-122"/>
              </a:rPr>
              <a:t>git</a:t>
            </a:r>
            <a:r>
              <a:rPr lang="en-US" altLang="zh-CN" dirty="0">
                <a:latin typeface="微软雅黑 Light" panose="020B0502040204020203" pitchFamily="34" charset="-122"/>
                <a:ea typeface="微软雅黑 Light" panose="020B0502040204020203" pitchFamily="34" charset="-122"/>
              </a:rPr>
              <a:t> rebase master</a:t>
            </a:r>
            <a:r>
              <a:rPr lang="zh-CN" altLang="en-US" dirty="0">
                <a:latin typeface="微软雅黑 Light" panose="020B0502040204020203" pitchFamily="34" charset="-122"/>
                <a:ea typeface="微软雅黑 Light" panose="020B0502040204020203" pitchFamily="34" charset="-122"/>
              </a:rPr>
              <a:t>，将</a:t>
            </a:r>
            <a:r>
              <a:rPr lang="en-US" altLang="zh-CN" dirty="0">
                <a:latin typeface="微软雅黑 Light" panose="020B0502040204020203" pitchFamily="34" charset="-122"/>
                <a:ea typeface="微软雅黑 Light" panose="020B0502040204020203" pitchFamily="34" charset="-122"/>
              </a:rPr>
              <a:t>dev</a:t>
            </a:r>
            <a:r>
              <a:rPr lang="zh-CN" altLang="en-US" dirty="0">
                <a:latin typeface="微软雅黑 Light" panose="020B0502040204020203" pitchFamily="34" charset="-122"/>
                <a:ea typeface="微软雅黑 Light" panose="020B0502040204020203" pitchFamily="34" charset="-122"/>
              </a:rPr>
              <a:t>分支更新的信息放置到</a:t>
            </a:r>
            <a:r>
              <a:rPr lang="en-US" altLang="zh-CN" dirty="0">
                <a:latin typeface="微软雅黑 Light" panose="020B0502040204020203" pitchFamily="34" charset="-122"/>
                <a:ea typeface="微软雅黑 Light" panose="020B0502040204020203" pitchFamily="34" charset="-122"/>
              </a:rPr>
              <a:t>master</a:t>
            </a:r>
            <a:r>
              <a:rPr lang="zh-CN" altLang="en-US" dirty="0">
                <a:latin typeface="微软雅黑 Light" panose="020B0502040204020203" pitchFamily="34" charset="-122"/>
                <a:ea typeface="微软雅黑 Light" panose="020B0502040204020203" pitchFamily="34" charset="-122"/>
              </a:rPr>
              <a:t>分支的时间线上方。</a:t>
            </a:r>
            <a:r>
              <a:rPr lang="en-US" altLang="zh-CN" dirty="0">
                <a:latin typeface="微软雅黑 Light" panose="020B0502040204020203" pitchFamily="34" charset="-122"/>
                <a:ea typeface="微软雅黑 Light" panose="020B0502040204020203" pitchFamily="34" charset="-122"/>
              </a:rPr>
              <a:t>master</a:t>
            </a:r>
            <a:r>
              <a:rPr lang="zh-CN" altLang="en-US" dirty="0">
                <a:latin typeface="微软雅黑 Light" panose="020B0502040204020203" pitchFamily="34" charset="-122"/>
                <a:ea typeface="微软雅黑 Light" panose="020B0502040204020203" pitchFamily="34" charset="-122"/>
              </a:rPr>
              <a:t>分支信息将得到</a:t>
            </a:r>
            <a:r>
              <a:rPr lang="en-US" altLang="zh-CN" dirty="0">
                <a:latin typeface="微软雅黑 Light" panose="020B0502040204020203" pitchFamily="34" charset="-122"/>
                <a:ea typeface="微软雅黑 Light" panose="020B0502040204020203" pitchFamily="34" charset="-122"/>
              </a:rPr>
              <a:t>commit</a:t>
            </a:r>
            <a:r>
              <a:rPr lang="zh-CN" altLang="en-US" dirty="0">
                <a:latin typeface="微软雅黑 Light" panose="020B0502040204020203" pitchFamily="34" charset="-122"/>
                <a:ea typeface="微软雅黑 Light" panose="020B0502040204020203" pitchFamily="34" charset="-122"/>
              </a:rPr>
              <a:t>信息更新。但是此时还并未合并分支，所以</a:t>
            </a:r>
            <a:r>
              <a:rPr lang="en-US" altLang="zh-CN" dirty="0">
                <a:latin typeface="微软雅黑 Light" panose="020B0502040204020203" pitchFamily="34" charset="-122"/>
                <a:ea typeface="微软雅黑 Light" panose="020B0502040204020203" pitchFamily="34" charset="-122"/>
              </a:rPr>
              <a:t>master</a:t>
            </a:r>
            <a:r>
              <a:rPr lang="zh-CN" altLang="en-US" dirty="0">
                <a:latin typeface="微软雅黑 Light" panose="020B0502040204020203" pitchFamily="34" charset="-122"/>
                <a:ea typeface="微软雅黑 Light" panose="020B0502040204020203" pitchFamily="34" charset="-122"/>
              </a:rPr>
              <a:t>分支还没有实际代码文件，只是更新了</a:t>
            </a:r>
            <a:r>
              <a:rPr lang="en-US" altLang="zh-CN" dirty="0">
                <a:latin typeface="微软雅黑 Light" panose="020B0502040204020203" pitchFamily="34" charset="-122"/>
                <a:ea typeface="微软雅黑 Light" panose="020B0502040204020203" pitchFamily="34" charset="-122"/>
              </a:rPr>
              <a:t>commit</a:t>
            </a:r>
            <a:r>
              <a:rPr lang="zh-CN" altLang="en-US" dirty="0">
                <a:latin typeface="微软雅黑 Light" panose="020B0502040204020203" pitchFamily="34" charset="-122"/>
                <a:ea typeface="微软雅黑 Light" panose="020B0502040204020203" pitchFamily="34" charset="-122"/>
              </a:rPr>
              <a:t>信息。</a:t>
            </a:r>
          </a:p>
        </p:txBody>
      </p:sp>
      <p:pic>
        <p:nvPicPr>
          <p:cNvPr id="17411" name="Picture 3" descr="C:\Users\54261\AppData\Roaming\Tencent\Users\542618634\QQ\WinTemp\RichOle\YG4}[GU2}O77WDHLV%]@GA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719" y="3105770"/>
            <a:ext cx="6096000" cy="6953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descr="C:\Users\54261\AppData\Roaming\Tencent\Users\542618634\QQ\WinTemp\RichOle\)C~%)$RAXZ11EC392[KY@H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5719" y="5181318"/>
            <a:ext cx="5734050" cy="876300"/>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2498495" y="6229664"/>
            <a:ext cx="6730793" cy="369332"/>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rPr>
              <a:t>接着切回</a:t>
            </a:r>
            <a:r>
              <a:rPr lang="en-US" altLang="zh-CN" dirty="0">
                <a:latin typeface="微软雅黑 Light" panose="020B0502040204020203" pitchFamily="34" charset="-122"/>
                <a:ea typeface="微软雅黑 Light" panose="020B0502040204020203" pitchFamily="34" charset="-122"/>
              </a:rPr>
              <a:t>master</a:t>
            </a:r>
            <a:r>
              <a:rPr lang="zh-CN" altLang="en-US" dirty="0">
                <a:latin typeface="微软雅黑 Light" panose="020B0502040204020203" pitchFamily="34" charset="-122"/>
                <a:ea typeface="微软雅黑 Light" panose="020B0502040204020203" pitchFamily="34" charset="-122"/>
              </a:rPr>
              <a:t>分支。</a:t>
            </a:r>
          </a:p>
        </p:txBody>
      </p:sp>
    </p:spTree>
    <p:extLst>
      <p:ext uri="{BB962C8B-B14F-4D97-AF65-F5344CB8AC3E}">
        <p14:creationId xmlns:p14="http://schemas.microsoft.com/office/powerpoint/2010/main" val="2246213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p:nvPr/>
        </p:nvSpPr>
        <p:spPr>
          <a:xfrm>
            <a:off x="1794294" y="471694"/>
            <a:ext cx="2339102"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2400" dirty="0">
                <a:latin typeface="微软雅黑 Light" panose="020B0502040204020203" pitchFamily="34" charset="-122"/>
                <a:ea typeface="微软雅黑 Light" panose="020B0502040204020203" pitchFamily="34" charset="-122"/>
              </a:rPr>
              <a:t>分支操作与合并</a:t>
            </a:r>
          </a:p>
        </p:txBody>
      </p:sp>
      <p:sp>
        <p:nvSpPr>
          <p:cNvPr id="3" name="矩形 2"/>
          <p:cNvSpPr/>
          <p:nvPr/>
        </p:nvSpPr>
        <p:spPr>
          <a:xfrm>
            <a:off x="1794294" y="1096934"/>
            <a:ext cx="6730793" cy="1200329"/>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rPr>
              <a:t>接下来进行合并操作。</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输入</a:t>
            </a:r>
            <a:r>
              <a:rPr lang="en-US" altLang="zh-CN" dirty="0" err="1">
                <a:latin typeface="微软雅黑 Light" panose="020B0502040204020203" pitchFamily="34" charset="-122"/>
                <a:ea typeface="微软雅黑 Light" panose="020B0502040204020203" pitchFamily="34" charset="-122"/>
              </a:rPr>
              <a:t>git</a:t>
            </a:r>
            <a:r>
              <a:rPr lang="en-US" altLang="zh-CN" dirty="0">
                <a:latin typeface="微软雅黑 Light" panose="020B0502040204020203" pitchFamily="34" charset="-122"/>
                <a:ea typeface="微软雅黑 Light" panose="020B0502040204020203" pitchFamily="34" charset="-122"/>
              </a:rPr>
              <a:t> merge --no-</a:t>
            </a:r>
            <a:r>
              <a:rPr lang="en-US" altLang="zh-CN" dirty="0" err="1">
                <a:latin typeface="微软雅黑 Light" panose="020B0502040204020203" pitchFamily="34" charset="-122"/>
                <a:ea typeface="微软雅黑 Light" panose="020B0502040204020203" pitchFamily="34" charset="-122"/>
              </a:rPr>
              <a:t>ff</a:t>
            </a:r>
            <a:r>
              <a:rPr lang="en-US" altLang="zh-CN" dirty="0">
                <a:latin typeface="微软雅黑 Light" panose="020B0502040204020203" pitchFamily="34" charset="-122"/>
                <a:ea typeface="微软雅黑 Light" panose="020B0502040204020203" pitchFamily="34" charset="-122"/>
              </a:rPr>
              <a:t> dev</a:t>
            </a:r>
          </a:p>
          <a:p>
            <a:r>
              <a:rPr lang="en-US" altLang="zh-CN" dirty="0">
                <a:latin typeface="微软雅黑 Light" panose="020B0502040204020203" pitchFamily="34" charset="-122"/>
                <a:ea typeface="微软雅黑 Light" panose="020B0502040204020203" pitchFamily="34" charset="-122"/>
              </a:rPr>
              <a:t>merge</a:t>
            </a:r>
            <a:r>
              <a:rPr lang="zh-CN" altLang="en-US" dirty="0">
                <a:latin typeface="微软雅黑 Light" panose="020B0502040204020203" pitchFamily="34" charset="-122"/>
                <a:ea typeface="微软雅黑 Light" panose="020B0502040204020203" pitchFamily="34" charset="-122"/>
              </a:rPr>
              <a:t>是合并的意思，</a:t>
            </a:r>
            <a:r>
              <a:rPr lang="en-US" altLang="zh-CN" dirty="0">
                <a:latin typeface="微软雅黑 Light" panose="020B0502040204020203" pitchFamily="34" charset="-122"/>
                <a:ea typeface="微软雅黑 Light" panose="020B0502040204020203" pitchFamily="34" charset="-122"/>
              </a:rPr>
              <a:t>--no-</a:t>
            </a:r>
            <a:r>
              <a:rPr lang="en-US" altLang="zh-CN" dirty="0" err="1">
                <a:latin typeface="微软雅黑 Light" panose="020B0502040204020203" pitchFamily="34" charset="-122"/>
                <a:ea typeface="微软雅黑 Light" panose="020B0502040204020203" pitchFamily="34" charset="-122"/>
              </a:rPr>
              <a:t>ff</a:t>
            </a:r>
            <a:r>
              <a:rPr lang="zh-CN" altLang="en-US" dirty="0">
                <a:latin typeface="微软雅黑 Light" panose="020B0502040204020203" pitchFamily="34" charset="-122"/>
                <a:ea typeface="微软雅黑 Light" panose="020B0502040204020203" pitchFamily="34" charset="-122"/>
              </a:rPr>
              <a:t>是指如果有冲突的话手动解决而不是自动解决。</a:t>
            </a:r>
            <a:r>
              <a:rPr lang="en-US" altLang="zh-CN" dirty="0">
                <a:latin typeface="微软雅黑 Light" panose="020B0502040204020203" pitchFamily="34" charset="-122"/>
                <a:ea typeface="微软雅黑 Light" panose="020B0502040204020203" pitchFamily="34" charset="-122"/>
              </a:rPr>
              <a:t>dev</a:t>
            </a:r>
            <a:r>
              <a:rPr lang="zh-CN" altLang="en-US" dirty="0">
                <a:latin typeface="微软雅黑 Light" panose="020B0502040204020203" pitchFamily="34" charset="-122"/>
                <a:ea typeface="微软雅黑 Light" panose="020B0502040204020203" pitchFamily="34" charset="-122"/>
              </a:rPr>
              <a:t>就是我们需要和当前</a:t>
            </a:r>
            <a:r>
              <a:rPr lang="en-US" altLang="zh-CN" dirty="0">
                <a:latin typeface="微软雅黑 Light" panose="020B0502040204020203" pitchFamily="34" charset="-122"/>
                <a:ea typeface="微软雅黑 Light" panose="020B0502040204020203" pitchFamily="34" charset="-122"/>
              </a:rPr>
              <a:t>master</a:t>
            </a:r>
            <a:r>
              <a:rPr lang="zh-CN" altLang="en-US" dirty="0">
                <a:latin typeface="微软雅黑 Light" panose="020B0502040204020203" pitchFamily="34" charset="-122"/>
                <a:ea typeface="微软雅黑 Light" panose="020B0502040204020203" pitchFamily="34" charset="-122"/>
              </a:rPr>
              <a:t>分支合并的分支名。</a:t>
            </a:r>
          </a:p>
        </p:txBody>
      </p:sp>
      <p:sp>
        <p:nvSpPr>
          <p:cNvPr id="13" name="矩形 12"/>
          <p:cNvSpPr/>
          <p:nvPr/>
        </p:nvSpPr>
        <p:spPr>
          <a:xfrm>
            <a:off x="1878184" y="5508211"/>
            <a:ext cx="9774124" cy="923330"/>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rPr>
              <a:t>只要没有冲突，就会出现提示</a:t>
            </a:r>
            <a:r>
              <a:rPr lang="en-US" altLang="zh-CN" dirty="0">
                <a:latin typeface="微软雅黑 Light" panose="020B0502040204020203" pitchFamily="34" charset="-122"/>
                <a:ea typeface="微软雅黑 Light" panose="020B0502040204020203" pitchFamily="34" charset="-122"/>
              </a:rPr>
              <a:t>merge</a:t>
            </a:r>
            <a:r>
              <a:rPr lang="zh-CN" altLang="en-US" dirty="0">
                <a:latin typeface="微软雅黑 Light" panose="020B0502040204020203" pitchFamily="34" charset="-122"/>
                <a:ea typeface="微软雅黑 Light" panose="020B0502040204020203" pitchFamily="34" charset="-122"/>
              </a:rPr>
              <a:t>成功的</a:t>
            </a:r>
            <a:r>
              <a:rPr lang="en-US" altLang="zh-CN" dirty="0">
                <a:latin typeface="微软雅黑 Light" panose="020B0502040204020203" pitchFamily="34" charset="-122"/>
                <a:ea typeface="微软雅黑 Light" panose="020B0502040204020203" pitchFamily="34" charset="-122"/>
              </a:rPr>
              <a:t>merge</a:t>
            </a:r>
            <a:r>
              <a:rPr lang="zh-CN" altLang="en-US" dirty="0">
                <a:latin typeface="微软雅黑 Light" panose="020B0502040204020203" pitchFamily="34" charset="-122"/>
                <a:ea typeface="微软雅黑 Light" panose="020B0502040204020203" pitchFamily="34" charset="-122"/>
              </a:rPr>
              <a:t>信息。这个实际上也是个</a:t>
            </a:r>
            <a:r>
              <a:rPr lang="en-US" altLang="zh-CN" dirty="0">
                <a:latin typeface="微软雅黑 Light" panose="020B0502040204020203" pitchFamily="34" charset="-122"/>
                <a:ea typeface="微软雅黑 Light" panose="020B0502040204020203" pitchFamily="34" charset="-122"/>
              </a:rPr>
              <a:t>commit</a:t>
            </a:r>
            <a:r>
              <a:rPr lang="zh-CN" altLang="en-US" dirty="0">
                <a:latin typeface="微软雅黑 Light" panose="020B0502040204020203" pitchFamily="34" charset="-122"/>
                <a:ea typeface="微软雅黑 Light" panose="020B0502040204020203" pitchFamily="34" charset="-122"/>
              </a:rPr>
              <a:t>的内容，你可以将上面的第一句话修改成你想要写的。当然也可以保持默认，毕竟确实我们本次操作是合并了</a:t>
            </a:r>
            <a:r>
              <a:rPr lang="en-US" altLang="zh-CN" dirty="0">
                <a:latin typeface="微软雅黑 Light" panose="020B0502040204020203" pitchFamily="34" charset="-122"/>
                <a:ea typeface="微软雅黑 Light" panose="020B0502040204020203" pitchFamily="34" charset="-122"/>
              </a:rPr>
              <a:t>dev</a:t>
            </a:r>
            <a:r>
              <a:rPr lang="zh-CN" altLang="en-US" dirty="0">
                <a:latin typeface="微软雅黑 Light" panose="020B0502040204020203" pitchFamily="34" charset="-122"/>
                <a:ea typeface="微软雅黑 Light" panose="020B0502040204020203" pitchFamily="34" charset="-122"/>
              </a:rPr>
              <a:t>分支。然后保持默认就退出，</a:t>
            </a:r>
            <a:r>
              <a:rPr lang="en-US" altLang="zh-CN" dirty="0">
                <a:latin typeface="微软雅黑 Light" panose="020B0502040204020203" pitchFamily="34" charset="-122"/>
                <a:ea typeface="微软雅黑 Light" panose="020B0502040204020203" pitchFamily="34" charset="-122"/>
              </a:rPr>
              <a:t>:q</a:t>
            </a:r>
            <a:r>
              <a:rPr lang="zh-CN" altLang="en-US" dirty="0">
                <a:latin typeface="微软雅黑 Light" panose="020B0502040204020203" pitchFamily="34" charset="-122"/>
                <a:ea typeface="微软雅黑 Light" panose="020B0502040204020203" pitchFamily="34" charset="-122"/>
              </a:rPr>
              <a:t>退出</a:t>
            </a:r>
            <a:r>
              <a:rPr lang="en-US" altLang="zh-CN" dirty="0">
                <a:latin typeface="微软雅黑 Light" panose="020B0502040204020203" pitchFamily="34" charset="-122"/>
                <a:ea typeface="微软雅黑 Light" panose="020B0502040204020203" pitchFamily="34" charset="-122"/>
              </a:rPr>
              <a:t>vim</a:t>
            </a:r>
            <a:endParaRPr lang="zh-CN" altLang="en-US" dirty="0">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nvPicPr>
        <p:blipFill>
          <a:blip r:embed="rId2"/>
          <a:stretch>
            <a:fillRect/>
          </a:stretch>
        </p:blipFill>
        <p:spPr>
          <a:xfrm>
            <a:off x="1878184" y="2361644"/>
            <a:ext cx="4833009" cy="2986626"/>
          </a:xfrm>
          <a:prstGeom prst="rect">
            <a:avLst/>
          </a:prstGeom>
        </p:spPr>
      </p:pic>
    </p:spTree>
    <p:extLst>
      <p:ext uri="{BB962C8B-B14F-4D97-AF65-F5344CB8AC3E}">
        <p14:creationId xmlns:p14="http://schemas.microsoft.com/office/powerpoint/2010/main" val="3372172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p:nvPr/>
        </p:nvSpPr>
        <p:spPr>
          <a:xfrm>
            <a:off x="1794294" y="471694"/>
            <a:ext cx="2339102"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2400" dirty="0">
                <a:latin typeface="微软雅黑 Light" panose="020B0502040204020203" pitchFamily="34" charset="-122"/>
                <a:ea typeface="微软雅黑 Light" panose="020B0502040204020203" pitchFamily="34" charset="-122"/>
              </a:rPr>
              <a:t>分支操作与合并</a:t>
            </a:r>
          </a:p>
        </p:txBody>
      </p:sp>
      <p:pic>
        <p:nvPicPr>
          <p:cNvPr id="18433" name="Picture 1" descr="C:\Users\54261\AppData\Roaming\Tencent\Users\542618634\QQ\WinTemp\RichOle\O`V~WZA[@$`T}MJUZKOUKE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4294" y="1149292"/>
            <a:ext cx="63246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794294" y="2568263"/>
            <a:ext cx="5493812"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rPr>
              <a:t>于是你看到了分支信息就合并了，文件也更新过来了</a:t>
            </a:r>
          </a:p>
        </p:txBody>
      </p:sp>
      <p:sp>
        <p:nvSpPr>
          <p:cNvPr id="8" name="矩形 7"/>
          <p:cNvSpPr/>
          <p:nvPr/>
        </p:nvSpPr>
        <p:spPr>
          <a:xfrm>
            <a:off x="7288106" y="3886237"/>
            <a:ext cx="4565538" cy="1754326"/>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rPr>
              <a:t>接着就输入</a:t>
            </a:r>
            <a:r>
              <a:rPr lang="en-US" altLang="zh-CN" dirty="0" err="1">
                <a:latin typeface="微软雅黑 Light" panose="020B0502040204020203" pitchFamily="34" charset="-122"/>
                <a:ea typeface="微软雅黑 Light" panose="020B0502040204020203" pitchFamily="34" charset="-122"/>
              </a:rPr>
              <a:t>git</a:t>
            </a:r>
            <a:r>
              <a:rPr lang="en-US" altLang="zh-CN" dirty="0">
                <a:latin typeface="微软雅黑 Light" panose="020B0502040204020203" pitchFamily="34" charset="-122"/>
                <a:ea typeface="微软雅黑 Light" panose="020B0502040204020203" pitchFamily="34" charset="-122"/>
              </a:rPr>
              <a:t> log –graph</a:t>
            </a:r>
            <a:r>
              <a:rPr lang="zh-CN" altLang="en-US" dirty="0">
                <a:latin typeface="微软雅黑 Light" panose="020B0502040204020203" pitchFamily="34" charset="-122"/>
                <a:ea typeface="微软雅黑 Light" panose="020B0502040204020203" pitchFamily="34" charset="-122"/>
              </a:rPr>
              <a:t>，查看</a:t>
            </a:r>
            <a:r>
              <a:rPr lang="en-US" altLang="zh-CN" dirty="0" err="1">
                <a:latin typeface="微软雅黑 Light" panose="020B0502040204020203" pitchFamily="34" charset="-122"/>
                <a:ea typeface="微软雅黑 Light" panose="020B0502040204020203" pitchFamily="34" charset="-122"/>
              </a:rPr>
              <a:t>git</a:t>
            </a:r>
            <a:r>
              <a:rPr lang="zh-CN" altLang="en-US" dirty="0">
                <a:latin typeface="微软雅黑 Light" panose="020B0502040204020203" pitchFamily="34" charset="-122"/>
                <a:ea typeface="微软雅黑 Light" panose="020B0502040204020203" pitchFamily="34" charset="-122"/>
              </a:rPr>
              <a:t>提交的时间线信息。</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看看分支合并情况。可以看到切出的分支在最终某个时间点合并了回去。然后要退出这个界面，按</a:t>
            </a:r>
            <a:r>
              <a:rPr lang="en-US" altLang="zh-CN" dirty="0">
                <a:latin typeface="微软雅黑 Light" panose="020B0502040204020203" pitchFamily="34" charset="-122"/>
                <a:ea typeface="微软雅黑 Light" panose="020B0502040204020203" pitchFamily="34" charset="-122"/>
              </a:rPr>
              <a:t>q</a:t>
            </a:r>
            <a:r>
              <a:rPr lang="zh-CN" altLang="en-US" dirty="0">
                <a:latin typeface="微软雅黑 Light" panose="020B0502040204020203" pitchFamily="34" charset="-122"/>
                <a:ea typeface="微软雅黑 Light" panose="020B0502040204020203" pitchFamily="34" charset="-122"/>
              </a:rPr>
              <a:t>。分支合并至此结束。但是还没有完全结束，因为我们还没有提交。</a:t>
            </a:r>
          </a:p>
        </p:txBody>
      </p:sp>
      <p:pic>
        <p:nvPicPr>
          <p:cNvPr id="7" name="图片 6"/>
          <p:cNvPicPr>
            <a:picLocks noChangeAspect="1"/>
          </p:cNvPicPr>
          <p:nvPr/>
        </p:nvPicPr>
        <p:blipFill>
          <a:blip r:embed="rId3"/>
          <a:stretch>
            <a:fillRect/>
          </a:stretch>
        </p:blipFill>
        <p:spPr>
          <a:xfrm>
            <a:off x="1794294" y="3137366"/>
            <a:ext cx="5262551" cy="3252068"/>
          </a:xfrm>
          <a:prstGeom prst="rect">
            <a:avLst/>
          </a:prstGeom>
        </p:spPr>
      </p:pic>
    </p:spTree>
    <p:extLst>
      <p:ext uri="{BB962C8B-B14F-4D97-AF65-F5344CB8AC3E}">
        <p14:creationId xmlns:p14="http://schemas.microsoft.com/office/powerpoint/2010/main" val="3601619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p:nvPr/>
        </p:nvSpPr>
        <p:spPr>
          <a:xfrm>
            <a:off x="1794294" y="471694"/>
            <a:ext cx="2339102"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2400" dirty="0">
                <a:latin typeface="微软雅黑 Light" panose="020B0502040204020203" pitchFamily="34" charset="-122"/>
                <a:ea typeface="微软雅黑 Light" panose="020B0502040204020203" pitchFamily="34" charset="-122"/>
              </a:rPr>
              <a:t>分支操作与合并</a:t>
            </a:r>
          </a:p>
        </p:txBody>
      </p:sp>
      <p:sp>
        <p:nvSpPr>
          <p:cNvPr id="5" name="矩形 4"/>
          <p:cNvSpPr/>
          <p:nvPr/>
        </p:nvSpPr>
        <p:spPr>
          <a:xfrm>
            <a:off x="1794294" y="2191772"/>
            <a:ext cx="3185487"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rPr>
              <a:t>将版本更新内容推送到远端。</a:t>
            </a:r>
          </a:p>
        </p:txBody>
      </p:sp>
      <p:pic>
        <p:nvPicPr>
          <p:cNvPr id="20481" name="Picture 1" descr="C:\Users\54261\Documents\Tencent Files\542618634\Image\Group\Image4\2AG([]UV0Z9~15(ZJWPY1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4294" y="1357778"/>
            <a:ext cx="6162675" cy="409575"/>
          </a:xfrm>
          <a:prstGeom prst="rect">
            <a:avLst/>
          </a:prstGeom>
          <a:noFill/>
          <a:extLst>
            <a:ext uri="{909E8E84-426E-40DD-AFC4-6F175D3DCCD1}">
              <a14:hiddenFill xmlns:a14="http://schemas.microsoft.com/office/drawing/2010/main">
                <a:solidFill>
                  <a:srgbClr val="FFFFFF"/>
                </a:solidFill>
              </a14:hiddenFill>
            </a:ext>
          </a:extLst>
        </p:spPr>
      </p:pic>
      <p:pic>
        <p:nvPicPr>
          <p:cNvPr id="20482" name="Picture 2" descr="C:\Users\54261\AppData\Roaming\Tencent\Users\542618634\QQ\WinTemp\RichOle\UW}P1TKHB4S{([R~%)4E5M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4294" y="2985523"/>
            <a:ext cx="7358095" cy="2539928"/>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1794294" y="5832425"/>
            <a:ext cx="4801314"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rPr>
              <a:t>到远端网页查看，是不是文件已经更新了呢？</a:t>
            </a:r>
          </a:p>
        </p:txBody>
      </p:sp>
    </p:spTree>
    <p:extLst>
      <p:ext uri="{BB962C8B-B14F-4D97-AF65-F5344CB8AC3E}">
        <p14:creationId xmlns:p14="http://schemas.microsoft.com/office/powerpoint/2010/main" val="351692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p:nvPr/>
        </p:nvSpPr>
        <p:spPr>
          <a:xfrm>
            <a:off x="1794294" y="471694"/>
            <a:ext cx="2954655"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2400" dirty="0">
                <a:latin typeface="微软雅黑 Light" panose="020B0502040204020203" pitchFamily="34" charset="-122"/>
                <a:ea typeface="微软雅黑 Light" panose="020B0502040204020203" pitchFamily="34" charset="-122"/>
              </a:rPr>
              <a:t>合并冲突的解决方式</a:t>
            </a:r>
          </a:p>
        </p:txBody>
      </p:sp>
      <p:sp>
        <p:nvSpPr>
          <p:cNvPr id="7" name="矩形 6"/>
          <p:cNvSpPr/>
          <p:nvPr/>
        </p:nvSpPr>
        <p:spPr>
          <a:xfrm>
            <a:off x="1794294" y="1180643"/>
            <a:ext cx="9782513" cy="2031325"/>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dirty="0">
                <a:latin typeface="微软雅黑 Light" panose="020B0502040204020203" pitchFamily="34" charset="-122"/>
                <a:ea typeface="微软雅黑 Light" panose="020B0502040204020203" pitchFamily="34" charset="-122"/>
              </a:rPr>
              <a:t>当两个人（</a:t>
            </a:r>
            <a:r>
              <a:rPr lang="en-US" altLang="zh-CN" dirty="0">
                <a:latin typeface="微软雅黑 Light" panose="020B0502040204020203" pitchFamily="34" charset="-122"/>
                <a:ea typeface="微软雅黑 Light" panose="020B0502040204020203" pitchFamily="34" charset="-122"/>
              </a:rPr>
              <a:t>A</a:t>
            </a:r>
            <a:r>
              <a:rPr lang="zh-CN" altLang="en-US" dirty="0">
                <a:latin typeface="微软雅黑 Light" panose="020B0502040204020203" pitchFamily="34" charset="-122"/>
                <a:ea typeface="微软雅黑 Light" panose="020B0502040204020203" pitchFamily="34" charset="-122"/>
              </a:rPr>
              <a:t>和</a:t>
            </a:r>
            <a:r>
              <a:rPr lang="en-US" altLang="zh-CN" dirty="0">
                <a:latin typeface="微软雅黑 Light" panose="020B0502040204020203" pitchFamily="34" charset="-122"/>
                <a:ea typeface="微软雅黑 Light" panose="020B0502040204020203" pitchFamily="34" charset="-122"/>
              </a:rPr>
              <a:t>B</a:t>
            </a:r>
            <a:r>
              <a:rPr lang="zh-CN" altLang="en-US" dirty="0">
                <a:latin typeface="微软雅黑 Light" panose="020B0502040204020203" pitchFamily="34" charset="-122"/>
                <a:ea typeface="微软雅黑 Light" panose="020B0502040204020203" pitchFamily="34" charset="-122"/>
              </a:rPr>
              <a:t>）修改了同一个文件的同一个地方，并且远端版本库最新的版本里是</a:t>
            </a:r>
            <a:r>
              <a:rPr lang="en-US" altLang="zh-CN" dirty="0">
                <a:latin typeface="微软雅黑 Light" panose="020B0502040204020203" pitchFamily="34" charset="-122"/>
                <a:ea typeface="微软雅黑 Light" panose="020B0502040204020203" pitchFamily="34" charset="-122"/>
              </a:rPr>
              <a:t>A</a:t>
            </a:r>
            <a:r>
              <a:rPr lang="zh-CN" altLang="en-US" dirty="0">
                <a:latin typeface="微软雅黑 Light" panose="020B0502040204020203" pitchFamily="34" charset="-122"/>
                <a:ea typeface="微软雅黑 Light" panose="020B0502040204020203" pitchFamily="34" charset="-122"/>
              </a:rPr>
              <a:t>的版本，此时</a:t>
            </a:r>
            <a:r>
              <a:rPr lang="en-US" altLang="zh-CN" dirty="0">
                <a:latin typeface="微软雅黑 Light" panose="020B0502040204020203" pitchFamily="34" charset="-122"/>
                <a:ea typeface="微软雅黑 Light" panose="020B0502040204020203" pitchFamily="34" charset="-122"/>
              </a:rPr>
              <a:t>B</a:t>
            </a:r>
            <a:r>
              <a:rPr lang="zh-CN" altLang="en-US" dirty="0">
                <a:latin typeface="微软雅黑 Light" panose="020B0502040204020203" pitchFamily="34" charset="-122"/>
                <a:ea typeface="微软雅黑 Light" panose="020B0502040204020203" pitchFamily="34" charset="-122"/>
              </a:rPr>
              <a:t>一旦</a:t>
            </a:r>
            <a:r>
              <a:rPr lang="en-US" altLang="zh-CN" dirty="0" err="1">
                <a:latin typeface="微软雅黑 Light" panose="020B0502040204020203" pitchFamily="34" charset="-122"/>
                <a:ea typeface="微软雅黑 Light" panose="020B0502040204020203" pitchFamily="34" charset="-122"/>
              </a:rPr>
              <a:t>git</a:t>
            </a:r>
            <a:r>
              <a:rPr lang="en-US" altLang="zh-CN" dirty="0">
                <a:latin typeface="微软雅黑 Light" panose="020B0502040204020203" pitchFamily="34" charset="-122"/>
                <a:ea typeface="微软雅黑 Light" panose="020B0502040204020203" pitchFamily="34" charset="-122"/>
              </a:rPr>
              <a:t> pull</a:t>
            </a:r>
            <a:r>
              <a:rPr lang="zh-CN" altLang="en-US" dirty="0">
                <a:latin typeface="微软雅黑 Light" panose="020B0502040204020203" pitchFamily="34" charset="-122"/>
                <a:ea typeface="微软雅黑 Light" panose="020B0502040204020203" pitchFamily="34" charset="-122"/>
              </a:rPr>
              <a:t>的话就会发生冲突而无法合并。然后这个时候就需要手动解决冲突代码。</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步骤：</a:t>
            </a:r>
            <a:endParaRPr lang="en-US" altLang="zh-CN" dirty="0">
              <a:latin typeface="微软雅黑 Light" panose="020B0502040204020203" pitchFamily="34" charset="-122"/>
              <a:ea typeface="微软雅黑 Light" panose="020B0502040204020203" pitchFamily="34" charset="-122"/>
            </a:endParaRPr>
          </a:p>
          <a:p>
            <a:pPr marL="342900" indent="-342900">
              <a:buAutoNum type="arabicPeriod"/>
            </a:pPr>
            <a:r>
              <a:rPr lang="en-US" altLang="zh-CN" dirty="0" err="1">
                <a:latin typeface="微软雅黑 Light" panose="020B0502040204020203" pitchFamily="34" charset="-122"/>
                <a:ea typeface="微软雅黑 Light" panose="020B0502040204020203" pitchFamily="34" charset="-122"/>
              </a:rPr>
              <a:t>git</a:t>
            </a:r>
            <a:r>
              <a:rPr lang="en-US" altLang="zh-CN" dirty="0">
                <a:latin typeface="微软雅黑 Light" panose="020B0502040204020203" pitchFamily="34" charset="-122"/>
                <a:ea typeface="微软雅黑 Light" panose="020B0502040204020203" pitchFamily="34" charset="-122"/>
              </a:rPr>
              <a:t> stash</a:t>
            </a:r>
            <a:r>
              <a:rPr lang="zh-CN" altLang="en-US" dirty="0">
                <a:latin typeface="微软雅黑 Light" panose="020B0502040204020203" pitchFamily="34" charset="-122"/>
                <a:ea typeface="微软雅黑 Light" panose="020B0502040204020203" pitchFamily="34" charset="-122"/>
              </a:rPr>
              <a:t>，将当前本地版本更新隐藏起来，露出干净的版本。</a:t>
            </a:r>
            <a:endParaRPr lang="en-US" altLang="zh-CN" dirty="0">
              <a:latin typeface="微软雅黑 Light" panose="020B0502040204020203" pitchFamily="34" charset="-122"/>
              <a:ea typeface="微软雅黑 Light" panose="020B0502040204020203" pitchFamily="34" charset="-122"/>
            </a:endParaRPr>
          </a:p>
          <a:p>
            <a:pPr marL="342900" indent="-342900">
              <a:buAutoNum type="arabicPeriod"/>
            </a:pPr>
            <a:r>
              <a:rPr lang="en-US" altLang="zh-CN" dirty="0" err="1">
                <a:latin typeface="微软雅黑 Light" panose="020B0502040204020203" pitchFamily="34" charset="-122"/>
                <a:ea typeface="微软雅黑 Light" panose="020B0502040204020203" pitchFamily="34" charset="-122"/>
              </a:rPr>
              <a:t>git</a:t>
            </a:r>
            <a:r>
              <a:rPr lang="en-US" altLang="zh-CN" dirty="0">
                <a:latin typeface="微软雅黑 Light" panose="020B0502040204020203" pitchFamily="34" charset="-122"/>
                <a:ea typeface="微软雅黑 Light" panose="020B0502040204020203" pitchFamily="34" charset="-122"/>
              </a:rPr>
              <a:t> pull</a:t>
            </a:r>
            <a:r>
              <a:rPr lang="zh-CN" altLang="en-US" dirty="0">
                <a:latin typeface="微软雅黑 Light" panose="020B0502040204020203" pitchFamily="34" charset="-122"/>
                <a:ea typeface="微软雅黑 Light" panose="020B0502040204020203" pitchFamily="34" charset="-122"/>
              </a:rPr>
              <a:t>，将远端版本拉到本地，此时不会发生冲突，因为本地的版本是干净的</a:t>
            </a:r>
            <a:endParaRPr lang="en-US" altLang="zh-CN" dirty="0">
              <a:latin typeface="微软雅黑 Light" panose="020B0502040204020203" pitchFamily="34" charset="-122"/>
              <a:ea typeface="微软雅黑 Light" panose="020B0502040204020203" pitchFamily="34" charset="-122"/>
            </a:endParaRPr>
          </a:p>
          <a:p>
            <a:pPr marL="342900" indent="-342900">
              <a:buAutoNum type="arabicPeriod"/>
            </a:pPr>
            <a:r>
              <a:rPr lang="en-US" altLang="zh-CN" dirty="0" err="1">
                <a:latin typeface="微软雅黑 Light" panose="020B0502040204020203" pitchFamily="34" charset="-122"/>
                <a:ea typeface="微软雅黑 Light" panose="020B0502040204020203" pitchFamily="34" charset="-122"/>
              </a:rPr>
              <a:t>git</a:t>
            </a:r>
            <a:r>
              <a:rPr lang="en-US" altLang="zh-CN" dirty="0">
                <a:latin typeface="微软雅黑 Light" panose="020B0502040204020203" pitchFamily="34" charset="-122"/>
                <a:ea typeface="微软雅黑 Light" panose="020B0502040204020203" pitchFamily="34" charset="-122"/>
              </a:rPr>
              <a:t> stash pop</a:t>
            </a:r>
            <a:r>
              <a:rPr lang="zh-CN" altLang="en-US" dirty="0">
                <a:latin typeface="微软雅黑 Light" panose="020B0502040204020203" pitchFamily="34" charset="-122"/>
                <a:ea typeface="微软雅黑 Light" panose="020B0502040204020203" pitchFamily="34" charset="-122"/>
              </a:rPr>
              <a:t>，将本地更新从隐藏区里弹出。</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此时非冲突文件将会得到更新，冲突文件将会报冲突。我们只需要更改冲突文件即可。</a:t>
            </a:r>
            <a:endParaRPr lang="en-US" altLang="zh-CN" dirty="0">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nvPicPr>
        <p:blipFill>
          <a:blip r:embed="rId2"/>
          <a:stretch>
            <a:fillRect/>
          </a:stretch>
        </p:blipFill>
        <p:spPr>
          <a:xfrm>
            <a:off x="1895258" y="3312122"/>
            <a:ext cx="2752725" cy="904875"/>
          </a:xfrm>
          <a:prstGeom prst="rect">
            <a:avLst/>
          </a:prstGeom>
        </p:spPr>
      </p:pic>
      <p:sp>
        <p:nvSpPr>
          <p:cNvPr id="10" name="矩形 9"/>
          <p:cNvSpPr/>
          <p:nvPr/>
        </p:nvSpPr>
        <p:spPr>
          <a:xfrm>
            <a:off x="1895258" y="4348042"/>
            <a:ext cx="9782513" cy="147732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dirty="0" err="1">
                <a:latin typeface="微软雅黑 Light" panose="020B0502040204020203" pitchFamily="34" charset="-122"/>
                <a:ea typeface="微软雅黑 Light" panose="020B0502040204020203" pitchFamily="34" charset="-122"/>
              </a:rPr>
              <a:t>git</a:t>
            </a:r>
            <a:r>
              <a:rPr lang="zh-CN" altLang="en-US" dirty="0">
                <a:latin typeface="微软雅黑 Light" panose="020B0502040204020203" pitchFamily="34" charset="-122"/>
                <a:ea typeface="微软雅黑 Light" panose="020B0502040204020203" pitchFamily="34" charset="-122"/>
              </a:rPr>
              <a:t>会在冲突文件内自动标示出冲突的地方，你只需要把冲突的部分协商好留哪个部分就行了。</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如上图，实际上就是 </a:t>
            </a:r>
            <a:r>
              <a:rPr lang="en-US" altLang="zh-CN" dirty="0">
                <a:latin typeface="微软雅黑 Light" panose="020B0502040204020203" pitchFamily="34" charset="-122"/>
                <a:ea typeface="微软雅黑 Light" panose="020B0502040204020203" pitchFamily="34" charset="-122"/>
              </a:rPr>
              <a:t>and</a:t>
            </a:r>
            <a:r>
              <a:rPr lang="zh-CN" altLang="en-US" dirty="0">
                <a:latin typeface="微软雅黑 Light" panose="020B0502040204020203" pitchFamily="34" charset="-122"/>
                <a:ea typeface="微软雅黑 Light" panose="020B0502040204020203" pitchFamily="34" charset="-122"/>
              </a:rPr>
              <a:t>的部分不一样，比如修改成</a:t>
            </a:r>
            <a:r>
              <a:rPr lang="en-US" altLang="zh-CN" dirty="0">
                <a:latin typeface="微软雅黑 Light" panose="020B0502040204020203" pitchFamily="34" charset="-122"/>
                <a:ea typeface="微软雅黑 Light" panose="020B0502040204020203" pitchFamily="34" charset="-122"/>
              </a:rPr>
              <a:t>Creating a new branch is quick and simple.</a:t>
            </a:r>
            <a:r>
              <a:rPr lang="zh-CN" altLang="en-US" dirty="0">
                <a:latin typeface="微软雅黑 Light" panose="020B0502040204020203" pitchFamily="34" charset="-122"/>
                <a:ea typeface="微软雅黑 Light" panose="020B0502040204020203" pitchFamily="34" charset="-122"/>
              </a:rPr>
              <a:t>，然后把剩下然后把</a:t>
            </a:r>
            <a:r>
              <a:rPr lang="en-US" altLang="zh-CN" dirty="0">
                <a:latin typeface="微软雅黑 Light" panose="020B0502040204020203" pitchFamily="34" charset="-122"/>
                <a:ea typeface="微软雅黑 Light" panose="020B0502040204020203" pitchFamily="34" charset="-122"/>
              </a:rPr>
              <a:t>&lt;&lt;&lt;&lt;&lt;&lt; HEAD ======== &gt;&gt;&gt;&gt;&gt;&gt; feature1</a:t>
            </a:r>
            <a:r>
              <a:rPr lang="zh-CN" altLang="en-US" dirty="0">
                <a:latin typeface="微软雅黑 Light" panose="020B0502040204020203" pitchFamily="34" charset="-122"/>
                <a:ea typeface="微软雅黑 Light" panose="020B0502040204020203" pitchFamily="34" charset="-122"/>
              </a:rPr>
              <a:t>等等跟代码无关的内容删掉即可。留下我们最终的版本退出，就解决了冲突可以</a:t>
            </a:r>
            <a:r>
              <a:rPr lang="en-US" altLang="zh-CN" dirty="0">
                <a:latin typeface="微软雅黑 Light" panose="020B0502040204020203" pitchFamily="34" charset="-122"/>
                <a:ea typeface="微软雅黑 Light" panose="020B0502040204020203" pitchFamily="34" charset="-122"/>
              </a:rPr>
              <a:t>push</a:t>
            </a:r>
            <a:r>
              <a:rPr lang="zh-CN" altLang="en-US" dirty="0">
                <a:latin typeface="微软雅黑 Light" panose="020B0502040204020203" pitchFamily="34" charset="-122"/>
                <a:ea typeface="微软雅黑 Light" panose="020B0502040204020203" pitchFamily="34" charset="-122"/>
              </a:rPr>
              <a:t>了。</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所以其实冲突并不可怕也不是</a:t>
            </a:r>
            <a:r>
              <a:rPr lang="en-US" altLang="zh-CN" dirty="0" err="1">
                <a:latin typeface="微软雅黑 Light" panose="020B0502040204020203" pitchFamily="34" charset="-122"/>
                <a:ea typeface="微软雅黑 Light" panose="020B0502040204020203" pitchFamily="34" charset="-122"/>
              </a:rPr>
              <a:t>git</a:t>
            </a:r>
            <a:r>
              <a:rPr lang="zh-CN" altLang="en-US" dirty="0">
                <a:latin typeface="微软雅黑 Light" panose="020B0502040204020203" pitchFamily="34" charset="-122"/>
                <a:ea typeface="微软雅黑 Light" panose="020B0502040204020203" pitchFamily="34" charset="-122"/>
              </a:rPr>
              <a:t>最难的部分，好好面对就行了。</a:t>
            </a:r>
            <a:endParaRPr lang="en-US" altLang="zh-CN" dirty="0">
              <a:latin typeface="微软雅黑 Light" panose="020B0502040204020203" pitchFamily="34" charset="-122"/>
              <a:ea typeface="微软雅黑 Light" panose="020B0502040204020203" pitchFamily="34" charset="-122"/>
            </a:endParaRPr>
          </a:p>
        </p:txBody>
      </p:sp>
      <p:pic>
        <p:nvPicPr>
          <p:cNvPr id="21505" name="Picture 1" descr="C:\Users\54261\AppData\Roaming\Tencent\Users\542618634\QQ\WinTemp\RichOle\7V]~QTWVRB4{N4QID8O9)HU.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7619" y="3461676"/>
            <a:ext cx="3924300" cy="50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306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p:nvPr/>
        </p:nvSpPr>
        <p:spPr>
          <a:xfrm>
            <a:off x="1794294" y="471694"/>
            <a:ext cx="2339102"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2400" dirty="0">
                <a:latin typeface="微软雅黑 Light" panose="020B0502040204020203" pitchFamily="34" charset="-122"/>
                <a:ea typeface="微软雅黑 Light" panose="020B0502040204020203" pitchFamily="34" charset="-122"/>
              </a:rPr>
              <a:t>分支树简单查看</a:t>
            </a:r>
          </a:p>
        </p:txBody>
      </p:sp>
      <p:pic>
        <p:nvPicPr>
          <p:cNvPr id="22529" name="Picture 1" descr="C:\Users\54261\AppData\Roaming\Tencent\Users\542618634\QQ\WinTemp\RichOle\CCW_ATO(WSD`M{FI$T5YC9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645" y="1090569"/>
            <a:ext cx="1219200" cy="384810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3223904" y="1721957"/>
            <a:ext cx="1624933" cy="2585323"/>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dirty="0">
                <a:latin typeface="微软雅黑 Light" panose="020B0502040204020203" pitchFamily="34" charset="-122"/>
                <a:ea typeface="微软雅黑 Light" panose="020B0502040204020203" pitchFamily="34" charset="-122"/>
              </a:rPr>
              <a:t>这是一颗健康的分支树，最左边的直线是</a:t>
            </a:r>
            <a:r>
              <a:rPr lang="en-US" altLang="zh-CN" dirty="0">
                <a:latin typeface="微软雅黑 Light" panose="020B0502040204020203" pitchFamily="34" charset="-122"/>
                <a:ea typeface="微软雅黑 Light" panose="020B0502040204020203" pitchFamily="34" charset="-122"/>
              </a:rPr>
              <a:t>master</a:t>
            </a:r>
            <a:r>
              <a:rPr lang="zh-CN" altLang="en-US" dirty="0">
                <a:latin typeface="微软雅黑 Light" panose="020B0502040204020203" pitchFamily="34" charset="-122"/>
                <a:ea typeface="微软雅黑 Light" panose="020B0502040204020203" pitchFamily="34" charset="-122"/>
              </a:rPr>
              <a:t>分支，外侧的分支在某个时间点都能很好的合并到主分支去保持分支树整齐。</a:t>
            </a:r>
            <a:endParaRPr lang="en-US" altLang="zh-CN" dirty="0">
              <a:latin typeface="微软雅黑 Light" panose="020B0502040204020203" pitchFamily="34" charset="-122"/>
              <a:ea typeface="微软雅黑 Light" panose="020B0502040204020203" pitchFamily="34" charset="-122"/>
            </a:endParaRPr>
          </a:p>
        </p:txBody>
      </p:sp>
      <p:pic>
        <p:nvPicPr>
          <p:cNvPr id="22530" name="Picture 2" descr="C:\Users\54261\AppData\Roaming\Tencent\Users\542618634\QQ\WinTemp\RichOle\YNKG6BFC2ZMISG)62ERK)5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8955" y="1468073"/>
            <a:ext cx="1219200" cy="3219450"/>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7108273" y="1419953"/>
            <a:ext cx="4242032" cy="341632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dirty="0">
                <a:latin typeface="微软雅黑 Light" panose="020B0502040204020203" pitchFamily="34" charset="-122"/>
                <a:ea typeface="微软雅黑 Light" panose="020B0502040204020203" pitchFamily="34" charset="-122"/>
              </a:rPr>
              <a:t>这是一颗不健康的分支树，最左边的直线是</a:t>
            </a:r>
            <a:r>
              <a:rPr lang="en-US" altLang="zh-CN" dirty="0">
                <a:latin typeface="微软雅黑 Light" panose="020B0502040204020203" pitchFamily="34" charset="-122"/>
                <a:ea typeface="微软雅黑 Light" panose="020B0502040204020203" pitchFamily="34" charset="-122"/>
              </a:rPr>
              <a:t>master</a:t>
            </a:r>
            <a:r>
              <a:rPr lang="zh-CN" altLang="en-US" dirty="0">
                <a:latin typeface="微软雅黑 Light" panose="020B0502040204020203" pitchFamily="34" charset="-122"/>
                <a:ea typeface="微软雅黑 Light" panose="020B0502040204020203" pitchFamily="34" charset="-122"/>
              </a:rPr>
              <a:t>分支，但是外侧的分支有交错，这就是提交的时候没有把握好顺序。每个星号代表一个分支节点。该分支树发生的情况如下：</a:t>
            </a:r>
            <a:endParaRPr lang="en-US" altLang="zh-CN" dirty="0">
              <a:latin typeface="微软雅黑 Light" panose="020B0502040204020203" pitchFamily="34" charset="-122"/>
              <a:ea typeface="微软雅黑 Light" panose="020B0502040204020203" pitchFamily="34" charset="-122"/>
            </a:endParaRPr>
          </a:p>
          <a:p>
            <a:r>
              <a:rPr lang="fr-FR" altLang="zh-CN" dirty="0">
                <a:latin typeface="微软雅黑 Light" panose="020B0502040204020203" pitchFamily="34" charset="-122"/>
                <a:ea typeface="微软雅黑 Light" panose="020B0502040204020203" pitchFamily="34" charset="-122"/>
              </a:rPr>
              <a:t>A</a:t>
            </a:r>
            <a:r>
              <a:rPr lang="zh-CN" altLang="fr-FR" dirty="0">
                <a:latin typeface="微软雅黑 Light" panose="020B0502040204020203" pitchFamily="34" charset="-122"/>
                <a:ea typeface="微软雅黑 Light" panose="020B0502040204020203" pitchFamily="34" charset="-122"/>
              </a:rPr>
              <a:t>首先切出到</a:t>
            </a:r>
            <a:r>
              <a:rPr lang="fr-FR" altLang="zh-CN" dirty="0">
                <a:latin typeface="微软雅黑 Light" panose="020B0502040204020203" pitchFamily="34" charset="-122"/>
                <a:ea typeface="微软雅黑 Light" panose="020B0502040204020203" pitchFamily="34" charset="-122"/>
              </a:rPr>
              <a:t>a4ce71a</a:t>
            </a:r>
            <a:r>
              <a:rPr lang="zh-CN" altLang="fr-FR" dirty="0">
                <a:latin typeface="微软雅黑 Light" panose="020B0502040204020203" pitchFamily="34" charset="-122"/>
                <a:ea typeface="微软雅黑 Light" panose="020B0502040204020203" pitchFamily="34" charset="-122"/>
              </a:rPr>
              <a:t>的版本</a:t>
            </a:r>
            <a:r>
              <a:rPr lang="zh-CN" altLang="en-US" dirty="0">
                <a:latin typeface="微软雅黑 Light" panose="020B0502040204020203" pitchFamily="34" charset="-122"/>
                <a:ea typeface="微软雅黑 Light" panose="020B0502040204020203" pitchFamily="34" charset="-122"/>
              </a:rPr>
              <a:t>，然后改完就和主分支合并，并且</a:t>
            </a:r>
            <a:r>
              <a:rPr lang="en-US" altLang="zh-CN" dirty="0">
                <a:latin typeface="微软雅黑 Light" panose="020B0502040204020203" pitchFamily="34" charset="-122"/>
                <a:ea typeface="微软雅黑 Light" panose="020B0502040204020203" pitchFamily="34" charset="-122"/>
              </a:rPr>
              <a:t>push</a:t>
            </a:r>
            <a:r>
              <a:rPr lang="zh-CN" altLang="en-US" dirty="0">
                <a:latin typeface="微软雅黑 Light" panose="020B0502040204020203" pitchFamily="34" charset="-122"/>
                <a:ea typeface="微软雅黑 Light" panose="020B0502040204020203" pitchFamily="34" charset="-122"/>
              </a:rPr>
              <a:t>出去了。</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这个时候</a:t>
            </a:r>
            <a:r>
              <a:rPr lang="en-US" altLang="zh-CN" dirty="0">
                <a:latin typeface="微软雅黑 Light" panose="020B0502040204020203" pitchFamily="34" charset="-122"/>
                <a:ea typeface="微软雅黑 Light" panose="020B0502040204020203" pitchFamily="34" charset="-122"/>
              </a:rPr>
              <a:t>B</a:t>
            </a:r>
            <a:r>
              <a:rPr lang="zh-CN" altLang="en-US" dirty="0">
                <a:latin typeface="微软雅黑 Light" panose="020B0502040204020203" pitchFamily="34" charset="-122"/>
                <a:ea typeface="微软雅黑 Light" panose="020B0502040204020203" pitchFamily="34" charset="-122"/>
              </a:rPr>
              <a:t>在</a:t>
            </a:r>
            <a:r>
              <a:rPr lang="en-US" altLang="zh-CN" dirty="0">
                <a:latin typeface="微软雅黑 Light" panose="020B0502040204020203" pitchFamily="34" charset="-122"/>
                <a:ea typeface="微软雅黑 Light" panose="020B0502040204020203" pitchFamily="34" charset="-122"/>
              </a:rPr>
              <a:t>A push</a:t>
            </a:r>
            <a:r>
              <a:rPr lang="zh-CN" altLang="en-US" dirty="0">
                <a:latin typeface="微软雅黑 Light" panose="020B0502040204020203" pitchFamily="34" charset="-122"/>
                <a:ea typeface="微软雅黑 Light" panose="020B0502040204020203" pitchFamily="34" charset="-122"/>
              </a:rPr>
              <a:t>之前</a:t>
            </a:r>
            <a:r>
              <a:rPr lang="en-US" altLang="zh-CN" dirty="0">
                <a:latin typeface="微软雅黑 Light" panose="020B0502040204020203" pitchFamily="34" charset="-122"/>
                <a:ea typeface="微软雅黑 Light" panose="020B0502040204020203" pitchFamily="34" charset="-122"/>
              </a:rPr>
              <a:t>pull</a:t>
            </a:r>
            <a:r>
              <a:rPr lang="zh-CN" altLang="en-US" dirty="0">
                <a:latin typeface="微软雅黑 Light" panose="020B0502040204020203" pitchFamily="34" charset="-122"/>
                <a:ea typeface="微软雅黑 Light" panose="020B0502040204020203" pitchFamily="34" charset="-122"/>
              </a:rPr>
              <a:t>了远端代码，也要提交，然后出现问题，发现不能直接提交，于是只能在当前版本切出了一个分支，然后将其放置到主分支之上，再进行了合并。</a:t>
            </a:r>
            <a:endParaRPr lang="en-US"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871600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p:nvPr/>
        </p:nvSpPr>
        <p:spPr>
          <a:xfrm>
            <a:off x="1794294" y="471694"/>
            <a:ext cx="2339102"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2400" dirty="0">
                <a:latin typeface="微软雅黑 Light" panose="020B0502040204020203" pitchFamily="34" charset="-122"/>
                <a:ea typeface="微软雅黑 Light" panose="020B0502040204020203" pitchFamily="34" charset="-122"/>
              </a:rPr>
              <a:t>分支树简单查看</a:t>
            </a:r>
          </a:p>
        </p:txBody>
      </p:sp>
      <p:pic>
        <p:nvPicPr>
          <p:cNvPr id="22529" name="Picture 1" descr="C:\Users\54261\AppData\Roaming\Tencent\Users\542618634\QQ\WinTemp\RichOle\CCW_ATO(WSD`M{FI$T5YC9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645" y="1090569"/>
            <a:ext cx="1219200" cy="384810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3223904" y="1721957"/>
            <a:ext cx="1624933" cy="2585323"/>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dirty="0">
                <a:latin typeface="微软雅黑 Light" panose="020B0502040204020203" pitchFamily="34" charset="-122"/>
                <a:ea typeface="微软雅黑 Light" panose="020B0502040204020203" pitchFamily="34" charset="-122"/>
              </a:rPr>
              <a:t>这是一颗健康的分支树，最左边的直线是</a:t>
            </a:r>
            <a:r>
              <a:rPr lang="en-US" altLang="zh-CN" dirty="0">
                <a:latin typeface="微软雅黑 Light" panose="020B0502040204020203" pitchFamily="34" charset="-122"/>
                <a:ea typeface="微软雅黑 Light" panose="020B0502040204020203" pitchFamily="34" charset="-122"/>
              </a:rPr>
              <a:t>master</a:t>
            </a:r>
            <a:r>
              <a:rPr lang="zh-CN" altLang="en-US" dirty="0">
                <a:latin typeface="微软雅黑 Light" panose="020B0502040204020203" pitchFamily="34" charset="-122"/>
                <a:ea typeface="微软雅黑 Light" panose="020B0502040204020203" pitchFamily="34" charset="-122"/>
              </a:rPr>
              <a:t>分支，外侧的分支在某个时间点都能很好的合并到主分支去保持分支树整齐。</a:t>
            </a:r>
            <a:endParaRPr lang="en-US" altLang="zh-CN" dirty="0">
              <a:latin typeface="微软雅黑 Light" panose="020B0502040204020203" pitchFamily="34" charset="-122"/>
              <a:ea typeface="微软雅黑 Light" panose="020B0502040204020203" pitchFamily="34" charset="-122"/>
            </a:endParaRPr>
          </a:p>
        </p:txBody>
      </p:sp>
      <p:pic>
        <p:nvPicPr>
          <p:cNvPr id="22530" name="Picture 2" descr="C:\Users\54261\AppData\Roaming\Tencent\Users\542618634\QQ\WinTemp\RichOle\YNKG6BFC2ZMISG)62ERK)5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8955" y="1468073"/>
            <a:ext cx="1219200" cy="3219450"/>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7108273" y="1419953"/>
            <a:ext cx="4242032" cy="341632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dirty="0">
                <a:latin typeface="微软雅黑 Light" panose="020B0502040204020203" pitchFamily="34" charset="-122"/>
                <a:ea typeface="微软雅黑 Light" panose="020B0502040204020203" pitchFamily="34" charset="-122"/>
              </a:rPr>
              <a:t>这是一颗不健康的分支树，最左边的直线是</a:t>
            </a:r>
            <a:r>
              <a:rPr lang="en-US" altLang="zh-CN" dirty="0">
                <a:latin typeface="微软雅黑 Light" panose="020B0502040204020203" pitchFamily="34" charset="-122"/>
                <a:ea typeface="微软雅黑 Light" panose="020B0502040204020203" pitchFamily="34" charset="-122"/>
              </a:rPr>
              <a:t>master</a:t>
            </a:r>
            <a:r>
              <a:rPr lang="zh-CN" altLang="en-US" dirty="0">
                <a:latin typeface="微软雅黑 Light" panose="020B0502040204020203" pitchFamily="34" charset="-122"/>
                <a:ea typeface="微软雅黑 Light" panose="020B0502040204020203" pitchFamily="34" charset="-122"/>
              </a:rPr>
              <a:t>分支，但是外侧的分支有交错，这就是提交的时候没有把握好顺序。每个星号代表一个分支节点。该分支树发生的情况如下：</a:t>
            </a:r>
            <a:endParaRPr lang="en-US" altLang="zh-CN" dirty="0">
              <a:latin typeface="微软雅黑 Light" panose="020B0502040204020203" pitchFamily="34" charset="-122"/>
              <a:ea typeface="微软雅黑 Light" panose="020B0502040204020203" pitchFamily="34" charset="-122"/>
            </a:endParaRPr>
          </a:p>
          <a:p>
            <a:r>
              <a:rPr lang="fr-FR" altLang="zh-CN" dirty="0">
                <a:latin typeface="微软雅黑 Light" panose="020B0502040204020203" pitchFamily="34" charset="-122"/>
                <a:ea typeface="微软雅黑 Light" panose="020B0502040204020203" pitchFamily="34" charset="-122"/>
              </a:rPr>
              <a:t>A</a:t>
            </a:r>
            <a:r>
              <a:rPr lang="zh-CN" altLang="fr-FR" dirty="0">
                <a:latin typeface="微软雅黑 Light" panose="020B0502040204020203" pitchFamily="34" charset="-122"/>
                <a:ea typeface="微软雅黑 Light" panose="020B0502040204020203" pitchFamily="34" charset="-122"/>
              </a:rPr>
              <a:t>首先切出到</a:t>
            </a:r>
            <a:r>
              <a:rPr lang="fr-FR" altLang="zh-CN" dirty="0">
                <a:latin typeface="微软雅黑 Light" panose="020B0502040204020203" pitchFamily="34" charset="-122"/>
                <a:ea typeface="微软雅黑 Light" panose="020B0502040204020203" pitchFamily="34" charset="-122"/>
              </a:rPr>
              <a:t>a4ce71a</a:t>
            </a:r>
            <a:r>
              <a:rPr lang="zh-CN" altLang="fr-FR" dirty="0">
                <a:latin typeface="微软雅黑 Light" panose="020B0502040204020203" pitchFamily="34" charset="-122"/>
                <a:ea typeface="微软雅黑 Light" panose="020B0502040204020203" pitchFamily="34" charset="-122"/>
              </a:rPr>
              <a:t>的版本</a:t>
            </a:r>
            <a:r>
              <a:rPr lang="zh-CN" altLang="en-US" dirty="0">
                <a:latin typeface="微软雅黑 Light" panose="020B0502040204020203" pitchFamily="34" charset="-122"/>
                <a:ea typeface="微软雅黑 Light" panose="020B0502040204020203" pitchFamily="34" charset="-122"/>
              </a:rPr>
              <a:t>，然后改完就和主分支合并，并且</a:t>
            </a:r>
            <a:r>
              <a:rPr lang="en-US" altLang="zh-CN" dirty="0">
                <a:latin typeface="微软雅黑 Light" panose="020B0502040204020203" pitchFamily="34" charset="-122"/>
                <a:ea typeface="微软雅黑 Light" panose="020B0502040204020203" pitchFamily="34" charset="-122"/>
              </a:rPr>
              <a:t>push</a:t>
            </a:r>
            <a:r>
              <a:rPr lang="zh-CN" altLang="en-US" dirty="0">
                <a:latin typeface="微软雅黑 Light" panose="020B0502040204020203" pitchFamily="34" charset="-122"/>
                <a:ea typeface="微软雅黑 Light" panose="020B0502040204020203" pitchFamily="34" charset="-122"/>
              </a:rPr>
              <a:t>出去了。</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这个时候</a:t>
            </a:r>
            <a:r>
              <a:rPr lang="en-US" altLang="zh-CN" dirty="0">
                <a:latin typeface="微软雅黑 Light" panose="020B0502040204020203" pitchFamily="34" charset="-122"/>
                <a:ea typeface="微软雅黑 Light" panose="020B0502040204020203" pitchFamily="34" charset="-122"/>
              </a:rPr>
              <a:t>B</a:t>
            </a:r>
            <a:r>
              <a:rPr lang="zh-CN" altLang="en-US" dirty="0">
                <a:latin typeface="微软雅黑 Light" panose="020B0502040204020203" pitchFamily="34" charset="-122"/>
                <a:ea typeface="微软雅黑 Light" panose="020B0502040204020203" pitchFamily="34" charset="-122"/>
              </a:rPr>
              <a:t>在</a:t>
            </a:r>
            <a:r>
              <a:rPr lang="en-US" altLang="zh-CN" dirty="0">
                <a:latin typeface="微软雅黑 Light" panose="020B0502040204020203" pitchFamily="34" charset="-122"/>
                <a:ea typeface="微软雅黑 Light" panose="020B0502040204020203" pitchFamily="34" charset="-122"/>
              </a:rPr>
              <a:t>A push</a:t>
            </a:r>
            <a:r>
              <a:rPr lang="zh-CN" altLang="en-US" dirty="0">
                <a:latin typeface="微软雅黑 Light" panose="020B0502040204020203" pitchFamily="34" charset="-122"/>
                <a:ea typeface="微软雅黑 Light" panose="020B0502040204020203" pitchFamily="34" charset="-122"/>
              </a:rPr>
              <a:t>之前</a:t>
            </a:r>
            <a:r>
              <a:rPr lang="en-US" altLang="zh-CN" dirty="0">
                <a:latin typeface="微软雅黑 Light" panose="020B0502040204020203" pitchFamily="34" charset="-122"/>
                <a:ea typeface="微软雅黑 Light" panose="020B0502040204020203" pitchFamily="34" charset="-122"/>
              </a:rPr>
              <a:t>pull</a:t>
            </a:r>
            <a:r>
              <a:rPr lang="zh-CN" altLang="en-US" dirty="0">
                <a:latin typeface="微软雅黑 Light" panose="020B0502040204020203" pitchFamily="34" charset="-122"/>
                <a:ea typeface="微软雅黑 Light" panose="020B0502040204020203" pitchFamily="34" charset="-122"/>
              </a:rPr>
              <a:t>了远端代码，也要提交，然后出现问题，发现不能直接提交，于是只能在当前版本切出了一个分支，然后将其放置到主分支之上，再进行了合并。</a:t>
            </a:r>
            <a:endParaRPr lang="en-US"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010140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70077" y="385894"/>
            <a:ext cx="3190297"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用</a:t>
            </a:r>
            <a:r>
              <a:rPr lang="en-US" altLang="zh-CN" dirty="0" err="1">
                <a:latin typeface="微软雅黑 Light" panose="020B0502040204020203" pitchFamily="34" charset="-122"/>
                <a:ea typeface="微软雅黑 Light" panose="020B0502040204020203" pitchFamily="34" charset="-122"/>
              </a:rPr>
              <a:t>Github</a:t>
            </a:r>
            <a:r>
              <a:rPr lang="zh-CN" altLang="en-US" dirty="0">
                <a:latin typeface="微软雅黑 Light" panose="020B0502040204020203" pitchFamily="34" charset="-122"/>
                <a:ea typeface="微软雅黑 Light" panose="020B0502040204020203" pitchFamily="34" charset="-122"/>
              </a:rPr>
              <a:t>搭建免费的个人博客</a:t>
            </a:r>
          </a:p>
        </p:txBody>
      </p:sp>
      <p:sp>
        <p:nvSpPr>
          <p:cNvPr id="5" name="文本框 4"/>
          <p:cNvSpPr txBox="1"/>
          <p:nvPr/>
        </p:nvSpPr>
        <p:spPr>
          <a:xfrm>
            <a:off x="1770077" y="1082180"/>
            <a:ext cx="8541121" cy="1754326"/>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用</a:t>
            </a:r>
            <a:r>
              <a:rPr lang="en-US" altLang="zh-CN" dirty="0">
                <a:latin typeface="微软雅黑 Light" panose="020B0502040204020203" pitchFamily="34" charset="-122"/>
                <a:ea typeface="微软雅黑 Light" panose="020B0502040204020203" pitchFamily="34" charset="-122"/>
              </a:rPr>
              <a:t>windows</a:t>
            </a:r>
            <a:r>
              <a:rPr lang="zh-CN" altLang="en-US" dirty="0">
                <a:latin typeface="微软雅黑 Light" panose="020B0502040204020203" pitchFamily="34" charset="-122"/>
                <a:ea typeface="微软雅黑 Light" panose="020B0502040204020203" pitchFamily="34" charset="-122"/>
              </a:rPr>
              <a:t>自带的</a:t>
            </a:r>
            <a:r>
              <a:rPr lang="en-US" altLang="zh-CN" dirty="0" err="1">
                <a:latin typeface="微软雅黑 Light" panose="020B0502040204020203" pitchFamily="34" charset="-122"/>
                <a:ea typeface="微软雅黑 Light" panose="020B0502040204020203" pitchFamily="34" charset="-122"/>
              </a:rPr>
              <a:t>cmd</a:t>
            </a:r>
            <a:r>
              <a:rPr lang="zh-CN" altLang="en-US" dirty="0">
                <a:latin typeface="微软雅黑 Light" panose="020B0502040204020203" pitchFamily="34" charset="-122"/>
                <a:ea typeface="微软雅黑 Light" panose="020B0502040204020203" pitchFamily="34" charset="-122"/>
              </a:rPr>
              <a:t>来操作，最好开启拥有管理员权限的</a:t>
            </a:r>
            <a:r>
              <a:rPr lang="en-US" altLang="zh-CN" dirty="0" err="1">
                <a:latin typeface="微软雅黑 Light" panose="020B0502040204020203" pitchFamily="34" charset="-122"/>
                <a:ea typeface="微软雅黑 Light" panose="020B0502040204020203" pitchFamily="34" charset="-122"/>
              </a:rPr>
              <a:t>cmd</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输入</a:t>
            </a:r>
            <a:r>
              <a:rPr lang="en-US" altLang="zh-CN" dirty="0" err="1">
                <a:latin typeface="微软雅黑 Light" panose="020B0502040204020203" pitchFamily="34" charset="-122"/>
                <a:ea typeface="微软雅黑 Light" panose="020B0502040204020203" pitchFamily="34" charset="-122"/>
              </a:rPr>
              <a:t>npm</a:t>
            </a:r>
            <a:r>
              <a:rPr lang="en-US" altLang="zh-CN" dirty="0">
                <a:latin typeface="微软雅黑 Light" panose="020B0502040204020203" pitchFamily="34" charset="-122"/>
                <a:ea typeface="微软雅黑 Light" panose="020B0502040204020203" pitchFamily="34" charset="-122"/>
              </a:rPr>
              <a:t> install </a:t>
            </a:r>
            <a:r>
              <a:rPr lang="en-US" altLang="zh-CN" dirty="0" err="1">
                <a:latin typeface="微软雅黑 Light" panose="020B0502040204020203" pitchFamily="34" charset="-122"/>
                <a:ea typeface="微软雅黑 Light" panose="020B0502040204020203" pitchFamily="34" charset="-122"/>
              </a:rPr>
              <a:t>hexo</a:t>
            </a:r>
            <a:r>
              <a:rPr lang="en-US" altLang="zh-CN" dirty="0">
                <a:latin typeface="微软雅黑 Light" panose="020B0502040204020203" pitchFamily="34" charset="-122"/>
                <a:ea typeface="微软雅黑 Light" panose="020B0502040204020203" pitchFamily="34" charset="-122"/>
              </a:rPr>
              <a:t>-cli –g </a:t>
            </a:r>
            <a:r>
              <a:rPr lang="zh-CN" altLang="en-US" dirty="0">
                <a:latin typeface="微软雅黑 Light" panose="020B0502040204020203" pitchFamily="34" charset="-122"/>
                <a:ea typeface="微软雅黑 Light" panose="020B0502040204020203" pitchFamily="34" charset="-122"/>
              </a:rPr>
              <a:t>（注意要先安装</a:t>
            </a:r>
            <a:r>
              <a:rPr lang="en-US" altLang="zh-CN" dirty="0" err="1">
                <a:latin typeface="微软雅黑 Light" panose="020B0502040204020203" pitchFamily="34" charset="-122"/>
                <a:ea typeface="微软雅黑 Light" panose="020B0502040204020203" pitchFamily="34" charset="-122"/>
              </a:rPr>
              <a:t>nodejs</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r>
              <a:rPr lang="en-US" altLang="zh-CN" dirty="0" err="1">
                <a:latin typeface="微软雅黑 Light" panose="020B0502040204020203" pitchFamily="34" charset="-122"/>
                <a:ea typeface="微软雅黑 Light" panose="020B0502040204020203" pitchFamily="34" charset="-122"/>
              </a:rPr>
              <a:t>Npm</a:t>
            </a:r>
            <a:r>
              <a:rPr lang="zh-CN" altLang="en-US" dirty="0">
                <a:latin typeface="微软雅黑 Light" panose="020B0502040204020203" pitchFamily="34" charset="-122"/>
                <a:ea typeface="微软雅黑 Light" panose="020B0502040204020203" pitchFamily="34" charset="-122"/>
              </a:rPr>
              <a:t>是</a:t>
            </a:r>
            <a:r>
              <a:rPr lang="en-US" altLang="zh-CN" dirty="0" err="1">
                <a:latin typeface="微软雅黑 Light" panose="020B0502040204020203" pitchFamily="34" charset="-122"/>
                <a:ea typeface="微软雅黑 Light" panose="020B0502040204020203" pitchFamily="34" charset="-122"/>
              </a:rPr>
              <a:t>nodejs</a:t>
            </a:r>
            <a:r>
              <a:rPr lang="zh-CN" altLang="en-US" dirty="0">
                <a:latin typeface="微软雅黑 Light" panose="020B0502040204020203" pitchFamily="34" charset="-122"/>
                <a:ea typeface="微软雅黑 Light" panose="020B0502040204020203" pitchFamily="34" charset="-122"/>
              </a:rPr>
              <a:t>的插件包管理工具</a:t>
            </a:r>
            <a:endParaRPr lang="en-US" altLang="zh-CN" dirty="0">
              <a:latin typeface="微软雅黑 Light" panose="020B0502040204020203" pitchFamily="34" charset="-122"/>
              <a:ea typeface="微软雅黑 Light" panose="020B0502040204020203" pitchFamily="34" charset="-122"/>
            </a:endParaRPr>
          </a:p>
          <a:p>
            <a:r>
              <a:rPr lang="en-US" altLang="zh-CN" dirty="0" err="1">
                <a:latin typeface="微软雅黑 Light" panose="020B0502040204020203" pitchFamily="34" charset="-122"/>
                <a:ea typeface="微软雅黑 Light" panose="020B0502040204020203" pitchFamily="34" charset="-122"/>
              </a:rPr>
              <a:t>Hexo</a:t>
            </a:r>
            <a:r>
              <a:rPr lang="en-US" altLang="zh-CN" dirty="0">
                <a:latin typeface="微软雅黑 Light" panose="020B0502040204020203" pitchFamily="34" charset="-122"/>
                <a:ea typeface="微软雅黑 Light" panose="020B0502040204020203" pitchFamily="34" charset="-122"/>
              </a:rPr>
              <a:t>-cli</a:t>
            </a:r>
            <a:r>
              <a:rPr lang="zh-CN" altLang="en-US" dirty="0">
                <a:latin typeface="微软雅黑 Light" panose="020B0502040204020203" pitchFamily="34" charset="-122"/>
                <a:ea typeface="微软雅黑 Light" panose="020B0502040204020203" pitchFamily="34" charset="-122"/>
              </a:rPr>
              <a:t>是</a:t>
            </a:r>
            <a:r>
              <a:rPr lang="en-US" altLang="zh-CN" dirty="0" err="1">
                <a:latin typeface="微软雅黑 Light" panose="020B0502040204020203" pitchFamily="34" charset="-122"/>
                <a:ea typeface="微软雅黑 Light" panose="020B0502040204020203" pitchFamily="34" charset="-122"/>
              </a:rPr>
              <a:t>hexo</a:t>
            </a:r>
            <a:r>
              <a:rPr lang="zh-CN" altLang="en-US" dirty="0">
                <a:latin typeface="微软雅黑 Light" panose="020B0502040204020203" pitchFamily="34" charset="-122"/>
                <a:ea typeface="微软雅黑 Light" panose="020B0502040204020203" pitchFamily="34" charset="-122"/>
              </a:rPr>
              <a:t>的一个快速搭建工具。</a:t>
            </a:r>
            <a:r>
              <a:rPr lang="en-US" altLang="zh-CN" dirty="0" err="1">
                <a:latin typeface="微软雅黑 Light" panose="020B0502040204020203" pitchFamily="34" charset="-122"/>
                <a:ea typeface="微软雅黑 Light" panose="020B0502040204020203" pitchFamily="34" charset="-122"/>
              </a:rPr>
              <a:t>Hexo</a:t>
            </a:r>
            <a:r>
              <a:rPr lang="zh-CN" altLang="en-US" dirty="0">
                <a:latin typeface="微软雅黑 Light" panose="020B0502040204020203" pitchFamily="34" charset="-122"/>
                <a:ea typeface="微软雅黑 Light" panose="020B0502040204020203" pitchFamily="34" charset="-122"/>
              </a:rPr>
              <a:t>是一个快速、强大、简便的博客系统。</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-g</a:t>
            </a:r>
            <a:r>
              <a:rPr lang="zh-CN" altLang="en-US" dirty="0">
                <a:latin typeface="微软雅黑 Light" panose="020B0502040204020203" pitchFamily="34" charset="-122"/>
                <a:ea typeface="微软雅黑 Light" panose="020B0502040204020203" pitchFamily="34" charset="-122"/>
              </a:rPr>
              <a:t>代表全局安装，也就是安装后在系统内的其他角落都能随时使用</a:t>
            </a:r>
            <a:r>
              <a:rPr lang="en-US" altLang="zh-CN" dirty="0" err="1">
                <a:latin typeface="微软雅黑 Light" panose="020B0502040204020203" pitchFamily="34" charset="-122"/>
                <a:ea typeface="微软雅黑 Light" panose="020B0502040204020203" pitchFamily="34" charset="-122"/>
              </a:rPr>
              <a:t>hexo</a:t>
            </a:r>
            <a:r>
              <a:rPr lang="zh-CN" altLang="en-US" dirty="0">
                <a:latin typeface="微软雅黑 Light" panose="020B0502040204020203" pitchFamily="34" charset="-122"/>
                <a:ea typeface="微软雅黑 Light" panose="020B0502040204020203" pitchFamily="34" charset="-122"/>
              </a:rPr>
              <a:t>这个命令。</a:t>
            </a:r>
          </a:p>
        </p:txBody>
      </p:sp>
      <p:pic>
        <p:nvPicPr>
          <p:cNvPr id="23554" name="Picture 2" descr="C:\Users\54261\AppData\Roaming\Tencent\Users\542618634\QQ\WinTemp\RichOle\7WSQEVKJP@KH{HW[Q3[GTJ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0077" y="3163460"/>
            <a:ext cx="944880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529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1" descr="C:\Users\54261\AppData\Roaming\Tencent\Users\542618634\QQ\WinTemp\RichOle\[J$]LH0]$)_2`HL6XRF~9`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742" y="595619"/>
            <a:ext cx="2857500" cy="1733550"/>
          </a:xfrm>
          <a:prstGeom prst="rect">
            <a:avLst/>
          </a:prstGeom>
          <a:noFill/>
          <a:extLst>
            <a:ext uri="{909E8E84-426E-40DD-AFC4-6F175D3DCCD1}">
              <a14:hiddenFill xmlns:a14="http://schemas.microsoft.com/office/drawing/2010/main">
                <a:solidFill>
                  <a:srgbClr val="FFFFFF"/>
                </a:solidFill>
              </a14:hiddenFill>
            </a:ext>
          </a:extLst>
        </p:spPr>
      </p:pic>
      <p:pic>
        <p:nvPicPr>
          <p:cNvPr id="25602" name="Picture 2" descr="C:\Users\54261\AppData\Roaming\Tencent\Users\542618634\QQ\WinTemp\RichOle\DV13$QC5RCZ$35MKNS(HA@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742" y="3095537"/>
            <a:ext cx="4267200" cy="52387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箭头连接符 4"/>
          <p:cNvCxnSpPr>
            <a:stCxn id="25601" idx="2"/>
          </p:cNvCxnSpPr>
          <p:nvPr/>
        </p:nvCxnSpPr>
        <p:spPr>
          <a:xfrm>
            <a:off x="3148492" y="2329169"/>
            <a:ext cx="0" cy="90898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6" name="文本框 5"/>
          <p:cNvSpPr txBox="1"/>
          <p:nvPr/>
        </p:nvSpPr>
        <p:spPr>
          <a:xfrm>
            <a:off x="6233733" y="1895208"/>
            <a:ext cx="5489566" cy="1200329"/>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去</a:t>
            </a:r>
            <a:r>
              <a:rPr lang="en-US" altLang="zh-CN" dirty="0" err="1">
                <a:latin typeface="微软雅黑 Light" panose="020B0502040204020203" pitchFamily="34" charset="-122"/>
                <a:ea typeface="微软雅黑 Light" panose="020B0502040204020203" pitchFamily="34" charset="-122"/>
              </a:rPr>
              <a:t>github</a:t>
            </a:r>
            <a:r>
              <a:rPr lang="zh-CN" altLang="en-US" dirty="0">
                <a:latin typeface="微软雅黑 Light" panose="020B0502040204020203" pitchFamily="34" charset="-122"/>
                <a:ea typeface="微软雅黑 Light" panose="020B0502040204020203" pitchFamily="34" charset="-122"/>
              </a:rPr>
              <a:t>上，建立一个跟自己用户名同名的</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xxx.github.io</a:t>
            </a:r>
            <a:r>
              <a:rPr lang="zh-CN" altLang="en-US" dirty="0">
                <a:latin typeface="微软雅黑 Light" panose="020B0502040204020203" pitchFamily="34" charset="-122"/>
                <a:ea typeface="微软雅黑 Light" panose="020B0502040204020203" pitchFamily="34" charset="-122"/>
              </a:rPr>
              <a:t>的仓库。</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同时，将自己的</a:t>
            </a:r>
            <a:r>
              <a:rPr lang="en-US" altLang="zh-CN" dirty="0" err="1">
                <a:latin typeface="微软雅黑 Light" panose="020B0502040204020203" pitchFamily="34" charset="-122"/>
                <a:ea typeface="微软雅黑 Light" panose="020B0502040204020203" pitchFamily="34" charset="-122"/>
              </a:rPr>
              <a:t>ssh</a:t>
            </a:r>
            <a:r>
              <a:rPr lang="en-US" altLang="zh-CN" dirty="0">
                <a:latin typeface="微软雅黑 Light" panose="020B0502040204020203" pitchFamily="34" charset="-122"/>
                <a:ea typeface="微软雅黑 Light" panose="020B0502040204020203" pitchFamily="34" charset="-122"/>
              </a:rPr>
              <a:t>-key</a:t>
            </a:r>
            <a:r>
              <a:rPr lang="zh-CN" altLang="en-US" dirty="0">
                <a:latin typeface="微软雅黑 Light" panose="020B0502040204020203" pitchFamily="34" charset="-122"/>
                <a:ea typeface="微软雅黑 Light" panose="020B0502040204020203" pitchFamily="34" charset="-122"/>
              </a:rPr>
              <a:t>的公钥也放置到</a:t>
            </a:r>
            <a:r>
              <a:rPr lang="en-US" altLang="zh-CN" dirty="0" err="1">
                <a:latin typeface="微软雅黑 Light" panose="020B0502040204020203" pitchFamily="34" charset="-122"/>
                <a:ea typeface="微软雅黑 Light" panose="020B0502040204020203" pitchFamily="34" charset="-122"/>
              </a:rPr>
              <a:t>github</a:t>
            </a:r>
            <a:r>
              <a:rPr lang="zh-CN" altLang="en-US" dirty="0">
                <a:latin typeface="微软雅黑 Light" panose="020B0502040204020203" pitchFamily="34" charset="-122"/>
                <a:ea typeface="微软雅黑 Light" panose="020B0502040204020203" pitchFamily="34" charset="-122"/>
              </a:rPr>
              <a:t>里。用于访问</a:t>
            </a:r>
            <a:r>
              <a:rPr lang="en-US" altLang="zh-CN" dirty="0" err="1">
                <a:latin typeface="微软雅黑 Light" panose="020B0502040204020203" pitchFamily="34" charset="-122"/>
                <a:ea typeface="微软雅黑 Light" panose="020B0502040204020203" pitchFamily="34" charset="-122"/>
              </a:rPr>
              <a:t>github</a:t>
            </a:r>
            <a:r>
              <a:rPr lang="zh-CN" altLang="en-US" dirty="0">
                <a:latin typeface="微软雅黑 Light" panose="020B0502040204020203" pitchFamily="34" charset="-122"/>
                <a:ea typeface="微软雅黑 Light" panose="020B0502040204020203" pitchFamily="34" charset="-122"/>
              </a:rPr>
              <a:t>进行身份确认。</a:t>
            </a:r>
          </a:p>
        </p:txBody>
      </p:sp>
      <p:pic>
        <p:nvPicPr>
          <p:cNvPr id="25603" name="Picture 3" descr="C:\Users\54261\AppData\Roaming\Tencent\Users\542618634\QQ\WinTemp\RichOle\LXGOU70DMG[7$KZL1G4SSL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9742" y="3861905"/>
            <a:ext cx="9801225" cy="12192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4082605" y="5323598"/>
            <a:ext cx="5489566"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然后将这个仓库</a:t>
            </a:r>
            <a:r>
              <a:rPr lang="en-US" altLang="zh-CN" dirty="0">
                <a:latin typeface="微软雅黑 Light" panose="020B0502040204020203" pitchFamily="34" charset="-122"/>
                <a:ea typeface="微软雅黑 Light" panose="020B0502040204020203" pitchFamily="34" charset="-122"/>
              </a:rPr>
              <a:t>clone</a:t>
            </a:r>
            <a:r>
              <a:rPr lang="zh-CN" altLang="en-US" dirty="0">
                <a:latin typeface="微软雅黑 Light" panose="020B0502040204020203" pitchFamily="34" charset="-122"/>
                <a:ea typeface="微软雅黑 Light" panose="020B0502040204020203" pitchFamily="34" charset="-122"/>
              </a:rPr>
              <a:t>到本地。方式和前面说的一样。</a:t>
            </a:r>
          </a:p>
        </p:txBody>
      </p:sp>
      <p:cxnSp>
        <p:nvCxnSpPr>
          <p:cNvPr id="11" name="直接箭头连接符 10"/>
          <p:cNvCxnSpPr/>
          <p:nvPr/>
        </p:nvCxnSpPr>
        <p:spPr>
          <a:xfrm>
            <a:off x="5172824" y="3562523"/>
            <a:ext cx="0" cy="53502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9605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487330" y="3145870"/>
            <a:ext cx="7642374" cy="1200329"/>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全球最大的开源项目集中基地。采用</a:t>
            </a:r>
            <a:r>
              <a:rPr lang="en-US" altLang="zh-CN" dirty="0" err="1">
                <a:latin typeface="微软雅黑 Light" panose="020B0502040204020203" pitchFamily="34" charset="-122"/>
                <a:ea typeface="微软雅黑 Light" panose="020B0502040204020203" pitchFamily="34" charset="-122"/>
              </a:rPr>
              <a:t>git</a:t>
            </a:r>
            <a:r>
              <a:rPr lang="zh-CN" altLang="en-US" dirty="0">
                <a:latin typeface="微软雅黑 Light" panose="020B0502040204020203" pitchFamily="34" charset="-122"/>
                <a:ea typeface="微软雅黑 Light" panose="020B0502040204020203" pitchFamily="34" charset="-122"/>
              </a:rPr>
              <a:t>作为唯一的版本控制工具。汇集全球最优秀的开发者，是个气氛非常良好的开源社区。在</a:t>
            </a:r>
            <a:r>
              <a:rPr lang="en-US" altLang="zh-CN" dirty="0" err="1">
                <a:latin typeface="微软雅黑 Light" panose="020B0502040204020203" pitchFamily="34" charset="-122"/>
                <a:ea typeface="微软雅黑 Light" panose="020B0502040204020203" pitchFamily="34" charset="-122"/>
              </a:rPr>
              <a:t>Github</a:t>
            </a:r>
            <a:r>
              <a:rPr lang="zh-CN" altLang="en-US" dirty="0">
                <a:latin typeface="微软雅黑 Light" panose="020B0502040204020203" pitchFamily="34" charset="-122"/>
                <a:ea typeface="微软雅黑 Light" panose="020B0502040204020203" pitchFamily="34" charset="-122"/>
              </a:rPr>
              <a:t>上拥有优秀的开源作品同时也是个人实力的体现。因而有句话所言，我不写代码，我只是</a:t>
            </a:r>
            <a:r>
              <a:rPr lang="en-US" altLang="zh-CN" dirty="0" err="1">
                <a:latin typeface="微软雅黑 Light" panose="020B0502040204020203" pitchFamily="34" charset="-122"/>
                <a:ea typeface="微软雅黑 Light" panose="020B0502040204020203" pitchFamily="34" charset="-122"/>
              </a:rPr>
              <a:t>github</a:t>
            </a:r>
            <a:r>
              <a:rPr lang="zh-CN" altLang="en-US" dirty="0">
                <a:latin typeface="微软雅黑 Light" panose="020B0502040204020203" pitchFamily="34" charset="-122"/>
                <a:ea typeface="微软雅黑 Light" panose="020B0502040204020203" pitchFamily="34" charset="-122"/>
              </a:rPr>
              <a:t>的搬运工。</a:t>
            </a:r>
            <a:endParaRPr lang="en-US" altLang="zh-CN" dirty="0">
              <a:latin typeface="微软雅黑 Light" panose="020B0502040204020203" pitchFamily="34" charset="-122"/>
              <a:ea typeface="微软雅黑 Light" panose="020B0502040204020203" pitchFamily="34" charset="-122"/>
            </a:endParaRPr>
          </a:p>
        </p:txBody>
      </p:sp>
      <p:sp>
        <p:nvSpPr>
          <p:cNvPr id="5" name="文本框 4"/>
          <p:cNvSpPr txBox="1"/>
          <p:nvPr/>
        </p:nvSpPr>
        <p:spPr>
          <a:xfrm>
            <a:off x="2699151" y="1707335"/>
            <a:ext cx="7218731"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越新越好，百度</a:t>
            </a:r>
            <a:r>
              <a:rPr lang="en-US" altLang="zh-CN" dirty="0" err="1">
                <a:latin typeface="微软雅黑 Light" panose="020B0502040204020203" pitchFamily="34" charset="-122"/>
                <a:ea typeface="微软雅黑 Light" panose="020B0502040204020203" pitchFamily="34" charset="-122"/>
              </a:rPr>
              <a:t>git</a:t>
            </a:r>
            <a:r>
              <a:rPr lang="zh-CN" altLang="en-US" dirty="0">
                <a:latin typeface="微软雅黑 Light" panose="020B0502040204020203" pitchFamily="34" charset="-122"/>
                <a:ea typeface="微软雅黑 Light" panose="020B0502040204020203" pitchFamily="34" charset="-122"/>
              </a:rPr>
              <a:t>直接在官网可以找到最新版本。安装后打开</a:t>
            </a:r>
            <a:r>
              <a:rPr lang="en-US" altLang="zh-CN" dirty="0" err="1">
                <a:latin typeface="微软雅黑 Light" panose="020B0502040204020203" pitchFamily="34" charset="-122"/>
                <a:ea typeface="微软雅黑 Light" panose="020B0502040204020203" pitchFamily="34" charset="-122"/>
              </a:rPr>
              <a:t>gitbash</a:t>
            </a:r>
            <a:r>
              <a:rPr lang="zh-CN" altLang="en-US" dirty="0">
                <a:latin typeface="微软雅黑 Light" panose="020B0502040204020203" pitchFamily="34" charset="-122"/>
                <a:ea typeface="微软雅黑 Light" panose="020B0502040204020203" pitchFamily="34" charset="-122"/>
              </a:rPr>
              <a:t>。</a:t>
            </a:r>
          </a:p>
        </p:txBody>
      </p:sp>
      <p:sp>
        <p:nvSpPr>
          <p:cNvPr id="6" name="文本框 5"/>
          <p:cNvSpPr txBox="1"/>
          <p:nvPr/>
        </p:nvSpPr>
        <p:spPr>
          <a:xfrm>
            <a:off x="5600635" y="861003"/>
            <a:ext cx="1415772" cy="461665"/>
          </a:xfrm>
          <a:prstGeom prst="rect">
            <a:avLst/>
          </a:prstGeom>
          <a:noFill/>
        </p:spPr>
        <p:txBody>
          <a:bodyPr wrap="none" rtlCol="0">
            <a:spAutoFit/>
          </a:bodyPr>
          <a:lstStyle/>
          <a:p>
            <a:r>
              <a:rPr lang="zh-CN" altLang="en-US" sz="2400" dirty="0">
                <a:latin typeface="微软雅黑 Light" panose="020B0502040204020203" pitchFamily="34" charset="-122"/>
                <a:ea typeface="微软雅黑 Light" panose="020B0502040204020203" pitchFamily="34" charset="-122"/>
              </a:rPr>
              <a:t>版本推荐</a:t>
            </a:r>
          </a:p>
        </p:txBody>
      </p:sp>
      <p:sp>
        <p:nvSpPr>
          <p:cNvPr id="7" name="文本框 6"/>
          <p:cNvSpPr txBox="1"/>
          <p:nvPr/>
        </p:nvSpPr>
        <p:spPr>
          <a:xfrm>
            <a:off x="5750512" y="2461334"/>
            <a:ext cx="1116011" cy="461665"/>
          </a:xfrm>
          <a:prstGeom prst="rect">
            <a:avLst/>
          </a:prstGeom>
          <a:noFill/>
        </p:spPr>
        <p:txBody>
          <a:bodyPr wrap="none" rtlCol="0">
            <a:spAutoFit/>
          </a:bodyPr>
          <a:lstStyle/>
          <a:p>
            <a:r>
              <a:rPr lang="en-US" altLang="zh-CN" sz="2400" dirty="0" err="1">
                <a:latin typeface="微软雅黑 Light" panose="020B0502040204020203" pitchFamily="34" charset="-122"/>
                <a:ea typeface="微软雅黑 Light" panose="020B0502040204020203" pitchFamily="34" charset="-122"/>
              </a:rPr>
              <a:t>Github</a:t>
            </a:r>
            <a:endParaRPr lang="zh-CN" altLang="en-US" sz="2400" dirty="0">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4186106" y="5192785"/>
            <a:ext cx="184731" cy="369332"/>
          </a:xfrm>
          <a:prstGeom prst="rect">
            <a:avLst/>
          </a:prstGeom>
          <a:noFill/>
        </p:spPr>
        <p:txBody>
          <a:bodyPr wrap="none" rtlCol="0">
            <a:spAutoFit/>
          </a:bodyPr>
          <a:lstStyle/>
          <a:p>
            <a:endParaRPr lang="zh-CN" altLang="en-US" dirty="0"/>
          </a:p>
        </p:txBody>
      </p:sp>
      <p:sp>
        <p:nvSpPr>
          <p:cNvPr id="8" name="文本框 7"/>
          <p:cNvSpPr txBox="1"/>
          <p:nvPr/>
        </p:nvSpPr>
        <p:spPr>
          <a:xfrm>
            <a:off x="2768360" y="4731120"/>
            <a:ext cx="7218731" cy="646331"/>
          </a:xfrm>
          <a:prstGeom prst="rect">
            <a:avLst/>
          </a:prstGeom>
          <a:noFill/>
        </p:spPr>
        <p:txBody>
          <a:bodyPr wrap="square" rtlCol="0">
            <a:spAutoFit/>
          </a:bodyPr>
          <a:lstStyle/>
          <a:p>
            <a:pPr algn="ctr"/>
            <a:r>
              <a:rPr lang="zh-CN" altLang="en-US" dirty="0">
                <a:latin typeface="微软雅黑 Light" panose="020B0502040204020203" pitchFamily="34" charset="-122"/>
                <a:ea typeface="微软雅黑 Light" panose="020B0502040204020203" pitchFamily="34" charset="-122"/>
              </a:rPr>
              <a:t>进入</a:t>
            </a:r>
            <a:r>
              <a:rPr lang="en-US" altLang="zh-CN" dirty="0" err="1">
                <a:latin typeface="微软雅黑 Light" panose="020B0502040204020203" pitchFamily="34" charset="-122"/>
                <a:ea typeface="微软雅黑 Light" panose="020B0502040204020203" pitchFamily="34" charset="-122"/>
              </a:rPr>
              <a:t>gitbash</a:t>
            </a:r>
            <a:r>
              <a:rPr lang="zh-CN" altLang="en-US" dirty="0">
                <a:latin typeface="微软雅黑 Light" panose="020B0502040204020203" pitchFamily="34" charset="-122"/>
                <a:ea typeface="微软雅黑 Light" panose="020B0502040204020203" pitchFamily="34" charset="-122"/>
              </a:rPr>
              <a:t>，一键配置</a:t>
            </a:r>
            <a:r>
              <a:rPr lang="en-US" altLang="zh-CN" dirty="0">
                <a:latin typeface="微软雅黑 Light" panose="020B0502040204020203" pitchFamily="34" charset="-122"/>
                <a:ea typeface="微软雅黑 Light" panose="020B0502040204020203" pitchFamily="34" charset="-122"/>
              </a:rPr>
              <a:t>vim</a:t>
            </a:r>
            <a:r>
              <a:rPr lang="zh-CN" altLang="en-US" dirty="0">
                <a:latin typeface="微软雅黑 Light" panose="020B0502040204020203" pitchFamily="34" charset="-122"/>
                <a:ea typeface="微软雅黑 Light" panose="020B0502040204020203" pitchFamily="34" charset="-122"/>
              </a:rPr>
              <a:t>。输入</a:t>
            </a:r>
            <a:endParaRPr lang="en-US" altLang="zh-CN" dirty="0">
              <a:latin typeface="微软雅黑 Light" panose="020B0502040204020203" pitchFamily="34" charset="-122"/>
              <a:ea typeface="微软雅黑 Light" panose="020B0502040204020203" pitchFamily="34" charset="-122"/>
            </a:endParaRPr>
          </a:p>
          <a:p>
            <a:pPr algn="ctr"/>
            <a:r>
              <a:rPr lang="en-US" altLang="zh-CN" dirty="0">
                <a:latin typeface="微软雅黑 Light" panose="020B0502040204020203" pitchFamily="34" charset="-122"/>
                <a:ea typeface="微软雅黑 Light" panose="020B0502040204020203" pitchFamily="34" charset="-122"/>
              </a:rPr>
              <a:t>curl http://vim.teamsz.xyz | </a:t>
            </a:r>
            <a:r>
              <a:rPr lang="en-US" altLang="zh-CN" dirty="0" err="1">
                <a:latin typeface="微软雅黑 Light" panose="020B0502040204020203" pitchFamily="34" charset="-122"/>
                <a:ea typeface="微软雅黑 Light" panose="020B0502040204020203" pitchFamily="34" charset="-122"/>
              </a:rPr>
              <a:t>sh</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846336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descr="C:\Users\54261\AppData\Roaming\Tencent\Users\542618634\QQ\WinTemp\RichOle\J~RZ3E4[@43C0BVN[EZ1NE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706" y="473123"/>
            <a:ext cx="4619625" cy="302895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2005705" y="3598294"/>
            <a:ext cx="8829071" cy="1200329"/>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在拉到本地的仓库内，打开</a:t>
            </a:r>
            <a:r>
              <a:rPr lang="en-US" altLang="zh-CN" dirty="0" err="1">
                <a:latin typeface="微软雅黑 Light" panose="020B0502040204020203" pitchFamily="34" charset="-122"/>
                <a:ea typeface="微软雅黑 Light" panose="020B0502040204020203" pitchFamily="34" charset="-122"/>
              </a:rPr>
              <a:t>gitbash</a:t>
            </a:r>
            <a:r>
              <a:rPr lang="zh-CN" altLang="en-US" dirty="0">
                <a:latin typeface="微软雅黑 Light" panose="020B0502040204020203" pitchFamily="34" charset="-122"/>
                <a:ea typeface="微软雅黑 Light" panose="020B0502040204020203" pitchFamily="34" charset="-122"/>
              </a:rPr>
              <a:t>，输入</a:t>
            </a:r>
            <a:r>
              <a:rPr lang="en-US" altLang="zh-CN" dirty="0" err="1">
                <a:latin typeface="微软雅黑 Light" panose="020B0502040204020203" pitchFamily="34" charset="-122"/>
                <a:ea typeface="微软雅黑 Light" panose="020B0502040204020203" pitchFamily="34" charset="-122"/>
              </a:rPr>
              <a:t>hexo</a:t>
            </a:r>
            <a:r>
              <a:rPr lang="en-US" altLang="zh-CN" dirty="0">
                <a:latin typeface="微软雅黑 Light" panose="020B0502040204020203" pitchFamily="34" charset="-122"/>
                <a:ea typeface="微软雅黑 Light" panose="020B0502040204020203" pitchFamily="34" charset="-122"/>
              </a:rPr>
              <a:t> </a:t>
            </a:r>
            <a:r>
              <a:rPr lang="en-US" altLang="zh-CN" dirty="0" err="1">
                <a:latin typeface="微软雅黑 Light" panose="020B0502040204020203" pitchFamily="34" charset="-122"/>
                <a:ea typeface="微软雅黑 Light" panose="020B0502040204020203" pitchFamily="34" charset="-122"/>
              </a:rPr>
              <a:t>init</a:t>
            </a:r>
            <a:r>
              <a:rPr lang="zh-CN" altLang="en-US" dirty="0">
                <a:latin typeface="微软雅黑 Light" panose="020B0502040204020203" pitchFamily="34" charset="-122"/>
                <a:ea typeface="微软雅黑 Light" panose="020B0502040204020203" pitchFamily="34" charset="-122"/>
              </a:rPr>
              <a:t>，就能初始化生成最基本的内容。</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接着输入</a:t>
            </a:r>
            <a:r>
              <a:rPr lang="en-US" altLang="zh-CN" dirty="0" err="1">
                <a:latin typeface="微软雅黑 Light" panose="020B0502040204020203" pitchFamily="34" charset="-122"/>
                <a:ea typeface="微软雅黑 Light" panose="020B0502040204020203" pitchFamily="34" charset="-122"/>
              </a:rPr>
              <a:t>npm</a:t>
            </a:r>
            <a:r>
              <a:rPr lang="en-US" altLang="zh-CN" dirty="0">
                <a:latin typeface="微软雅黑 Light" panose="020B0502040204020203" pitchFamily="34" charset="-122"/>
                <a:ea typeface="微软雅黑 Light" panose="020B0502040204020203" pitchFamily="34" charset="-122"/>
              </a:rPr>
              <a:t> install</a:t>
            </a:r>
            <a:r>
              <a:rPr lang="zh-CN" altLang="en-US" dirty="0">
                <a:latin typeface="微软雅黑 Light" panose="020B0502040204020203" pitchFamily="34" charset="-122"/>
                <a:ea typeface="微软雅黑 Light" panose="020B0502040204020203" pitchFamily="34" charset="-122"/>
              </a:rPr>
              <a:t>，安装依赖包。</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接着输入</a:t>
            </a:r>
            <a:r>
              <a:rPr lang="en-US" altLang="zh-CN" dirty="0" err="1">
                <a:latin typeface="微软雅黑 Light" panose="020B0502040204020203" pitchFamily="34" charset="-122"/>
                <a:ea typeface="微软雅黑 Light" panose="020B0502040204020203" pitchFamily="34" charset="-122"/>
              </a:rPr>
              <a:t>npm</a:t>
            </a:r>
            <a:r>
              <a:rPr lang="en-US" altLang="zh-CN" dirty="0">
                <a:latin typeface="微软雅黑 Light" panose="020B0502040204020203" pitchFamily="34" charset="-122"/>
                <a:ea typeface="微软雅黑 Light" panose="020B0502040204020203" pitchFamily="34" charset="-122"/>
              </a:rPr>
              <a:t> install </a:t>
            </a:r>
            <a:r>
              <a:rPr lang="en-US" altLang="zh-CN" dirty="0" err="1">
                <a:latin typeface="微软雅黑 Light" panose="020B0502040204020203" pitchFamily="34" charset="-122"/>
                <a:ea typeface="微软雅黑 Light" panose="020B0502040204020203" pitchFamily="34" charset="-122"/>
              </a:rPr>
              <a:t>hexo-deployer-git</a:t>
            </a:r>
            <a:r>
              <a:rPr lang="en-US" altLang="zh-CN">
                <a:latin typeface="微软雅黑 Light" panose="020B0502040204020203" pitchFamily="34" charset="-122"/>
                <a:ea typeface="微软雅黑 Light" panose="020B0502040204020203" pitchFamily="34" charset="-122"/>
              </a:rPr>
              <a:t> --save</a:t>
            </a:r>
            <a:r>
              <a:rPr lang="zh-CN" altLang="en-US" dirty="0">
                <a:latin typeface="微软雅黑 Light" panose="020B0502040204020203" pitchFamily="34" charset="-122"/>
                <a:ea typeface="微软雅黑 Light" panose="020B0502040204020203" pitchFamily="34" charset="-122"/>
              </a:rPr>
              <a:t>，安装</a:t>
            </a:r>
            <a:r>
              <a:rPr lang="en-US" altLang="zh-CN" dirty="0" err="1">
                <a:latin typeface="微软雅黑 Light" panose="020B0502040204020203" pitchFamily="34" charset="-122"/>
                <a:ea typeface="微软雅黑 Light" panose="020B0502040204020203" pitchFamily="34" charset="-122"/>
              </a:rPr>
              <a:t>git</a:t>
            </a:r>
            <a:r>
              <a:rPr lang="zh-CN" altLang="en-US" dirty="0">
                <a:latin typeface="微软雅黑 Light" panose="020B0502040204020203" pitchFamily="34" charset="-122"/>
                <a:ea typeface="微软雅黑 Light" panose="020B0502040204020203" pitchFamily="34" charset="-122"/>
              </a:rPr>
              <a:t>推送插件。全部完成之后，修改</a:t>
            </a:r>
            <a:r>
              <a:rPr lang="en-US" altLang="zh-CN" dirty="0">
                <a:latin typeface="微软雅黑 Light" panose="020B0502040204020203" pitchFamily="34" charset="-122"/>
                <a:ea typeface="微软雅黑 Light" panose="020B0502040204020203" pitchFamily="34" charset="-122"/>
              </a:rPr>
              <a:t>_</a:t>
            </a:r>
            <a:r>
              <a:rPr lang="en-US" altLang="zh-CN" dirty="0" err="1">
                <a:latin typeface="微软雅黑 Light" panose="020B0502040204020203" pitchFamily="34" charset="-122"/>
                <a:ea typeface="微软雅黑 Light" panose="020B0502040204020203" pitchFamily="34" charset="-122"/>
              </a:rPr>
              <a:t>config.yml</a:t>
            </a:r>
            <a:r>
              <a:rPr lang="zh-CN" altLang="en-US" dirty="0">
                <a:latin typeface="微软雅黑 Light" panose="020B0502040204020203" pitchFamily="34" charset="-122"/>
                <a:ea typeface="微软雅黑 Light" panose="020B0502040204020203" pitchFamily="34" charset="-122"/>
              </a:rPr>
              <a:t>文件</a:t>
            </a:r>
          </a:p>
        </p:txBody>
      </p:sp>
      <p:pic>
        <p:nvPicPr>
          <p:cNvPr id="26626" name="Picture 2" descr="C:\Users\54261\AppData\Roaming\Tencent\Users\542618634\QQ\WinTemp\RichOle\}97WKCIV%}~Q0@BDCR5`O@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222" y="4894844"/>
            <a:ext cx="5286375" cy="1524000"/>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p:cNvSpPr txBox="1"/>
          <p:nvPr/>
        </p:nvSpPr>
        <p:spPr>
          <a:xfrm>
            <a:off x="7578369" y="5056679"/>
            <a:ext cx="4544620" cy="1200329"/>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将最底端的</a:t>
            </a:r>
            <a:r>
              <a:rPr lang="en-US" altLang="zh-CN" dirty="0">
                <a:latin typeface="微软雅黑 Light" panose="020B0502040204020203" pitchFamily="34" charset="-122"/>
                <a:ea typeface="微软雅黑 Light" panose="020B0502040204020203" pitchFamily="34" charset="-122"/>
              </a:rPr>
              <a:t>deploy</a:t>
            </a:r>
            <a:r>
              <a:rPr lang="zh-CN" altLang="en-US" dirty="0">
                <a:latin typeface="微软雅黑 Light" panose="020B0502040204020203" pitchFamily="34" charset="-122"/>
                <a:ea typeface="微软雅黑 Light" panose="020B0502040204020203" pitchFamily="34" charset="-122"/>
              </a:rPr>
              <a:t>项修改成如图所示。</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注意冒号后面要跟一个空格。</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注意</a:t>
            </a:r>
            <a:r>
              <a:rPr lang="en-US" altLang="zh-CN" dirty="0">
                <a:latin typeface="微软雅黑 Light" panose="020B0502040204020203" pitchFamily="34" charset="-122"/>
                <a:ea typeface="微软雅黑 Light" panose="020B0502040204020203" pitchFamily="34" charset="-122"/>
              </a:rPr>
              <a:t>repo</a:t>
            </a:r>
            <a:r>
              <a:rPr lang="zh-CN" altLang="en-US" dirty="0">
                <a:latin typeface="微软雅黑 Light" panose="020B0502040204020203" pitchFamily="34" charset="-122"/>
                <a:ea typeface="微软雅黑 Light" panose="020B0502040204020203" pitchFamily="34" charset="-122"/>
              </a:rPr>
              <a:t>的地址是你刚才</a:t>
            </a:r>
            <a:r>
              <a:rPr lang="en-US" altLang="zh-CN" dirty="0" err="1">
                <a:latin typeface="微软雅黑 Light" panose="020B0502040204020203" pitchFamily="34" charset="-122"/>
                <a:ea typeface="微软雅黑 Light" panose="020B0502040204020203" pitchFamily="34" charset="-122"/>
              </a:rPr>
              <a:t>github</a:t>
            </a:r>
            <a:r>
              <a:rPr lang="zh-CN" altLang="en-US" dirty="0">
                <a:latin typeface="微软雅黑 Light" panose="020B0502040204020203" pitchFamily="34" charset="-122"/>
                <a:ea typeface="微软雅黑 Light" panose="020B0502040204020203" pitchFamily="34" charset="-122"/>
              </a:rPr>
              <a:t>创建的仓库地址。最好采用</a:t>
            </a:r>
            <a:r>
              <a:rPr lang="en-US" altLang="zh-CN" dirty="0" err="1">
                <a:latin typeface="微软雅黑 Light" panose="020B0502040204020203" pitchFamily="34" charset="-122"/>
                <a:ea typeface="微软雅黑 Light" panose="020B0502040204020203" pitchFamily="34" charset="-122"/>
              </a:rPr>
              <a:t>git</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打头的</a:t>
            </a:r>
            <a:r>
              <a:rPr lang="en-US" altLang="zh-CN" dirty="0" err="1">
                <a:latin typeface="微软雅黑 Light" panose="020B0502040204020203" pitchFamily="34" charset="-122"/>
                <a:ea typeface="微软雅黑 Light" panose="020B0502040204020203" pitchFamily="34" charset="-122"/>
              </a:rPr>
              <a:t>ssh</a:t>
            </a:r>
            <a:r>
              <a:rPr lang="zh-CN" altLang="en-US" dirty="0">
                <a:latin typeface="微软雅黑 Light" panose="020B0502040204020203" pitchFamily="34" charset="-122"/>
                <a:ea typeface="微软雅黑 Light" panose="020B0502040204020203" pitchFamily="34" charset="-122"/>
              </a:rPr>
              <a:t>地址。</a:t>
            </a:r>
          </a:p>
        </p:txBody>
      </p:sp>
    </p:spTree>
    <p:extLst>
      <p:ext uri="{BB962C8B-B14F-4D97-AF65-F5344CB8AC3E}">
        <p14:creationId xmlns:p14="http://schemas.microsoft.com/office/powerpoint/2010/main" val="1219730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72750" y="687897"/>
            <a:ext cx="7147420" cy="1477328"/>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修改完了之后，在当前仓库目录下打开</a:t>
            </a:r>
            <a:r>
              <a:rPr lang="en-US" altLang="zh-CN" dirty="0" err="1">
                <a:latin typeface="微软雅黑 Light" panose="020B0502040204020203" pitchFamily="34" charset="-122"/>
                <a:ea typeface="微软雅黑 Light" panose="020B0502040204020203" pitchFamily="34" charset="-122"/>
              </a:rPr>
              <a:t>gitbash</a:t>
            </a:r>
            <a:r>
              <a:rPr lang="zh-CN" altLang="en-US" dirty="0">
                <a:latin typeface="微软雅黑 Light" panose="020B0502040204020203" pitchFamily="34" charset="-122"/>
                <a:ea typeface="微软雅黑 Light" panose="020B0502040204020203" pitchFamily="34" charset="-122"/>
              </a:rPr>
              <a:t>，输入</a:t>
            </a:r>
            <a:endParaRPr lang="en-US" altLang="zh-CN" dirty="0">
              <a:latin typeface="微软雅黑 Light" panose="020B0502040204020203" pitchFamily="34" charset="-122"/>
              <a:ea typeface="微软雅黑 Light" panose="020B0502040204020203" pitchFamily="34" charset="-122"/>
            </a:endParaRPr>
          </a:p>
          <a:p>
            <a:r>
              <a:rPr lang="en-US" altLang="zh-CN" dirty="0" err="1">
                <a:latin typeface="微软雅黑 Light" panose="020B0502040204020203" pitchFamily="34" charset="-122"/>
                <a:ea typeface="微软雅黑 Light" panose="020B0502040204020203" pitchFamily="34" charset="-122"/>
              </a:rPr>
              <a:t>hexo</a:t>
            </a:r>
            <a:r>
              <a:rPr lang="en-US" altLang="zh-CN" dirty="0">
                <a:latin typeface="微软雅黑 Light" panose="020B0502040204020203" pitchFamily="34" charset="-122"/>
                <a:ea typeface="微软雅黑 Light" panose="020B0502040204020203" pitchFamily="34" charset="-122"/>
              </a:rPr>
              <a:t> g &amp;&amp; </a:t>
            </a:r>
            <a:r>
              <a:rPr lang="en-US" altLang="zh-CN" dirty="0" err="1">
                <a:latin typeface="微软雅黑 Light" panose="020B0502040204020203" pitchFamily="34" charset="-122"/>
                <a:ea typeface="微软雅黑 Light" panose="020B0502040204020203" pitchFamily="34" charset="-122"/>
              </a:rPr>
              <a:t>hexo</a:t>
            </a:r>
            <a:r>
              <a:rPr lang="en-US" altLang="zh-CN" dirty="0">
                <a:latin typeface="微软雅黑 Light" panose="020B0502040204020203" pitchFamily="34" charset="-122"/>
                <a:ea typeface="微软雅黑 Light" panose="020B0502040204020203" pitchFamily="34" charset="-122"/>
              </a:rPr>
              <a:t> d</a:t>
            </a:r>
            <a:r>
              <a:rPr lang="zh-CN" altLang="en-US" dirty="0">
                <a:latin typeface="微软雅黑 Light" panose="020B0502040204020203" pitchFamily="34" charset="-122"/>
                <a:ea typeface="微软雅黑 Light" panose="020B0502040204020203" pitchFamily="34" charset="-122"/>
              </a:rPr>
              <a:t>并回车</a:t>
            </a:r>
            <a:endParaRPr lang="en-US" altLang="zh-CN" dirty="0">
              <a:latin typeface="微软雅黑 Light" panose="020B0502040204020203" pitchFamily="34" charset="-122"/>
              <a:ea typeface="微软雅黑 Light" panose="020B0502040204020203" pitchFamily="34" charset="-122"/>
            </a:endParaRPr>
          </a:p>
          <a:p>
            <a:r>
              <a:rPr lang="en-US" altLang="zh-CN" dirty="0" err="1">
                <a:latin typeface="微软雅黑 Light" panose="020B0502040204020203" pitchFamily="34" charset="-122"/>
                <a:ea typeface="微软雅黑 Light" panose="020B0502040204020203" pitchFamily="34" charset="-122"/>
              </a:rPr>
              <a:t>hexo</a:t>
            </a:r>
            <a:r>
              <a:rPr lang="en-US" altLang="zh-CN" dirty="0">
                <a:latin typeface="微软雅黑 Light" panose="020B0502040204020203" pitchFamily="34" charset="-122"/>
                <a:ea typeface="微软雅黑 Light" panose="020B0502040204020203" pitchFamily="34" charset="-122"/>
              </a:rPr>
              <a:t> g</a:t>
            </a:r>
            <a:r>
              <a:rPr lang="zh-CN" altLang="en-US" dirty="0">
                <a:latin typeface="微软雅黑 Light" panose="020B0502040204020203" pitchFamily="34" charset="-122"/>
                <a:ea typeface="微软雅黑 Light" panose="020B0502040204020203" pitchFamily="34" charset="-122"/>
              </a:rPr>
              <a:t>的意思是将所写的博客</a:t>
            </a:r>
            <a:r>
              <a:rPr lang="en-US" altLang="zh-CN" dirty="0">
                <a:latin typeface="微软雅黑 Light" panose="020B0502040204020203" pitchFamily="34" charset="-122"/>
                <a:ea typeface="微软雅黑 Light" panose="020B0502040204020203" pitchFamily="34" charset="-122"/>
              </a:rPr>
              <a:t>md</a:t>
            </a:r>
            <a:r>
              <a:rPr lang="zh-CN" altLang="en-US" dirty="0">
                <a:latin typeface="微软雅黑 Light" panose="020B0502040204020203" pitchFamily="34" charset="-122"/>
                <a:ea typeface="微软雅黑 Light" panose="020B0502040204020203" pitchFamily="34" charset="-122"/>
              </a:rPr>
              <a:t>文件生成网页文件。</a:t>
            </a:r>
            <a:endParaRPr lang="en-US" altLang="zh-CN" dirty="0">
              <a:latin typeface="微软雅黑 Light" panose="020B0502040204020203" pitchFamily="34" charset="-122"/>
              <a:ea typeface="微软雅黑 Light" panose="020B0502040204020203" pitchFamily="34" charset="-122"/>
            </a:endParaRPr>
          </a:p>
          <a:p>
            <a:r>
              <a:rPr lang="en-US" altLang="zh-CN" dirty="0" err="1">
                <a:latin typeface="微软雅黑 Light" panose="020B0502040204020203" pitchFamily="34" charset="-122"/>
                <a:ea typeface="微软雅黑 Light" panose="020B0502040204020203" pitchFamily="34" charset="-122"/>
              </a:rPr>
              <a:t>hexo</a:t>
            </a:r>
            <a:r>
              <a:rPr lang="en-US" altLang="zh-CN" dirty="0">
                <a:latin typeface="微软雅黑 Light" panose="020B0502040204020203" pitchFamily="34" charset="-122"/>
                <a:ea typeface="微软雅黑 Light" panose="020B0502040204020203" pitchFamily="34" charset="-122"/>
              </a:rPr>
              <a:t> d</a:t>
            </a:r>
            <a:r>
              <a:rPr lang="zh-CN" altLang="en-US" dirty="0">
                <a:latin typeface="微软雅黑 Light" panose="020B0502040204020203" pitchFamily="34" charset="-122"/>
                <a:ea typeface="微软雅黑 Light" panose="020B0502040204020203" pitchFamily="34" charset="-122"/>
              </a:rPr>
              <a:t>的意思是将所生成的内容推送到远端仓库（也就是</a:t>
            </a:r>
            <a:r>
              <a:rPr lang="en-US" altLang="zh-CN" dirty="0" err="1">
                <a:latin typeface="微软雅黑 Light" panose="020B0502040204020203" pitchFamily="34" charset="-122"/>
                <a:ea typeface="微软雅黑 Light" panose="020B0502040204020203" pitchFamily="34" charset="-122"/>
              </a:rPr>
              <a:t>hexo</a:t>
            </a:r>
            <a:r>
              <a:rPr lang="zh-CN" altLang="en-US" dirty="0">
                <a:latin typeface="微软雅黑 Light" panose="020B0502040204020203" pitchFamily="34" charset="-122"/>
                <a:ea typeface="微软雅黑 Light" panose="020B0502040204020203" pitchFamily="34" charset="-122"/>
              </a:rPr>
              <a:t>帮我们完成了</a:t>
            </a:r>
            <a:r>
              <a:rPr lang="en-US" altLang="zh-CN" dirty="0">
                <a:latin typeface="微软雅黑 Light" panose="020B0502040204020203" pitchFamily="34" charset="-122"/>
                <a:ea typeface="微软雅黑 Light" panose="020B0502040204020203" pitchFamily="34" charset="-122"/>
              </a:rPr>
              <a:t>commit</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pull</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push</a:t>
            </a:r>
            <a:r>
              <a:rPr lang="zh-CN" altLang="en-US" dirty="0">
                <a:latin typeface="微软雅黑 Light" panose="020B0502040204020203" pitchFamily="34" charset="-122"/>
                <a:ea typeface="微软雅黑 Light" panose="020B0502040204020203" pitchFamily="34" charset="-122"/>
              </a:rPr>
              <a:t>的操作）</a:t>
            </a:r>
          </a:p>
        </p:txBody>
      </p:sp>
      <p:pic>
        <p:nvPicPr>
          <p:cNvPr id="27649" name="Picture 1" descr="C:\Users\54261\AppData\Roaming\Tencent\Users\542618634\QQ\WinTemp\RichOle\67T[3@25V9Q1KB]~LFN3K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750" y="2165225"/>
            <a:ext cx="6696075" cy="26670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2172750" y="4950903"/>
            <a:ext cx="7147420"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第一次推送因为推送的文件过多所以会卡住一段时间，这是正常的。</a:t>
            </a:r>
          </a:p>
        </p:txBody>
      </p:sp>
      <p:pic>
        <p:nvPicPr>
          <p:cNvPr id="27650" name="Picture 2" descr="C:\Users\54261\AppData\Roaming\Tencent\Users\542618634\QQ\WinTemp\RichOle\0$JUK@PAAVOO}C1VQQ0J{4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2750" y="5438913"/>
            <a:ext cx="5638800" cy="65722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2258038" y="6214816"/>
            <a:ext cx="7147420"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推送结束后会通知</a:t>
            </a:r>
            <a:r>
              <a:rPr lang="en-US" altLang="zh-CN" dirty="0">
                <a:latin typeface="微软雅黑 Light" panose="020B0502040204020203" pitchFamily="34" charset="-122"/>
                <a:ea typeface="微软雅黑 Light" panose="020B0502040204020203" pitchFamily="34" charset="-122"/>
              </a:rPr>
              <a:t>Deploy done</a:t>
            </a:r>
            <a:r>
              <a:rPr lang="zh-CN" altLang="en-US" dirty="0">
                <a:latin typeface="微软雅黑 Light" panose="020B0502040204020203" pitchFamily="34" charset="-122"/>
                <a:ea typeface="微软雅黑 Light" panose="020B0502040204020203" pitchFamily="34" charset="-122"/>
              </a:rPr>
              <a:t>。至此博客搭建成功。</a:t>
            </a:r>
          </a:p>
        </p:txBody>
      </p:sp>
    </p:spTree>
    <p:extLst>
      <p:ext uri="{BB962C8B-B14F-4D97-AF65-F5344CB8AC3E}">
        <p14:creationId xmlns:p14="http://schemas.microsoft.com/office/powerpoint/2010/main" val="1109389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02297" y="177744"/>
            <a:ext cx="10117123" cy="4781970"/>
          </a:xfrm>
          <a:prstGeom prst="rect">
            <a:avLst/>
          </a:prstGeom>
        </p:spPr>
      </p:pic>
      <p:sp>
        <p:nvSpPr>
          <p:cNvPr id="9" name="文本框 5"/>
          <p:cNvSpPr txBox="1"/>
          <p:nvPr/>
        </p:nvSpPr>
        <p:spPr>
          <a:xfrm>
            <a:off x="1602297" y="5081523"/>
            <a:ext cx="10117123" cy="120032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dirty="0">
                <a:latin typeface="微软雅黑 Light" panose="020B0502040204020203" pitchFamily="34" charset="-122"/>
                <a:ea typeface="微软雅黑 Light" panose="020B0502040204020203" pitchFamily="34" charset="-122"/>
              </a:rPr>
              <a:t>一旦推送成功就能访问了。访问地址就是你的名字</a:t>
            </a:r>
            <a:r>
              <a:rPr lang="en-US" altLang="zh-CN" dirty="0">
                <a:latin typeface="微软雅黑 Light" panose="020B0502040204020203" pitchFamily="34" charset="-122"/>
                <a:ea typeface="微软雅黑 Light" panose="020B0502040204020203" pitchFamily="34" charset="-122"/>
              </a:rPr>
              <a:t>.github.io</a:t>
            </a:r>
            <a:r>
              <a:rPr lang="zh-CN" altLang="en-US" dirty="0">
                <a:latin typeface="微软雅黑 Light" panose="020B0502040204020203" pitchFamily="34" charset="-122"/>
                <a:ea typeface="微软雅黑 Light" panose="020B0502040204020203" pitchFamily="34" charset="-122"/>
              </a:rPr>
              <a:t>。以后要写博客，就直接进入</a:t>
            </a:r>
            <a:r>
              <a:rPr lang="en-US" altLang="zh-CN" dirty="0">
                <a:latin typeface="微软雅黑 Light" panose="020B0502040204020203" pitchFamily="34" charset="-122"/>
                <a:ea typeface="微软雅黑 Light" panose="020B0502040204020203" pitchFamily="34" charset="-122"/>
              </a:rPr>
              <a:t>source</a:t>
            </a:r>
            <a:r>
              <a:rPr lang="zh-CN" altLang="en-US" dirty="0">
                <a:latin typeface="微软雅黑 Light" panose="020B0502040204020203" pitchFamily="34" charset="-122"/>
                <a:ea typeface="微软雅黑 Light" panose="020B0502040204020203" pitchFamily="34" charset="-122"/>
              </a:rPr>
              <a:t>文件夹下的</a:t>
            </a:r>
            <a:r>
              <a:rPr lang="en-US" altLang="zh-CN" dirty="0">
                <a:latin typeface="微软雅黑 Light" panose="020B0502040204020203" pitchFamily="34" charset="-122"/>
                <a:ea typeface="微软雅黑 Light" panose="020B0502040204020203" pitchFamily="34" charset="-122"/>
              </a:rPr>
              <a:t>_post</a:t>
            </a:r>
            <a:r>
              <a:rPr lang="zh-CN" altLang="en-US" dirty="0">
                <a:latin typeface="微软雅黑 Light" panose="020B0502040204020203" pitchFamily="34" charset="-122"/>
                <a:ea typeface="微软雅黑 Light" panose="020B0502040204020203" pitchFamily="34" charset="-122"/>
              </a:rPr>
              <a:t>文件夹，将你写好的</a:t>
            </a:r>
            <a:r>
              <a:rPr lang="en-US" altLang="zh-CN" dirty="0">
                <a:latin typeface="微软雅黑 Light" panose="020B0502040204020203" pitchFamily="34" charset="-122"/>
                <a:ea typeface="微软雅黑 Light" panose="020B0502040204020203" pitchFamily="34" charset="-122"/>
              </a:rPr>
              <a:t>md</a:t>
            </a:r>
            <a:r>
              <a:rPr lang="zh-CN" altLang="en-US" dirty="0">
                <a:latin typeface="微软雅黑 Light" panose="020B0502040204020203" pitchFamily="34" charset="-122"/>
                <a:ea typeface="微软雅黑 Light" panose="020B0502040204020203" pitchFamily="34" charset="-122"/>
              </a:rPr>
              <a:t>文件放进去，然后在</a:t>
            </a:r>
            <a:r>
              <a:rPr lang="en-US" altLang="zh-CN" dirty="0" err="1">
                <a:latin typeface="微软雅黑 Light" panose="020B0502040204020203" pitchFamily="34" charset="-122"/>
                <a:ea typeface="微软雅黑 Light" panose="020B0502040204020203" pitchFamily="34" charset="-122"/>
              </a:rPr>
              <a:t>hexo</a:t>
            </a:r>
            <a:r>
              <a:rPr lang="zh-CN" altLang="en-US" dirty="0">
                <a:latin typeface="微软雅黑 Light" panose="020B0502040204020203" pitchFamily="34" charset="-122"/>
                <a:ea typeface="微软雅黑 Light" panose="020B0502040204020203" pitchFamily="34" charset="-122"/>
              </a:rPr>
              <a:t>博客文件夹根目录下执行</a:t>
            </a:r>
            <a:r>
              <a:rPr lang="en-US" altLang="zh-CN" dirty="0" err="1">
                <a:latin typeface="微软雅黑 Light" panose="020B0502040204020203" pitchFamily="34" charset="-122"/>
                <a:ea typeface="微软雅黑 Light" panose="020B0502040204020203" pitchFamily="34" charset="-122"/>
              </a:rPr>
              <a:t>hexo</a:t>
            </a:r>
            <a:r>
              <a:rPr lang="en-US" altLang="zh-CN" dirty="0">
                <a:latin typeface="微软雅黑 Light" panose="020B0502040204020203" pitchFamily="34" charset="-122"/>
                <a:ea typeface="微软雅黑 Light" panose="020B0502040204020203" pitchFamily="34" charset="-122"/>
              </a:rPr>
              <a:t> g &amp;&amp; </a:t>
            </a:r>
            <a:r>
              <a:rPr lang="en-US" altLang="zh-CN" dirty="0" err="1">
                <a:latin typeface="微软雅黑 Light" panose="020B0502040204020203" pitchFamily="34" charset="-122"/>
                <a:ea typeface="微软雅黑 Light" panose="020B0502040204020203" pitchFamily="34" charset="-122"/>
              </a:rPr>
              <a:t>hexo</a:t>
            </a:r>
            <a:r>
              <a:rPr lang="en-US" altLang="zh-CN" dirty="0">
                <a:latin typeface="微软雅黑 Light" panose="020B0502040204020203" pitchFamily="34" charset="-122"/>
                <a:ea typeface="微软雅黑 Light" panose="020B0502040204020203" pitchFamily="34" charset="-122"/>
              </a:rPr>
              <a:t> d</a:t>
            </a:r>
            <a:r>
              <a:rPr lang="zh-CN" altLang="en-US" dirty="0">
                <a:latin typeface="微软雅黑 Light" panose="020B0502040204020203" pitchFamily="34" charset="-122"/>
                <a:ea typeface="微软雅黑 Light" panose="020B0502040204020203" pitchFamily="34" charset="-122"/>
              </a:rPr>
              <a:t>就能将你的博客更新了。具体的</a:t>
            </a:r>
            <a:r>
              <a:rPr lang="en-US" altLang="zh-CN" dirty="0">
                <a:latin typeface="微软雅黑 Light" panose="020B0502040204020203" pitchFamily="34" charset="-122"/>
                <a:ea typeface="微软雅黑 Light" panose="020B0502040204020203" pitchFamily="34" charset="-122"/>
              </a:rPr>
              <a:t>md</a:t>
            </a:r>
            <a:r>
              <a:rPr lang="zh-CN" altLang="en-US" dirty="0">
                <a:latin typeface="微软雅黑 Light" panose="020B0502040204020203" pitchFamily="34" charset="-122"/>
                <a:ea typeface="微软雅黑 Light" panose="020B0502040204020203" pitchFamily="34" charset="-122"/>
              </a:rPr>
              <a:t>文件的一些格式还需要你们自己去看看写</a:t>
            </a:r>
            <a:r>
              <a:rPr lang="en-US" altLang="zh-CN" dirty="0" err="1">
                <a:latin typeface="微软雅黑 Light" panose="020B0502040204020203" pitchFamily="34" charset="-122"/>
                <a:ea typeface="微软雅黑 Light" panose="020B0502040204020203" pitchFamily="34" charset="-122"/>
              </a:rPr>
              <a:t>hexo</a:t>
            </a:r>
            <a:r>
              <a:rPr lang="zh-CN" altLang="en-US" dirty="0">
                <a:latin typeface="微软雅黑 Light" panose="020B0502040204020203" pitchFamily="34" charset="-122"/>
                <a:ea typeface="微软雅黑 Light" panose="020B0502040204020203" pitchFamily="34" charset="-122"/>
              </a:rPr>
              <a:t>的一些教程。</a:t>
            </a:r>
          </a:p>
        </p:txBody>
      </p:sp>
    </p:spTree>
    <p:extLst>
      <p:ext uri="{BB962C8B-B14F-4D97-AF65-F5344CB8AC3E}">
        <p14:creationId xmlns:p14="http://schemas.microsoft.com/office/powerpoint/2010/main" val="3754915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TEAM-SZ</a:t>
            </a:r>
            <a:r>
              <a:rPr lang="zh-CN" altLang="en-US" dirty="0"/>
              <a:t>团队培训</a:t>
            </a:r>
          </a:p>
        </p:txBody>
      </p:sp>
      <p:sp>
        <p:nvSpPr>
          <p:cNvPr id="3" name="副标题 2"/>
          <p:cNvSpPr>
            <a:spLocks noGrp="1"/>
          </p:cNvSpPr>
          <p:nvPr>
            <p:ph type="subTitle" idx="1"/>
          </p:nvPr>
        </p:nvSpPr>
        <p:spPr/>
        <p:txBody>
          <a:bodyPr/>
          <a:lstStyle/>
          <a:p>
            <a:r>
              <a:rPr lang="en-US" altLang="zh-CN" dirty="0">
                <a:latin typeface=".萍方-简" panose="020B0300000000000000" pitchFamily="34" charset="-122"/>
                <a:ea typeface=".萍方-简" panose="020B0300000000000000" pitchFamily="34" charset="-122"/>
              </a:rPr>
              <a:t>3.Git</a:t>
            </a:r>
            <a:r>
              <a:rPr lang="zh-CN" altLang="en-US" dirty="0">
                <a:latin typeface=".萍方-简" panose="020B0300000000000000" pitchFamily="34" charset="-122"/>
                <a:ea typeface=".萍方-简" panose="020B0300000000000000" pitchFamily="34" charset="-122"/>
              </a:rPr>
              <a:t>的使用</a:t>
            </a:r>
          </a:p>
        </p:txBody>
      </p:sp>
      <p:sp>
        <p:nvSpPr>
          <p:cNvPr id="4" name="文本框 3"/>
          <p:cNvSpPr txBox="1"/>
          <p:nvPr/>
        </p:nvSpPr>
        <p:spPr>
          <a:xfrm>
            <a:off x="9854814" y="5015469"/>
            <a:ext cx="1648208" cy="369332"/>
          </a:xfrm>
          <a:prstGeom prst="rect">
            <a:avLst/>
          </a:prstGeom>
          <a:noFill/>
        </p:spPr>
        <p:txBody>
          <a:bodyPr wrap="none" rtlCol="0">
            <a:spAutoFit/>
          </a:bodyPr>
          <a:lstStyle/>
          <a:p>
            <a:r>
              <a:rPr lang="en-US" altLang="zh-CN" dirty="0"/>
              <a:t>By Molunerfinn</a:t>
            </a:r>
            <a:endParaRPr lang="zh-CN" altLang="en-US" dirty="0"/>
          </a:p>
        </p:txBody>
      </p:sp>
      <p:sp>
        <p:nvSpPr>
          <p:cNvPr id="5" name="文本框 4"/>
          <p:cNvSpPr txBox="1"/>
          <p:nvPr/>
        </p:nvSpPr>
        <p:spPr>
          <a:xfrm>
            <a:off x="7215712" y="4938525"/>
            <a:ext cx="543739" cy="523220"/>
          </a:xfrm>
          <a:prstGeom prst="rect">
            <a:avLst/>
          </a:prstGeom>
          <a:noFill/>
        </p:spPr>
        <p:txBody>
          <a:bodyPr wrap="none" rtlCol="0">
            <a:spAutoFit/>
          </a:bodyPr>
          <a:lstStyle/>
          <a:p>
            <a:r>
              <a:rPr lang="zh-CN" altLang="en-US" sz="2800" dirty="0"/>
              <a:t>完</a:t>
            </a:r>
          </a:p>
        </p:txBody>
      </p:sp>
    </p:spTree>
    <p:extLst>
      <p:ext uri="{BB962C8B-B14F-4D97-AF65-F5344CB8AC3E}">
        <p14:creationId xmlns:p14="http://schemas.microsoft.com/office/powerpoint/2010/main" val="1211539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763874" y="360727"/>
            <a:ext cx="1005403" cy="584775"/>
          </a:xfrm>
          <a:prstGeom prst="rect">
            <a:avLst/>
          </a:prstGeom>
          <a:noFill/>
        </p:spPr>
        <p:txBody>
          <a:bodyPr wrap="none" rtlCol="0">
            <a:spAutoFit/>
          </a:bodyPr>
          <a:lstStyle/>
          <a:p>
            <a:r>
              <a:rPr lang="zh-CN" altLang="en-US" sz="3200" dirty="0">
                <a:latin typeface="微软雅黑 Light" panose="020B0502040204020203" pitchFamily="34" charset="-122"/>
                <a:ea typeface="微软雅黑 Light" panose="020B0502040204020203" pitchFamily="34" charset="-122"/>
              </a:rPr>
              <a:t>开篇</a:t>
            </a:r>
          </a:p>
        </p:txBody>
      </p:sp>
      <p:sp>
        <p:nvSpPr>
          <p:cNvPr id="2" name="文本框 1"/>
          <p:cNvSpPr txBox="1"/>
          <p:nvPr/>
        </p:nvSpPr>
        <p:spPr>
          <a:xfrm>
            <a:off x="1838801" y="945502"/>
            <a:ext cx="4461331"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讲</a:t>
            </a:r>
            <a:r>
              <a:rPr lang="en-US" altLang="zh-CN" sz="1600" dirty="0" err="1">
                <a:latin typeface="微软雅黑 Light" panose="020B0502040204020203" pitchFamily="34" charset="-122"/>
                <a:ea typeface="微软雅黑 Light" panose="020B0502040204020203" pitchFamily="34" charset="-122"/>
              </a:rPr>
              <a:t>Git</a:t>
            </a:r>
            <a:r>
              <a:rPr lang="zh-CN" altLang="en-US" sz="1600" dirty="0">
                <a:latin typeface="微软雅黑 Light" panose="020B0502040204020203" pitchFamily="34" charset="-122"/>
                <a:ea typeface="微软雅黑 Light" panose="020B0502040204020203" pitchFamily="34" charset="-122"/>
              </a:rPr>
              <a:t>之前，我们必须先了解一下为什么需要它。</a:t>
            </a:r>
          </a:p>
        </p:txBody>
      </p:sp>
      <p:sp>
        <p:nvSpPr>
          <p:cNvPr id="8" name="文本框 7"/>
          <p:cNvSpPr txBox="1"/>
          <p:nvPr/>
        </p:nvSpPr>
        <p:spPr>
          <a:xfrm>
            <a:off x="1838801" y="1361000"/>
            <a:ext cx="9234667" cy="1323439"/>
          </a:xfrm>
          <a:prstGeom prst="rect">
            <a:avLst/>
          </a:prstGeom>
          <a:noFill/>
        </p:spPr>
        <p:txBody>
          <a:bodyPr wrap="square" rtlCol="0">
            <a:spAutoFit/>
          </a:bodyPr>
          <a:lstStyle/>
          <a:p>
            <a:r>
              <a:rPr lang="en-US" altLang="zh-CN" sz="1600" dirty="0">
                <a:latin typeface="微软雅黑 Light" panose="020B0502040204020203" pitchFamily="34" charset="-122"/>
                <a:ea typeface="微软雅黑 Light" panose="020B0502040204020203" pitchFamily="34" charset="-122"/>
              </a:rPr>
              <a:t>Linux</a:t>
            </a:r>
            <a:r>
              <a:rPr lang="zh-CN" altLang="en-US" sz="1600" dirty="0">
                <a:latin typeface="微软雅黑 Light" panose="020B0502040204020203" pitchFamily="34" charset="-122"/>
                <a:ea typeface="微软雅黑 Light" panose="020B0502040204020203" pitchFamily="34" charset="-122"/>
              </a:rPr>
              <a:t>创始人</a:t>
            </a:r>
            <a:r>
              <a:rPr lang="en-US" altLang="zh-CN" sz="1600" dirty="0">
                <a:latin typeface="微软雅黑 Light" panose="020B0502040204020203" pitchFamily="34" charset="-122"/>
                <a:ea typeface="微软雅黑 Light" panose="020B0502040204020203" pitchFamily="34" charset="-122"/>
              </a:rPr>
              <a:t>Linus</a:t>
            </a:r>
            <a:r>
              <a:rPr lang="zh-CN" altLang="en-US" sz="1600" dirty="0">
                <a:latin typeface="微软雅黑 Light" panose="020B0502040204020203" pitchFamily="34" charset="-122"/>
                <a:ea typeface="微软雅黑 Light" panose="020B0502040204020203" pitchFamily="34" charset="-122"/>
              </a:rPr>
              <a:t>在创建</a:t>
            </a:r>
            <a:r>
              <a:rPr lang="en-US" altLang="zh-CN" sz="1600" dirty="0">
                <a:latin typeface="微软雅黑 Light" panose="020B0502040204020203" pitchFamily="34" charset="-122"/>
                <a:ea typeface="微软雅黑 Light" panose="020B0502040204020203" pitchFamily="34" charset="-122"/>
              </a:rPr>
              <a:t>Linux</a:t>
            </a:r>
            <a:r>
              <a:rPr lang="zh-CN" altLang="en-US" sz="1600" dirty="0">
                <a:latin typeface="微软雅黑 Light" panose="020B0502040204020203" pitchFamily="34" charset="-122"/>
                <a:ea typeface="微软雅黑 Light" panose="020B0502040204020203" pitchFamily="34" charset="-122"/>
              </a:rPr>
              <a:t>之初，接受全世界开发者所提出的更新建议。所有补丁、</a:t>
            </a:r>
            <a:r>
              <a:rPr lang="en-US" altLang="zh-CN" sz="1600" dirty="0">
                <a:latin typeface="微软雅黑 Light" panose="020B0502040204020203" pitchFamily="34" charset="-122"/>
                <a:ea typeface="微软雅黑 Light" panose="020B0502040204020203" pitchFamily="34" charset="-122"/>
              </a:rPr>
              <a:t>BUG</a:t>
            </a:r>
            <a:r>
              <a:rPr lang="zh-CN" altLang="en-US" sz="1600" dirty="0">
                <a:latin typeface="微软雅黑 Light" panose="020B0502040204020203" pitchFamily="34" charset="-122"/>
                <a:ea typeface="微软雅黑 Light" panose="020B0502040204020203" pitchFamily="34" charset="-122"/>
              </a:rPr>
              <a:t>修复、功能更新全部由他手动进行。通常而言，一个开发者给他提出更新建议的时候，他从开发者那边拿到代码，必须和自己的代码比对哪些部分更新了，然后手动复制粘贴等方式对</a:t>
            </a:r>
            <a:r>
              <a:rPr lang="en-US" altLang="zh-CN" sz="1600" dirty="0">
                <a:latin typeface="微软雅黑 Light" panose="020B0502040204020203" pitchFamily="34" charset="-122"/>
                <a:ea typeface="微软雅黑 Light" panose="020B0502040204020203" pitchFamily="34" charset="-122"/>
              </a:rPr>
              <a:t>Linux</a:t>
            </a:r>
            <a:r>
              <a:rPr lang="zh-CN" altLang="en-US" sz="1600" dirty="0">
                <a:latin typeface="微软雅黑 Light" panose="020B0502040204020203" pitchFamily="34" charset="-122"/>
                <a:ea typeface="微软雅黑 Light" panose="020B0502040204020203" pitchFamily="34" charset="-122"/>
              </a:rPr>
              <a:t>内核进行更新。最初由于开发者贡献的代码不多，所以手动更新的方式也还凑活。但是久而久之，越来越多的开发者加入了</a:t>
            </a:r>
            <a:r>
              <a:rPr lang="en-US" altLang="zh-CN" sz="1600" dirty="0">
                <a:latin typeface="微软雅黑 Light" panose="020B0502040204020203" pitchFamily="34" charset="-122"/>
                <a:ea typeface="微软雅黑 Light" panose="020B0502040204020203" pitchFamily="34" charset="-122"/>
              </a:rPr>
              <a:t>Linux</a:t>
            </a:r>
            <a:r>
              <a:rPr lang="zh-CN" altLang="en-US" sz="1600" dirty="0">
                <a:latin typeface="微软雅黑 Light" panose="020B0502040204020203" pitchFamily="34" charset="-122"/>
                <a:ea typeface="微软雅黑 Light" panose="020B0502040204020203" pitchFamily="34" charset="-122"/>
              </a:rPr>
              <a:t>内核编写的工作。</a:t>
            </a:r>
            <a:r>
              <a:rPr lang="en-US" altLang="zh-CN" sz="1600" dirty="0">
                <a:latin typeface="微软雅黑 Light" panose="020B0502040204020203" pitchFamily="34" charset="-122"/>
                <a:ea typeface="微软雅黑 Light" panose="020B0502040204020203" pitchFamily="34" charset="-122"/>
              </a:rPr>
              <a:t>Linus</a:t>
            </a:r>
            <a:r>
              <a:rPr lang="zh-CN" altLang="en-US" sz="1600" dirty="0">
                <a:latin typeface="微软雅黑 Light" panose="020B0502040204020203" pitchFamily="34" charset="-122"/>
                <a:ea typeface="微软雅黑 Light" panose="020B0502040204020203" pitchFamily="34" charset="-122"/>
              </a:rPr>
              <a:t>深感手动进行更新的方式太累了。于是他创建了</a:t>
            </a:r>
            <a:r>
              <a:rPr lang="en-US" altLang="zh-CN" sz="1600" dirty="0" err="1">
                <a:latin typeface="微软雅黑 Light" panose="020B0502040204020203" pitchFamily="34" charset="-122"/>
                <a:ea typeface="微软雅黑 Light" panose="020B0502040204020203" pitchFamily="34" charset="-122"/>
              </a:rPr>
              <a:t>Git</a:t>
            </a:r>
            <a:r>
              <a:rPr lang="zh-CN" altLang="en-US" sz="1600" dirty="0">
                <a:latin typeface="微软雅黑 Light" panose="020B0502040204020203" pitchFamily="34" charset="-122"/>
                <a:ea typeface="微软雅黑 Light" panose="020B0502040204020203" pitchFamily="34" charset="-122"/>
              </a:rPr>
              <a:t>。</a:t>
            </a:r>
          </a:p>
        </p:txBody>
      </p:sp>
      <p:sp>
        <p:nvSpPr>
          <p:cNvPr id="9" name="文本框 8"/>
          <p:cNvSpPr txBox="1"/>
          <p:nvPr/>
        </p:nvSpPr>
        <p:spPr>
          <a:xfrm>
            <a:off x="1838801" y="2761383"/>
            <a:ext cx="9234667" cy="2800767"/>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有了</a:t>
            </a:r>
            <a:r>
              <a:rPr lang="en-US" altLang="zh-CN" sz="1600" dirty="0" err="1">
                <a:latin typeface="微软雅黑 Light" panose="020B0502040204020203" pitchFamily="34" charset="-122"/>
                <a:ea typeface="微软雅黑 Light" panose="020B0502040204020203" pitchFamily="34" charset="-122"/>
              </a:rPr>
              <a:t>Git</a:t>
            </a:r>
            <a:r>
              <a:rPr lang="zh-CN" altLang="en-US" sz="1600" dirty="0">
                <a:latin typeface="微软雅黑 Light" panose="020B0502040204020203" pitchFamily="34" charset="-122"/>
                <a:ea typeface="微软雅黑 Light" panose="020B0502040204020203" pitchFamily="34" charset="-122"/>
              </a:rPr>
              <a:t>之后，代码的更新就方便多了。</a:t>
            </a:r>
            <a:r>
              <a:rPr lang="en-US" altLang="zh-CN" sz="1600" dirty="0" err="1">
                <a:latin typeface="微软雅黑 Light" panose="020B0502040204020203" pitchFamily="34" charset="-122"/>
                <a:ea typeface="微软雅黑 Light" panose="020B0502040204020203" pitchFamily="34" charset="-122"/>
              </a:rPr>
              <a:t>Git</a:t>
            </a:r>
            <a:r>
              <a:rPr lang="zh-CN" altLang="en-US" sz="1600" dirty="0">
                <a:latin typeface="微软雅黑 Light" panose="020B0502040204020203" pitchFamily="34" charset="-122"/>
                <a:ea typeface="微软雅黑 Light" panose="020B0502040204020203" pitchFamily="34" charset="-122"/>
              </a:rPr>
              <a:t>能够自动找出开发者提出的更新请求和当前版本上区别的地方，提示作者哪些地方需要更新。只要没有冲突，作者只需要进行</a:t>
            </a:r>
            <a:r>
              <a:rPr lang="en-US" altLang="zh-CN" sz="1600" dirty="0">
                <a:latin typeface="微软雅黑 Light" panose="020B0502040204020203" pitchFamily="34" charset="-122"/>
                <a:ea typeface="微软雅黑 Light" panose="020B0502040204020203" pitchFamily="34" charset="-122"/>
              </a:rPr>
              <a:t>merge</a:t>
            </a:r>
            <a:r>
              <a:rPr lang="zh-CN" altLang="en-US" sz="1600" dirty="0">
                <a:latin typeface="微软雅黑 Light" panose="020B0502040204020203" pitchFamily="34" charset="-122"/>
                <a:ea typeface="微软雅黑 Light" panose="020B0502040204020203" pitchFamily="34" charset="-122"/>
              </a:rPr>
              <a:t>（合并）操作即自动可完成代码更新。哪怕有冲突，也只需要进行冲突部分的解决再合并即可。大大提升了工作效率。</a:t>
            </a:r>
            <a:endParaRPr lang="en-US" altLang="zh-CN" sz="1600" dirty="0">
              <a:latin typeface="微软雅黑 Light" panose="020B0502040204020203" pitchFamily="34" charset="-122"/>
              <a:ea typeface="微软雅黑 Light" panose="020B0502040204020203" pitchFamily="34" charset="-122"/>
            </a:endParaRPr>
          </a:p>
          <a:p>
            <a:r>
              <a:rPr lang="zh-CN" altLang="en-US" sz="1600" dirty="0">
                <a:latin typeface="微软雅黑 Light" panose="020B0502040204020203" pitchFamily="34" charset="-122"/>
                <a:ea typeface="微软雅黑 Light" panose="020B0502040204020203" pitchFamily="34" charset="-122"/>
              </a:rPr>
              <a:t>并且</a:t>
            </a:r>
            <a:r>
              <a:rPr lang="en-US" altLang="zh-CN" sz="1600" dirty="0" err="1">
                <a:latin typeface="微软雅黑 Light" panose="020B0502040204020203" pitchFamily="34" charset="-122"/>
                <a:ea typeface="微软雅黑 Light" panose="020B0502040204020203" pitchFamily="34" charset="-122"/>
              </a:rPr>
              <a:t>Git</a:t>
            </a:r>
            <a:r>
              <a:rPr lang="zh-CN" altLang="en-US" sz="1600" dirty="0">
                <a:latin typeface="微软雅黑 Light" panose="020B0502040204020203" pitchFamily="34" charset="-122"/>
                <a:ea typeface="微软雅黑 Light" panose="020B0502040204020203" pitchFamily="34" charset="-122"/>
              </a:rPr>
              <a:t>作为版本控制工具，它能保存一个项目从开始到结束的所有版本信息。随时可以恢复到某个版本去。</a:t>
            </a:r>
            <a:endParaRPr lang="en-US" altLang="zh-CN" sz="1600" dirty="0">
              <a:latin typeface="微软雅黑 Light" panose="020B0502040204020203" pitchFamily="34" charset="-122"/>
              <a:ea typeface="微软雅黑 Light" panose="020B0502040204020203" pitchFamily="34" charset="-122"/>
            </a:endParaRPr>
          </a:p>
          <a:p>
            <a:endParaRPr lang="en-US" altLang="zh-CN" sz="1600" dirty="0">
              <a:latin typeface="微软雅黑 Light" panose="020B0502040204020203" pitchFamily="34" charset="-122"/>
              <a:ea typeface="微软雅黑 Light" panose="020B0502040204020203" pitchFamily="34" charset="-122"/>
            </a:endParaRPr>
          </a:p>
          <a:p>
            <a:r>
              <a:rPr lang="zh-CN" altLang="en-US" sz="1600" dirty="0">
                <a:latin typeface="微软雅黑 Light" panose="020B0502040204020203" pitchFamily="34" charset="-122"/>
                <a:ea typeface="微软雅黑 Light" panose="020B0502040204020203" pitchFamily="34" charset="-122"/>
              </a:rPr>
              <a:t>这里，对于版本这个词可能会比较难以理解。</a:t>
            </a:r>
            <a:endParaRPr lang="en-US" altLang="zh-CN" sz="1600" dirty="0">
              <a:latin typeface="微软雅黑 Light" panose="020B0502040204020203" pitchFamily="34" charset="-122"/>
              <a:ea typeface="微软雅黑 Light" panose="020B0502040204020203" pitchFamily="34" charset="-122"/>
            </a:endParaRPr>
          </a:p>
          <a:p>
            <a:r>
              <a:rPr lang="zh-CN" altLang="en-US" sz="1600" dirty="0">
                <a:latin typeface="微软雅黑 Light" panose="020B0502040204020203" pitchFamily="34" charset="-122"/>
                <a:ea typeface="微软雅黑 Light" panose="020B0502040204020203" pitchFamily="34" charset="-122"/>
              </a:rPr>
              <a:t>实际上，对于</a:t>
            </a:r>
            <a:r>
              <a:rPr lang="en-US" altLang="zh-CN" sz="1600" dirty="0" err="1">
                <a:latin typeface="微软雅黑 Light" panose="020B0502040204020203" pitchFamily="34" charset="-122"/>
                <a:ea typeface="微软雅黑 Light" panose="020B0502040204020203" pitchFamily="34" charset="-122"/>
              </a:rPr>
              <a:t>git</a:t>
            </a:r>
            <a:r>
              <a:rPr lang="zh-CN" altLang="en-US" sz="1600" dirty="0">
                <a:latin typeface="微软雅黑 Light" panose="020B0502040204020203" pitchFamily="34" charset="-122"/>
                <a:ea typeface="微软雅黑 Light" panose="020B0502040204020203" pitchFamily="34" charset="-122"/>
              </a:rPr>
              <a:t>来说，每次对远端仓库提交了代码更新，都算是更新了一个版本。而不是我们常见的各种应用的</a:t>
            </a:r>
            <a:r>
              <a:rPr lang="en-US" altLang="zh-CN" sz="1600" dirty="0">
                <a:latin typeface="微软雅黑 Light" panose="020B0502040204020203" pitchFamily="34" charset="-122"/>
                <a:ea typeface="微软雅黑 Light" panose="020B0502040204020203" pitchFamily="34" charset="-122"/>
              </a:rPr>
              <a:t>v4.0-&gt;v5.0</a:t>
            </a:r>
            <a:r>
              <a:rPr lang="zh-CN" altLang="en-US" sz="1600" dirty="0">
                <a:latin typeface="微软雅黑 Light" panose="020B0502040204020203" pitchFamily="34" charset="-122"/>
                <a:ea typeface="微软雅黑 Light" panose="020B0502040204020203" pitchFamily="34" charset="-122"/>
              </a:rPr>
              <a:t>这种才算版本更新。实际上对于应用来说也是无数个小版本的更新才能促成一个大版本的更新。</a:t>
            </a:r>
            <a:r>
              <a:rPr lang="en-US" altLang="zh-CN" sz="1600" dirty="0" err="1">
                <a:latin typeface="微软雅黑 Light" panose="020B0502040204020203" pitchFamily="34" charset="-122"/>
                <a:ea typeface="微软雅黑 Light" panose="020B0502040204020203" pitchFamily="34" charset="-122"/>
              </a:rPr>
              <a:t>Git</a:t>
            </a:r>
            <a:r>
              <a:rPr lang="zh-CN" altLang="en-US" sz="1600" dirty="0">
                <a:latin typeface="微软雅黑 Light" panose="020B0502040204020203" pitchFamily="34" charset="-122"/>
                <a:ea typeface="微软雅黑 Light" panose="020B0502040204020203" pitchFamily="34" charset="-122"/>
              </a:rPr>
              <a:t>也是如此。每次提交更新可能只是一个小版本更新，直到某个阶段就可以发布大版本更新了。</a:t>
            </a:r>
            <a:endParaRPr lang="en-US" altLang="zh-CN"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320244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46246" y="1233183"/>
            <a:ext cx="1970411" cy="461665"/>
          </a:xfrm>
          <a:prstGeom prst="rect">
            <a:avLst/>
          </a:prstGeom>
          <a:noFill/>
        </p:spPr>
        <p:txBody>
          <a:bodyPr wrap="none" rtlCol="0">
            <a:spAutoFit/>
          </a:bodyPr>
          <a:lstStyle/>
          <a:p>
            <a:r>
              <a:rPr lang="en-US" altLang="zh-CN" sz="2400" dirty="0">
                <a:latin typeface="微软雅黑 Light" panose="020B0502040204020203" pitchFamily="34" charset="-122"/>
                <a:ea typeface="微软雅黑 Light" panose="020B0502040204020203" pitchFamily="34" charset="-122"/>
              </a:rPr>
              <a:t>SSH</a:t>
            </a:r>
            <a:r>
              <a:rPr lang="zh-CN" altLang="en-US" sz="2400" dirty="0">
                <a:latin typeface="微软雅黑 Light" panose="020B0502040204020203" pitchFamily="34" charset="-122"/>
                <a:ea typeface="微软雅黑 Light" panose="020B0502040204020203" pitchFamily="34" charset="-122"/>
              </a:rPr>
              <a:t>简要介绍</a:t>
            </a:r>
          </a:p>
        </p:txBody>
      </p:sp>
      <p:sp>
        <p:nvSpPr>
          <p:cNvPr id="10" name="文本框 9"/>
          <p:cNvSpPr txBox="1"/>
          <p:nvPr/>
        </p:nvSpPr>
        <p:spPr>
          <a:xfrm>
            <a:off x="1946246" y="1956034"/>
            <a:ext cx="9513116" cy="286232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在对</a:t>
            </a:r>
            <a:r>
              <a:rPr lang="en-US" altLang="zh-CN" dirty="0" err="1">
                <a:latin typeface="微软雅黑 Light" panose="020B0502040204020203" pitchFamily="34" charset="-122"/>
                <a:ea typeface="微软雅黑 Light" panose="020B0502040204020203" pitchFamily="34" charset="-122"/>
              </a:rPr>
              <a:t>git</a:t>
            </a:r>
            <a:r>
              <a:rPr lang="zh-CN" altLang="en-US" dirty="0">
                <a:latin typeface="微软雅黑 Light" panose="020B0502040204020203" pitchFamily="34" charset="-122"/>
                <a:ea typeface="微软雅黑 Light" panose="020B0502040204020203" pitchFamily="34" charset="-122"/>
              </a:rPr>
              <a:t>进行应用讲述之前，还是需要对</a:t>
            </a:r>
            <a:r>
              <a:rPr lang="en-US" altLang="zh-CN" dirty="0" err="1">
                <a:latin typeface="微软雅黑 Light" panose="020B0502040204020203" pitchFamily="34" charset="-122"/>
                <a:ea typeface="微软雅黑 Light" panose="020B0502040204020203" pitchFamily="34" charset="-122"/>
              </a:rPr>
              <a:t>ssh</a:t>
            </a:r>
            <a:r>
              <a:rPr lang="zh-CN" altLang="en-US" dirty="0">
                <a:latin typeface="微软雅黑 Light" panose="020B0502040204020203" pitchFamily="34" charset="-122"/>
                <a:ea typeface="微软雅黑 Light" panose="020B0502040204020203" pitchFamily="34" charset="-122"/>
              </a:rPr>
              <a:t>进行一些介绍。</a:t>
            </a:r>
            <a:r>
              <a:rPr lang="en-US" altLang="zh-CN" dirty="0" err="1">
                <a:latin typeface="微软雅黑 Light" panose="020B0502040204020203" pitchFamily="34" charset="-122"/>
                <a:ea typeface="微软雅黑 Light" panose="020B0502040204020203" pitchFamily="34" charset="-122"/>
              </a:rPr>
              <a:t>ssh</a:t>
            </a:r>
            <a:r>
              <a:rPr lang="zh-CN" altLang="en-US" dirty="0">
                <a:latin typeface="微软雅黑 Light" panose="020B0502040204020203" pitchFamily="34" charset="-122"/>
                <a:ea typeface="微软雅黑 Light" panose="020B0502040204020203" pitchFamily="34" charset="-122"/>
              </a:rPr>
              <a:t>是什么？它是用来保证两端传输之间数据安全的协议。对于</a:t>
            </a:r>
            <a:r>
              <a:rPr lang="en-US" altLang="zh-CN" dirty="0" err="1">
                <a:latin typeface="微软雅黑 Light" panose="020B0502040204020203" pitchFamily="34" charset="-122"/>
                <a:ea typeface="微软雅黑 Light" panose="020B0502040204020203" pitchFamily="34" charset="-122"/>
              </a:rPr>
              <a:t>git</a:t>
            </a:r>
            <a:r>
              <a:rPr lang="zh-CN" altLang="en-US" dirty="0">
                <a:latin typeface="微软雅黑 Light" panose="020B0502040204020203" pitchFamily="34" charset="-122"/>
                <a:ea typeface="微软雅黑 Light" panose="020B0502040204020203" pitchFamily="34" charset="-122"/>
              </a:rPr>
              <a:t>来说，我们进行代码的更新需要一个仓库来存放我们更新的内容。而这个仓库往往在远端。（例如</a:t>
            </a:r>
            <a:r>
              <a:rPr lang="en-US" altLang="zh-CN" dirty="0" err="1">
                <a:latin typeface="微软雅黑 Light" panose="020B0502040204020203" pitchFamily="34" charset="-122"/>
                <a:ea typeface="微软雅黑 Light" panose="020B0502040204020203" pitchFamily="34" charset="-122"/>
              </a:rPr>
              <a:t>github</a:t>
            </a:r>
            <a:r>
              <a:rPr lang="zh-CN" altLang="en-US" dirty="0">
                <a:latin typeface="微软雅黑 Light" panose="020B0502040204020203" pitchFamily="34" charset="-122"/>
                <a:ea typeface="微软雅黑 Light" panose="020B0502040204020203" pitchFamily="34" charset="-122"/>
              </a:rPr>
              <a:t>就是个远端服务器，它上面有无数个</a:t>
            </a:r>
            <a:r>
              <a:rPr lang="en-US" altLang="zh-CN" dirty="0" err="1">
                <a:latin typeface="微软雅黑 Light" panose="020B0502040204020203" pitchFamily="34" charset="-122"/>
                <a:ea typeface="微软雅黑 Light" panose="020B0502040204020203" pitchFamily="34" charset="-122"/>
              </a:rPr>
              <a:t>git</a:t>
            </a:r>
            <a:r>
              <a:rPr lang="zh-CN" altLang="en-US" dirty="0">
                <a:latin typeface="微软雅黑 Light" panose="020B0502040204020203" pitchFamily="34" charset="-122"/>
                <a:ea typeface="微软雅黑 Light" panose="020B0502040204020203" pitchFamily="34" charset="-122"/>
              </a:rPr>
              <a:t>仓库）。所以从自己的电脑连接到远端去，为了保证安全就采用</a:t>
            </a:r>
            <a:r>
              <a:rPr lang="en-US" altLang="zh-CN" dirty="0" err="1">
                <a:latin typeface="微软雅黑 Light" panose="020B0502040204020203" pitchFamily="34" charset="-122"/>
                <a:ea typeface="微软雅黑 Light" panose="020B0502040204020203" pitchFamily="34" charset="-122"/>
              </a:rPr>
              <a:t>ssh</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使用</a:t>
            </a:r>
            <a:r>
              <a:rPr lang="en-US" altLang="zh-CN" dirty="0" err="1">
                <a:latin typeface="微软雅黑 Light" panose="020B0502040204020203" pitchFamily="34" charset="-122"/>
                <a:ea typeface="微软雅黑 Light" panose="020B0502040204020203" pitchFamily="34" charset="-122"/>
              </a:rPr>
              <a:t>ssh</a:t>
            </a:r>
            <a:r>
              <a:rPr lang="zh-CN" altLang="en-US" dirty="0">
                <a:latin typeface="微软雅黑 Light" panose="020B0502040204020203" pitchFamily="34" charset="-122"/>
                <a:ea typeface="微软雅黑 Light" panose="020B0502040204020203" pitchFamily="34" charset="-122"/>
              </a:rPr>
              <a:t>需要一对</a:t>
            </a:r>
            <a:r>
              <a:rPr lang="en-US" altLang="zh-CN" dirty="0" err="1">
                <a:latin typeface="微软雅黑 Light" panose="020B0502040204020203" pitchFamily="34" charset="-122"/>
                <a:ea typeface="微软雅黑 Light" panose="020B0502040204020203" pitchFamily="34" charset="-122"/>
              </a:rPr>
              <a:t>ssh</a:t>
            </a:r>
            <a:r>
              <a:rPr lang="zh-CN" altLang="en-US" dirty="0">
                <a:latin typeface="微软雅黑 Light" panose="020B0502040204020203" pitchFamily="34" charset="-122"/>
                <a:ea typeface="微软雅黑 Light" panose="020B0502040204020203" pitchFamily="34" charset="-122"/>
              </a:rPr>
              <a:t>密钥。分别是公钥和私钥。顾名思义，公钥就是可以公开的，可以把它理解为一把锁。私钥，顾名思义就是私密的，把它理解为开锁的钥匙。一把钥匙只开一把锁，因此别人没有你的钥匙就打不开你的锁。这就是安全性的保证。（所以私钥千万不能泄露。）由于服务器是大家都能访问的，所以服务器上存放公钥。而私钥要留在自己的机器上用来验证身份。如果私钥不正确，那么自然就无法访问远端服务器，对于</a:t>
            </a:r>
            <a:r>
              <a:rPr lang="en-US" altLang="zh-CN" dirty="0" err="1">
                <a:latin typeface="微软雅黑 Light" panose="020B0502040204020203" pitchFamily="34" charset="-122"/>
                <a:ea typeface="微软雅黑 Light" panose="020B0502040204020203" pitchFamily="34" charset="-122"/>
              </a:rPr>
              <a:t>git</a:t>
            </a:r>
            <a:r>
              <a:rPr lang="zh-CN" altLang="en-US" dirty="0">
                <a:latin typeface="微软雅黑 Light" panose="020B0502040204020203" pitchFamily="34" charset="-122"/>
                <a:ea typeface="微软雅黑 Light" panose="020B0502040204020203" pitchFamily="34" charset="-122"/>
              </a:rPr>
              <a:t>来说就无法访问远端的仓库了。</a:t>
            </a:r>
          </a:p>
        </p:txBody>
      </p:sp>
    </p:spTree>
    <p:extLst>
      <p:ext uri="{BB962C8B-B14F-4D97-AF65-F5344CB8AC3E}">
        <p14:creationId xmlns:p14="http://schemas.microsoft.com/office/powerpoint/2010/main" val="1186374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
          <p:cNvSpPr txBox="1"/>
          <p:nvPr/>
        </p:nvSpPr>
        <p:spPr>
          <a:xfrm>
            <a:off x="1482055" y="411621"/>
            <a:ext cx="2282804"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2400" dirty="0">
                <a:latin typeface="微软雅黑 Light" panose="020B0502040204020203" pitchFamily="34" charset="-122"/>
                <a:ea typeface="微软雅黑 Light" panose="020B0502040204020203" pitchFamily="34" charset="-122"/>
              </a:rPr>
              <a:t>SSH-Key</a:t>
            </a:r>
            <a:r>
              <a:rPr lang="zh-CN" altLang="en-US" sz="2400" dirty="0">
                <a:latin typeface="微软雅黑 Light" panose="020B0502040204020203" pitchFamily="34" charset="-122"/>
                <a:ea typeface="微软雅黑 Light" panose="020B0502040204020203" pitchFamily="34" charset="-122"/>
              </a:rPr>
              <a:t>的生成</a:t>
            </a:r>
          </a:p>
        </p:txBody>
      </p:sp>
      <p:sp>
        <p:nvSpPr>
          <p:cNvPr id="6" name="文本框 9"/>
          <p:cNvSpPr txBox="1"/>
          <p:nvPr/>
        </p:nvSpPr>
        <p:spPr>
          <a:xfrm>
            <a:off x="1482054" y="1776500"/>
            <a:ext cx="9843083"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dirty="0">
                <a:latin typeface="微软雅黑 Light" panose="020B0502040204020203" pitchFamily="34" charset="-122"/>
                <a:ea typeface="微软雅黑 Light" panose="020B0502040204020203" pitchFamily="34" charset="-122"/>
              </a:rPr>
              <a:t>首先先进行</a:t>
            </a:r>
            <a:r>
              <a:rPr lang="en-US" altLang="zh-CN" dirty="0" err="1">
                <a:latin typeface="微软雅黑 Light" panose="020B0502040204020203" pitchFamily="34" charset="-122"/>
                <a:ea typeface="微软雅黑 Light" panose="020B0502040204020203" pitchFamily="34" charset="-122"/>
              </a:rPr>
              <a:t>git</a:t>
            </a:r>
            <a:r>
              <a:rPr lang="zh-CN" altLang="en-US" dirty="0">
                <a:latin typeface="微软雅黑 Light" panose="020B0502040204020203" pitchFamily="34" charset="-122"/>
                <a:ea typeface="微软雅黑 Light" panose="020B0502040204020203" pitchFamily="34" charset="-122"/>
              </a:rPr>
              <a:t>用户和邮箱的设置。打开</a:t>
            </a:r>
            <a:r>
              <a:rPr lang="en-US" altLang="zh-CN" dirty="0" err="1">
                <a:latin typeface="微软雅黑 Light" panose="020B0502040204020203" pitchFamily="34" charset="-122"/>
                <a:ea typeface="微软雅黑 Light" panose="020B0502040204020203" pitchFamily="34" charset="-122"/>
              </a:rPr>
              <a:t>gitbash</a:t>
            </a:r>
            <a:r>
              <a:rPr lang="zh-CN" altLang="en-US" dirty="0">
                <a:latin typeface="微软雅黑 Light" panose="020B0502040204020203" pitchFamily="34" charset="-122"/>
                <a:ea typeface="微软雅黑 Light" panose="020B0502040204020203" pitchFamily="34" charset="-122"/>
              </a:rPr>
              <a:t>，输入</a:t>
            </a:r>
            <a:r>
              <a:rPr lang="en-US" altLang="zh-CN" dirty="0" err="1">
                <a:latin typeface="微软雅黑 Light" panose="020B0502040204020203" pitchFamily="34" charset="-122"/>
                <a:ea typeface="微软雅黑 Light" panose="020B0502040204020203" pitchFamily="34" charset="-122"/>
              </a:rPr>
              <a:t>git</a:t>
            </a:r>
            <a:r>
              <a:rPr lang="en-US" altLang="zh-CN" dirty="0">
                <a:latin typeface="微软雅黑 Light" panose="020B0502040204020203" pitchFamily="34" charset="-122"/>
                <a:ea typeface="微软雅黑 Light" panose="020B0502040204020203" pitchFamily="34" charset="-122"/>
              </a:rPr>
              <a:t> </a:t>
            </a:r>
            <a:r>
              <a:rPr lang="en-US" altLang="zh-CN" dirty="0" err="1">
                <a:latin typeface="微软雅黑 Light" panose="020B0502040204020203" pitchFamily="34" charset="-122"/>
                <a:ea typeface="微软雅黑 Light" panose="020B0502040204020203" pitchFamily="34" charset="-122"/>
              </a:rPr>
              <a:t>config</a:t>
            </a:r>
            <a:r>
              <a:rPr lang="en-US" altLang="zh-CN" dirty="0">
                <a:latin typeface="微软雅黑 Light" panose="020B0502040204020203" pitchFamily="34" charset="-122"/>
                <a:ea typeface="微软雅黑 Light" panose="020B0502040204020203" pitchFamily="34" charset="-122"/>
              </a:rPr>
              <a:t> –global user.name “XXXX”,XXXX</a:t>
            </a:r>
            <a:r>
              <a:rPr lang="zh-CN" altLang="en-US" dirty="0">
                <a:latin typeface="微软雅黑 Light" panose="020B0502040204020203" pitchFamily="34" charset="-122"/>
                <a:ea typeface="微软雅黑 Light" panose="020B0502040204020203" pitchFamily="34" charset="-122"/>
              </a:rPr>
              <a:t>是你的</a:t>
            </a:r>
            <a:r>
              <a:rPr lang="en-US" altLang="zh-CN" dirty="0" err="1">
                <a:latin typeface="微软雅黑 Light" panose="020B0502040204020203" pitchFamily="34" charset="-122"/>
                <a:ea typeface="微软雅黑 Light" panose="020B0502040204020203" pitchFamily="34" charset="-122"/>
              </a:rPr>
              <a:t>git</a:t>
            </a:r>
            <a:r>
              <a:rPr lang="zh-CN" altLang="en-US" dirty="0">
                <a:latin typeface="微软雅黑 Light" panose="020B0502040204020203" pitchFamily="34" charset="-122"/>
                <a:ea typeface="微软雅黑 Light" panose="020B0502040204020203" pitchFamily="34" charset="-122"/>
              </a:rPr>
              <a:t>用户名。同理，再输入</a:t>
            </a:r>
            <a:r>
              <a:rPr lang="en-US" altLang="zh-CN" dirty="0" err="1">
                <a:latin typeface="微软雅黑 Light" panose="020B0502040204020203" pitchFamily="34" charset="-122"/>
                <a:ea typeface="微软雅黑 Light" panose="020B0502040204020203" pitchFamily="34" charset="-122"/>
              </a:rPr>
              <a:t>git</a:t>
            </a:r>
            <a:r>
              <a:rPr lang="en-US" altLang="zh-CN" dirty="0">
                <a:latin typeface="微软雅黑 Light" panose="020B0502040204020203" pitchFamily="34" charset="-122"/>
                <a:ea typeface="微软雅黑 Light" panose="020B0502040204020203" pitchFamily="34" charset="-122"/>
              </a:rPr>
              <a:t> </a:t>
            </a:r>
            <a:r>
              <a:rPr lang="en-US" altLang="zh-CN" dirty="0" err="1">
                <a:latin typeface="微软雅黑 Light" panose="020B0502040204020203" pitchFamily="34" charset="-122"/>
                <a:ea typeface="微软雅黑 Light" panose="020B0502040204020203" pitchFamily="34" charset="-122"/>
              </a:rPr>
              <a:t>config</a:t>
            </a:r>
            <a:r>
              <a:rPr lang="en-US" altLang="zh-CN" dirty="0">
                <a:latin typeface="微软雅黑 Light" panose="020B0502040204020203" pitchFamily="34" charset="-122"/>
                <a:ea typeface="微软雅黑 Light" panose="020B0502040204020203" pitchFamily="34" charset="-122"/>
              </a:rPr>
              <a:t> –global </a:t>
            </a:r>
            <a:r>
              <a:rPr lang="en-US" altLang="zh-CN" dirty="0" err="1">
                <a:latin typeface="微软雅黑 Light" panose="020B0502040204020203" pitchFamily="34" charset="-122"/>
                <a:ea typeface="微软雅黑 Light" panose="020B0502040204020203" pitchFamily="34" charset="-122"/>
              </a:rPr>
              <a:t>user.email</a:t>
            </a:r>
            <a:r>
              <a:rPr lang="en-US" altLang="zh-CN" dirty="0">
                <a:latin typeface="微软雅黑 Light" panose="020B0502040204020203" pitchFamily="34" charset="-122"/>
                <a:ea typeface="微软雅黑 Light" panose="020B0502040204020203" pitchFamily="34" charset="-122"/>
              </a:rPr>
              <a:t> “XXXX”</a:t>
            </a:r>
            <a:r>
              <a:rPr lang="zh-CN" altLang="en-US" dirty="0">
                <a:latin typeface="微软雅黑 Light" panose="020B0502040204020203" pitchFamily="34" charset="-122"/>
                <a:ea typeface="微软雅黑 Light" panose="020B0502040204020203" pitchFamily="34" charset="-122"/>
              </a:rPr>
              <a:t>，进行邮箱设置。</a:t>
            </a:r>
          </a:p>
        </p:txBody>
      </p:sp>
      <p:pic>
        <p:nvPicPr>
          <p:cNvPr id="1025" name="Picture 1" descr="C:\Users\54261\AppData\Roaming\Tencent\Users\542618634\QQ\WinTemp\RichOle\KU~@}CIBK~YGC4B3J][X28V.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369" y="1020093"/>
            <a:ext cx="484822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54261\AppData\Roaming\Tencent\Users\542618634\QQ\WinTemp\RichOle\2(O(23~[B8I56UW[0Z[NX[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369" y="2532907"/>
            <a:ext cx="4941116" cy="2534061"/>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9"/>
          <p:cNvSpPr txBox="1"/>
          <p:nvPr/>
        </p:nvSpPr>
        <p:spPr>
          <a:xfrm>
            <a:off x="1474052" y="5245027"/>
            <a:ext cx="9851085"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dirty="0">
                <a:latin typeface="微软雅黑 Light" panose="020B0502040204020203" pitchFamily="34" charset="-122"/>
                <a:ea typeface="微软雅黑 Light" panose="020B0502040204020203" pitchFamily="34" charset="-122"/>
              </a:rPr>
              <a:t>设置好了之后（设置成功不会提示成功信息，没有报错就是成功。）输入</a:t>
            </a:r>
            <a:endParaRPr lang="en-US" altLang="zh-CN" dirty="0">
              <a:latin typeface="微软雅黑 Light" panose="020B0502040204020203" pitchFamily="34" charset="-122"/>
              <a:ea typeface="微软雅黑 Light" panose="020B0502040204020203" pitchFamily="34" charset="-122"/>
            </a:endParaRPr>
          </a:p>
          <a:p>
            <a:r>
              <a:rPr lang="en-US" altLang="zh-CN" dirty="0" err="1">
                <a:latin typeface="微软雅黑 Light" panose="020B0502040204020203" pitchFamily="34" charset="-122"/>
                <a:ea typeface="微软雅黑 Light" panose="020B0502040204020203" pitchFamily="34" charset="-122"/>
              </a:rPr>
              <a:t>git</a:t>
            </a:r>
            <a:r>
              <a:rPr lang="en-US" altLang="zh-CN" dirty="0">
                <a:latin typeface="微软雅黑 Light" panose="020B0502040204020203" pitchFamily="34" charset="-122"/>
                <a:ea typeface="微软雅黑 Light" panose="020B0502040204020203" pitchFamily="34" charset="-122"/>
              </a:rPr>
              <a:t> </a:t>
            </a:r>
            <a:r>
              <a:rPr lang="en-US" altLang="zh-CN" dirty="0" err="1">
                <a:latin typeface="微软雅黑 Light" panose="020B0502040204020203" pitchFamily="34" charset="-122"/>
                <a:ea typeface="微软雅黑 Light" panose="020B0502040204020203" pitchFamily="34" charset="-122"/>
              </a:rPr>
              <a:t>config</a:t>
            </a:r>
            <a:r>
              <a:rPr lang="en-US" altLang="zh-CN" dirty="0">
                <a:latin typeface="微软雅黑 Light" panose="020B0502040204020203" pitchFamily="34" charset="-122"/>
                <a:ea typeface="微软雅黑 Light" panose="020B0502040204020203" pitchFamily="34" charset="-122"/>
              </a:rPr>
              <a:t> -l</a:t>
            </a:r>
            <a:r>
              <a:rPr lang="zh-CN" altLang="en-US" dirty="0">
                <a:latin typeface="微软雅黑 Light" panose="020B0502040204020203" pitchFamily="34" charset="-122"/>
                <a:ea typeface="微软雅黑 Light" panose="020B0502040204020203" pitchFamily="34" charset="-122"/>
              </a:rPr>
              <a:t>，看看你的用户名和</a:t>
            </a:r>
            <a:r>
              <a:rPr lang="en-US" altLang="zh-CN" dirty="0">
                <a:latin typeface="微软雅黑 Light" panose="020B0502040204020203" pitchFamily="34" charset="-122"/>
                <a:ea typeface="微软雅黑 Light" panose="020B0502040204020203" pitchFamily="34" charset="-122"/>
              </a:rPr>
              <a:t>email</a:t>
            </a:r>
            <a:r>
              <a:rPr lang="zh-CN" altLang="en-US" dirty="0">
                <a:latin typeface="微软雅黑 Light" panose="020B0502040204020203" pitchFamily="34" charset="-122"/>
                <a:ea typeface="微软雅黑 Light" panose="020B0502040204020203" pitchFamily="34" charset="-122"/>
              </a:rPr>
              <a:t>设置对了没。</a:t>
            </a:r>
            <a:endParaRPr lang="en-US" altLang="zh-CN" dirty="0">
              <a:latin typeface="微软雅黑 Light" panose="020B0502040204020203" pitchFamily="34" charset="-122"/>
              <a:ea typeface="微软雅黑 Light" panose="020B0502040204020203" pitchFamily="34" charset="-122"/>
            </a:endParaRPr>
          </a:p>
          <a:p>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182694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736521" y="1837097"/>
            <a:ext cx="6544837" cy="1200329"/>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接着我们进入</a:t>
            </a:r>
            <a:r>
              <a:rPr lang="en-US" altLang="zh-CN" dirty="0" err="1">
                <a:latin typeface="微软雅黑 Light" panose="020B0502040204020203" pitchFamily="34" charset="-122"/>
                <a:ea typeface="微软雅黑 Light" panose="020B0502040204020203" pitchFamily="34" charset="-122"/>
              </a:rPr>
              <a:t>ssh</a:t>
            </a:r>
            <a:r>
              <a:rPr lang="zh-CN" altLang="en-US" dirty="0">
                <a:latin typeface="微软雅黑 Light" panose="020B0502040204020203" pitchFamily="34" charset="-122"/>
                <a:ea typeface="微软雅黑 Light" panose="020B0502040204020203" pitchFamily="34" charset="-122"/>
              </a:rPr>
              <a:t>的默认文件夹。</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cd ~/.</a:t>
            </a:r>
            <a:r>
              <a:rPr lang="en-US" altLang="zh-CN" dirty="0" err="1">
                <a:latin typeface="微软雅黑 Light" panose="020B0502040204020203" pitchFamily="34" charset="-122"/>
                <a:ea typeface="微软雅黑 Light" panose="020B0502040204020203" pitchFamily="34" charset="-122"/>
              </a:rPr>
              <a:t>ssh</a:t>
            </a:r>
            <a:r>
              <a:rPr lang="zh-CN" altLang="en-US" dirty="0">
                <a:latin typeface="微软雅黑 Light" panose="020B0502040204020203" pitchFamily="34" charset="-122"/>
                <a:ea typeface="微软雅黑 Light" panose="020B0502040204020203" pitchFamily="34" charset="-122"/>
              </a:rPr>
              <a:t>。如果不能进入这个文件夹的话，就创建一个。</a:t>
            </a:r>
            <a:endParaRPr lang="en-US" altLang="zh-CN" dirty="0">
              <a:latin typeface="微软雅黑 Light" panose="020B0502040204020203" pitchFamily="34" charset="-122"/>
              <a:ea typeface="微软雅黑 Light" panose="020B0502040204020203" pitchFamily="34" charset="-122"/>
            </a:endParaRPr>
          </a:p>
          <a:p>
            <a:r>
              <a:rPr lang="en-US" altLang="zh-CN" dirty="0" err="1">
                <a:latin typeface="微软雅黑 Light" panose="020B0502040204020203" pitchFamily="34" charset="-122"/>
                <a:ea typeface="微软雅黑 Light" panose="020B0502040204020203" pitchFamily="34" charset="-122"/>
              </a:rPr>
              <a:t>mkdir</a:t>
            </a:r>
            <a:r>
              <a:rPr lang="en-US" altLang="zh-CN" dirty="0">
                <a:latin typeface="微软雅黑 Light" panose="020B0502040204020203" pitchFamily="34" charset="-122"/>
                <a:ea typeface="微软雅黑 Light" panose="020B0502040204020203" pitchFamily="34" charset="-122"/>
              </a:rPr>
              <a:t> ~/.</a:t>
            </a:r>
            <a:r>
              <a:rPr lang="en-US" altLang="zh-CN" dirty="0" err="1">
                <a:latin typeface="微软雅黑 Light" panose="020B0502040204020203" pitchFamily="34" charset="-122"/>
                <a:ea typeface="微软雅黑 Light" panose="020B0502040204020203" pitchFamily="34" charset="-122"/>
              </a:rPr>
              <a:t>ssh</a:t>
            </a:r>
            <a:r>
              <a:rPr lang="zh-CN" altLang="en-US" dirty="0">
                <a:latin typeface="微软雅黑 Light" panose="020B0502040204020203" pitchFamily="34" charset="-122"/>
                <a:ea typeface="微软雅黑 Light" panose="020B0502040204020203" pitchFamily="34" charset="-122"/>
              </a:rPr>
              <a:t>。然后再进入。注意看上图倒数第二行结尾的文件夹信息是</a:t>
            </a: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ssh</a:t>
            </a:r>
            <a:endParaRPr lang="en-US" altLang="zh-CN" dirty="0">
              <a:latin typeface="微软雅黑 Light" panose="020B0502040204020203" pitchFamily="34" charset="-122"/>
              <a:ea typeface="微软雅黑 Light" panose="020B0502040204020203" pitchFamily="34" charset="-122"/>
            </a:endParaRPr>
          </a:p>
        </p:txBody>
      </p:sp>
      <p:pic>
        <p:nvPicPr>
          <p:cNvPr id="2049" name="Picture 1" descr="C:\Users\54261\AppData\Roaming\Tencent\Users\542618634\QQ\WinTemp\RichOle\{OC}HB}E2@BCB7O6D3}FTR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521" y="528507"/>
            <a:ext cx="4391025" cy="100965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676136" y="3076756"/>
            <a:ext cx="5493812" cy="923330"/>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rPr>
              <a:t>ssh-keygen -t rsa -C “XXX@XXXX”</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冒号里是你的邮箱。</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然后一路回车即可。只要不报错就是成功了。如右图</a:t>
            </a:r>
          </a:p>
        </p:txBody>
      </p:sp>
      <p:pic>
        <p:nvPicPr>
          <p:cNvPr id="6" name="图片 5"/>
          <p:cNvPicPr>
            <a:picLocks noChangeAspect="1"/>
          </p:cNvPicPr>
          <p:nvPr/>
        </p:nvPicPr>
        <p:blipFill>
          <a:blip r:embed="rId3"/>
          <a:stretch>
            <a:fillRect/>
          </a:stretch>
        </p:blipFill>
        <p:spPr>
          <a:xfrm>
            <a:off x="1736521" y="4189304"/>
            <a:ext cx="6848475" cy="1162050"/>
          </a:xfrm>
          <a:prstGeom prst="rect">
            <a:avLst/>
          </a:prstGeom>
        </p:spPr>
      </p:pic>
      <p:sp>
        <p:nvSpPr>
          <p:cNvPr id="12" name="矩形 11"/>
          <p:cNvSpPr/>
          <p:nvPr/>
        </p:nvSpPr>
        <p:spPr>
          <a:xfrm>
            <a:off x="1736521" y="5390684"/>
            <a:ext cx="8296712" cy="923330"/>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rPr>
              <a:t>生成之后，输入</a:t>
            </a:r>
            <a:r>
              <a:rPr lang="en-US" altLang="zh-CN" dirty="0">
                <a:latin typeface="微软雅黑 Light" panose="020B0502040204020203" pitchFamily="34" charset="-122"/>
                <a:ea typeface="微软雅黑 Light" panose="020B0502040204020203" pitchFamily="34" charset="-122"/>
              </a:rPr>
              <a:t>ls</a:t>
            </a:r>
            <a:r>
              <a:rPr lang="zh-CN" altLang="en-US" dirty="0">
                <a:latin typeface="微软雅黑 Light" panose="020B0502040204020203" pitchFamily="34" charset="-122"/>
                <a:ea typeface="微软雅黑 Light" panose="020B0502040204020203" pitchFamily="34" charset="-122"/>
              </a:rPr>
              <a:t>，看看这个</a:t>
            </a: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ssh</a:t>
            </a:r>
            <a:r>
              <a:rPr lang="zh-CN" altLang="en-US" dirty="0">
                <a:latin typeface="微软雅黑 Light" panose="020B0502040204020203" pitchFamily="34" charset="-122"/>
                <a:ea typeface="微软雅黑 Light" panose="020B0502040204020203" pitchFamily="34" charset="-122"/>
              </a:rPr>
              <a:t>目录下是不是有</a:t>
            </a:r>
            <a:r>
              <a:rPr lang="en-US" altLang="zh-CN" dirty="0" err="1">
                <a:latin typeface="微软雅黑 Light" panose="020B0502040204020203" pitchFamily="34" charset="-122"/>
                <a:ea typeface="微软雅黑 Light" panose="020B0502040204020203" pitchFamily="34" charset="-122"/>
              </a:rPr>
              <a:t>id_rsa</a:t>
            </a:r>
            <a:r>
              <a:rPr lang="zh-CN" altLang="en-US" dirty="0">
                <a:latin typeface="微软雅黑 Light" panose="020B0502040204020203" pitchFamily="34" charset="-122"/>
                <a:ea typeface="微软雅黑 Light" panose="020B0502040204020203" pitchFamily="34" charset="-122"/>
              </a:rPr>
              <a:t>和</a:t>
            </a:r>
            <a:r>
              <a:rPr lang="en-US" altLang="zh-CN" dirty="0">
                <a:latin typeface="微软雅黑 Light" panose="020B0502040204020203" pitchFamily="34" charset="-122"/>
                <a:ea typeface="微软雅黑 Light" panose="020B0502040204020203" pitchFamily="34" charset="-122"/>
              </a:rPr>
              <a:t>id_rsa.pub</a:t>
            </a:r>
            <a:r>
              <a:rPr lang="zh-CN" altLang="en-US" dirty="0">
                <a:latin typeface="微软雅黑 Light" panose="020B0502040204020203" pitchFamily="34" charset="-122"/>
                <a:ea typeface="微软雅黑 Light" panose="020B0502040204020203" pitchFamily="34" charset="-122"/>
              </a:rPr>
              <a:t>这两个文件。其中前者就是私钥，要保存好。后者就是公钥，我们将公钥的内容复制到</a:t>
            </a:r>
            <a:r>
              <a:rPr lang="en-US" altLang="zh-CN" dirty="0" err="1">
                <a:latin typeface="微软雅黑 Light" panose="020B0502040204020203" pitchFamily="34" charset="-122"/>
                <a:ea typeface="微软雅黑 Light" panose="020B0502040204020203" pitchFamily="34" charset="-122"/>
              </a:rPr>
              <a:t>git</a:t>
            </a:r>
            <a:r>
              <a:rPr lang="zh-CN" altLang="en-US" dirty="0">
                <a:latin typeface="微软雅黑 Light" panose="020B0502040204020203" pitchFamily="34" charset="-122"/>
                <a:ea typeface="微软雅黑 Light" panose="020B0502040204020203" pitchFamily="34" charset="-122"/>
              </a:rPr>
              <a:t>所在的服务器上。</a:t>
            </a:r>
          </a:p>
        </p:txBody>
      </p:sp>
      <p:pic>
        <p:nvPicPr>
          <p:cNvPr id="2050" name="Picture 2" descr="C:\Users\54261\Documents\Tencent Files\542618634\Image\Group\Image4\35~JQG2P[9P6L`M[)_HAX]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4996" y="1538157"/>
            <a:ext cx="3373362" cy="2480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594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711354" y="2592107"/>
            <a:ext cx="9999677"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注意要在</a:t>
            </a: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ssh</a:t>
            </a:r>
            <a:r>
              <a:rPr lang="zh-CN" altLang="en-US" dirty="0">
                <a:latin typeface="微软雅黑 Light" panose="020B0502040204020203" pitchFamily="34" charset="-122"/>
                <a:ea typeface="微软雅黑 Light" panose="020B0502040204020203" pitchFamily="34" charset="-122"/>
              </a:rPr>
              <a:t>文件夹下才能直接用上面的</a:t>
            </a:r>
            <a:r>
              <a:rPr lang="en-US" altLang="zh-CN" dirty="0">
                <a:latin typeface="微软雅黑 Light" panose="020B0502040204020203" pitchFamily="34" charset="-122"/>
                <a:ea typeface="微软雅黑 Light" panose="020B0502040204020203" pitchFamily="34" charset="-122"/>
              </a:rPr>
              <a:t>cat id_rsa.pub</a:t>
            </a:r>
            <a:r>
              <a:rPr lang="zh-CN" altLang="en-US" dirty="0">
                <a:latin typeface="微软雅黑 Light" panose="020B0502040204020203" pitchFamily="34" charset="-122"/>
                <a:ea typeface="微软雅黑 Light" panose="020B0502040204020203" pitchFamily="34" charset="-122"/>
              </a:rPr>
              <a:t>命令。</a:t>
            </a:r>
            <a:r>
              <a:rPr lang="en-US" altLang="zh-CN" dirty="0">
                <a:latin typeface="微软雅黑 Light" panose="020B0502040204020203" pitchFamily="34" charset="-122"/>
                <a:ea typeface="微软雅黑 Light" panose="020B0502040204020203" pitchFamily="34" charset="-122"/>
              </a:rPr>
              <a:t>cat</a:t>
            </a:r>
            <a:r>
              <a:rPr lang="zh-CN" altLang="en-US" dirty="0">
                <a:latin typeface="微软雅黑 Light" panose="020B0502040204020203" pitchFamily="34" charset="-122"/>
                <a:ea typeface="微软雅黑 Light" panose="020B0502040204020203" pitchFamily="34" charset="-122"/>
              </a:rPr>
              <a:t>命令能够快速预览文件内容。</a:t>
            </a:r>
            <a:endParaRPr lang="en-US" altLang="zh-CN" dirty="0">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nvPicPr>
        <p:blipFill>
          <a:blip r:embed="rId2"/>
          <a:stretch>
            <a:fillRect/>
          </a:stretch>
        </p:blipFill>
        <p:spPr>
          <a:xfrm>
            <a:off x="1711354" y="836059"/>
            <a:ext cx="7715250" cy="1447800"/>
          </a:xfrm>
          <a:prstGeom prst="rect">
            <a:avLst/>
          </a:prstGeom>
        </p:spPr>
      </p:pic>
      <p:pic>
        <p:nvPicPr>
          <p:cNvPr id="3073" name="Picture 1" descr="C:\Users\54261\AppData\Roaming\Tencent\Users\542618634\QQ\WinTemp\RichOle\E5}KS{XI81S6ISL3KCH480V.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354" y="3154261"/>
            <a:ext cx="7791450" cy="142875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1628862" y="4775833"/>
            <a:ext cx="9999677" cy="923330"/>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要将这串公钥复制出来的话，对于</a:t>
            </a:r>
            <a:r>
              <a:rPr lang="en-US" altLang="zh-CN" dirty="0" err="1">
                <a:latin typeface="微软雅黑 Light" panose="020B0502040204020203" pitchFamily="34" charset="-122"/>
                <a:ea typeface="微软雅黑 Light" panose="020B0502040204020203" pitchFamily="34" charset="-122"/>
              </a:rPr>
              <a:t>gitbash</a:t>
            </a:r>
            <a:r>
              <a:rPr lang="zh-CN" altLang="en-US" dirty="0">
                <a:latin typeface="微软雅黑 Light" panose="020B0502040204020203" pitchFamily="34" charset="-122"/>
                <a:ea typeface="微软雅黑 Light" panose="020B0502040204020203" pitchFamily="34" charset="-122"/>
              </a:rPr>
              <a:t>而言，不能直接使用</a:t>
            </a:r>
            <a:r>
              <a:rPr lang="en-US" altLang="zh-CN" dirty="0" err="1">
                <a:latin typeface="微软雅黑 Light" panose="020B0502040204020203" pitchFamily="34" charset="-122"/>
                <a:ea typeface="微软雅黑 Light" panose="020B0502040204020203" pitchFamily="34" charset="-122"/>
              </a:rPr>
              <a:t>ctrl+c</a:t>
            </a:r>
            <a:r>
              <a:rPr lang="zh-CN" altLang="en-US" dirty="0">
                <a:latin typeface="微软雅黑 Light" panose="020B0502040204020203" pitchFamily="34" charset="-122"/>
                <a:ea typeface="微软雅黑 Light" panose="020B0502040204020203" pitchFamily="34" charset="-122"/>
              </a:rPr>
              <a:t>和</a:t>
            </a:r>
            <a:r>
              <a:rPr lang="en-US" altLang="zh-CN" dirty="0" err="1">
                <a:latin typeface="微软雅黑 Light" panose="020B0502040204020203" pitchFamily="34" charset="-122"/>
                <a:ea typeface="微软雅黑 Light" panose="020B0502040204020203" pitchFamily="34" charset="-122"/>
              </a:rPr>
              <a:t>ctrl+v</a:t>
            </a:r>
            <a:r>
              <a:rPr lang="zh-CN" altLang="en-US" dirty="0">
                <a:latin typeface="微软雅黑 Light" panose="020B0502040204020203" pitchFamily="34" charset="-122"/>
                <a:ea typeface="微软雅黑 Light" panose="020B0502040204020203" pitchFamily="34" charset="-122"/>
              </a:rPr>
              <a:t>来进行复制粘贴。相对的，在</a:t>
            </a:r>
            <a:r>
              <a:rPr lang="en-US" altLang="zh-CN" dirty="0" err="1">
                <a:latin typeface="微软雅黑 Light" panose="020B0502040204020203" pitchFamily="34" charset="-122"/>
                <a:ea typeface="微软雅黑 Light" panose="020B0502040204020203" pitchFamily="34" charset="-122"/>
              </a:rPr>
              <a:t>gitbash</a:t>
            </a:r>
            <a:r>
              <a:rPr lang="zh-CN" altLang="en-US" dirty="0">
                <a:latin typeface="微软雅黑 Light" panose="020B0502040204020203" pitchFamily="34" charset="-122"/>
                <a:ea typeface="微软雅黑 Light" panose="020B0502040204020203" pitchFamily="34" charset="-122"/>
              </a:rPr>
              <a:t>里，鼠标左键选中的元素如上图，会自动复制到系统的剪切板里。然后直接在相应的位置粘贴就好了。</a:t>
            </a:r>
            <a:endParaRPr lang="en-US"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68123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descr="C:\Users\54261\AppData\Roaming\Tencent\Users\542618634\QQ\WinTemp\RichOle\{D}PB7F1`YXN)B7(HAK8GIQ.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3709" y="656775"/>
            <a:ext cx="2438400" cy="31623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54261\AppData\Roaming\Tencent\Users\542618634\QQ\WinTemp\RichOle\[@IAN9VPC0B$N}OHSH@@H)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0250" y="607253"/>
            <a:ext cx="2106886" cy="3261344"/>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接箭头连接符 3"/>
          <p:cNvCxnSpPr/>
          <p:nvPr/>
        </p:nvCxnSpPr>
        <p:spPr>
          <a:xfrm>
            <a:off x="5889071" y="2237925"/>
            <a:ext cx="1124125"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pic>
        <p:nvPicPr>
          <p:cNvPr id="4100" name="Picture 4" descr="C:\Users\54261\AppData\Roaming\Tencent\Users\542618634\QQ\WinTemp\RichOle\QA$)VK~LO)RK0}%_L[BXWNV.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5020" y="4066724"/>
            <a:ext cx="6372225" cy="54292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箭头连接符 5"/>
          <p:cNvCxnSpPr/>
          <p:nvPr/>
        </p:nvCxnSpPr>
        <p:spPr>
          <a:xfrm>
            <a:off x="7063530" y="3727958"/>
            <a:ext cx="8389" cy="54528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7" name="文本框 6"/>
          <p:cNvSpPr txBox="1"/>
          <p:nvPr/>
        </p:nvSpPr>
        <p:spPr>
          <a:xfrm>
            <a:off x="3573709" y="4902012"/>
            <a:ext cx="5854883" cy="923330"/>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然后将我们刚才复制出来的公钥粘贴到增加的密钥里。</a:t>
            </a:r>
            <a:r>
              <a:rPr lang="en-US" altLang="zh-CN" dirty="0" err="1">
                <a:latin typeface="微软雅黑 Light" panose="020B0502040204020203" pitchFamily="34" charset="-122"/>
                <a:ea typeface="微软雅黑 Light" panose="020B0502040204020203" pitchFamily="34" charset="-122"/>
              </a:rPr>
              <a:t>Github</a:t>
            </a:r>
            <a:r>
              <a:rPr lang="zh-CN" altLang="en-US" dirty="0">
                <a:latin typeface="微软雅黑 Light" panose="020B0502040204020203" pitchFamily="34" charset="-122"/>
                <a:ea typeface="微软雅黑 Light" panose="020B0502040204020203" pitchFamily="34" charset="-122"/>
              </a:rPr>
              <a:t>里添加</a:t>
            </a:r>
            <a:r>
              <a:rPr lang="en-US" altLang="zh-CN" dirty="0" err="1">
                <a:latin typeface="微软雅黑 Light" panose="020B0502040204020203" pitchFamily="34" charset="-122"/>
                <a:ea typeface="微软雅黑 Light" panose="020B0502040204020203" pitchFamily="34" charset="-122"/>
              </a:rPr>
              <a:t>ssh</a:t>
            </a:r>
            <a:r>
              <a:rPr lang="en-US" altLang="zh-CN" dirty="0">
                <a:latin typeface="微软雅黑 Light" panose="020B0502040204020203" pitchFamily="34" charset="-122"/>
                <a:ea typeface="微软雅黑 Light" panose="020B0502040204020203" pitchFamily="34" charset="-122"/>
              </a:rPr>
              <a:t>-key</a:t>
            </a:r>
            <a:r>
              <a:rPr lang="zh-CN" altLang="en-US" dirty="0">
                <a:latin typeface="微软雅黑 Light" panose="020B0502040204020203" pitchFamily="34" charset="-122"/>
                <a:ea typeface="微软雅黑 Light" panose="020B0502040204020203" pitchFamily="34" charset="-122"/>
              </a:rPr>
              <a:t>的操作也是一样。至此，</a:t>
            </a:r>
            <a:r>
              <a:rPr lang="en-US" altLang="zh-CN" dirty="0">
                <a:latin typeface="微软雅黑 Light" panose="020B0502040204020203" pitchFamily="34" charset="-122"/>
                <a:ea typeface="微软雅黑 Light" panose="020B0502040204020203" pitchFamily="34" charset="-122"/>
              </a:rPr>
              <a:t>SSH</a:t>
            </a:r>
            <a:r>
              <a:rPr lang="zh-CN" altLang="en-US" dirty="0">
                <a:latin typeface="微软雅黑 Light" panose="020B0502040204020203" pitchFamily="34" charset="-122"/>
                <a:ea typeface="微软雅黑 Light" panose="020B0502040204020203" pitchFamily="34" charset="-122"/>
              </a:rPr>
              <a:t>密钥生成与添加的部分结束。</a:t>
            </a:r>
          </a:p>
        </p:txBody>
      </p:sp>
    </p:spTree>
    <p:extLst>
      <p:ext uri="{BB962C8B-B14F-4D97-AF65-F5344CB8AC3E}">
        <p14:creationId xmlns:p14="http://schemas.microsoft.com/office/powerpoint/2010/main" val="31171140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TM03457496[[fn=视差]]</Template>
  <TotalTime>1116</TotalTime>
  <Words>3511</Words>
  <Application>Microsoft Office PowerPoint</Application>
  <PresentationFormat>宽屏</PresentationFormat>
  <Paragraphs>146</Paragraphs>
  <Slides>33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33</vt:i4>
      </vt:variant>
    </vt:vector>
  </HeadingPairs>
  <TitlesOfParts>
    <vt:vector size="39" baseType="lpstr">
      <vt:lpstr>.萍方-简</vt:lpstr>
      <vt:lpstr>华文楷体</vt:lpstr>
      <vt:lpstr>微软雅黑 Light</vt:lpstr>
      <vt:lpstr>Arial</vt:lpstr>
      <vt:lpstr>Corbel</vt:lpstr>
      <vt:lpstr>视差</vt:lpstr>
      <vt:lpstr>TEAM-SZ团队培训</vt:lpstr>
      <vt:lpstr>Git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TEAM-SZ团队培训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TEAM-SZ团队培训</dc:title>
  <dc:creator>Finn Moluner</dc:creator>
  <cp:lastModifiedBy>Finn Moluner</cp:lastModifiedBy>
  <cp:revision>428</cp:revision>
  <dcterms:created xsi:type="dcterms:W3CDTF">2016-08-20T10:53:40Z</dcterms:created>
  <dcterms:modified xsi:type="dcterms:W3CDTF">2016-08-27T14:51:28Z</dcterms:modified>
</cp:coreProperties>
</file>