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3" r:id="rId5"/>
    <p:sldId id="258" r:id="rId6"/>
    <p:sldId id="261" r:id="rId7"/>
    <p:sldId id="259" r:id="rId8"/>
    <p:sldId id="260"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inn Moluner" initials="FM" lastIdx="1" clrIdx="0">
    <p:extLst>
      <p:ext uri="{19B8F6BF-5375-455C-9EA6-DF929625EA0E}">
        <p15:presenceInfo xmlns:p15="http://schemas.microsoft.com/office/powerpoint/2012/main" userId="e1b2c593cccae42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8-21T00:47:47.269" idx="1">
    <p:pos x="10" y="10"/>
    <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8/22/2016</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8/22/2016</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image" Target="../media/image27.gif"/></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TEAM-SZ</a:t>
            </a:r>
            <a:r>
              <a:rPr lang="zh-CN" altLang="en-US" dirty="0"/>
              <a:t>团队培训</a:t>
            </a:r>
          </a:p>
        </p:txBody>
      </p:sp>
      <p:sp>
        <p:nvSpPr>
          <p:cNvPr id="3" name="副标题 2"/>
          <p:cNvSpPr>
            <a:spLocks noGrp="1"/>
          </p:cNvSpPr>
          <p:nvPr>
            <p:ph type="subTitle" idx="1"/>
          </p:nvPr>
        </p:nvSpPr>
        <p:spPr/>
        <p:txBody>
          <a:bodyPr/>
          <a:lstStyle/>
          <a:p>
            <a:r>
              <a:rPr lang="en-US" altLang="zh-CN" dirty="0"/>
              <a:t>1.</a:t>
            </a:r>
            <a:r>
              <a:rPr lang="zh-CN" altLang="en-US" dirty="0"/>
              <a:t>工具的配置与使用</a:t>
            </a:r>
          </a:p>
        </p:txBody>
      </p:sp>
      <p:sp>
        <p:nvSpPr>
          <p:cNvPr id="4" name="文本框 3"/>
          <p:cNvSpPr txBox="1"/>
          <p:nvPr/>
        </p:nvSpPr>
        <p:spPr>
          <a:xfrm>
            <a:off x="9854814" y="5015469"/>
            <a:ext cx="1648208" cy="369332"/>
          </a:xfrm>
          <a:prstGeom prst="rect">
            <a:avLst/>
          </a:prstGeom>
          <a:noFill/>
        </p:spPr>
        <p:txBody>
          <a:bodyPr wrap="none" rtlCol="0">
            <a:spAutoFit/>
          </a:bodyPr>
          <a:lstStyle/>
          <a:p>
            <a:r>
              <a:rPr lang="en-US" altLang="zh-CN" dirty="0"/>
              <a:t>By Molunerfinn</a:t>
            </a:r>
            <a:endParaRPr lang="zh-CN" altLang="en-US" dirty="0"/>
          </a:p>
        </p:txBody>
      </p:sp>
    </p:spTree>
    <p:extLst>
      <p:ext uri="{BB962C8B-B14F-4D97-AF65-F5344CB8AC3E}">
        <p14:creationId xmlns:p14="http://schemas.microsoft.com/office/powerpoint/2010/main" val="4024276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4696" y="0"/>
            <a:ext cx="10018713" cy="1752599"/>
          </a:xfrm>
        </p:spPr>
        <p:txBody>
          <a:bodyPr/>
          <a:lstStyle/>
          <a:p>
            <a:r>
              <a:rPr lang="zh-CN" altLang="en-US" dirty="0">
                <a:latin typeface="微软雅黑 Light" panose="020B0502040204020203" pitchFamily="34" charset="-122"/>
                <a:ea typeface="微软雅黑 Light" panose="020B0502040204020203" pitchFamily="34" charset="-122"/>
              </a:rPr>
              <a:t>常用插件的安装与配置</a:t>
            </a:r>
          </a:p>
        </p:txBody>
      </p:sp>
      <p:sp>
        <p:nvSpPr>
          <p:cNvPr id="4" name="文本框 3"/>
          <p:cNvSpPr txBox="1"/>
          <p:nvPr/>
        </p:nvSpPr>
        <p:spPr>
          <a:xfrm>
            <a:off x="2448668" y="1906438"/>
            <a:ext cx="4495597" cy="1200329"/>
          </a:xfrm>
          <a:prstGeom prst="rect">
            <a:avLst/>
          </a:prstGeom>
          <a:noFill/>
        </p:spPr>
        <p:txBody>
          <a:bodyPr wrap="square" rtlCol="0">
            <a:spAutoFit/>
          </a:bodyPr>
          <a:lstStyle/>
          <a:p>
            <a:r>
              <a:rPr lang="en-US" altLang="zh-CN" dirty="0">
                <a:latin typeface="微软雅黑 Light" panose="020B0502040204020203" pitchFamily="34" charset="-122"/>
                <a:ea typeface="微软雅黑 Light" panose="020B0502040204020203" pitchFamily="34" charset="-122"/>
              </a:rPr>
              <a:t>1.Emmet——</a:t>
            </a:r>
            <a:r>
              <a:rPr lang="zh-CN" altLang="en-US" dirty="0">
                <a:latin typeface="微软雅黑 Light" panose="020B0502040204020203" pitchFamily="34" charset="-122"/>
                <a:ea typeface="微软雅黑 Light" panose="020B0502040204020203" pitchFamily="34" charset="-122"/>
              </a:rPr>
              <a:t>该插件用于快速书写</a:t>
            </a:r>
            <a:r>
              <a:rPr lang="en-US" altLang="zh-CN" dirty="0">
                <a:latin typeface="微软雅黑 Light" panose="020B0502040204020203" pitchFamily="34" charset="-122"/>
                <a:ea typeface="微软雅黑 Light" panose="020B0502040204020203" pitchFamily="34" charset="-122"/>
              </a:rPr>
              <a:t>HTML/CSS</a:t>
            </a:r>
            <a:r>
              <a:rPr lang="zh-CN" altLang="en-US" dirty="0">
                <a:latin typeface="微软雅黑 Light" panose="020B0502040204020203" pitchFamily="34" charset="-122"/>
                <a:ea typeface="微软雅黑 Light" panose="020B0502040204020203" pitchFamily="34" charset="-122"/>
              </a:rPr>
              <a:t>代码，前端开发必备第一利器。</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需要</a:t>
            </a:r>
            <a:r>
              <a:rPr lang="en-US" altLang="zh-CN" dirty="0">
                <a:latin typeface="微软雅黑 Light" panose="020B0502040204020203" pitchFamily="34" charset="-122"/>
                <a:ea typeface="微软雅黑 Light" panose="020B0502040204020203" pitchFamily="34" charset="-122"/>
              </a:rPr>
              <a:t>python</a:t>
            </a:r>
            <a:r>
              <a:rPr lang="zh-CN" altLang="en-US" dirty="0">
                <a:latin typeface="微软雅黑 Light" panose="020B0502040204020203" pitchFamily="34" charset="-122"/>
                <a:ea typeface="微软雅黑 Light" panose="020B0502040204020203" pitchFamily="34" charset="-122"/>
              </a:rPr>
              <a:t>环境支持，手动先去</a:t>
            </a:r>
            <a:r>
              <a:rPr lang="en-US" altLang="zh-CN" dirty="0">
                <a:latin typeface="微软雅黑 Light" panose="020B0502040204020203" pitchFamily="34" charset="-122"/>
                <a:ea typeface="微软雅黑 Light" panose="020B0502040204020203" pitchFamily="34" charset="-122"/>
              </a:rPr>
              <a:t>python</a:t>
            </a:r>
            <a:r>
              <a:rPr lang="zh-CN" altLang="en-US" dirty="0">
                <a:latin typeface="微软雅黑 Light" panose="020B0502040204020203" pitchFamily="34" charset="-122"/>
                <a:ea typeface="微软雅黑 Light" panose="020B0502040204020203" pitchFamily="34" charset="-122"/>
              </a:rPr>
              <a:t>官网安装</a:t>
            </a:r>
            <a:r>
              <a:rPr lang="en-US" altLang="zh-CN" dirty="0">
                <a:latin typeface="微软雅黑 Light" panose="020B0502040204020203" pitchFamily="34" charset="-122"/>
                <a:ea typeface="微软雅黑 Light" panose="020B0502040204020203" pitchFamily="34" charset="-122"/>
              </a:rPr>
              <a:t>python</a:t>
            </a:r>
            <a:r>
              <a:rPr lang="zh-CN" altLang="en-US" dirty="0">
                <a:latin typeface="微软雅黑 Light" panose="020B0502040204020203" pitchFamily="34" charset="-122"/>
                <a:ea typeface="微软雅黑 Light" panose="020B0502040204020203" pitchFamily="34" charset="-122"/>
              </a:rPr>
              <a:t>。</a:t>
            </a:r>
          </a:p>
        </p:txBody>
      </p:sp>
      <p:sp>
        <p:nvSpPr>
          <p:cNvPr id="5" name="文本框 4"/>
          <p:cNvSpPr txBox="1"/>
          <p:nvPr/>
        </p:nvSpPr>
        <p:spPr>
          <a:xfrm>
            <a:off x="2448668" y="3298771"/>
            <a:ext cx="4607740" cy="923330"/>
          </a:xfrm>
          <a:prstGeom prst="rect">
            <a:avLst/>
          </a:prstGeom>
          <a:noFill/>
        </p:spPr>
        <p:txBody>
          <a:bodyPr wrap="square" rtlCol="0">
            <a:spAutoFit/>
          </a:bodyPr>
          <a:lstStyle/>
          <a:p>
            <a:r>
              <a:rPr lang="en-US" altLang="zh-CN" dirty="0">
                <a:latin typeface="微软雅黑 Light" panose="020B0502040204020203" pitchFamily="34" charset="-122"/>
                <a:ea typeface="微软雅黑 Light" panose="020B0502040204020203" pitchFamily="34" charset="-122"/>
              </a:rPr>
              <a:t>2.SideBarEnhancements——</a:t>
            </a:r>
            <a:r>
              <a:rPr lang="zh-CN" altLang="en-US" dirty="0">
                <a:latin typeface="微软雅黑 Light" panose="020B0502040204020203" pitchFamily="34" charset="-122"/>
                <a:ea typeface="微软雅黑 Light" panose="020B0502040204020203" pitchFamily="34" charset="-122"/>
              </a:rPr>
              <a:t>该插件这个插件是用于增强</a:t>
            </a:r>
            <a:r>
              <a:rPr lang="en-US" altLang="zh-CN" dirty="0">
                <a:latin typeface="微软雅黑 Light" panose="020B0502040204020203" pitchFamily="34" charset="-122"/>
                <a:ea typeface="微软雅黑 Light" panose="020B0502040204020203" pitchFamily="34" charset="-122"/>
              </a:rPr>
              <a:t>sublime</a:t>
            </a:r>
            <a:r>
              <a:rPr lang="zh-CN" altLang="en-US" dirty="0">
                <a:latin typeface="微软雅黑 Light" panose="020B0502040204020203" pitchFamily="34" charset="-122"/>
                <a:ea typeface="微软雅黑 Light" panose="020B0502040204020203" pitchFamily="34" charset="-122"/>
              </a:rPr>
              <a:t>侧边栏的，增加了很多右键功能。（如右图）</a:t>
            </a:r>
          </a:p>
        </p:txBody>
      </p:sp>
      <p:pic>
        <p:nvPicPr>
          <p:cNvPr id="1025" name="Picture 1" descr="C:\Users\54261\Documents\Tencent Files\542618634\Image\Group\Image4\DO((GMKOVLL~J]$NBA_2Q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2899" y="1595887"/>
            <a:ext cx="1868169" cy="4497925"/>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2448668" y="4414105"/>
            <a:ext cx="4607740" cy="646331"/>
          </a:xfrm>
          <a:prstGeom prst="rect">
            <a:avLst/>
          </a:prstGeom>
          <a:noFill/>
        </p:spPr>
        <p:txBody>
          <a:bodyPr wrap="square" rtlCol="0">
            <a:spAutoFit/>
          </a:bodyPr>
          <a:lstStyle/>
          <a:p>
            <a:r>
              <a:rPr lang="en-US" altLang="zh-CN" dirty="0">
                <a:latin typeface="微软雅黑 Light" panose="020B0502040204020203" pitchFamily="34" charset="-122"/>
                <a:ea typeface="微软雅黑 Light" panose="020B0502040204020203" pitchFamily="34" charset="-122"/>
              </a:rPr>
              <a:t>3.ConvertToUTF8——</a:t>
            </a:r>
            <a:r>
              <a:rPr lang="zh-CN" altLang="en-US" dirty="0">
                <a:latin typeface="微软雅黑 Light" panose="020B0502040204020203" pitchFamily="34" charset="-122"/>
                <a:ea typeface="微软雅黑 Light" panose="020B0502040204020203" pitchFamily="34" charset="-122"/>
              </a:rPr>
              <a:t>解决</a:t>
            </a:r>
            <a:r>
              <a:rPr lang="en-US" altLang="zh-CN" dirty="0">
                <a:latin typeface="微软雅黑 Light" panose="020B0502040204020203" pitchFamily="34" charset="-122"/>
                <a:ea typeface="微软雅黑 Light" panose="020B0502040204020203" pitchFamily="34" charset="-122"/>
              </a:rPr>
              <a:t>Sublime</a:t>
            </a:r>
            <a:r>
              <a:rPr lang="zh-CN" altLang="en-US" dirty="0">
                <a:latin typeface="微软雅黑 Light" panose="020B0502040204020203" pitchFamily="34" charset="-122"/>
                <a:ea typeface="微软雅黑 Light" panose="020B0502040204020203" pitchFamily="34" charset="-122"/>
              </a:rPr>
              <a:t>中文乱码问题。</a:t>
            </a:r>
          </a:p>
        </p:txBody>
      </p:sp>
      <p:sp>
        <p:nvSpPr>
          <p:cNvPr id="9" name="文本框 8"/>
          <p:cNvSpPr txBox="1"/>
          <p:nvPr/>
        </p:nvSpPr>
        <p:spPr>
          <a:xfrm>
            <a:off x="2448668" y="5252440"/>
            <a:ext cx="4607740" cy="646331"/>
          </a:xfrm>
          <a:prstGeom prst="rect">
            <a:avLst/>
          </a:prstGeom>
          <a:noFill/>
        </p:spPr>
        <p:txBody>
          <a:bodyPr wrap="square" rtlCol="0">
            <a:spAutoFit/>
          </a:bodyPr>
          <a:lstStyle/>
          <a:p>
            <a:r>
              <a:rPr lang="en-US" altLang="zh-CN" dirty="0">
                <a:latin typeface="微软雅黑 Light" panose="020B0502040204020203" pitchFamily="34" charset="-122"/>
                <a:ea typeface="微软雅黑 Light" panose="020B0502040204020203" pitchFamily="34" charset="-122"/>
              </a:rPr>
              <a:t>4.IMESupport——</a:t>
            </a:r>
            <a:r>
              <a:rPr lang="zh-CN" altLang="en-US" dirty="0">
                <a:latin typeface="微软雅黑 Light" panose="020B0502040204020203" pitchFamily="34" charset="-122"/>
                <a:ea typeface="微软雅黑 Light" panose="020B0502040204020203" pitchFamily="34" charset="-122"/>
              </a:rPr>
              <a:t>解决</a:t>
            </a:r>
            <a:r>
              <a:rPr lang="en-US" altLang="zh-CN" dirty="0">
                <a:latin typeface="微软雅黑 Light" panose="020B0502040204020203" pitchFamily="34" charset="-122"/>
                <a:ea typeface="微软雅黑 Light" panose="020B0502040204020203" pitchFamily="34" charset="-122"/>
              </a:rPr>
              <a:t>Sublime</a:t>
            </a:r>
            <a:r>
              <a:rPr lang="zh-CN" altLang="en-US" dirty="0">
                <a:latin typeface="微软雅黑 Light" panose="020B0502040204020203" pitchFamily="34" charset="-122"/>
                <a:ea typeface="微软雅黑 Light" panose="020B0502040204020203" pitchFamily="34" charset="-122"/>
              </a:rPr>
              <a:t>中输入法不跟随的问题。</a:t>
            </a:r>
          </a:p>
        </p:txBody>
      </p:sp>
    </p:spTree>
    <p:extLst>
      <p:ext uri="{BB962C8B-B14F-4D97-AF65-F5344CB8AC3E}">
        <p14:creationId xmlns:p14="http://schemas.microsoft.com/office/powerpoint/2010/main" val="1635697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10437" y="773925"/>
            <a:ext cx="7257394" cy="646331"/>
          </a:xfrm>
          <a:prstGeom prst="rect">
            <a:avLst/>
          </a:prstGeom>
          <a:noFill/>
        </p:spPr>
        <p:txBody>
          <a:bodyPr wrap="square" rtlCol="0">
            <a:spAutoFit/>
          </a:bodyPr>
          <a:lstStyle/>
          <a:p>
            <a:r>
              <a:rPr lang="en-US" altLang="zh-CN" dirty="0">
                <a:latin typeface="微软雅黑 Light" panose="020B0502040204020203" pitchFamily="34" charset="-122"/>
                <a:ea typeface="微软雅黑 Light" panose="020B0502040204020203" pitchFamily="34" charset="-122"/>
              </a:rPr>
              <a:t>5.Sublime Better Completion</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package control</a:t>
            </a:r>
            <a:r>
              <a:rPr lang="zh-CN" altLang="en-US" dirty="0">
                <a:latin typeface="微软雅黑 Light" panose="020B0502040204020203" pitchFamily="34" charset="-122"/>
                <a:ea typeface="微软雅黑 Light" panose="020B0502040204020203" pitchFamily="34" charset="-122"/>
              </a:rPr>
              <a:t>里搜索</a:t>
            </a:r>
            <a:r>
              <a:rPr lang="en-US" altLang="zh-CN" dirty="0">
                <a:latin typeface="微软雅黑 Light" panose="020B0502040204020203" pitchFamily="34" charset="-122"/>
                <a:ea typeface="微软雅黑 Light" panose="020B0502040204020203" pitchFamily="34" charset="-122"/>
              </a:rPr>
              <a:t>better completion</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更好的自动补全插件。</a:t>
            </a:r>
          </a:p>
        </p:txBody>
      </p:sp>
      <p:pic>
        <p:nvPicPr>
          <p:cNvPr id="2049" name="Picture 1" descr="C:\Users\54261\AppData\Roaming\Tencent\Users\542618634\QQ\WinTemp\RichOle\}S5W8HMDJKHW$A0]E5235Y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0267" y="773925"/>
            <a:ext cx="2905125" cy="279082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1710437" y="1760229"/>
            <a:ext cx="6418495" cy="923330"/>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这个插件需要配置的地方有两个。</a:t>
            </a:r>
            <a:r>
              <a:rPr lang="en-US" altLang="zh-CN" dirty="0">
                <a:latin typeface="微软雅黑 Light" panose="020B0502040204020203" pitchFamily="34" charset="-122"/>
                <a:ea typeface="微软雅黑 Light" panose="020B0502040204020203" pitchFamily="34" charset="-122"/>
              </a:rPr>
              <a:t>1.Sublime</a:t>
            </a:r>
            <a:r>
              <a:rPr lang="zh-CN" altLang="en-US" dirty="0">
                <a:latin typeface="微软雅黑 Light" panose="020B0502040204020203" pitchFamily="34" charset="-122"/>
                <a:ea typeface="微软雅黑 Light" panose="020B0502040204020203" pitchFamily="34" charset="-122"/>
              </a:rPr>
              <a:t>自身的</a:t>
            </a:r>
            <a:r>
              <a:rPr lang="en-US" altLang="zh-CN" dirty="0">
                <a:latin typeface="微软雅黑 Light" panose="020B0502040204020203" pitchFamily="34" charset="-122"/>
                <a:ea typeface="微软雅黑 Light" panose="020B0502040204020203" pitchFamily="34" charset="-122"/>
              </a:rPr>
              <a:t>user-setting</a:t>
            </a:r>
            <a:r>
              <a:rPr lang="zh-CN" altLang="en-US" dirty="0">
                <a:latin typeface="微软雅黑 Light" panose="020B0502040204020203" pitchFamily="34" charset="-122"/>
                <a:ea typeface="微软雅黑 Light" panose="020B0502040204020203" pitchFamily="34" charset="-122"/>
              </a:rPr>
              <a:t>，用于配置该插件触发的条件。</a:t>
            </a:r>
            <a:r>
              <a:rPr lang="en-US" altLang="zh-CN" dirty="0">
                <a:latin typeface="微软雅黑 Light" panose="020B0502040204020203" pitchFamily="34" charset="-122"/>
                <a:ea typeface="微软雅黑 Light" panose="020B0502040204020203" pitchFamily="34" charset="-122"/>
              </a:rPr>
              <a:t>2.</a:t>
            </a:r>
            <a:r>
              <a:rPr lang="zh-CN" altLang="en-US" dirty="0">
                <a:latin typeface="微软雅黑 Light" panose="020B0502040204020203" pitchFamily="34" charset="-122"/>
                <a:ea typeface="微软雅黑 Light" panose="020B0502040204020203" pitchFamily="34" charset="-122"/>
              </a:rPr>
              <a:t>该插件自身的</a:t>
            </a:r>
            <a:r>
              <a:rPr lang="en-US" altLang="zh-CN" dirty="0">
                <a:latin typeface="微软雅黑 Light" panose="020B0502040204020203" pitchFamily="34" charset="-122"/>
                <a:ea typeface="微软雅黑 Light" panose="020B0502040204020203" pitchFamily="34" charset="-122"/>
              </a:rPr>
              <a:t>user-setting</a:t>
            </a:r>
            <a:r>
              <a:rPr lang="zh-CN" altLang="en-US" dirty="0">
                <a:latin typeface="微软雅黑 Light" panose="020B0502040204020203" pitchFamily="34" charset="-122"/>
                <a:ea typeface="微软雅黑 Light" panose="020B0502040204020203" pitchFamily="34" charset="-122"/>
              </a:rPr>
              <a:t>，用于配置想要开启自动补全窗口的语言格式。</a:t>
            </a:r>
          </a:p>
        </p:txBody>
      </p:sp>
      <p:pic>
        <p:nvPicPr>
          <p:cNvPr id="8" name="图片 7"/>
          <p:cNvPicPr>
            <a:picLocks noChangeAspect="1"/>
          </p:cNvPicPr>
          <p:nvPr/>
        </p:nvPicPr>
        <p:blipFill>
          <a:blip r:embed="rId3"/>
          <a:stretch>
            <a:fillRect/>
          </a:stretch>
        </p:blipFill>
        <p:spPr>
          <a:xfrm>
            <a:off x="1518888" y="3023533"/>
            <a:ext cx="2119093" cy="3298794"/>
          </a:xfrm>
          <a:prstGeom prst="rect">
            <a:avLst/>
          </a:prstGeom>
        </p:spPr>
      </p:pic>
      <p:sp>
        <p:nvSpPr>
          <p:cNvPr id="9" name="文本框 8"/>
          <p:cNvSpPr txBox="1"/>
          <p:nvPr/>
        </p:nvSpPr>
        <p:spPr>
          <a:xfrm>
            <a:off x="3733101" y="3023533"/>
            <a:ext cx="3808601" cy="1477328"/>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该插件默认的配置里所有语言的自动补全是自动关闭的（如左图）。需要将默认配置复制到</a:t>
            </a:r>
            <a:r>
              <a:rPr lang="en-US" altLang="zh-CN" dirty="0">
                <a:latin typeface="微软雅黑 Light" panose="020B0502040204020203" pitchFamily="34" charset="-122"/>
                <a:ea typeface="微软雅黑 Light" panose="020B0502040204020203" pitchFamily="34" charset="-122"/>
              </a:rPr>
              <a:t>User</a:t>
            </a:r>
            <a:r>
              <a:rPr lang="zh-CN" altLang="en-US" dirty="0">
                <a:latin typeface="微软雅黑 Light" panose="020B0502040204020203" pitchFamily="34" charset="-122"/>
                <a:ea typeface="微软雅黑 Light" panose="020B0502040204020203" pitchFamily="34" charset="-122"/>
              </a:rPr>
              <a:t>配置里，然后手动将想要开启的补全的语言类型改成</a:t>
            </a:r>
            <a:r>
              <a:rPr lang="en-US" altLang="zh-CN" dirty="0">
                <a:latin typeface="微软雅黑 Light" panose="020B0502040204020203" pitchFamily="34" charset="-122"/>
                <a:ea typeface="微软雅黑 Light" panose="020B0502040204020203" pitchFamily="34" charset="-122"/>
              </a:rPr>
              <a:t>true</a:t>
            </a:r>
            <a:r>
              <a:rPr lang="zh-CN" altLang="en-US" dirty="0">
                <a:latin typeface="微软雅黑 Light" panose="020B0502040204020203" pitchFamily="34" charset="-122"/>
                <a:ea typeface="微软雅黑 Light" panose="020B0502040204020203" pitchFamily="34" charset="-122"/>
              </a:rPr>
              <a:t>。保存即可。</a:t>
            </a:r>
          </a:p>
        </p:txBody>
      </p:sp>
      <p:pic>
        <p:nvPicPr>
          <p:cNvPr id="10" name="图片 9"/>
          <p:cNvPicPr>
            <a:picLocks noChangeAspect="1"/>
          </p:cNvPicPr>
          <p:nvPr/>
        </p:nvPicPr>
        <p:blipFill>
          <a:blip r:embed="rId4"/>
          <a:stretch>
            <a:fillRect/>
          </a:stretch>
        </p:blipFill>
        <p:spPr>
          <a:xfrm>
            <a:off x="7851780" y="4454687"/>
            <a:ext cx="3862098" cy="1359815"/>
          </a:xfrm>
          <a:prstGeom prst="rect">
            <a:avLst/>
          </a:prstGeom>
        </p:spPr>
      </p:pic>
      <p:sp>
        <p:nvSpPr>
          <p:cNvPr id="12" name="文本框 11"/>
          <p:cNvSpPr txBox="1"/>
          <p:nvPr/>
        </p:nvSpPr>
        <p:spPr>
          <a:xfrm>
            <a:off x="3733101" y="4672930"/>
            <a:ext cx="3808601" cy="1200329"/>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在</a:t>
            </a:r>
            <a:r>
              <a:rPr lang="en-US" altLang="zh-CN" dirty="0">
                <a:latin typeface="微软雅黑 Light" panose="020B0502040204020203" pitchFamily="34" charset="-122"/>
                <a:ea typeface="微软雅黑 Light" panose="020B0502040204020203" pitchFamily="34" charset="-122"/>
              </a:rPr>
              <a:t>Sublime</a:t>
            </a:r>
            <a:r>
              <a:rPr lang="zh-CN" altLang="en-US" dirty="0">
                <a:latin typeface="微软雅黑 Light" panose="020B0502040204020203" pitchFamily="34" charset="-122"/>
                <a:ea typeface="微软雅黑 Light" panose="020B0502040204020203" pitchFamily="34" charset="-122"/>
              </a:rPr>
              <a:t>自身的</a:t>
            </a:r>
            <a:r>
              <a:rPr lang="en-US" altLang="zh-CN" dirty="0">
                <a:latin typeface="微软雅黑 Light" panose="020B0502040204020203" pitchFamily="34" charset="-122"/>
                <a:ea typeface="微软雅黑 Light" panose="020B0502040204020203" pitchFamily="34" charset="-122"/>
              </a:rPr>
              <a:t>user-setting</a:t>
            </a:r>
            <a:r>
              <a:rPr lang="zh-CN" altLang="en-US" dirty="0">
                <a:latin typeface="微软雅黑 Light" panose="020B0502040204020203" pitchFamily="34" charset="-122"/>
                <a:ea typeface="微软雅黑 Light" panose="020B0502040204020203" pitchFamily="34" charset="-122"/>
              </a:rPr>
              <a:t>里加入右图的配置，将其的触发条件设置得更为智能。该配置代码在下一页给出。</a:t>
            </a:r>
          </a:p>
        </p:txBody>
      </p:sp>
    </p:spTree>
    <p:extLst>
      <p:ext uri="{BB962C8B-B14F-4D97-AF65-F5344CB8AC3E}">
        <p14:creationId xmlns:p14="http://schemas.microsoft.com/office/powerpoint/2010/main" val="2430871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95245" y="318782"/>
            <a:ext cx="9999677" cy="3354765"/>
          </a:xfrm>
          <a:prstGeom prst="rect">
            <a:avLst/>
          </a:prstGeom>
          <a:noFill/>
        </p:spPr>
        <p:txBody>
          <a:bodyPr wrap="square" rtlCol="0">
            <a:spAutoFit/>
          </a:bodyPr>
          <a:lstStyle/>
          <a:p>
            <a:r>
              <a:rPr lang="en-US" altLang="zh-CN" sz="1600" dirty="0">
                <a:latin typeface="微软雅黑 Light" panose="020B0502040204020203" pitchFamily="34" charset="-122"/>
                <a:ea typeface="微软雅黑 Light" panose="020B0502040204020203" pitchFamily="34" charset="-122"/>
              </a:rPr>
              <a:t>"</a:t>
            </a:r>
            <a:r>
              <a:rPr lang="en-US" altLang="zh-CN" sz="1600" dirty="0" err="1">
                <a:latin typeface="微软雅黑 Light" panose="020B0502040204020203" pitchFamily="34" charset="-122"/>
                <a:ea typeface="微软雅黑 Light" panose="020B0502040204020203" pitchFamily="34" charset="-122"/>
              </a:rPr>
              <a:t>auto_complete</a:t>
            </a:r>
            <a:r>
              <a:rPr lang="en-US" altLang="zh-CN" sz="1600" dirty="0">
                <a:latin typeface="微软雅黑 Light" panose="020B0502040204020203" pitchFamily="34" charset="-122"/>
                <a:ea typeface="微软雅黑 Light" panose="020B0502040204020203" pitchFamily="34" charset="-122"/>
              </a:rPr>
              <a:t>": true,</a:t>
            </a:r>
          </a:p>
          <a:p>
            <a:r>
              <a:rPr lang="en-US" altLang="zh-CN" sz="1600" dirty="0">
                <a:latin typeface="微软雅黑 Light" panose="020B0502040204020203" pitchFamily="34" charset="-122"/>
                <a:ea typeface="微软雅黑 Light" panose="020B0502040204020203" pitchFamily="34" charset="-122"/>
              </a:rPr>
              <a:t>"</a:t>
            </a:r>
            <a:r>
              <a:rPr lang="en-US" altLang="zh-CN" sz="1600" dirty="0" err="1">
                <a:latin typeface="微软雅黑 Light" panose="020B0502040204020203" pitchFamily="34" charset="-122"/>
                <a:ea typeface="微软雅黑 Light" panose="020B0502040204020203" pitchFamily="34" charset="-122"/>
              </a:rPr>
              <a:t>auto_complete_commit_on_tab</a:t>
            </a:r>
            <a:r>
              <a:rPr lang="en-US" altLang="zh-CN" sz="1600" dirty="0">
                <a:latin typeface="微软雅黑 Light" panose="020B0502040204020203" pitchFamily="34" charset="-122"/>
                <a:ea typeface="微软雅黑 Light" panose="020B0502040204020203" pitchFamily="34" charset="-122"/>
              </a:rPr>
              <a:t>": false,</a:t>
            </a:r>
          </a:p>
          <a:p>
            <a:r>
              <a:rPr lang="en-US" altLang="zh-CN" sz="1600" dirty="0">
                <a:latin typeface="微软雅黑 Light" panose="020B0502040204020203" pitchFamily="34" charset="-122"/>
                <a:ea typeface="微软雅黑 Light" panose="020B0502040204020203" pitchFamily="34" charset="-122"/>
              </a:rPr>
              <a:t>"</a:t>
            </a:r>
            <a:r>
              <a:rPr lang="en-US" altLang="zh-CN" sz="1600" dirty="0" err="1">
                <a:latin typeface="微软雅黑 Light" panose="020B0502040204020203" pitchFamily="34" charset="-122"/>
                <a:ea typeface="微软雅黑 Light" panose="020B0502040204020203" pitchFamily="34" charset="-122"/>
              </a:rPr>
              <a:t>auto_complete_delay</a:t>
            </a:r>
            <a:r>
              <a:rPr lang="en-US" altLang="zh-CN" sz="1600" dirty="0">
                <a:latin typeface="微软雅黑 Light" panose="020B0502040204020203" pitchFamily="34" charset="-122"/>
                <a:ea typeface="微软雅黑 Light" panose="020B0502040204020203" pitchFamily="34" charset="-122"/>
              </a:rPr>
              <a:t>": 50,</a:t>
            </a:r>
          </a:p>
          <a:p>
            <a:r>
              <a:rPr lang="en-US" altLang="zh-CN" sz="1600" dirty="0">
                <a:latin typeface="微软雅黑 Light" panose="020B0502040204020203" pitchFamily="34" charset="-122"/>
                <a:ea typeface="微软雅黑 Light" panose="020B0502040204020203" pitchFamily="34" charset="-122"/>
              </a:rPr>
              <a:t>"</a:t>
            </a:r>
            <a:r>
              <a:rPr lang="en-US" altLang="zh-CN" sz="1600" dirty="0" err="1">
                <a:latin typeface="微软雅黑 Light" panose="020B0502040204020203" pitchFamily="34" charset="-122"/>
                <a:ea typeface="微软雅黑 Light" panose="020B0502040204020203" pitchFamily="34" charset="-122"/>
              </a:rPr>
              <a:t>auto_complete_selector</a:t>
            </a:r>
            <a:r>
              <a:rPr lang="en-US" altLang="zh-CN" sz="1600" dirty="0">
                <a:latin typeface="微软雅黑 Light" panose="020B0502040204020203" pitchFamily="34" charset="-122"/>
                <a:ea typeface="微软雅黑 Light" panose="020B0502040204020203" pitchFamily="34" charset="-122"/>
              </a:rPr>
              <a:t>": "source - comment",</a:t>
            </a:r>
          </a:p>
          <a:p>
            <a:r>
              <a:rPr lang="en-US" altLang="zh-CN" sz="1600" dirty="0">
                <a:latin typeface="微软雅黑 Light" panose="020B0502040204020203" pitchFamily="34" charset="-122"/>
                <a:ea typeface="微软雅黑 Light" panose="020B0502040204020203" pitchFamily="34" charset="-122"/>
              </a:rPr>
              <a:t>"</a:t>
            </a:r>
            <a:r>
              <a:rPr lang="en-US" altLang="zh-CN" sz="1600" dirty="0" err="1">
                <a:latin typeface="微软雅黑 Light" panose="020B0502040204020203" pitchFamily="34" charset="-122"/>
                <a:ea typeface="微软雅黑 Light" panose="020B0502040204020203" pitchFamily="34" charset="-122"/>
              </a:rPr>
              <a:t>auto_complete_size_limit</a:t>
            </a:r>
            <a:r>
              <a:rPr lang="en-US" altLang="zh-CN" sz="1600" dirty="0">
                <a:latin typeface="微软雅黑 Light" panose="020B0502040204020203" pitchFamily="34" charset="-122"/>
                <a:ea typeface="微软雅黑 Light" panose="020B0502040204020203" pitchFamily="34" charset="-122"/>
              </a:rPr>
              <a:t>": 4194304,</a:t>
            </a:r>
          </a:p>
          <a:p>
            <a:r>
              <a:rPr lang="en-US" altLang="zh-CN" sz="1600" dirty="0">
                <a:latin typeface="微软雅黑 Light" panose="020B0502040204020203" pitchFamily="34" charset="-122"/>
                <a:ea typeface="微软雅黑 Light" panose="020B0502040204020203" pitchFamily="34" charset="-122"/>
              </a:rPr>
              <a:t>"</a:t>
            </a:r>
            <a:r>
              <a:rPr lang="en-US" altLang="zh-CN" sz="1600" dirty="0" err="1">
                <a:latin typeface="微软雅黑 Light" panose="020B0502040204020203" pitchFamily="34" charset="-122"/>
                <a:ea typeface="微软雅黑 Light" panose="020B0502040204020203" pitchFamily="34" charset="-122"/>
              </a:rPr>
              <a:t>auto_complete_triggers</a:t>
            </a:r>
            <a:r>
              <a:rPr lang="en-US" altLang="zh-CN" sz="1600" dirty="0">
                <a:latin typeface="微软雅黑 Light" panose="020B0502040204020203" pitchFamily="34" charset="-122"/>
                <a:ea typeface="微软雅黑 Light" panose="020B0502040204020203" pitchFamily="34" charset="-122"/>
              </a:rPr>
              <a:t>":</a:t>
            </a:r>
          </a:p>
          <a:p>
            <a:r>
              <a:rPr lang="en-US" altLang="zh-CN" sz="1600" dirty="0">
                <a:latin typeface="微软雅黑 Light" panose="020B0502040204020203" pitchFamily="34" charset="-122"/>
                <a:ea typeface="微软雅黑 Light" panose="020B0502040204020203" pitchFamily="34" charset="-122"/>
              </a:rPr>
              <a:t>[</a:t>
            </a:r>
          </a:p>
          <a:p>
            <a:r>
              <a:rPr lang="en-US" altLang="zh-CN" sz="1600" dirty="0">
                <a:latin typeface="微软雅黑 Light" panose="020B0502040204020203" pitchFamily="34" charset="-122"/>
                <a:ea typeface="微软雅黑 Light" panose="020B0502040204020203" pitchFamily="34" charset="-122"/>
              </a:rPr>
              <a:t>	{</a:t>
            </a:r>
          </a:p>
          <a:p>
            <a:r>
              <a:rPr lang="en-US" altLang="zh-CN" sz="1600" dirty="0">
                <a:latin typeface="微软雅黑 Light" panose="020B0502040204020203" pitchFamily="34" charset="-122"/>
                <a:ea typeface="微软雅黑 Light" panose="020B0502040204020203" pitchFamily="34" charset="-122"/>
              </a:rPr>
              <a:t>		"characters": "</a:t>
            </a:r>
            <a:r>
              <a:rPr lang="en-US" altLang="zh-CN" sz="1600" dirty="0" err="1">
                <a:latin typeface="微软雅黑 Light" panose="020B0502040204020203" pitchFamily="34" charset="-122"/>
                <a:ea typeface="微软雅黑 Light" panose="020B0502040204020203" pitchFamily="34" charset="-122"/>
              </a:rPr>
              <a:t>qazwsxedcrfvtgbyhnujmikolpQAZWSXEDCRFVTGBYHNUJMIKOLP</a:t>
            </a:r>
            <a:r>
              <a:rPr lang="en-US" altLang="zh-CN" sz="1600" dirty="0">
                <a:latin typeface="微软雅黑 Light" panose="020B0502040204020203" pitchFamily="34" charset="-122"/>
                <a:ea typeface="微软雅黑 Light" panose="020B0502040204020203" pitchFamily="34" charset="-122"/>
              </a:rPr>
              <a:t>",</a:t>
            </a:r>
          </a:p>
          <a:p>
            <a:r>
              <a:rPr lang="en-US" altLang="zh-CN" sz="1600" dirty="0">
                <a:latin typeface="微软雅黑 Light" panose="020B0502040204020203" pitchFamily="34" charset="-122"/>
                <a:ea typeface="微软雅黑 Light" panose="020B0502040204020203" pitchFamily="34" charset="-122"/>
              </a:rPr>
              <a:t>		"selector": "text, source, meta, string, punctuation, constant"</a:t>
            </a:r>
          </a:p>
          <a:p>
            <a:r>
              <a:rPr lang="en-US" altLang="zh-CN" sz="1600" dirty="0">
                <a:latin typeface="微软雅黑 Light" panose="020B0502040204020203" pitchFamily="34" charset="-122"/>
                <a:ea typeface="微软雅黑 Light" panose="020B0502040204020203" pitchFamily="34" charset="-122"/>
              </a:rPr>
              <a:t>	}</a:t>
            </a:r>
          </a:p>
          <a:p>
            <a:r>
              <a:rPr lang="en-US" altLang="zh-CN" sz="1600" dirty="0">
                <a:latin typeface="微软雅黑 Light" panose="020B0502040204020203" pitchFamily="34" charset="-122"/>
                <a:ea typeface="微软雅黑 Light" panose="020B0502040204020203" pitchFamily="34" charset="-122"/>
              </a:rPr>
              <a:t>],</a:t>
            </a:r>
          </a:p>
          <a:p>
            <a:r>
              <a:rPr lang="en-US" altLang="zh-CN" sz="1600" dirty="0">
                <a:latin typeface="微软雅黑 Light" panose="020B0502040204020203" pitchFamily="34" charset="-122"/>
                <a:ea typeface="微软雅黑 Light" panose="020B0502040204020203" pitchFamily="34" charset="-122"/>
              </a:rPr>
              <a:t>"</a:t>
            </a:r>
            <a:r>
              <a:rPr lang="en-US" altLang="zh-CN" sz="1600" dirty="0" err="1">
                <a:latin typeface="微软雅黑 Light" panose="020B0502040204020203" pitchFamily="34" charset="-122"/>
                <a:ea typeface="微软雅黑 Light" panose="020B0502040204020203" pitchFamily="34" charset="-122"/>
              </a:rPr>
              <a:t>auto_complete_with_fields</a:t>
            </a:r>
            <a:r>
              <a:rPr lang="en-US" altLang="zh-CN" sz="1600" dirty="0">
                <a:latin typeface="微软雅黑 Light" panose="020B0502040204020203" pitchFamily="34" charset="-122"/>
                <a:ea typeface="微软雅黑 Light" panose="020B0502040204020203" pitchFamily="34" charset="-122"/>
              </a:rPr>
              <a:t>": true,</a:t>
            </a:r>
            <a:endParaRPr lang="zh-CN" altLang="en-US" sz="1600" dirty="0">
              <a:latin typeface="微软雅黑 Light" panose="020B0502040204020203" pitchFamily="34" charset="-122"/>
              <a:ea typeface="微软雅黑 Light" panose="020B0502040204020203" pitchFamily="34" charset="-122"/>
            </a:endParaRPr>
          </a:p>
        </p:txBody>
      </p:sp>
      <p:pic>
        <p:nvPicPr>
          <p:cNvPr id="5" name="图片 4"/>
          <p:cNvPicPr>
            <a:picLocks noChangeAspect="1"/>
          </p:cNvPicPr>
          <p:nvPr/>
        </p:nvPicPr>
        <p:blipFill>
          <a:blip r:embed="rId2"/>
          <a:stretch>
            <a:fillRect/>
          </a:stretch>
        </p:blipFill>
        <p:spPr>
          <a:xfrm>
            <a:off x="7080264" y="3052102"/>
            <a:ext cx="3984815" cy="3441676"/>
          </a:xfrm>
          <a:prstGeom prst="rect">
            <a:avLst/>
          </a:prstGeom>
        </p:spPr>
      </p:pic>
      <p:sp>
        <p:nvSpPr>
          <p:cNvPr id="6" name="文本框 5"/>
          <p:cNvSpPr txBox="1"/>
          <p:nvPr/>
        </p:nvSpPr>
        <p:spPr>
          <a:xfrm>
            <a:off x="1795245" y="4664279"/>
            <a:ext cx="5016117" cy="646331"/>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Sublime</a:t>
            </a:r>
            <a:r>
              <a:rPr lang="zh-CN" altLang="en-US" dirty="0">
                <a:latin typeface="微软雅黑 Light" panose="020B0502040204020203" pitchFamily="34" charset="-122"/>
                <a:ea typeface="微软雅黑 Light" panose="020B0502040204020203" pitchFamily="34" charset="-122"/>
              </a:rPr>
              <a:t>自身的</a:t>
            </a:r>
            <a:r>
              <a:rPr lang="en-US" altLang="zh-CN" dirty="0">
                <a:latin typeface="微软雅黑 Light" panose="020B0502040204020203" pitchFamily="34" charset="-122"/>
                <a:ea typeface="微软雅黑 Light" panose="020B0502040204020203" pitchFamily="34" charset="-122"/>
              </a:rPr>
              <a:t>user-setting</a:t>
            </a:r>
            <a:r>
              <a:rPr lang="zh-CN" altLang="en-US" dirty="0">
                <a:latin typeface="微软雅黑 Light" panose="020B0502040204020203" pitchFamily="34" charset="-122"/>
                <a:ea typeface="微软雅黑 Light" panose="020B0502040204020203" pitchFamily="34" charset="-122"/>
              </a:rPr>
              <a:t>示例如右图。不认识</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的配置项不要随便配置。</a:t>
            </a:r>
          </a:p>
        </p:txBody>
      </p:sp>
    </p:spTree>
    <p:extLst>
      <p:ext uri="{BB962C8B-B14F-4D97-AF65-F5344CB8AC3E}">
        <p14:creationId xmlns:p14="http://schemas.microsoft.com/office/powerpoint/2010/main" val="2761071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62774" y="408170"/>
            <a:ext cx="8658356" cy="646331"/>
          </a:xfrm>
          <a:prstGeom prst="rect">
            <a:avLst/>
          </a:prstGeom>
          <a:noFill/>
        </p:spPr>
        <p:txBody>
          <a:bodyPr wrap="square" rtlCol="0">
            <a:spAutoFit/>
          </a:bodyPr>
          <a:lstStyle/>
          <a:p>
            <a:r>
              <a:rPr lang="en-US" altLang="zh-CN" dirty="0">
                <a:latin typeface="微软雅黑 Light" panose="020B0502040204020203" pitchFamily="34" charset="-122"/>
                <a:ea typeface="微软雅黑 Light" panose="020B0502040204020203" pitchFamily="34" charset="-122"/>
              </a:rPr>
              <a:t>6.brackeHightlighter——</a:t>
            </a:r>
            <a:r>
              <a:rPr lang="zh-CN" altLang="en-US" dirty="0">
                <a:latin typeface="微软雅黑 Light" panose="020B0502040204020203" pitchFamily="34" charset="-122"/>
                <a:ea typeface="微软雅黑 Light" panose="020B0502040204020203" pitchFamily="34" charset="-122"/>
              </a:rPr>
              <a:t>用于标识</a:t>
            </a:r>
            <a:r>
              <a:rPr lang="en-US" altLang="zh-CN" dirty="0">
                <a:latin typeface="微软雅黑 Light" panose="020B0502040204020203" pitchFamily="34" charset="-122"/>
                <a:ea typeface="微软雅黑 Light" panose="020B0502040204020203" pitchFamily="34" charset="-122"/>
              </a:rPr>
              <a:t>Sublime</a:t>
            </a:r>
            <a:r>
              <a:rPr lang="zh-CN" altLang="en-US" dirty="0">
                <a:latin typeface="微软雅黑 Light" panose="020B0502040204020203" pitchFamily="34" charset="-122"/>
                <a:ea typeface="微软雅黑 Light" panose="020B0502040204020203" pitchFamily="34" charset="-122"/>
              </a:rPr>
              <a:t>的某些语言中的标签对，用于醒目提示。</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如下图数字栏左侧的标签对标识图案。</a:t>
            </a:r>
          </a:p>
        </p:txBody>
      </p:sp>
      <p:sp>
        <p:nvSpPr>
          <p:cNvPr id="5" name="文本框 4"/>
          <p:cNvSpPr txBox="1"/>
          <p:nvPr/>
        </p:nvSpPr>
        <p:spPr>
          <a:xfrm>
            <a:off x="2062774" y="3266524"/>
            <a:ext cx="8599633" cy="646331"/>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该插件默认的配置里匹配的标签对的数目和对代码文件搜索的字符数过少，故而我们需要在它的</a:t>
            </a:r>
            <a:r>
              <a:rPr lang="en-US" altLang="zh-CN" dirty="0">
                <a:latin typeface="微软雅黑 Light" panose="020B0502040204020203" pitchFamily="34" charset="-122"/>
                <a:ea typeface="微软雅黑 Light" panose="020B0502040204020203" pitchFamily="34" charset="-122"/>
              </a:rPr>
              <a:t>user-setting</a:t>
            </a:r>
            <a:r>
              <a:rPr lang="zh-CN" altLang="en-US" dirty="0">
                <a:latin typeface="微软雅黑 Light" panose="020B0502040204020203" pitchFamily="34" charset="-122"/>
                <a:ea typeface="微软雅黑 Light" panose="020B0502040204020203" pitchFamily="34" charset="-122"/>
              </a:rPr>
              <a:t>里进行相应配置。</a:t>
            </a:r>
          </a:p>
        </p:txBody>
      </p:sp>
      <p:sp>
        <p:nvSpPr>
          <p:cNvPr id="6" name="文本框 5"/>
          <p:cNvSpPr txBox="1"/>
          <p:nvPr/>
        </p:nvSpPr>
        <p:spPr>
          <a:xfrm>
            <a:off x="6521981" y="4783616"/>
            <a:ext cx="4607740" cy="646331"/>
          </a:xfrm>
          <a:prstGeom prst="rect">
            <a:avLst/>
          </a:prstGeom>
          <a:noFill/>
        </p:spPr>
        <p:txBody>
          <a:bodyPr wrap="square" rtlCol="0">
            <a:spAutoFit/>
          </a:bodyPr>
          <a:lstStyle/>
          <a:p>
            <a:r>
              <a:rPr lang="en-US" altLang="zh-CN" dirty="0">
                <a:latin typeface="微软雅黑 Light" panose="020B0502040204020203" pitchFamily="34" charset="-122"/>
                <a:ea typeface="微软雅黑 Light" panose="020B0502040204020203" pitchFamily="34" charset="-122"/>
              </a:rPr>
              <a:t>User</a:t>
            </a:r>
            <a:r>
              <a:rPr lang="zh-CN" altLang="en-US" dirty="0">
                <a:latin typeface="微软雅黑 Light" panose="020B0502040204020203" pitchFamily="34" charset="-122"/>
                <a:ea typeface="微软雅黑 Light" panose="020B0502040204020203" pitchFamily="34" charset="-122"/>
              </a:rPr>
              <a:t>的配置项空空如也，需要先将</a:t>
            </a:r>
            <a:r>
              <a:rPr lang="en-US" altLang="zh-CN" dirty="0">
                <a:latin typeface="微软雅黑 Light" panose="020B0502040204020203" pitchFamily="34" charset="-122"/>
                <a:ea typeface="微软雅黑 Light" panose="020B0502040204020203" pitchFamily="34" charset="-122"/>
              </a:rPr>
              <a:t>default</a:t>
            </a:r>
            <a:r>
              <a:rPr lang="zh-CN" altLang="en-US" dirty="0">
                <a:latin typeface="微软雅黑 Light" panose="020B0502040204020203" pitchFamily="34" charset="-122"/>
                <a:ea typeface="微软雅黑 Light" panose="020B0502040204020203" pitchFamily="34" charset="-122"/>
              </a:rPr>
              <a:t>的配置项手动复制再粘贴到</a:t>
            </a:r>
            <a:r>
              <a:rPr lang="en-US" altLang="zh-CN" dirty="0">
                <a:latin typeface="微软雅黑 Light" panose="020B0502040204020203" pitchFamily="34" charset="-122"/>
                <a:ea typeface="微软雅黑 Light" panose="020B0502040204020203" pitchFamily="34" charset="-122"/>
              </a:rPr>
              <a:t>User</a:t>
            </a:r>
            <a:r>
              <a:rPr lang="zh-CN" altLang="en-US" dirty="0">
                <a:latin typeface="微软雅黑 Light" panose="020B0502040204020203" pitchFamily="34" charset="-122"/>
                <a:ea typeface="微软雅黑 Light" panose="020B0502040204020203" pitchFamily="34" charset="-122"/>
              </a:rPr>
              <a:t>的配置中去。</a:t>
            </a:r>
          </a:p>
        </p:txBody>
      </p:sp>
      <p:pic>
        <p:nvPicPr>
          <p:cNvPr id="7" name="图片 6"/>
          <p:cNvPicPr>
            <a:picLocks noChangeAspect="1"/>
          </p:cNvPicPr>
          <p:nvPr/>
        </p:nvPicPr>
        <p:blipFill>
          <a:blip r:embed="rId2"/>
          <a:stretch>
            <a:fillRect/>
          </a:stretch>
        </p:blipFill>
        <p:spPr>
          <a:xfrm>
            <a:off x="3472124" y="1192781"/>
            <a:ext cx="5512485" cy="1935463"/>
          </a:xfrm>
          <a:prstGeom prst="rect">
            <a:avLst/>
          </a:prstGeom>
        </p:spPr>
      </p:pic>
      <p:pic>
        <p:nvPicPr>
          <p:cNvPr id="3073" name="Picture 1" descr="C:\Users\54261\AppData\Roaming\Tencent\Users\542618634\QQ\WinTemp\RichOle\{8LXC{M${L~U30K3(RG[H1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93" y="4185358"/>
            <a:ext cx="3958337" cy="1842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659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321637" y="1311459"/>
            <a:ext cx="8659552" cy="5093534"/>
          </a:xfrm>
          <a:prstGeom prst="rect">
            <a:avLst/>
          </a:prstGeom>
        </p:spPr>
      </p:pic>
      <p:sp>
        <p:nvSpPr>
          <p:cNvPr id="5" name="文本框 4"/>
          <p:cNvSpPr txBox="1"/>
          <p:nvPr/>
        </p:nvSpPr>
        <p:spPr>
          <a:xfrm>
            <a:off x="2634929" y="654341"/>
            <a:ext cx="8032968" cy="369332"/>
          </a:xfrm>
          <a:prstGeom prst="rect">
            <a:avLst/>
          </a:prstGeom>
          <a:noFill/>
        </p:spPr>
        <p:txBody>
          <a:bodyPr wrap="none" rtlCol="0">
            <a:spAutoFit/>
          </a:bodyPr>
          <a:lstStyle/>
          <a:p>
            <a:r>
              <a:rPr lang="zh-CN" altLang="en-US" dirty="0">
                <a:latin typeface="微软雅黑 Light" panose="020B0502040204020203" pitchFamily="34" charset="-122"/>
                <a:ea typeface="微软雅黑 Light" panose="020B0502040204020203" pitchFamily="34" charset="-122"/>
              </a:rPr>
              <a:t>如下图，左侧是默认配置，右侧是用户配置。下一页将进行两项配置的更改。</a:t>
            </a:r>
          </a:p>
        </p:txBody>
      </p:sp>
    </p:spTree>
    <p:extLst>
      <p:ext uri="{BB962C8B-B14F-4D97-AF65-F5344CB8AC3E}">
        <p14:creationId xmlns:p14="http://schemas.microsoft.com/office/powerpoint/2010/main" val="638863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descr="C:\Users\54261\AppData\Roaming\Tencent\Users\542618634\QQ\WinTemp\RichOle\5KB6U_EE]A0@3T1R8RSCV$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5971" y="1400962"/>
            <a:ext cx="4181475" cy="22479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54261\Documents\Tencent Files\542618634\Image\Group\Image4\IKB8QV80W()BO1ST7F_$PC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4414" y="1365222"/>
            <a:ext cx="3400425" cy="66675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C:\Users\54261\AppData\Roaming\Tencent\Users\542618634\QQ\WinTemp\RichOle\29%D%WK$Z_MH$LH@HRF2EIW.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4414" y="3144037"/>
            <a:ext cx="4509519" cy="50482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3112316" y="545284"/>
            <a:ext cx="7284366" cy="369332"/>
          </a:xfrm>
          <a:prstGeom prst="rect">
            <a:avLst/>
          </a:prstGeom>
          <a:noFill/>
        </p:spPr>
        <p:txBody>
          <a:bodyPr wrap="none" rtlCol="0">
            <a:spAutoFit/>
          </a:bodyPr>
          <a:lstStyle/>
          <a:p>
            <a:r>
              <a:rPr lang="zh-CN" altLang="en-US" dirty="0">
                <a:latin typeface="微软雅黑 Light" panose="020B0502040204020203" pitchFamily="34" charset="-122"/>
                <a:ea typeface="微软雅黑 Light" panose="020B0502040204020203" pitchFamily="34" charset="-122"/>
              </a:rPr>
              <a:t>如下图，左侧是默认配置的数字，右侧是在</a:t>
            </a:r>
            <a:r>
              <a:rPr lang="en-US" altLang="zh-CN" dirty="0">
                <a:latin typeface="微软雅黑 Light" panose="020B0502040204020203" pitchFamily="34" charset="-122"/>
                <a:ea typeface="微软雅黑 Light" panose="020B0502040204020203" pitchFamily="34" charset="-122"/>
              </a:rPr>
              <a:t>user</a:t>
            </a:r>
            <a:r>
              <a:rPr lang="zh-CN" altLang="en-US" dirty="0">
                <a:latin typeface="微软雅黑 Light" panose="020B0502040204020203" pitchFamily="34" charset="-122"/>
                <a:ea typeface="微软雅黑 Light" panose="020B0502040204020203" pitchFamily="34" charset="-122"/>
              </a:rPr>
              <a:t>的配置中修改完的数字</a:t>
            </a:r>
          </a:p>
        </p:txBody>
      </p:sp>
      <p:sp>
        <p:nvSpPr>
          <p:cNvPr id="12" name="文本框 11"/>
          <p:cNvSpPr txBox="1"/>
          <p:nvPr/>
        </p:nvSpPr>
        <p:spPr>
          <a:xfrm>
            <a:off x="2155971" y="4325924"/>
            <a:ext cx="9187130" cy="1477328"/>
          </a:xfrm>
          <a:prstGeom prst="rect">
            <a:avLst/>
          </a:prstGeom>
          <a:noFill/>
        </p:spPr>
        <p:txBody>
          <a:bodyPr wrap="none" rtlCol="0">
            <a:spAutoFit/>
          </a:bodyPr>
          <a:lstStyle/>
          <a:p>
            <a:r>
              <a:rPr lang="zh-CN" altLang="en-US" dirty="0">
                <a:latin typeface="微软雅黑 Light" panose="020B0502040204020203" pitchFamily="34" charset="-122"/>
                <a:ea typeface="微软雅黑 Light" panose="020B0502040204020203" pitchFamily="34" charset="-122"/>
              </a:rPr>
              <a:t>第一个选项是该插件搜索代码文件的字符数，越多匹配的标签对越多，同时越耗内存。</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第二个选项是标签对自动搜索最大数目，越多匹配的标签对越多，同时越耗内存。</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默认的太少，需要适当增多。</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另外该插件还可以配置标签对显示的颜色，不同标示显示的颜色不同，不过这个配置比较</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繁琐，有兴趣可以自己尝试。</a:t>
            </a:r>
          </a:p>
        </p:txBody>
      </p:sp>
    </p:spTree>
    <p:extLst>
      <p:ext uri="{BB962C8B-B14F-4D97-AF65-F5344CB8AC3E}">
        <p14:creationId xmlns:p14="http://schemas.microsoft.com/office/powerpoint/2010/main" val="1212564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41865" y="536895"/>
            <a:ext cx="7593745" cy="92333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7.HTML-CSS-JS Prettify</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package</a:t>
            </a:r>
            <a:r>
              <a:rPr lang="zh-CN" altLang="en-US" dirty="0">
                <a:latin typeface="微软雅黑 Light" panose="020B0502040204020203" pitchFamily="34" charset="-122"/>
                <a:ea typeface="微软雅黑 Light" panose="020B0502040204020203" pitchFamily="34" charset="-122"/>
              </a:rPr>
              <a:t>里搜索</a:t>
            </a:r>
            <a:r>
              <a:rPr lang="en-US" altLang="zh-CN" dirty="0">
                <a:latin typeface="微软雅黑 Light" panose="020B0502040204020203" pitchFamily="34" charset="-122"/>
                <a:ea typeface="微软雅黑 Light" panose="020B0502040204020203" pitchFamily="34" charset="-122"/>
              </a:rPr>
              <a:t>prettify</a:t>
            </a:r>
            <a:r>
              <a:rPr lang="zh-CN" altLang="en-US" dirty="0">
                <a:latin typeface="微软雅黑 Light" panose="020B0502040204020203" pitchFamily="34" charset="-122"/>
                <a:ea typeface="微软雅黑 Light" panose="020B0502040204020203" pitchFamily="34" charset="-122"/>
              </a:rPr>
              <a:t>即可）</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用于格式化</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HTML/CSS/JS</a:t>
            </a:r>
            <a:r>
              <a:rPr lang="zh-CN" altLang="en-US" dirty="0">
                <a:latin typeface="微软雅黑 Light" panose="020B0502040204020203" pitchFamily="34" charset="-122"/>
                <a:ea typeface="微软雅黑 Light" panose="020B0502040204020203" pitchFamily="34" charset="-122"/>
              </a:rPr>
              <a:t>代码使原本格式不太标准的代码变标准。注意，该插件需要</a:t>
            </a:r>
            <a:endParaRPr lang="en-US" altLang="zh-CN" dirty="0">
              <a:latin typeface="微软雅黑 Light" panose="020B0502040204020203" pitchFamily="34" charset="-122"/>
              <a:ea typeface="微软雅黑 Light" panose="020B0502040204020203" pitchFamily="34" charset="-122"/>
            </a:endParaRPr>
          </a:p>
          <a:p>
            <a:r>
              <a:rPr lang="en-US" altLang="zh-CN" dirty="0" err="1">
                <a:latin typeface="微软雅黑 Light" panose="020B0502040204020203" pitchFamily="34" charset="-122"/>
                <a:ea typeface="微软雅黑 Light" panose="020B0502040204020203" pitchFamily="34" charset="-122"/>
              </a:rPr>
              <a:t>nodejs</a:t>
            </a:r>
            <a:r>
              <a:rPr lang="zh-CN" altLang="en-US" dirty="0">
                <a:latin typeface="微软雅黑 Light" panose="020B0502040204020203" pitchFamily="34" charset="-122"/>
                <a:ea typeface="微软雅黑 Light" panose="020B0502040204020203" pitchFamily="34" charset="-122"/>
              </a:rPr>
              <a:t>的环境支持，需要先去安装</a:t>
            </a:r>
            <a:r>
              <a:rPr lang="en-US" altLang="zh-CN" dirty="0" err="1">
                <a:latin typeface="微软雅黑 Light" panose="020B0502040204020203" pitchFamily="34" charset="-122"/>
                <a:ea typeface="微软雅黑 Light" panose="020B0502040204020203" pitchFamily="34" charset="-122"/>
              </a:rPr>
              <a:t>nodejs</a:t>
            </a:r>
            <a:r>
              <a:rPr lang="zh-CN" altLang="en-US" dirty="0">
                <a:latin typeface="微软雅黑 Light" panose="020B0502040204020203" pitchFamily="34" charset="-122"/>
                <a:ea typeface="微软雅黑 Light" panose="020B0502040204020203" pitchFamily="34" charset="-122"/>
              </a:rPr>
              <a:t>的环境。</a:t>
            </a:r>
          </a:p>
        </p:txBody>
      </p:sp>
      <p:sp>
        <p:nvSpPr>
          <p:cNvPr id="7" name="文本框 6"/>
          <p:cNvSpPr txBox="1"/>
          <p:nvPr/>
        </p:nvSpPr>
        <p:spPr>
          <a:xfrm>
            <a:off x="2541864" y="1612084"/>
            <a:ext cx="7593746" cy="1200329"/>
          </a:xfrm>
          <a:prstGeom prst="rect">
            <a:avLst/>
          </a:prstGeom>
          <a:noFill/>
        </p:spPr>
        <p:txBody>
          <a:bodyPr wrap="square" rtlCol="0">
            <a:spAutoFit/>
          </a:bodyPr>
          <a:lstStyle/>
          <a:p>
            <a:r>
              <a:rPr lang="en-US" altLang="zh-CN" dirty="0">
                <a:latin typeface="微软雅黑 Light" panose="020B0502040204020203" pitchFamily="34" charset="-122"/>
                <a:ea typeface="微软雅黑 Light" panose="020B0502040204020203" pitchFamily="34" charset="-122"/>
              </a:rPr>
              <a:t>8.Color-Highlighter——</a:t>
            </a:r>
            <a:r>
              <a:rPr lang="zh-CN" altLang="en-US" dirty="0">
                <a:latin typeface="微软雅黑 Light" panose="020B0502040204020203" pitchFamily="34" charset="-122"/>
                <a:ea typeface="微软雅黑 Light" panose="020B0502040204020203" pitchFamily="34" charset="-122"/>
              </a:rPr>
              <a:t>用于在</a:t>
            </a:r>
            <a:r>
              <a:rPr lang="en-US" altLang="zh-CN" dirty="0">
                <a:latin typeface="微软雅黑 Light" panose="020B0502040204020203" pitchFamily="34" charset="-122"/>
                <a:ea typeface="微软雅黑 Light" panose="020B0502040204020203" pitchFamily="34" charset="-122"/>
              </a:rPr>
              <a:t>CSS</a:t>
            </a:r>
            <a:r>
              <a:rPr lang="zh-CN" altLang="en-US" dirty="0">
                <a:latin typeface="微软雅黑 Light" panose="020B0502040204020203" pitchFamily="34" charset="-122"/>
                <a:ea typeface="微软雅黑 Light" panose="020B0502040204020203" pitchFamily="34" charset="-122"/>
              </a:rPr>
              <a:t>文件中让颜色代码自动显示颜色的插件。安装好后颜色代码自动有颜色表示。（如下图）左侧的圆点提示需要手动安装其他软件才可以支持，有需要的可以自行研究，官方说明里有详细描述。</a:t>
            </a:r>
          </a:p>
        </p:txBody>
      </p:sp>
      <p:sp>
        <p:nvSpPr>
          <p:cNvPr id="9" name="AutoShape 2" descr="Descrip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4" descr="Description"/>
          <p:cNvSpPr>
            <a:spLocks noChangeAspect="1" noChangeArrowheads="1"/>
          </p:cNvSpPr>
          <p:nvPr/>
        </p:nvSpPr>
        <p:spPr bwMode="auto">
          <a:xfrm>
            <a:off x="4510859" y="24071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Descrip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127" name="Picture 7" descr="C:\Users\54261\Documents\Tencent Files\542618634\Image\Group\Image4\5R5$HA6U$0$KUGX_IV]P68J.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8512" y="2812413"/>
            <a:ext cx="3600450" cy="2771775"/>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p:cNvSpPr txBox="1"/>
          <p:nvPr/>
        </p:nvSpPr>
        <p:spPr>
          <a:xfrm>
            <a:off x="3482985" y="5858312"/>
            <a:ext cx="5711504" cy="36933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温馨提示，该插件配合</a:t>
            </a:r>
            <a:r>
              <a:rPr lang="en-US" altLang="zh-CN" dirty="0">
                <a:latin typeface="微软雅黑 Light" panose="020B0502040204020203" pitchFamily="34" charset="-122"/>
                <a:ea typeface="微软雅黑 Light" panose="020B0502040204020203" pitchFamily="34" charset="-122"/>
              </a:rPr>
              <a:t>color picker</a:t>
            </a:r>
            <a:r>
              <a:rPr lang="zh-CN" altLang="en-US" dirty="0">
                <a:latin typeface="微软雅黑 Light" panose="020B0502040204020203" pitchFamily="34" charset="-122"/>
                <a:ea typeface="微软雅黑 Light" panose="020B0502040204020203" pitchFamily="34" charset="-122"/>
              </a:rPr>
              <a:t>插件有更好的效果。</a:t>
            </a:r>
          </a:p>
        </p:txBody>
      </p:sp>
    </p:spTree>
    <p:extLst>
      <p:ext uri="{BB962C8B-B14F-4D97-AF65-F5344CB8AC3E}">
        <p14:creationId xmlns:p14="http://schemas.microsoft.com/office/powerpoint/2010/main" val="1462756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1544696" y="0"/>
            <a:ext cx="10018713" cy="1752599"/>
          </a:xfrm>
        </p:spPr>
        <p:txBody>
          <a:bodyPr/>
          <a:lstStyle/>
          <a:p>
            <a:r>
              <a:rPr lang="zh-CN" altLang="en-US" dirty="0">
                <a:latin typeface="微软雅黑 Light" panose="020B0502040204020203" pitchFamily="34" charset="-122"/>
                <a:ea typeface="微软雅黑 Light" panose="020B0502040204020203" pitchFamily="34" charset="-122"/>
              </a:rPr>
              <a:t>常用快捷键的使用、示例</a:t>
            </a:r>
          </a:p>
        </p:txBody>
      </p:sp>
      <p:pic>
        <p:nvPicPr>
          <p:cNvPr id="7" name="图片 6"/>
          <p:cNvPicPr>
            <a:picLocks noChangeAspect="1"/>
          </p:cNvPicPr>
          <p:nvPr/>
        </p:nvPicPr>
        <p:blipFill>
          <a:blip r:embed="rId2"/>
          <a:stretch>
            <a:fillRect/>
          </a:stretch>
        </p:blipFill>
        <p:spPr>
          <a:xfrm>
            <a:off x="4045917" y="2554252"/>
            <a:ext cx="5016267" cy="3436143"/>
          </a:xfrm>
          <a:prstGeom prst="rect">
            <a:avLst/>
          </a:prstGeom>
        </p:spPr>
      </p:pic>
      <p:sp>
        <p:nvSpPr>
          <p:cNvPr id="8" name="文本框 7"/>
          <p:cNvSpPr txBox="1"/>
          <p:nvPr/>
        </p:nvSpPr>
        <p:spPr>
          <a:xfrm>
            <a:off x="2963966" y="1752599"/>
            <a:ext cx="7180171" cy="646331"/>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1.ctrl+p</a:t>
            </a:r>
            <a:r>
              <a:rPr lang="zh-CN" altLang="en-US" dirty="0">
                <a:latin typeface="微软雅黑 Light" panose="020B0502040204020203" pitchFamily="34" charset="-122"/>
                <a:ea typeface="微软雅黑 Light" panose="020B0502040204020203" pitchFamily="34" charset="-122"/>
              </a:rPr>
              <a:t>，用于文件之间快速跳转。当你左侧栏中有很多文件的时候，</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可以通过这个快捷键进行文件之间快速跳转。</a:t>
            </a:r>
          </a:p>
        </p:txBody>
      </p:sp>
    </p:spTree>
    <p:extLst>
      <p:ext uri="{BB962C8B-B14F-4D97-AF65-F5344CB8AC3E}">
        <p14:creationId xmlns:p14="http://schemas.microsoft.com/office/powerpoint/2010/main" val="1557675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266128" y="379224"/>
            <a:ext cx="6848475" cy="646331"/>
          </a:xfrm>
          <a:prstGeom prst="rect">
            <a:avLst/>
          </a:prstGeom>
          <a:noFill/>
        </p:spPr>
        <p:txBody>
          <a:bodyPr wrap="square" rtlCol="0">
            <a:spAutoFit/>
          </a:bodyPr>
          <a:lstStyle/>
          <a:p>
            <a:r>
              <a:rPr lang="en-US" altLang="zh-CN" dirty="0">
                <a:latin typeface="微软雅黑 Light" panose="020B0502040204020203" pitchFamily="34" charset="-122"/>
                <a:ea typeface="微软雅黑 Light" panose="020B0502040204020203" pitchFamily="34" charset="-122"/>
              </a:rPr>
              <a:t>2.ctrl+g</a:t>
            </a:r>
            <a:r>
              <a:rPr lang="zh-CN" altLang="en-US" dirty="0">
                <a:latin typeface="微软雅黑 Light" panose="020B0502040204020203" pitchFamily="34" charset="-122"/>
                <a:ea typeface="微软雅黑 Light" panose="020B0502040204020203" pitchFamily="34" charset="-122"/>
              </a:rPr>
              <a:t>，快速跳转到相应行数。在弹出的窗口里输入对应行数，回车即可跳转到该行。</a:t>
            </a:r>
          </a:p>
        </p:txBody>
      </p:sp>
      <p:pic>
        <p:nvPicPr>
          <p:cNvPr id="6145" name="Picture 1" descr="C:\Users\54261\AppData\Roaming\Tencent\Users\542618634\QQ\WinTemp\RichOle\X)U}DF]IXDFXZL)~0XWX6$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6129" y="1157681"/>
            <a:ext cx="5724525"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3266129" y="2032087"/>
            <a:ext cx="5215300" cy="369332"/>
          </a:xfrm>
          <a:prstGeom prst="rect">
            <a:avLst/>
          </a:prstGeom>
          <a:noFill/>
        </p:spPr>
        <p:txBody>
          <a:bodyPr wrap="square" rtlCol="0">
            <a:spAutoFit/>
          </a:bodyPr>
          <a:lstStyle/>
          <a:p>
            <a:r>
              <a:rPr lang="en-US" altLang="zh-CN" dirty="0">
                <a:latin typeface="微软雅黑 Light" panose="020B0502040204020203" pitchFamily="34" charset="-122"/>
                <a:ea typeface="微软雅黑 Light" panose="020B0502040204020203" pitchFamily="34" charset="-122"/>
              </a:rPr>
              <a:t>3.ctrl+f</a:t>
            </a:r>
            <a:r>
              <a:rPr lang="zh-CN" altLang="en-US" dirty="0">
                <a:latin typeface="微软雅黑 Light" panose="020B0502040204020203" pitchFamily="34" charset="-122"/>
                <a:ea typeface="微软雅黑 Light" panose="020B0502040204020203" pitchFamily="34" charset="-122"/>
              </a:rPr>
              <a:t>，调出底部搜索栏，进行相应搜索。</a:t>
            </a:r>
          </a:p>
        </p:txBody>
      </p:sp>
      <p:pic>
        <p:nvPicPr>
          <p:cNvPr id="6" name="图片 5"/>
          <p:cNvPicPr>
            <a:picLocks noChangeAspect="1"/>
          </p:cNvPicPr>
          <p:nvPr/>
        </p:nvPicPr>
        <p:blipFill>
          <a:blip r:embed="rId3"/>
          <a:stretch>
            <a:fillRect/>
          </a:stretch>
        </p:blipFill>
        <p:spPr>
          <a:xfrm>
            <a:off x="3276002" y="2666225"/>
            <a:ext cx="6848475" cy="609600"/>
          </a:xfrm>
          <a:prstGeom prst="rect">
            <a:avLst/>
          </a:prstGeom>
        </p:spPr>
      </p:pic>
      <p:sp>
        <p:nvSpPr>
          <p:cNvPr id="9" name="文本框 8"/>
          <p:cNvSpPr txBox="1"/>
          <p:nvPr/>
        </p:nvSpPr>
        <p:spPr>
          <a:xfrm>
            <a:off x="3266128" y="3540077"/>
            <a:ext cx="6858349" cy="646331"/>
          </a:xfrm>
          <a:prstGeom prst="rect">
            <a:avLst/>
          </a:prstGeom>
          <a:noFill/>
        </p:spPr>
        <p:txBody>
          <a:bodyPr wrap="square" rtlCol="0">
            <a:spAutoFit/>
          </a:bodyPr>
          <a:lstStyle/>
          <a:p>
            <a:r>
              <a:rPr lang="en-US" altLang="zh-CN" dirty="0">
                <a:latin typeface="微软雅黑 Light" panose="020B0502040204020203" pitchFamily="34" charset="-122"/>
                <a:ea typeface="微软雅黑 Light" panose="020B0502040204020203" pitchFamily="34" charset="-122"/>
              </a:rPr>
              <a:t>4.ctrl+d</a:t>
            </a:r>
            <a:r>
              <a:rPr lang="zh-CN" altLang="en-US" dirty="0">
                <a:latin typeface="微软雅黑 Light" panose="020B0502040204020203" pitchFamily="34" charset="-122"/>
                <a:ea typeface="微软雅黑 Light" panose="020B0502040204020203" pitchFamily="34" charset="-122"/>
              </a:rPr>
              <a:t>，多重选择。用于小范围选择重复内容进行修改。如下面动图，请播放</a:t>
            </a:r>
            <a:r>
              <a:rPr lang="en-US" altLang="zh-CN" dirty="0" err="1">
                <a:latin typeface="微软雅黑 Light" panose="020B0502040204020203" pitchFamily="34" charset="-122"/>
                <a:ea typeface="微软雅黑 Light" panose="020B0502040204020203" pitchFamily="34" charset="-122"/>
              </a:rPr>
              <a:t>ppt</a:t>
            </a:r>
            <a:r>
              <a:rPr lang="zh-CN" altLang="en-US" dirty="0">
                <a:latin typeface="微软雅黑 Light" panose="020B0502040204020203" pitchFamily="34" charset="-122"/>
                <a:ea typeface="微软雅黑 Light" panose="020B0502040204020203" pitchFamily="34" charset="-122"/>
              </a:rPr>
              <a:t>观看动图。</a:t>
            </a:r>
          </a:p>
        </p:txBody>
      </p:sp>
      <p:pic>
        <p:nvPicPr>
          <p:cNvPr id="8" name="图片 7"/>
          <p:cNvPicPr>
            <a:picLocks noChangeAspect="1"/>
          </p:cNvPicPr>
          <p:nvPr/>
        </p:nvPicPr>
        <p:blipFill>
          <a:blip r:embed="rId4"/>
          <a:stretch>
            <a:fillRect/>
          </a:stretch>
        </p:blipFill>
        <p:spPr>
          <a:xfrm>
            <a:off x="3276002" y="4372566"/>
            <a:ext cx="4762500" cy="1905000"/>
          </a:xfrm>
          <a:prstGeom prst="rect">
            <a:avLst/>
          </a:prstGeom>
        </p:spPr>
      </p:pic>
    </p:spTree>
    <p:extLst>
      <p:ext uri="{BB962C8B-B14F-4D97-AF65-F5344CB8AC3E}">
        <p14:creationId xmlns:p14="http://schemas.microsoft.com/office/powerpoint/2010/main" val="1964162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99001" y="396191"/>
            <a:ext cx="6918122" cy="646331"/>
          </a:xfrm>
          <a:prstGeom prst="rect">
            <a:avLst/>
          </a:prstGeom>
        </p:spPr>
        <p:txBody>
          <a:bodyPr wrap="square">
            <a:spAutoFit/>
          </a:bodyPr>
          <a:lstStyle/>
          <a:p>
            <a:r>
              <a:rPr lang="en-US" altLang="zh-CN" dirty="0">
                <a:latin typeface="微软雅黑 Light" panose="020B0502040204020203" pitchFamily="34" charset="-122"/>
                <a:ea typeface="微软雅黑 Light" panose="020B0502040204020203" pitchFamily="34" charset="-122"/>
              </a:rPr>
              <a:t>5.ctrl+alt+</a:t>
            </a:r>
            <a:r>
              <a:rPr lang="zh-CN" altLang="en-US" dirty="0">
                <a:latin typeface="微软雅黑 Light" panose="020B0502040204020203" pitchFamily="34" charset="-122"/>
                <a:ea typeface="微软雅黑 Light" panose="020B0502040204020203" pitchFamily="34" charset="-122"/>
              </a:rPr>
              <a:t>上</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下，纵向选择。用于纵向文本编辑。在光标所在位置进行上下纵向选择。请播放</a:t>
            </a:r>
            <a:r>
              <a:rPr lang="en-US" altLang="zh-CN" dirty="0">
                <a:latin typeface="微软雅黑 Light" panose="020B0502040204020203" pitchFamily="34" charset="-122"/>
                <a:ea typeface="微软雅黑 Light" panose="020B0502040204020203" pitchFamily="34" charset="-122"/>
              </a:rPr>
              <a:t>PPT</a:t>
            </a:r>
            <a:r>
              <a:rPr lang="zh-CN" altLang="en-US" dirty="0">
                <a:latin typeface="微软雅黑 Light" panose="020B0502040204020203" pitchFamily="34" charset="-122"/>
                <a:ea typeface="微软雅黑 Light" panose="020B0502040204020203" pitchFamily="34" charset="-122"/>
              </a:rPr>
              <a:t>观看动图。</a:t>
            </a:r>
          </a:p>
        </p:txBody>
      </p:sp>
      <p:pic>
        <p:nvPicPr>
          <p:cNvPr id="5" name="图片 4"/>
          <p:cNvPicPr>
            <a:picLocks noChangeAspect="1"/>
          </p:cNvPicPr>
          <p:nvPr/>
        </p:nvPicPr>
        <p:blipFill>
          <a:blip r:embed="rId2"/>
          <a:stretch>
            <a:fillRect/>
          </a:stretch>
        </p:blipFill>
        <p:spPr>
          <a:xfrm>
            <a:off x="3250733" y="1159429"/>
            <a:ext cx="4762500" cy="1905000"/>
          </a:xfrm>
          <a:prstGeom prst="rect">
            <a:avLst/>
          </a:prstGeom>
        </p:spPr>
      </p:pic>
      <p:sp>
        <p:nvSpPr>
          <p:cNvPr id="6" name="矩形 5"/>
          <p:cNvSpPr/>
          <p:nvPr/>
        </p:nvSpPr>
        <p:spPr>
          <a:xfrm>
            <a:off x="3199001" y="3181336"/>
            <a:ext cx="7975135" cy="646331"/>
          </a:xfrm>
          <a:prstGeom prst="rect">
            <a:avLst/>
          </a:prstGeom>
        </p:spPr>
        <p:txBody>
          <a:bodyPr wrap="square">
            <a:spAutoFit/>
          </a:bodyPr>
          <a:lstStyle/>
          <a:p>
            <a:r>
              <a:rPr lang="en-US" altLang="zh-CN" dirty="0">
                <a:latin typeface="微软雅黑 Light" panose="020B0502040204020203" pitchFamily="34" charset="-122"/>
                <a:ea typeface="微软雅黑 Light" panose="020B0502040204020203" pitchFamily="34" charset="-122"/>
              </a:rPr>
              <a:t>6.alt+shift+1/2/3/4/5</a:t>
            </a:r>
            <a:r>
              <a:rPr lang="zh-CN" altLang="en-US" dirty="0">
                <a:latin typeface="微软雅黑 Light" panose="020B0502040204020203" pitchFamily="34" charset="-122"/>
                <a:ea typeface="微软雅黑 Light" panose="020B0502040204020203" pitchFamily="34" charset="-122"/>
              </a:rPr>
              <a:t>，分屏快捷键，分别将屏幕分成</a:t>
            </a:r>
            <a:r>
              <a:rPr lang="en-US" altLang="zh-CN" dirty="0">
                <a:latin typeface="微软雅黑 Light" panose="020B0502040204020203" pitchFamily="34" charset="-122"/>
                <a:ea typeface="微软雅黑 Light" panose="020B0502040204020203" pitchFamily="34" charset="-122"/>
              </a:rPr>
              <a:t>1</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2</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3</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4</a:t>
            </a:r>
            <a:r>
              <a:rPr lang="zh-CN" altLang="en-US" dirty="0">
                <a:latin typeface="微软雅黑 Light" panose="020B0502040204020203" pitchFamily="34" charset="-122"/>
                <a:ea typeface="微软雅黑 Light" panose="020B0502040204020203" pitchFamily="34" charset="-122"/>
              </a:rPr>
              <a:t>个纵列以及田字格。常用的是分成双屏也就是</a:t>
            </a:r>
            <a:r>
              <a:rPr lang="en-US" altLang="zh-CN" dirty="0">
                <a:latin typeface="微软雅黑 Light" panose="020B0502040204020203" pitchFamily="34" charset="-122"/>
                <a:ea typeface="微软雅黑 Light" panose="020B0502040204020203" pitchFamily="34" charset="-122"/>
              </a:rPr>
              <a:t>alt+shift+2</a:t>
            </a:r>
            <a:endParaRPr lang="zh-CN" altLang="en-US" dirty="0">
              <a:latin typeface="微软雅黑 Light" panose="020B0502040204020203" pitchFamily="34" charset="-122"/>
              <a:ea typeface="微软雅黑 Light" panose="020B0502040204020203" pitchFamily="34" charset="-122"/>
            </a:endParaRPr>
          </a:p>
        </p:txBody>
      </p:sp>
      <p:pic>
        <p:nvPicPr>
          <p:cNvPr id="7" name="图片 6"/>
          <p:cNvPicPr>
            <a:picLocks noChangeAspect="1"/>
          </p:cNvPicPr>
          <p:nvPr/>
        </p:nvPicPr>
        <p:blipFill>
          <a:blip r:embed="rId3"/>
          <a:stretch>
            <a:fillRect/>
          </a:stretch>
        </p:blipFill>
        <p:spPr>
          <a:xfrm>
            <a:off x="3302465" y="3944574"/>
            <a:ext cx="4659036" cy="2463091"/>
          </a:xfrm>
          <a:prstGeom prst="rect">
            <a:avLst/>
          </a:prstGeom>
        </p:spPr>
      </p:pic>
    </p:spTree>
    <p:extLst>
      <p:ext uri="{BB962C8B-B14F-4D97-AF65-F5344CB8AC3E}">
        <p14:creationId xmlns:p14="http://schemas.microsoft.com/office/powerpoint/2010/main" val="2647049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08" y="985814"/>
            <a:ext cx="10018713" cy="1752599"/>
          </a:xfrm>
        </p:spPr>
        <p:txBody>
          <a:bodyPr/>
          <a:lstStyle/>
          <a:p>
            <a:r>
              <a:rPr lang="en-US" altLang="zh-CN" dirty="0">
                <a:latin typeface="微软雅黑 Light" panose="020B0502040204020203" pitchFamily="34" charset="-122"/>
                <a:ea typeface="微软雅黑 Light" panose="020B0502040204020203" pitchFamily="34" charset="-122"/>
              </a:rPr>
              <a:t>Sublime</a:t>
            </a:r>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Text3</a:t>
            </a:r>
            <a:endParaRPr lang="zh-CN" altLang="en-US" dirty="0">
              <a:latin typeface="微软雅黑 Light" panose="020B0502040204020203" pitchFamily="34" charset="-122"/>
              <a:ea typeface="微软雅黑 Light" panose="020B0502040204020203" pitchFamily="34" charset="-122"/>
            </a:endParaRPr>
          </a:p>
        </p:txBody>
      </p:sp>
      <p:sp>
        <p:nvSpPr>
          <p:cNvPr id="4" name="文本框 3"/>
          <p:cNvSpPr txBox="1"/>
          <p:nvPr/>
        </p:nvSpPr>
        <p:spPr>
          <a:xfrm>
            <a:off x="3627022" y="2969702"/>
            <a:ext cx="5733287" cy="36933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跨平台、轻量级、扩展性强、性能好的闭源免费编辑器</a:t>
            </a:r>
            <a:endParaRPr lang="en-US" altLang="zh-CN" dirty="0">
              <a:latin typeface="微软雅黑 Light" panose="020B0502040204020203" pitchFamily="34" charset="-122"/>
              <a:ea typeface="微软雅黑 Light" panose="020B0502040204020203" pitchFamily="34" charset="-122"/>
            </a:endParaRPr>
          </a:p>
        </p:txBody>
      </p:sp>
      <p:sp>
        <p:nvSpPr>
          <p:cNvPr id="6" name="文本框 5"/>
          <p:cNvSpPr txBox="1"/>
          <p:nvPr/>
        </p:nvSpPr>
        <p:spPr>
          <a:xfrm>
            <a:off x="3764538" y="3801611"/>
            <a:ext cx="5458254" cy="36933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缺点：闭源、配置对新手不友好、插件繁多无从下手</a:t>
            </a:r>
            <a:endParaRPr lang="en-US" altLang="zh-CN"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352422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09" y="0"/>
            <a:ext cx="10018713" cy="1752599"/>
          </a:xfrm>
        </p:spPr>
        <p:txBody>
          <a:bodyPr/>
          <a:lstStyle/>
          <a:p>
            <a:r>
              <a:rPr lang="en-US" altLang="zh-CN" dirty="0">
                <a:latin typeface="微软雅黑 Light" panose="020B0502040204020203" pitchFamily="34" charset="-122"/>
                <a:ea typeface="微软雅黑 Light" panose="020B0502040204020203" pitchFamily="34" charset="-122"/>
              </a:rPr>
              <a:t>Vim</a:t>
            </a:r>
            <a:r>
              <a:rPr lang="zh-CN" altLang="en-US" dirty="0">
                <a:latin typeface="微软雅黑 Light" panose="020B0502040204020203" pitchFamily="34" charset="-122"/>
                <a:ea typeface="微软雅黑 Light" panose="020B0502040204020203" pitchFamily="34" charset="-122"/>
              </a:rPr>
              <a:t>编辑入门</a:t>
            </a:r>
          </a:p>
        </p:txBody>
      </p:sp>
      <p:sp>
        <p:nvSpPr>
          <p:cNvPr id="4" name="文本框 3"/>
          <p:cNvSpPr txBox="1"/>
          <p:nvPr/>
        </p:nvSpPr>
        <p:spPr>
          <a:xfrm>
            <a:off x="2342649" y="1484151"/>
            <a:ext cx="8302031" cy="1754326"/>
          </a:xfrm>
          <a:prstGeom prst="rect">
            <a:avLst/>
          </a:prstGeom>
          <a:noFill/>
        </p:spPr>
        <p:txBody>
          <a:bodyPr wrap="square" rtlCol="0">
            <a:spAutoFit/>
          </a:bodyPr>
          <a:lstStyle/>
          <a:p>
            <a:r>
              <a:rPr lang="en-US" altLang="zh-CN" dirty="0">
                <a:latin typeface="微软雅黑 Light" panose="020B0502040204020203" pitchFamily="34" charset="-122"/>
                <a:ea typeface="微软雅黑 Light" panose="020B0502040204020203" pitchFamily="34" charset="-122"/>
              </a:rPr>
              <a:t>Vim</a:t>
            </a:r>
            <a:r>
              <a:rPr lang="zh-CN" altLang="en-US" dirty="0">
                <a:latin typeface="微软雅黑 Light" panose="020B0502040204020203" pitchFamily="34" charset="-122"/>
                <a:ea typeface="微软雅黑 Light" panose="020B0502040204020203" pitchFamily="34" charset="-122"/>
              </a:rPr>
              <a:t>，编辑器之神（对比</a:t>
            </a:r>
            <a:r>
              <a:rPr lang="en-US" altLang="zh-CN" dirty="0" err="1">
                <a:latin typeface="微软雅黑 Light" panose="020B0502040204020203" pitchFamily="34" charset="-122"/>
                <a:ea typeface="微软雅黑 Light" panose="020B0502040204020203" pitchFamily="34" charset="-122"/>
              </a:rPr>
              <a:t>Emacs</a:t>
            </a:r>
            <a:r>
              <a:rPr lang="zh-CN" altLang="en-US" dirty="0">
                <a:latin typeface="微软雅黑 Light" panose="020B0502040204020203" pitchFamily="34" charset="-122"/>
                <a:ea typeface="微软雅黑 Light" panose="020B0502040204020203" pitchFamily="34" charset="-122"/>
              </a:rPr>
              <a:t>，神之编辑器）。纯键盘操作的编辑器，一旦熟练，效率能提升</a:t>
            </a:r>
            <a:r>
              <a:rPr lang="en-US" altLang="zh-CN" dirty="0">
                <a:latin typeface="微软雅黑 Light" panose="020B0502040204020203" pitchFamily="34" charset="-122"/>
                <a:ea typeface="微软雅黑 Light" panose="020B0502040204020203" pitchFamily="34" charset="-122"/>
              </a:rPr>
              <a:t>n</a:t>
            </a:r>
            <a:r>
              <a:rPr lang="zh-CN" altLang="en-US" dirty="0">
                <a:latin typeface="微软雅黑 Light" panose="020B0502040204020203" pitchFamily="34" charset="-122"/>
                <a:ea typeface="微软雅黑 Light" panose="020B0502040204020203" pitchFamily="34" charset="-122"/>
              </a:rPr>
              <a:t>个档次。因此越来越多的</a:t>
            </a:r>
            <a:r>
              <a:rPr lang="en-US" altLang="zh-CN" dirty="0">
                <a:latin typeface="微软雅黑 Light" panose="020B0502040204020203" pitchFamily="34" charset="-122"/>
                <a:ea typeface="微软雅黑 Light" panose="020B0502040204020203" pitchFamily="34" charset="-122"/>
              </a:rPr>
              <a:t>IDE</a:t>
            </a:r>
            <a:r>
              <a:rPr lang="zh-CN" altLang="en-US" dirty="0">
                <a:latin typeface="微软雅黑 Light" panose="020B0502040204020203" pitchFamily="34" charset="-122"/>
                <a:ea typeface="微软雅黑 Light" panose="020B0502040204020203" pitchFamily="34" charset="-122"/>
              </a:rPr>
              <a:t>、编辑器都会默认加入</a:t>
            </a:r>
            <a:r>
              <a:rPr lang="en-US" altLang="zh-CN" dirty="0">
                <a:latin typeface="微软雅黑 Light" panose="020B0502040204020203" pitchFamily="34" charset="-122"/>
                <a:ea typeface="微软雅黑 Light" panose="020B0502040204020203" pitchFamily="34" charset="-122"/>
              </a:rPr>
              <a:t>Vim</a:t>
            </a:r>
            <a:r>
              <a:rPr lang="zh-CN" altLang="en-US" dirty="0">
                <a:latin typeface="微软雅黑 Light" panose="020B0502040204020203" pitchFamily="34" charset="-122"/>
                <a:ea typeface="微软雅黑 Light" panose="020B0502040204020203" pitchFamily="34" charset="-122"/>
              </a:rPr>
              <a:t>的编辑快捷键或者直接有兼容</a:t>
            </a:r>
            <a:r>
              <a:rPr lang="en-US" altLang="zh-CN" dirty="0">
                <a:latin typeface="微软雅黑 Light" panose="020B0502040204020203" pitchFamily="34" charset="-122"/>
                <a:ea typeface="微软雅黑 Light" panose="020B0502040204020203" pitchFamily="34" charset="-122"/>
              </a:rPr>
              <a:t>Vim</a:t>
            </a:r>
            <a:r>
              <a:rPr lang="zh-CN" altLang="en-US" dirty="0">
                <a:latin typeface="微软雅黑 Light" panose="020B0502040204020203" pitchFamily="34" charset="-122"/>
                <a:ea typeface="微软雅黑 Light" panose="020B0502040204020203" pitchFamily="34" charset="-122"/>
              </a:rPr>
              <a:t>的编辑模式。</a:t>
            </a:r>
            <a:r>
              <a:rPr lang="en-US" altLang="zh-CN" dirty="0">
                <a:latin typeface="微软雅黑 Light" panose="020B0502040204020203" pitchFamily="34" charset="-122"/>
                <a:ea typeface="微软雅黑 Light" panose="020B0502040204020203" pitchFamily="34" charset="-122"/>
              </a:rPr>
              <a:t>Vim</a:t>
            </a:r>
            <a:r>
              <a:rPr lang="zh-CN" altLang="en-US" dirty="0">
                <a:latin typeface="微软雅黑 Light" panose="020B0502040204020203" pitchFamily="34" charset="-122"/>
                <a:ea typeface="微软雅黑 Light" panose="020B0502040204020203" pitchFamily="34" charset="-122"/>
              </a:rPr>
              <a:t>是编辑器中入门门槛最高的，要掌握其上百个快捷键本身就需要时间的积累，而其独特的三种编辑模式更是能够让新手望而却步。</a:t>
            </a:r>
            <a:r>
              <a:rPr lang="en-US" altLang="zh-CN" dirty="0" err="1">
                <a:latin typeface="微软雅黑 Light" panose="020B0502040204020203" pitchFamily="34" charset="-122"/>
                <a:ea typeface="微软雅黑 Light" panose="020B0502040204020203" pitchFamily="34" charset="-122"/>
              </a:rPr>
              <a:t>hjkl</a:t>
            </a:r>
            <a:r>
              <a:rPr lang="zh-CN" altLang="en-US" dirty="0">
                <a:latin typeface="微软雅黑 Light" panose="020B0502040204020203" pitchFamily="34" charset="-122"/>
                <a:ea typeface="微软雅黑 Light" panose="020B0502040204020203" pitchFamily="34" charset="-122"/>
              </a:rPr>
              <a:t>的方向控制更是有反人类的倾向</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不过需要明确的是，入门门槛高的东西，往往入门之后收获的东西是成正比的。</a:t>
            </a:r>
          </a:p>
        </p:txBody>
      </p:sp>
      <p:sp>
        <p:nvSpPr>
          <p:cNvPr id="5" name="文本框 4"/>
          <p:cNvSpPr txBox="1"/>
          <p:nvPr/>
        </p:nvSpPr>
        <p:spPr>
          <a:xfrm>
            <a:off x="2342648" y="3498907"/>
            <a:ext cx="8302031" cy="923330"/>
          </a:xfrm>
          <a:prstGeom prst="rect">
            <a:avLst/>
          </a:prstGeom>
          <a:noFill/>
        </p:spPr>
        <p:txBody>
          <a:bodyPr wrap="square" rtlCol="0">
            <a:spAutoFit/>
          </a:bodyPr>
          <a:lstStyle/>
          <a:p>
            <a:r>
              <a:rPr lang="en-US" altLang="zh-CN" dirty="0">
                <a:latin typeface="微软雅黑 Light" panose="020B0502040204020203" pitchFamily="34" charset="-122"/>
                <a:ea typeface="微软雅黑 Light" panose="020B0502040204020203" pitchFamily="34" charset="-122"/>
              </a:rPr>
              <a:t>Sublime</a:t>
            </a:r>
            <a:r>
              <a:rPr lang="zh-CN" altLang="en-US" dirty="0">
                <a:latin typeface="微软雅黑 Light" panose="020B0502040204020203" pitchFamily="34" charset="-122"/>
                <a:ea typeface="微软雅黑 Light" panose="020B0502040204020203" pitchFamily="34" charset="-122"/>
              </a:rPr>
              <a:t>创作之初的目的就是创建一个图形化界面下更智能的</a:t>
            </a:r>
            <a:r>
              <a:rPr lang="en-US" altLang="zh-CN" dirty="0">
                <a:latin typeface="微软雅黑 Light" panose="020B0502040204020203" pitchFamily="34" charset="-122"/>
                <a:ea typeface="微软雅黑 Light" panose="020B0502040204020203" pitchFamily="34" charset="-122"/>
              </a:rPr>
              <a:t>Vim</a:t>
            </a:r>
            <a:r>
              <a:rPr lang="zh-CN" altLang="en-US" dirty="0">
                <a:latin typeface="微软雅黑 Light" panose="020B0502040204020203" pitchFamily="34" charset="-122"/>
                <a:ea typeface="微软雅黑 Light" panose="020B0502040204020203" pitchFamily="34" charset="-122"/>
              </a:rPr>
              <a:t>编辑器。因此它默认自带了</a:t>
            </a:r>
            <a:r>
              <a:rPr lang="en-US" altLang="zh-CN" dirty="0">
                <a:latin typeface="微软雅黑 Light" panose="020B0502040204020203" pitchFamily="34" charset="-122"/>
                <a:ea typeface="微软雅黑 Light" panose="020B0502040204020203" pitchFamily="34" charset="-122"/>
              </a:rPr>
              <a:t>Vim</a:t>
            </a:r>
            <a:r>
              <a:rPr lang="zh-CN" altLang="en-US" dirty="0">
                <a:latin typeface="微软雅黑 Light" panose="020B0502040204020203" pitchFamily="34" charset="-122"/>
                <a:ea typeface="微软雅黑 Light" panose="020B0502040204020203" pitchFamily="34" charset="-122"/>
              </a:rPr>
              <a:t>模式，只不过由于</a:t>
            </a:r>
            <a:r>
              <a:rPr lang="en-US" altLang="zh-CN" dirty="0">
                <a:latin typeface="微软雅黑 Light" panose="020B0502040204020203" pitchFamily="34" charset="-122"/>
                <a:ea typeface="微软雅黑 Light" panose="020B0502040204020203" pitchFamily="34" charset="-122"/>
              </a:rPr>
              <a:t>Vim</a:t>
            </a:r>
            <a:r>
              <a:rPr lang="zh-CN" altLang="en-US" dirty="0">
                <a:latin typeface="微软雅黑 Light" panose="020B0502040204020203" pitchFamily="34" charset="-122"/>
                <a:ea typeface="微软雅黑 Light" panose="020B0502040204020203" pitchFamily="34" charset="-122"/>
              </a:rPr>
              <a:t>对于普通人来说还是太难了，所以</a:t>
            </a:r>
            <a:r>
              <a:rPr lang="en-US" altLang="zh-CN" dirty="0">
                <a:latin typeface="微软雅黑 Light" panose="020B0502040204020203" pitchFamily="34" charset="-122"/>
                <a:ea typeface="微软雅黑 Light" panose="020B0502040204020203" pitchFamily="34" charset="-122"/>
              </a:rPr>
              <a:t>Sublime</a:t>
            </a:r>
            <a:r>
              <a:rPr lang="zh-CN" altLang="en-US" dirty="0">
                <a:latin typeface="微软雅黑 Light" panose="020B0502040204020203" pitchFamily="34" charset="-122"/>
                <a:ea typeface="微软雅黑 Light" panose="020B0502040204020203" pitchFamily="34" charset="-122"/>
              </a:rPr>
              <a:t>默认将</a:t>
            </a:r>
            <a:r>
              <a:rPr lang="en-US" altLang="zh-CN" dirty="0">
                <a:latin typeface="微软雅黑 Light" panose="020B0502040204020203" pitchFamily="34" charset="-122"/>
                <a:ea typeface="微软雅黑 Light" panose="020B0502040204020203" pitchFamily="34" charset="-122"/>
              </a:rPr>
              <a:t>Vim</a:t>
            </a:r>
            <a:r>
              <a:rPr lang="zh-CN" altLang="en-US" dirty="0">
                <a:latin typeface="微软雅黑 Light" panose="020B0502040204020203" pitchFamily="34" charset="-122"/>
                <a:ea typeface="微软雅黑 Light" panose="020B0502040204020203" pitchFamily="34" charset="-122"/>
              </a:rPr>
              <a:t>模式封印了。因此第一步要将</a:t>
            </a:r>
            <a:r>
              <a:rPr lang="en-US" altLang="zh-CN" dirty="0">
                <a:latin typeface="微软雅黑 Light" panose="020B0502040204020203" pitchFamily="34" charset="-122"/>
                <a:ea typeface="微软雅黑 Light" panose="020B0502040204020203" pitchFamily="34" charset="-122"/>
              </a:rPr>
              <a:t>Sublime</a:t>
            </a:r>
            <a:r>
              <a:rPr lang="zh-CN" altLang="en-US" dirty="0">
                <a:latin typeface="微软雅黑 Light" panose="020B0502040204020203" pitchFamily="34" charset="-122"/>
                <a:ea typeface="微软雅黑 Light" panose="020B0502040204020203" pitchFamily="34" charset="-122"/>
              </a:rPr>
              <a:t>的</a:t>
            </a:r>
            <a:r>
              <a:rPr lang="en-US" altLang="zh-CN" dirty="0">
                <a:latin typeface="微软雅黑 Light" panose="020B0502040204020203" pitchFamily="34" charset="-122"/>
                <a:ea typeface="微软雅黑 Light" panose="020B0502040204020203" pitchFamily="34" charset="-122"/>
              </a:rPr>
              <a:t>Vim</a:t>
            </a:r>
            <a:r>
              <a:rPr lang="zh-CN" altLang="en-US" dirty="0">
                <a:latin typeface="微软雅黑 Light" panose="020B0502040204020203" pitchFamily="34" charset="-122"/>
                <a:ea typeface="微软雅黑 Light" panose="020B0502040204020203" pitchFamily="34" charset="-122"/>
              </a:rPr>
              <a:t>模式解除封印。</a:t>
            </a:r>
          </a:p>
        </p:txBody>
      </p:sp>
      <p:pic>
        <p:nvPicPr>
          <p:cNvPr id="6" name="图片 5"/>
          <p:cNvPicPr>
            <a:picLocks noChangeAspect="1"/>
          </p:cNvPicPr>
          <p:nvPr/>
        </p:nvPicPr>
        <p:blipFill>
          <a:blip r:embed="rId2"/>
          <a:stretch>
            <a:fillRect/>
          </a:stretch>
        </p:blipFill>
        <p:spPr>
          <a:xfrm>
            <a:off x="2432809" y="4682667"/>
            <a:ext cx="4110604" cy="1580530"/>
          </a:xfrm>
          <a:prstGeom prst="rect">
            <a:avLst/>
          </a:prstGeom>
        </p:spPr>
      </p:pic>
      <p:sp>
        <p:nvSpPr>
          <p:cNvPr id="7" name="文本框 6"/>
          <p:cNvSpPr txBox="1"/>
          <p:nvPr/>
        </p:nvSpPr>
        <p:spPr>
          <a:xfrm>
            <a:off x="6769916" y="4682667"/>
            <a:ext cx="4186106" cy="1446550"/>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回到</a:t>
            </a:r>
            <a:r>
              <a:rPr lang="en-US" altLang="zh-CN" dirty="0">
                <a:latin typeface="微软雅黑 Light" panose="020B0502040204020203" pitchFamily="34" charset="-122"/>
                <a:ea typeface="微软雅黑 Light" panose="020B0502040204020203" pitchFamily="34" charset="-122"/>
              </a:rPr>
              <a:t>Sublime</a:t>
            </a:r>
            <a:r>
              <a:rPr lang="zh-CN" altLang="en-US" dirty="0">
                <a:latin typeface="微软雅黑 Light" panose="020B0502040204020203" pitchFamily="34" charset="-122"/>
                <a:ea typeface="微软雅黑 Light" panose="020B0502040204020203" pitchFamily="34" charset="-122"/>
              </a:rPr>
              <a:t>的</a:t>
            </a:r>
            <a:r>
              <a:rPr lang="en-US" altLang="zh-CN" dirty="0">
                <a:latin typeface="微软雅黑 Light" panose="020B0502040204020203" pitchFamily="34" charset="-122"/>
                <a:ea typeface="微软雅黑 Light" panose="020B0502040204020203" pitchFamily="34" charset="-122"/>
              </a:rPr>
              <a:t>User-setting</a:t>
            </a:r>
            <a:r>
              <a:rPr lang="zh-CN" altLang="en-US" dirty="0">
                <a:latin typeface="微软雅黑 Light" panose="020B0502040204020203" pitchFamily="34" charset="-122"/>
                <a:ea typeface="微软雅黑 Light" panose="020B0502040204020203" pitchFamily="34" charset="-122"/>
              </a:rPr>
              <a:t>中（如左图），注意到</a:t>
            </a:r>
            <a:r>
              <a:rPr lang="en-US" altLang="zh-CN" dirty="0">
                <a:latin typeface="微软雅黑 Light" panose="020B0502040204020203" pitchFamily="34" charset="-122"/>
                <a:ea typeface="微软雅黑 Light" panose="020B0502040204020203" pitchFamily="34" charset="-122"/>
              </a:rPr>
              <a:t>ignored packages</a:t>
            </a:r>
            <a:r>
              <a:rPr lang="zh-CN" altLang="en-US" dirty="0">
                <a:latin typeface="微软雅黑 Light" panose="020B0502040204020203" pitchFamily="34" charset="-122"/>
                <a:ea typeface="微软雅黑 Light" panose="020B0502040204020203" pitchFamily="34" charset="-122"/>
              </a:rPr>
              <a:t>中，有个叫做</a:t>
            </a:r>
            <a:r>
              <a:rPr lang="en-US" altLang="zh-CN" dirty="0">
                <a:latin typeface="微软雅黑 Light" panose="020B0502040204020203" pitchFamily="34" charset="-122"/>
                <a:ea typeface="微软雅黑 Light" panose="020B0502040204020203" pitchFamily="34" charset="-122"/>
              </a:rPr>
              <a:t>"Vintage"</a:t>
            </a:r>
            <a:r>
              <a:rPr lang="zh-CN" altLang="en-US" dirty="0">
                <a:latin typeface="微软雅黑 Light" panose="020B0502040204020203" pitchFamily="34" charset="-122"/>
                <a:ea typeface="微软雅黑 Light" panose="020B0502040204020203" pitchFamily="34" charset="-122"/>
              </a:rPr>
              <a:t>的包，将它删去。那么</a:t>
            </a:r>
            <a:r>
              <a:rPr lang="en-US" altLang="zh-CN" dirty="0">
                <a:latin typeface="微软雅黑 Light" panose="020B0502040204020203" pitchFamily="34" charset="-122"/>
                <a:ea typeface="微软雅黑 Light" panose="020B0502040204020203" pitchFamily="34" charset="-122"/>
              </a:rPr>
              <a:t>Sublime</a:t>
            </a:r>
            <a:r>
              <a:rPr lang="zh-CN" altLang="en-US" dirty="0">
                <a:latin typeface="微软雅黑 Light" panose="020B0502040204020203" pitchFamily="34" charset="-122"/>
                <a:ea typeface="微软雅黑 Light" panose="020B0502040204020203" pitchFamily="34" charset="-122"/>
              </a:rPr>
              <a:t>封印的</a:t>
            </a:r>
            <a:r>
              <a:rPr lang="en-US" altLang="zh-CN" dirty="0">
                <a:latin typeface="微软雅黑 Light" panose="020B0502040204020203" pitchFamily="34" charset="-122"/>
                <a:ea typeface="微软雅黑 Light" panose="020B0502040204020203" pitchFamily="34" charset="-122"/>
              </a:rPr>
              <a:t>Vim</a:t>
            </a:r>
            <a:r>
              <a:rPr lang="zh-CN" altLang="en-US" dirty="0">
                <a:latin typeface="微软雅黑 Light" panose="020B0502040204020203" pitchFamily="34" charset="-122"/>
                <a:ea typeface="微软雅黑 Light" panose="020B0502040204020203" pitchFamily="34" charset="-122"/>
              </a:rPr>
              <a:t>模式就解除了。</a:t>
            </a:r>
            <a:endParaRPr lang="en-US" altLang="zh-CN" dirty="0">
              <a:latin typeface="微软雅黑 Light" panose="020B0502040204020203" pitchFamily="34" charset="-122"/>
              <a:ea typeface="微软雅黑 Light" panose="020B0502040204020203" pitchFamily="34" charset="-122"/>
            </a:endParaRPr>
          </a:p>
          <a:p>
            <a:r>
              <a:rPr lang="en-US" altLang="zh-CN" sz="1600" dirty="0">
                <a:latin typeface="微软雅黑 Light" panose="020B0502040204020203" pitchFamily="34" charset="-122"/>
                <a:ea typeface="微软雅黑 Light" panose="020B0502040204020203" pitchFamily="34" charset="-122"/>
              </a:rPr>
              <a:t>PS</a:t>
            </a:r>
            <a:r>
              <a:rPr lang="zh-CN" altLang="en-US" sz="1600" dirty="0">
                <a:latin typeface="微软雅黑 Light" panose="020B0502040204020203" pitchFamily="34" charset="-122"/>
                <a:ea typeface="微软雅黑 Light" panose="020B0502040204020203" pitchFamily="34" charset="-122"/>
              </a:rPr>
              <a:t>：</a:t>
            </a:r>
            <a:r>
              <a:rPr lang="en-US" altLang="zh-CN" sz="1600" dirty="0">
                <a:latin typeface="微软雅黑 Light" panose="020B0502040204020203" pitchFamily="34" charset="-122"/>
                <a:ea typeface="微软雅黑 Light" panose="020B0502040204020203" pitchFamily="34" charset="-122"/>
              </a:rPr>
              <a:t> ignored</a:t>
            </a:r>
            <a:r>
              <a:rPr lang="zh-CN" altLang="en-US" sz="1600" dirty="0">
                <a:latin typeface="微软雅黑 Light" panose="020B0502040204020203" pitchFamily="34" charset="-122"/>
                <a:ea typeface="微软雅黑 Light" panose="020B0502040204020203" pitchFamily="34" charset="-122"/>
              </a:rPr>
              <a:t>中的包</a:t>
            </a:r>
            <a:r>
              <a:rPr lang="en-US" altLang="zh-CN" sz="1600" dirty="0">
                <a:latin typeface="微软雅黑 Light" panose="020B0502040204020203" pitchFamily="34" charset="-122"/>
                <a:ea typeface="微软雅黑 Light" panose="020B0502040204020203" pitchFamily="34" charset="-122"/>
              </a:rPr>
              <a:t>Sublime</a:t>
            </a:r>
            <a:r>
              <a:rPr lang="zh-CN" altLang="en-US" sz="1600" dirty="0">
                <a:latin typeface="微软雅黑 Light" panose="020B0502040204020203" pitchFamily="34" charset="-122"/>
                <a:ea typeface="微软雅黑 Light" panose="020B0502040204020203" pitchFamily="34" charset="-122"/>
              </a:rPr>
              <a:t>默认不加载。</a:t>
            </a:r>
          </a:p>
        </p:txBody>
      </p:sp>
    </p:spTree>
    <p:extLst>
      <p:ext uri="{BB962C8B-B14F-4D97-AF65-F5344CB8AC3E}">
        <p14:creationId xmlns:p14="http://schemas.microsoft.com/office/powerpoint/2010/main" val="1637593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6682922" y="1335256"/>
            <a:ext cx="2466975" cy="371475"/>
          </a:xfrm>
          <a:prstGeom prst="rect">
            <a:avLst/>
          </a:prstGeom>
        </p:spPr>
      </p:pic>
      <p:sp>
        <p:nvSpPr>
          <p:cNvPr id="6" name="文本框 5"/>
          <p:cNvSpPr txBox="1"/>
          <p:nvPr/>
        </p:nvSpPr>
        <p:spPr>
          <a:xfrm>
            <a:off x="2365695" y="759555"/>
            <a:ext cx="3276859" cy="1200329"/>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Vim</a:t>
            </a:r>
            <a:r>
              <a:rPr lang="zh-CN" altLang="en-US" dirty="0">
                <a:latin typeface="微软雅黑 Light" panose="020B0502040204020203" pitchFamily="34" charset="-122"/>
                <a:ea typeface="微软雅黑 Light" panose="020B0502040204020203" pitchFamily="34" charset="-122"/>
              </a:rPr>
              <a:t>有三种模式。</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1.Command</a:t>
            </a:r>
            <a:r>
              <a:rPr lang="zh-CN" altLang="en-US" dirty="0">
                <a:latin typeface="微软雅黑 Light" panose="020B0502040204020203" pitchFamily="34" charset="-122"/>
                <a:ea typeface="微软雅黑 Light" panose="020B0502040204020203" pitchFamily="34" charset="-122"/>
              </a:rPr>
              <a:t>模式（命令模式）</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2.Insert</a:t>
            </a:r>
            <a:r>
              <a:rPr lang="zh-CN" altLang="en-US" dirty="0">
                <a:latin typeface="微软雅黑 Light" panose="020B0502040204020203" pitchFamily="34" charset="-122"/>
                <a:ea typeface="微软雅黑 Light" panose="020B0502040204020203" pitchFamily="34" charset="-122"/>
              </a:rPr>
              <a:t>模式（输入模式）</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3.Visual</a:t>
            </a:r>
            <a:r>
              <a:rPr lang="zh-CN" altLang="en-US" dirty="0">
                <a:latin typeface="微软雅黑 Light" panose="020B0502040204020203" pitchFamily="34" charset="-122"/>
                <a:ea typeface="微软雅黑 Light" panose="020B0502040204020203" pitchFamily="34" charset="-122"/>
              </a:rPr>
              <a:t>模式（可视模式）</a:t>
            </a:r>
            <a:endParaRPr lang="en-US" altLang="zh-CN" dirty="0">
              <a:latin typeface="微软雅黑 Light" panose="020B0502040204020203" pitchFamily="34" charset="-122"/>
              <a:ea typeface="微软雅黑 Light" panose="020B0502040204020203" pitchFamily="34" charset="-122"/>
            </a:endParaRPr>
          </a:p>
        </p:txBody>
      </p:sp>
      <p:sp>
        <p:nvSpPr>
          <p:cNvPr id="7" name="文本框 6"/>
          <p:cNvSpPr txBox="1"/>
          <p:nvPr/>
        </p:nvSpPr>
        <p:spPr>
          <a:xfrm>
            <a:off x="6582254" y="918215"/>
            <a:ext cx="4450257" cy="369332"/>
          </a:xfrm>
          <a:prstGeom prst="rect">
            <a:avLst/>
          </a:prstGeom>
          <a:noFill/>
        </p:spPr>
        <p:txBody>
          <a:bodyPr wrap="none" rtlCol="0">
            <a:spAutoFit/>
          </a:bodyPr>
          <a:lstStyle/>
          <a:p>
            <a:r>
              <a:rPr lang="zh-CN" altLang="en-US" dirty="0">
                <a:latin typeface="微软雅黑 Light" panose="020B0502040204020203" pitchFamily="34" charset="-122"/>
                <a:ea typeface="微软雅黑 Light" panose="020B0502040204020203" pitchFamily="34" charset="-122"/>
              </a:rPr>
              <a:t>相应模式可以关注</a:t>
            </a:r>
            <a:r>
              <a:rPr lang="en-US" altLang="zh-CN" dirty="0">
                <a:latin typeface="微软雅黑 Light" panose="020B0502040204020203" pitchFamily="34" charset="-122"/>
                <a:ea typeface="微软雅黑 Light" panose="020B0502040204020203" pitchFamily="34" charset="-122"/>
              </a:rPr>
              <a:t>sublime</a:t>
            </a:r>
            <a:r>
              <a:rPr lang="zh-CN" altLang="en-US" dirty="0">
                <a:latin typeface="微软雅黑 Light" panose="020B0502040204020203" pitchFamily="34" charset="-122"/>
                <a:ea typeface="微软雅黑 Light" panose="020B0502040204020203" pitchFamily="34" charset="-122"/>
              </a:rPr>
              <a:t>左下角的提示。</a:t>
            </a:r>
            <a:endParaRPr lang="en-US" altLang="zh-CN"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4832059" y="2248251"/>
            <a:ext cx="2348918" cy="461665"/>
          </a:xfrm>
          <a:prstGeom prst="rect">
            <a:avLst/>
          </a:prstGeom>
          <a:noFill/>
        </p:spPr>
        <p:txBody>
          <a:bodyPr wrap="square" rtlCol="0">
            <a:spAutoFit/>
          </a:bodyPr>
          <a:lstStyle/>
          <a:p>
            <a:r>
              <a:rPr lang="zh-CN" altLang="en-US" sz="2400" dirty="0">
                <a:latin typeface="微软雅黑 Light" panose="020B0502040204020203" pitchFamily="34" charset="-122"/>
                <a:ea typeface="微软雅黑 Light" panose="020B0502040204020203" pitchFamily="34" charset="-122"/>
              </a:rPr>
              <a:t>三个模式的切换</a:t>
            </a:r>
          </a:p>
        </p:txBody>
      </p:sp>
      <p:sp>
        <p:nvSpPr>
          <p:cNvPr id="9" name="文本框 8"/>
          <p:cNvSpPr txBox="1"/>
          <p:nvPr/>
        </p:nvSpPr>
        <p:spPr>
          <a:xfrm>
            <a:off x="2810312" y="2998283"/>
            <a:ext cx="6191076" cy="923330"/>
          </a:xfrm>
          <a:prstGeom prst="rect">
            <a:avLst/>
          </a:prstGeom>
          <a:noFill/>
        </p:spPr>
        <p:txBody>
          <a:bodyPr wrap="square" rtlCol="0">
            <a:spAutoFit/>
          </a:bodyPr>
          <a:lstStyle/>
          <a:p>
            <a:r>
              <a:rPr lang="en-US" altLang="zh-CN" dirty="0">
                <a:latin typeface="微软雅黑 Light" panose="020B0502040204020203" pitchFamily="34" charset="-122"/>
                <a:ea typeface="微软雅黑 Light" panose="020B0502040204020203" pitchFamily="34" charset="-122"/>
              </a:rPr>
              <a:t>1.Command</a:t>
            </a:r>
            <a:r>
              <a:rPr lang="zh-CN" altLang="en-US" dirty="0">
                <a:latin typeface="微软雅黑 Light" panose="020B0502040204020203" pitchFamily="34" charset="-122"/>
                <a:ea typeface="微软雅黑 Light" panose="020B0502040204020203" pitchFamily="34" charset="-122"/>
              </a:rPr>
              <a:t>模式，任何时候多按几次</a:t>
            </a:r>
            <a:r>
              <a:rPr lang="en-US" altLang="zh-CN" dirty="0">
                <a:latin typeface="微软雅黑 Light" panose="020B0502040204020203" pitchFamily="34" charset="-122"/>
                <a:ea typeface="微软雅黑 Light" panose="020B0502040204020203" pitchFamily="34" charset="-122"/>
              </a:rPr>
              <a:t>esc</a:t>
            </a:r>
            <a:r>
              <a:rPr lang="zh-CN" altLang="en-US" dirty="0">
                <a:latin typeface="微软雅黑 Light" panose="020B0502040204020203" pitchFamily="34" charset="-122"/>
                <a:ea typeface="微软雅黑 Light" panose="020B0502040204020203" pitchFamily="34" charset="-122"/>
              </a:rPr>
              <a:t>键就能回到该模式。</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该模式是最常用的模式，也是最关键的模式。</a:t>
            </a:r>
            <a:r>
              <a:rPr lang="en-US" altLang="zh-CN" dirty="0">
                <a:latin typeface="微软雅黑 Light" panose="020B0502040204020203" pitchFamily="34" charset="-122"/>
                <a:ea typeface="微软雅黑 Light" panose="020B0502040204020203" pitchFamily="34" charset="-122"/>
              </a:rPr>
              <a:t>Vim</a:t>
            </a:r>
            <a:r>
              <a:rPr lang="zh-CN" altLang="en-US" dirty="0">
                <a:latin typeface="微软雅黑 Light" panose="020B0502040204020203" pitchFamily="34" charset="-122"/>
                <a:ea typeface="微软雅黑 Light" panose="020B0502040204020203" pitchFamily="34" charset="-122"/>
              </a:rPr>
              <a:t>的绝大部分快捷键是是该模式下发挥作用的。</a:t>
            </a:r>
          </a:p>
        </p:txBody>
      </p:sp>
      <p:sp>
        <p:nvSpPr>
          <p:cNvPr id="10" name="文本框 9"/>
          <p:cNvSpPr txBox="1"/>
          <p:nvPr/>
        </p:nvSpPr>
        <p:spPr>
          <a:xfrm>
            <a:off x="2810312" y="4036682"/>
            <a:ext cx="6191076" cy="923330"/>
          </a:xfrm>
          <a:prstGeom prst="rect">
            <a:avLst/>
          </a:prstGeom>
          <a:noFill/>
        </p:spPr>
        <p:txBody>
          <a:bodyPr wrap="square" rtlCol="0">
            <a:spAutoFit/>
          </a:bodyPr>
          <a:lstStyle/>
          <a:p>
            <a:r>
              <a:rPr lang="en-US" altLang="zh-CN" dirty="0">
                <a:latin typeface="微软雅黑 Light" panose="020B0502040204020203" pitchFamily="34" charset="-122"/>
                <a:ea typeface="微软雅黑 Light" panose="020B0502040204020203" pitchFamily="34" charset="-122"/>
              </a:rPr>
              <a:t>2.Insert</a:t>
            </a:r>
            <a:r>
              <a:rPr lang="zh-CN" altLang="en-US" dirty="0">
                <a:latin typeface="微软雅黑 Light" panose="020B0502040204020203" pitchFamily="34" charset="-122"/>
                <a:ea typeface="微软雅黑 Light" panose="020B0502040204020203" pitchFamily="34" charset="-122"/>
              </a:rPr>
              <a:t>模式，在光标所在位置按</a:t>
            </a:r>
            <a:r>
              <a:rPr lang="en-US" altLang="zh-CN" dirty="0" err="1">
                <a:latin typeface="微软雅黑 Light" panose="020B0502040204020203" pitchFamily="34" charset="-122"/>
                <a:ea typeface="微软雅黑 Light" panose="020B0502040204020203" pitchFamily="34" charset="-122"/>
              </a:rPr>
              <a:t>i</a:t>
            </a:r>
            <a:r>
              <a:rPr lang="zh-CN" altLang="en-US" dirty="0">
                <a:latin typeface="微软雅黑 Light" panose="020B0502040204020203" pitchFamily="34" charset="-122"/>
                <a:ea typeface="微软雅黑 Light" panose="020B0502040204020203" pitchFamily="34" charset="-122"/>
              </a:rPr>
              <a:t>就可以进入该模式。</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该模式是用于编辑的模式，跟一般编辑器常见模式一样，可以鼠标操作。（当然真正的</a:t>
            </a:r>
            <a:r>
              <a:rPr lang="en-US" altLang="zh-CN" dirty="0">
                <a:latin typeface="微软雅黑 Light" panose="020B0502040204020203" pitchFamily="34" charset="-122"/>
                <a:ea typeface="微软雅黑 Light" panose="020B0502040204020203" pitchFamily="34" charset="-122"/>
              </a:rPr>
              <a:t>vim</a:t>
            </a:r>
            <a:r>
              <a:rPr lang="zh-CN" altLang="en-US" dirty="0">
                <a:latin typeface="微软雅黑 Light" panose="020B0502040204020203" pitchFamily="34" charset="-122"/>
                <a:ea typeface="微软雅黑 Light" panose="020B0502040204020203" pitchFamily="34" charset="-122"/>
              </a:rPr>
              <a:t>里不能用鼠标操作。）</a:t>
            </a:r>
          </a:p>
        </p:txBody>
      </p:sp>
      <p:sp>
        <p:nvSpPr>
          <p:cNvPr id="11" name="文本框 10"/>
          <p:cNvSpPr txBox="1"/>
          <p:nvPr/>
        </p:nvSpPr>
        <p:spPr>
          <a:xfrm>
            <a:off x="2810312" y="5107344"/>
            <a:ext cx="6191076" cy="923330"/>
          </a:xfrm>
          <a:prstGeom prst="rect">
            <a:avLst/>
          </a:prstGeom>
          <a:noFill/>
        </p:spPr>
        <p:txBody>
          <a:bodyPr wrap="square" rtlCol="0">
            <a:spAutoFit/>
          </a:bodyPr>
          <a:lstStyle/>
          <a:p>
            <a:r>
              <a:rPr lang="en-US" altLang="zh-CN" dirty="0">
                <a:latin typeface="微软雅黑 Light" panose="020B0502040204020203" pitchFamily="34" charset="-122"/>
                <a:ea typeface="微软雅黑 Light" panose="020B0502040204020203" pitchFamily="34" charset="-122"/>
              </a:rPr>
              <a:t>3.Visual</a:t>
            </a:r>
            <a:r>
              <a:rPr lang="zh-CN" altLang="en-US" dirty="0">
                <a:latin typeface="微软雅黑 Light" panose="020B0502040204020203" pitchFamily="34" charset="-122"/>
                <a:ea typeface="微软雅黑 Light" panose="020B0502040204020203" pitchFamily="34" charset="-122"/>
              </a:rPr>
              <a:t>模式，在光标处按</a:t>
            </a:r>
            <a:r>
              <a:rPr lang="en-US" altLang="zh-CN" dirty="0">
                <a:latin typeface="微软雅黑 Light" panose="020B0502040204020203" pitchFamily="34" charset="-122"/>
                <a:ea typeface="微软雅黑 Light" panose="020B0502040204020203" pitchFamily="34" charset="-122"/>
              </a:rPr>
              <a:t>v</a:t>
            </a:r>
            <a:r>
              <a:rPr lang="zh-CN" altLang="en-US" dirty="0">
                <a:latin typeface="微软雅黑 Light" panose="020B0502040204020203" pitchFamily="34" charset="-122"/>
                <a:ea typeface="微软雅黑 Light" panose="020B0502040204020203" pitchFamily="34" charset="-122"/>
              </a:rPr>
              <a:t>就可以进入该模式。</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该模式用于取代鼠标进行文本选取的模式，这也是</a:t>
            </a:r>
            <a:r>
              <a:rPr lang="en-US" altLang="zh-CN" dirty="0">
                <a:latin typeface="微软雅黑 Light" panose="020B0502040204020203" pitchFamily="34" charset="-122"/>
                <a:ea typeface="微软雅黑 Light" panose="020B0502040204020203" pitchFamily="34" charset="-122"/>
              </a:rPr>
              <a:t>Vim</a:t>
            </a:r>
            <a:r>
              <a:rPr lang="zh-CN" altLang="en-US" dirty="0">
                <a:latin typeface="微软雅黑 Light" panose="020B0502040204020203" pitchFamily="34" charset="-122"/>
                <a:ea typeface="微软雅黑 Light" panose="020B0502040204020203" pitchFamily="34" charset="-122"/>
              </a:rPr>
              <a:t>能够摆脱鼠标的一个关键。</a:t>
            </a:r>
          </a:p>
        </p:txBody>
      </p:sp>
    </p:spTree>
    <p:extLst>
      <p:ext uri="{BB962C8B-B14F-4D97-AF65-F5344CB8AC3E}">
        <p14:creationId xmlns:p14="http://schemas.microsoft.com/office/powerpoint/2010/main" val="1608341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44536" y="439640"/>
            <a:ext cx="7860484" cy="927765"/>
          </a:xfrm>
          <a:prstGeom prst="rect">
            <a:avLst/>
          </a:prstGeom>
          <a:noFill/>
        </p:spPr>
        <p:txBody>
          <a:bodyPr wrap="square" rtlCol="0">
            <a:spAutoFit/>
          </a:bodyPr>
          <a:lstStyle/>
          <a:p>
            <a:r>
              <a:rPr lang="en-US" altLang="zh-CN" dirty="0">
                <a:latin typeface="微软雅黑 Light" panose="020B0502040204020203" pitchFamily="34" charset="-122"/>
                <a:ea typeface="微软雅黑 Light" panose="020B0502040204020203" pitchFamily="34" charset="-122"/>
              </a:rPr>
              <a:t>Vim</a:t>
            </a:r>
            <a:r>
              <a:rPr lang="zh-CN" altLang="en-US" dirty="0">
                <a:latin typeface="微软雅黑 Light" panose="020B0502040204020203" pitchFamily="34" charset="-122"/>
                <a:ea typeface="微软雅黑 Light" panose="020B0502040204020203" pitchFamily="34" charset="-122"/>
              </a:rPr>
              <a:t>的编辑思路一般是，在</a:t>
            </a:r>
            <a:r>
              <a:rPr lang="en-US" altLang="zh-CN" dirty="0">
                <a:latin typeface="微软雅黑 Light" panose="020B0502040204020203" pitchFamily="34" charset="-122"/>
                <a:ea typeface="微软雅黑 Light" panose="020B0502040204020203" pitchFamily="34" charset="-122"/>
              </a:rPr>
              <a:t>Insert</a:t>
            </a:r>
            <a:r>
              <a:rPr lang="zh-CN" altLang="en-US" dirty="0">
                <a:latin typeface="微软雅黑 Light" panose="020B0502040204020203" pitchFamily="34" charset="-122"/>
                <a:ea typeface="微软雅黑 Light" panose="020B0502040204020203" pitchFamily="34" charset="-122"/>
              </a:rPr>
              <a:t>模式下写代码，在</a:t>
            </a:r>
            <a:r>
              <a:rPr lang="en-US" altLang="zh-CN" dirty="0">
                <a:latin typeface="微软雅黑 Light" panose="020B0502040204020203" pitchFamily="34" charset="-122"/>
                <a:ea typeface="微软雅黑 Light" panose="020B0502040204020203" pitchFamily="34" charset="-122"/>
              </a:rPr>
              <a:t>Command</a:t>
            </a:r>
            <a:r>
              <a:rPr lang="zh-CN" altLang="en-US" dirty="0">
                <a:latin typeface="微软雅黑 Light" panose="020B0502040204020203" pitchFamily="34" charset="-122"/>
                <a:ea typeface="微软雅黑 Light" panose="020B0502040204020203" pitchFamily="34" charset="-122"/>
              </a:rPr>
              <a:t>模式下进行文本跳转（用</a:t>
            </a:r>
            <a:r>
              <a:rPr lang="en-US" altLang="zh-CN" dirty="0" err="1">
                <a:latin typeface="微软雅黑 Light" panose="020B0502040204020203" pitchFamily="34" charset="-122"/>
                <a:ea typeface="微软雅黑 Light" panose="020B0502040204020203" pitchFamily="34" charset="-122"/>
              </a:rPr>
              <a:t>hjkl</a:t>
            </a:r>
            <a:r>
              <a:rPr lang="zh-CN" altLang="en-US" dirty="0">
                <a:latin typeface="微软雅黑 Light" panose="020B0502040204020203" pitchFamily="34" charset="-122"/>
                <a:ea typeface="微软雅黑 Light" panose="020B0502040204020203" pitchFamily="34" charset="-122"/>
              </a:rPr>
              <a:t>取代方向键），编辑操作（复制粘贴、查找之类），</a:t>
            </a:r>
            <a:r>
              <a:rPr lang="en-US" altLang="zh-CN" dirty="0">
                <a:latin typeface="微软雅黑 Light" panose="020B0502040204020203" pitchFamily="34" charset="-122"/>
                <a:ea typeface="微软雅黑 Light" panose="020B0502040204020203" pitchFamily="34" charset="-122"/>
              </a:rPr>
              <a:t>Visual</a:t>
            </a:r>
            <a:r>
              <a:rPr lang="zh-CN" altLang="en-US" dirty="0">
                <a:latin typeface="微软雅黑 Light" panose="020B0502040204020203" pitchFamily="34" charset="-122"/>
                <a:ea typeface="微软雅黑 Light" panose="020B0502040204020203" pitchFamily="34" charset="-122"/>
              </a:rPr>
              <a:t>模式下进行文本选取（一般用于复制剪切粘贴）</a:t>
            </a:r>
          </a:p>
        </p:txBody>
      </p:sp>
      <p:sp>
        <p:nvSpPr>
          <p:cNvPr id="5" name="AutoShape 2" descr="vi-vim-cheat-sheet-sc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vi-vim-cheat-sheet-sch"/>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p:cNvPicPr>
            <a:picLocks noChangeAspect="1"/>
          </p:cNvPicPr>
          <p:nvPr/>
        </p:nvPicPr>
        <p:blipFill>
          <a:blip r:embed="rId2"/>
          <a:stretch>
            <a:fillRect/>
          </a:stretch>
        </p:blipFill>
        <p:spPr>
          <a:xfrm>
            <a:off x="4129670" y="1367405"/>
            <a:ext cx="7605526" cy="5377344"/>
          </a:xfrm>
          <a:prstGeom prst="rect">
            <a:avLst/>
          </a:prstGeom>
        </p:spPr>
      </p:pic>
      <p:sp>
        <p:nvSpPr>
          <p:cNvPr id="8" name="文本框 7"/>
          <p:cNvSpPr txBox="1"/>
          <p:nvPr/>
        </p:nvSpPr>
        <p:spPr>
          <a:xfrm>
            <a:off x="1182849" y="3187817"/>
            <a:ext cx="2659309" cy="2308324"/>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值得注意的是，</a:t>
            </a:r>
            <a:r>
              <a:rPr lang="en-US" altLang="zh-CN" dirty="0">
                <a:latin typeface="微软雅黑 Light" panose="020B0502040204020203" pitchFamily="34" charset="-122"/>
                <a:ea typeface="微软雅黑 Light" panose="020B0502040204020203" pitchFamily="34" charset="-122"/>
              </a:rPr>
              <a:t>Vim</a:t>
            </a:r>
            <a:r>
              <a:rPr lang="zh-CN" altLang="en-US" dirty="0">
                <a:latin typeface="微软雅黑 Light" panose="020B0502040204020203" pitchFamily="34" charset="-122"/>
                <a:ea typeface="微软雅黑 Light" panose="020B0502040204020203" pitchFamily="34" charset="-122"/>
              </a:rPr>
              <a:t>里大小写快捷键区分严格，同一个字母的大小写可能分别代表不同的效果。</a:t>
            </a:r>
            <a:endParaRPr lang="en-US" altLang="zh-CN" dirty="0">
              <a:latin typeface="微软雅黑 Light" panose="020B0502040204020203" pitchFamily="34" charset="-122"/>
              <a:ea typeface="微软雅黑 Light" panose="020B0502040204020203" pitchFamily="34" charset="-122"/>
            </a:endParaRPr>
          </a:p>
          <a:p>
            <a:r>
              <a:rPr lang="zh-CN" altLang="en-US" b="1" dirty="0">
                <a:latin typeface="微软雅黑 Light" panose="020B0502040204020203" pitchFamily="34" charset="-122"/>
                <a:ea typeface="微软雅黑 Light" panose="020B0502040204020203" pitchFamily="34" charset="-122"/>
              </a:rPr>
              <a:t>首先必须要掌握的是除</a:t>
            </a:r>
            <a:r>
              <a:rPr lang="en-US" altLang="zh-CN" b="1" dirty="0">
                <a:latin typeface="微软雅黑 Light" panose="020B0502040204020203" pitchFamily="34" charset="-122"/>
                <a:ea typeface="微软雅黑 Light" panose="020B0502040204020203" pitchFamily="34" charset="-122"/>
              </a:rPr>
              <a:t>Insert</a:t>
            </a:r>
            <a:r>
              <a:rPr lang="zh-CN" altLang="en-US" b="1" dirty="0">
                <a:latin typeface="微软雅黑 Light" panose="020B0502040204020203" pitchFamily="34" charset="-122"/>
                <a:ea typeface="微软雅黑 Light" panose="020B0502040204020203" pitchFamily="34" charset="-122"/>
              </a:rPr>
              <a:t>模式外，</a:t>
            </a:r>
            <a:r>
              <a:rPr lang="en-US" altLang="zh-CN" b="1" dirty="0">
                <a:latin typeface="微软雅黑 Light" panose="020B0502040204020203" pitchFamily="34" charset="-122"/>
                <a:ea typeface="微软雅黑 Light" panose="020B0502040204020203" pitchFamily="34" charset="-122"/>
              </a:rPr>
              <a:t>Vim</a:t>
            </a:r>
            <a:r>
              <a:rPr lang="zh-CN" altLang="en-US" b="1" dirty="0">
                <a:latin typeface="微软雅黑 Light" panose="020B0502040204020203" pitchFamily="34" charset="-122"/>
                <a:ea typeface="微软雅黑 Light" panose="020B0502040204020203" pitchFamily="34" charset="-122"/>
              </a:rPr>
              <a:t>通过</a:t>
            </a:r>
            <a:r>
              <a:rPr lang="en-US" altLang="zh-CN" b="1" dirty="0" err="1">
                <a:latin typeface="微软雅黑 Light" panose="020B0502040204020203" pitchFamily="34" charset="-122"/>
                <a:ea typeface="微软雅黑 Light" panose="020B0502040204020203" pitchFamily="34" charset="-122"/>
              </a:rPr>
              <a:t>hjkl</a:t>
            </a:r>
            <a:r>
              <a:rPr lang="zh-CN" altLang="en-US" b="1" dirty="0">
                <a:latin typeface="微软雅黑 Light" panose="020B0502040204020203" pitchFamily="34" charset="-122"/>
                <a:ea typeface="微软雅黑 Light" panose="020B0502040204020203" pitchFamily="34" charset="-122"/>
              </a:rPr>
              <a:t>来进行左下上右的光标移动的操作方式。</a:t>
            </a:r>
          </a:p>
        </p:txBody>
      </p:sp>
    </p:spTree>
    <p:extLst>
      <p:ext uri="{BB962C8B-B14F-4D97-AF65-F5344CB8AC3E}">
        <p14:creationId xmlns:p14="http://schemas.microsoft.com/office/powerpoint/2010/main" val="592996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99545" y="738231"/>
            <a:ext cx="184731" cy="369332"/>
          </a:xfrm>
          <a:prstGeom prst="rect">
            <a:avLst/>
          </a:prstGeom>
          <a:noFill/>
        </p:spPr>
        <p:txBody>
          <a:bodyPr wrap="none" rtlCol="0">
            <a:spAutoFit/>
          </a:bodyPr>
          <a:lstStyle/>
          <a:p>
            <a:endParaRPr lang="zh-CN" altLang="en-US" dirty="0">
              <a:latin typeface="微软雅黑 Light" panose="020B0502040204020203" pitchFamily="34" charset="-122"/>
              <a:ea typeface="微软雅黑 Light" panose="020B0502040204020203" pitchFamily="34" charset="-122"/>
            </a:endParaRPr>
          </a:p>
        </p:txBody>
      </p:sp>
      <p:sp>
        <p:nvSpPr>
          <p:cNvPr id="5" name="文本框 4"/>
          <p:cNvSpPr txBox="1"/>
          <p:nvPr/>
        </p:nvSpPr>
        <p:spPr>
          <a:xfrm>
            <a:off x="3884276" y="461232"/>
            <a:ext cx="5444456" cy="461665"/>
          </a:xfrm>
          <a:prstGeom prst="rect">
            <a:avLst/>
          </a:prstGeom>
          <a:noFill/>
        </p:spPr>
        <p:txBody>
          <a:bodyPr wrap="square" rtlCol="0">
            <a:spAutoFit/>
          </a:bodyPr>
          <a:lstStyle/>
          <a:p>
            <a:r>
              <a:rPr lang="zh-CN" altLang="en-US" sz="2400" dirty="0">
                <a:latin typeface="微软雅黑 Light" panose="020B0502040204020203" pitchFamily="34" charset="-122"/>
                <a:ea typeface="微软雅黑 Light" panose="020B0502040204020203" pitchFamily="34" charset="-122"/>
              </a:rPr>
              <a:t>常用快捷键举例及使用（注意大小写）</a:t>
            </a:r>
          </a:p>
        </p:txBody>
      </p:sp>
      <p:sp>
        <p:nvSpPr>
          <p:cNvPr id="6" name="文本框 5"/>
          <p:cNvSpPr txBox="1"/>
          <p:nvPr/>
        </p:nvSpPr>
        <p:spPr>
          <a:xfrm>
            <a:off x="2508309" y="1199896"/>
            <a:ext cx="4980851" cy="1200329"/>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1.V</a:t>
            </a:r>
            <a:r>
              <a:rPr lang="zh-CN" altLang="en-US" dirty="0">
                <a:latin typeface="微软雅黑 Light" panose="020B0502040204020203" pitchFamily="34" charset="-122"/>
                <a:ea typeface="微软雅黑 Light" panose="020B0502040204020203" pitchFamily="34" charset="-122"/>
              </a:rPr>
              <a:t>可视行模式，配合</a:t>
            </a:r>
            <a:r>
              <a:rPr lang="en-US" altLang="zh-CN" dirty="0" err="1">
                <a:latin typeface="微软雅黑 Light" panose="020B0502040204020203" pitchFamily="34" charset="-122"/>
                <a:ea typeface="微软雅黑 Light" panose="020B0502040204020203" pitchFamily="34" charset="-122"/>
              </a:rPr>
              <a:t>hjkl</a:t>
            </a:r>
            <a:r>
              <a:rPr lang="zh-CN" altLang="en-US" dirty="0">
                <a:latin typeface="微软雅黑 Light" panose="020B0502040204020203" pitchFamily="34" charset="-122"/>
                <a:ea typeface="微软雅黑 Light" panose="020B0502040204020203" pitchFamily="34" charset="-122"/>
              </a:rPr>
              <a:t>可以选中若干行文本。</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2.G</a:t>
            </a:r>
            <a:r>
              <a:rPr lang="zh-CN" altLang="en-US" dirty="0">
                <a:latin typeface="微软雅黑 Light" panose="020B0502040204020203" pitchFamily="34" charset="-122"/>
                <a:ea typeface="微软雅黑 Light" panose="020B0502040204020203" pitchFamily="34" charset="-122"/>
              </a:rPr>
              <a:t>跳转至文本最后一行</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3.Y</a:t>
            </a:r>
            <a:r>
              <a:rPr lang="zh-CN" altLang="en-US" dirty="0">
                <a:latin typeface="微软雅黑 Light" panose="020B0502040204020203" pitchFamily="34" charset="-122"/>
                <a:ea typeface="微软雅黑 Light" panose="020B0502040204020203" pitchFamily="34" charset="-122"/>
              </a:rPr>
              <a:t>复制行，并回到光标一开始所在行</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4.P</a:t>
            </a:r>
            <a:r>
              <a:rPr lang="zh-CN" altLang="en-US" dirty="0">
                <a:latin typeface="微软雅黑 Light" panose="020B0502040204020203" pitchFamily="34" charset="-122"/>
                <a:ea typeface="微软雅黑 Light" panose="020B0502040204020203" pitchFamily="34" charset="-122"/>
              </a:rPr>
              <a:t>在光标所在行进行粘贴</a:t>
            </a:r>
          </a:p>
        </p:txBody>
      </p:sp>
      <p:sp>
        <p:nvSpPr>
          <p:cNvPr id="7" name="文本框 6"/>
          <p:cNvSpPr txBox="1"/>
          <p:nvPr/>
        </p:nvSpPr>
        <p:spPr>
          <a:xfrm>
            <a:off x="2508309" y="2556638"/>
            <a:ext cx="6132352" cy="923330"/>
          </a:xfrm>
          <a:prstGeom prst="rect">
            <a:avLst/>
          </a:prstGeom>
          <a:noFill/>
        </p:spPr>
        <p:txBody>
          <a:bodyPr wrap="square" rtlCol="0">
            <a:spAutoFit/>
          </a:bodyPr>
          <a:lstStyle/>
          <a:p>
            <a:r>
              <a:rPr lang="zh-CN" altLang="en-US">
                <a:latin typeface="微软雅黑 Light" panose="020B0502040204020203" pitchFamily="34" charset="-122"/>
                <a:ea typeface="微软雅黑 Light" panose="020B0502040204020203" pitchFamily="34" charset="-122"/>
              </a:rPr>
              <a:t>枯燥的说明没有意思，进行实际操作。注意，</a:t>
            </a:r>
            <a:r>
              <a:rPr lang="en-US" altLang="zh-CN">
                <a:latin typeface="微软雅黑 Light" panose="020B0502040204020203" pitchFamily="34" charset="-122"/>
                <a:ea typeface="微软雅黑 Light" panose="020B0502040204020203" pitchFamily="34" charset="-122"/>
              </a:rPr>
              <a:t>Vim</a:t>
            </a:r>
            <a:r>
              <a:rPr lang="zh-CN" altLang="en-US">
                <a:latin typeface="微软雅黑 Light" panose="020B0502040204020203" pitchFamily="34" charset="-122"/>
                <a:ea typeface="微软雅黑 Light" panose="020B0502040204020203" pitchFamily="34" charset="-122"/>
              </a:rPr>
              <a:t>的操作一定要在最后一行留一个空行。如右图的</a:t>
            </a:r>
            <a:r>
              <a:rPr lang="en-US" altLang="zh-CN">
                <a:latin typeface="微软雅黑 Light" panose="020B0502040204020203" pitchFamily="34" charset="-122"/>
                <a:ea typeface="微软雅黑 Light" panose="020B0502040204020203" pitchFamily="34" charset="-122"/>
              </a:rPr>
              <a:t>11</a:t>
            </a:r>
            <a:r>
              <a:rPr lang="zh-CN" altLang="en-US">
                <a:latin typeface="微软雅黑 Light" panose="020B0502040204020203" pitchFamily="34" charset="-122"/>
                <a:ea typeface="微软雅黑 Light" panose="020B0502040204020203" pitchFamily="34" charset="-122"/>
              </a:rPr>
              <a:t>行。目标：将右图的</a:t>
            </a:r>
            <a:r>
              <a:rPr lang="en-US" altLang="zh-CN">
                <a:latin typeface="微软雅黑 Light" panose="020B0502040204020203" pitchFamily="34" charset="-122"/>
                <a:ea typeface="微软雅黑 Light" panose="020B0502040204020203" pitchFamily="34" charset="-122"/>
              </a:rPr>
              <a:t>5-10</a:t>
            </a:r>
            <a:r>
              <a:rPr lang="zh-CN" altLang="en-US">
                <a:latin typeface="微软雅黑 Light" panose="020B0502040204020203" pitchFamily="34" charset="-122"/>
                <a:ea typeface="微软雅黑 Light" panose="020B0502040204020203" pitchFamily="34" charset="-122"/>
              </a:rPr>
              <a:t>行复制粘贴到第</a:t>
            </a:r>
            <a:r>
              <a:rPr lang="en-US" altLang="zh-CN">
                <a:latin typeface="微软雅黑 Light" panose="020B0502040204020203" pitchFamily="34" charset="-122"/>
                <a:ea typeface="微软雅黑 Light" panose="020B0502040204020203" pitchFamily="34" charset="-122"/>
              </a:rPr>
              <a:t>10</a:t>
            </a:r>
            <a:r>
              <a:rPr lang="zh-CN" altLang="en-US">
                <a:latin typeface="微软雅黑 Light" panose="020B0502040204020203" pitchFamily="34" charset="-122"/>
                <a:ea typeface="微软雅黑 Light" panose="020B0502040204020203" pitchFamily="34" charset="-122"/>
              </a:rPr>
              <a:t>行之下。下图动图请播放</a:t>
            </a:r>
            <a:r>
              <a:rPr lang="en-US" altLang="zh-CN">
                <a:latin typeface="微软雅黑 Light" panose="020B0502040204020203" pitchFamily="34" charset="-122"/>
                <a:ea typeface="微软雅黑 Light" panose="020B0502040204020203" pitchFamily="34" charset="-122"/>
              </a:rPr>
              <a:t>PPT</a:t>
            </a:r>
            <a:r>
              <a:rPr lang="zh-CN" altLang="en-US">
                <a:latin typeface="微软雅黑 Light" panose="020B0502040204020203" pitchFamily="34" charset="-122"/>
                <a:ea typeface="微软雅黑 Light" panose="020B0502040204020203" pitchFamily="34" charset="-122"/>
              </a:rPr>
              <a:t>查看。</a:t>
            </a:r>
            <a:endParaRPr lang="zh-CN" altLang="en-US" dirty="0">
              <a:latin typeface="微软雅黑 Light" panose="020B0502040204020203" pitchFamily="34" charset="-122"/>
              <a:ea typeface="微软雅黑 Light" panose="020B0502040204020203" pitchFamily="34" charset="-122"/>
            </a:endParaRPr>
          </a:p>
        </p:txBody>
      </p:sp>
      <p:pic>
        <p:nvPicPr>
          <p:cNvPr id="9217" name="Picture 1" descr="C:\Users\54261\AppData\Roaming\Tencent\Users\542618634\QQ\WinTemp\RichOle\9NW_WEO@9BH]%M}$HLTQ_Q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9333" y="2147646"/>
            <a:ext cx="2047875" cy="2200275"/>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p:nvPicPr>
        <p:blipFill>
          <a:blip r:embed="rId3"/>
          <a:stretch>
            <a:fillRect/>
          </a:stretch>
        </p:blipFill>
        <p:spPr>
          <a:xfrm>
            <a:off x="2508309" y="3600554"/>
            <a:ext cx="3380763" cy="2613238"/>
          </a:xfrm>
          <a:prstGeom prst="rect">
            <a:avLst/>
          </a:prstGeom>
        </p:spPr>
      </p:pic>
      <p:sp>
        <p:nvSpPr>
          <p:cNvPr id="9" name="文本框 8"/>
          <p:cNvSpPr txBox="1"/>
          <p:nvPr/>
        </p:nvSpPr>
        <p:spPr>
          <a:xfrm>
            <a:off x="6199464" y="5077882"/>
            <a:ext cx="4219425" cy="646331"/>
          </a:xfrm>
          <a:prstGeom prst="rect">
            <a:avLst/>
          </a:prstGeom>
          <a:noFill/>
        </p:spPr>
        <p:txBody>
          <a:bodyPr wrap="none" rtlCol="0">
            <a:spAutoFit/>
          </a:bodyPr>
          <a:lstStyle/>
          <a:p>
            <a:r>
              <a:rPr lang="zh-CN" altLang="en-US" dirty="0">
                <a:latin typeface="微软雅黑 Light" panose="020B0502040204020203" pitchFamily="34" charset="-122"/>
                <a:ea typeface="微软雅黑 Light" panose="020B0502040204020203" pitchFamily="34" charset="-122"/>
              </a:rPr>
              <a:t>操作：首先先将光标放置到第</a:t>
            </a:r>
            <a:r>
              <a:rPr lang="en-US" altLang="zh-CN" dirty="0">
                <a:latin typeface="微软雅黑 Light" panose="020B0502040204020203" pitchFamily="34" charset="-122"/>
                <a:ea typeface="微软雅黑 Light" panose="020B0502040204020203" pitchFamily="34" charset="-122"/>
              </a:rPr>
              <a:t>5</a:t>
            </a:r>
            <a:r>
              <a:rPr lang="zh-CN" altLang="en-US" dirty="0">
                <a:latin typeface="微软雅黑 Light" panose="020B0502040204020203" pitchFamily="34" charset="-122"/>
                <a:ea typeface="微软雅黑 Light" panose="020B0502040204020203" pitchFamily="34" charset="-122"/>
              </a:rPr>
              <a:t>行，然后</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V+G+Y+G+P</a:t>
            </a:r>
            <a:r>
              <a:rPr lang="zh-CN" altLang="en-US" dirty="0">
                <a:latin typeface="微软雅黑 Light" panose="020B0502040204020203" pitchFamily="34" charset="-122"/>
                <a:ea typeface="微软雅黑 Light" panose="020B0502040204020203" pitchFamily="34" charset="-122"/>
              </a:rPr>
              <a:t>。（全部大写）</a:t>
            </a:r>
          </a:p>
        </p:txBody>
      </p:sp>
    </p:spTree>
    <p:extLst>
      <p:ext uri="{BB962C8B-B14F-4D97-AF65-F5344CB8AC3E}">
        <p14:creationId xmlns:p14="http://schemas.microsoft.com/office/powerpoint/2010/main" val="3526914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407641" y="327171"/>
            <a:ext cx="3736920" cy="92333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5.yy</a:t>
            </a:r>
            <a:r>
              <a:rPr lang="zh-CN" altLang="en-US" dirty="0">
                <a:latin typeface="微软雅黑 Light" panose="020B0502040204020203" pitchFamily="34" charset="-122"/>
                <a:ea typeface="微软雅黑 Light" panose="020B0502040204020203" pitchFamily="34" charset="-122"/>
              </a:rPr>
              <a:t>复制当前一行</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6.hjkl</a:t>
            </a:r>
            <a:r>
              <a:rPr lang="zh-CN" altLang="en-US" dirty="0">
                <a:latin typeface="微软雅黑 Light" panose="020B0502040204020203" pitchFamily="34" charset="-122"/>
                <a:ea typeface="微软雅黑 Light" panose="020B0502040204020203" pitchFamily="34" charset="-122"/>
              </a:rPr>
              <a:t>分别代表左下右上</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7.p</a:t>
            </a:r>
            <a:r>
              <a:rPr lang="zh-CN" altLang="en-US" dirty="0">
                <a:latin typeface="微软雅黑 Light" panose="020B0502040204020203" pitchFamily="34" charset="-122"/>
                <a:ea typeface="微软雅黑 Light" panose="020B0502040204020203" pitchFamily="34" charset="-122"/>
              </a:rPr>
              <a:t>在当前光标行的下一行进行粘贴</a:t>
            </a:r>
            <a:endParaRPr lang="en-US" altLang="zh-CN" dirty="0">
              <a:latin typeface="微软雅黑 Light" panose="020B0502040204020203" pitchFamily="34" charset="-122"/>
              <a:ea typeface="微软雅黑 Light" panose="020B0502040204020203" pitchFamily="34" charset="-122"/>
            </a:endParaRPr>
          </a:p>
        </p:txBody>
      </p:sp>
      <p:sp>
        <p:nvSpPr>
          <p:cNvPr id="5" name="文本框 4"/>
          <p:cNvSpPr txBox="1"/>
          <p:nvPr/>
        </p:nvSpPr>
        <p:spPr>
          <a:xfrm>
            <a:off x="2407641" y="1440902"/>
            <a:ext cx="6132352" cy="923330"/>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进行实际操作。将某个代码文件的第一行复制到第</a:t>
            </a:r>
            <a:r>
              <a:rPr lang="en-US" altLang="zh-CN" dirty="0">
                <a:latin typeface="微软雅黑 Light" panose="020B0502040204020203" pitchFamily="34" charset="-122"/>
                <a:ea typeface="微软雅黑 Light" panose="020B0502040204020203" pitchFamily="34" charset="-122"/>
              </a:rPr>
              <a:t>6</a:t>
            </a:r>
            <a:r>
              <a:rPr lang="zh-CN" altLang="en-US" dirty="0">
                <a:latin typeface="微软雅黑 Light" panose="020B0502040204020203" pitchFamily="34" charset="-122"/>
                <a:ea typeface="微软雅黑 Light" panose="020B0502040204020203" pitchFamily="34" charset="-122"/>
              </a:rPr>
              <a:t>行去。</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假如光标在第一行。</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操作：</a:t>
            </a:r>
            <a:r>
              <a:rPr lang="en-US" altLang="zh-CN" dirty="0" err="1">
                <a:latin typeface="微软雅黑 Light" panose="020B0502040204020203" pitchFamily="34" charset="-122"/>
                <a:ea typeface="微软雅黑 Light" panose="020B0502040204020203" pitchFamily="34" charset="-122"/>
              </a:rPr>
              <a:t>yy+j+j+j+j+p</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p:txBody>
      </p:sp>
      <p:sp>
        <p:nvSpPr>
          <p:cNvPr id="6" name="文本框 5"/>
          <p:cNvSpPr txBox="1"/>
          <p:nvPr/>
        </p:nvSpPr>
        <p:spPr>
          <a:xfrm>
            <a:off x="2407641" y="2694264"/>
            <a:ext cx="2032929" cy="369332"/>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8.dd</a:t>
            </a:r>
            <a:r>
              <a:rPr lang="zh-CN" altLang="en-US" dirty="0">
                <a:latin typeface="微软雅黑 Light" panose="020B0502040204020203" pitchFamily="34" charset="-122"/>
                <a:ea typeface="微软雅黑 Light" panose="020B0502040204020203" pitchFamily="34" charset="-122"/>
              </a:rPr>
              <a:t>剪切当前一行</a:t>
            </a:r>
            <a:endParaRPr lang="en-US" altLang="zh-CN" dirty="0">
              <a:latin typeface="微软雅黑 Light" panose="020B0502040204020203" pitchFamily="34" charset="-122"/>
              <a:ea typeface="微软雅黑 Light" panose="020B0502040204020203" pitchFamily="34" charset="-122"/>
            </a:endParaRPr>
          </a:p>
        </p:txBody>
      </p:sp>
      <p:sp>
        <p:nvSpPr>
          <p:cNvPr id="7" name="文本框 6"/>
          <p:cNvSpPr txBox="1"/>
          <p:nvPr/>
        </p:nvSpPr>
        <p:spPr>
          <a:xfrm>
            <a:off x="2407641" y="3203989"/>
            <a:ext cx="6132352" cy="923330"/>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进行实际操作。将某个代码文件的第一行剪切到第</a:t>
            </a:r>
            <a:r>
              <a:rPr lang="en-US" altLang="zh-CN" dirty="0">
                <a:latin typeface="微软雅黑 Light" panose="020B0502040204020203" pitchFamily="34" charset="-122"/>
                <a:ea typeface="微软雅黑 Light" panose="020B0502040204020203" pitchFamily="34" charset="-122"/>
              </a:rPr>
              <a:t>6</a:t>
            </a:r>
            <a:r>
              <a:rPr lang="zh-CN" altLang="en-US" dirty="0">
                <a:latin typeface="微软雅黑 Light" panose="020B0502040204020203" pitchFamily="34" charset="-122"/>
                <a:ea typeface="微软雅黑 Light" panose="020B0502040204020203" pitchFamily="34" charset="-122"/>
              </a:rPr>
              <a:t>行去。</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假如光标在第一行。</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操作：</a:t>
            </a:r>
            <a:r>
              <a:rPr lang="en-US" altLang="zh-CN" dirty="0" err="1">
                <a:latin typeface="微软雅黑 Light" panose="020B0502040204020203" pitchFamily="34" charset="-122"/>
                <a:ea typeface="微软雅黑 Light" panose="020B0502040204020203" pitchFamily="34" charset="-122"/>
              </a:rPr>
              <a:t>dd+j+j+j+j+p</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2407641" y="4513277"/>
            <a:ext cx="5301451" cy="369332"/>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9.</a:t>
            </a:r>
            <a:r>
              <a:rPr lang="zh-CN" altLang="en-US" dirty="0">
                <a:latin typeface="微软雅黑 Light" panose="020B0502040204020203" pitchFamily="34" charset="-122"/>
                <a:ea typeface="微软雅黑 Light" panose="020B0502040204020203" pitchFamily="34" charset="-122"/>
              </a:rPr>
              <a:t>数字</a:t>
            </a:r>
            <a:r>
              <a:rPr lang="en-US" altLang="zh-CN" dirty="0">
                <a:latin typeface="微软雅黑 Light" panose="020B0502040204020203" pitchFamily="34" charset="-122"/>
                <a:ea typeface="微软雅黑 Light" panose="020B0502040204020203" pitchFamily="34" charset="-122"/>
              </a:rPr>
              <a:t>+G</a:t>
            </a:r>
            <a:r>
              <a:rPr lang="zh-CN" altLang="en-US" dirty="0">
                <a:latin typeface="微软雅黑 Light" panose="020B0502040204020203" pitchFamily="34" charset="-122"/>
                <a:ea typeface="微软雅黑 Light" panose="020B0502040204020203" pitchFamily="34" charset="-122"/>
              </a:rPr>
              <a:t>跳转到数字所在行。例如</a:t>
            </a:r>
            <a:r>
              <a:rPr lang="en-US" altLang="zh-CN" dirty="0">
                <a:latin typeface="微软雅黑 Light" panose="020B0502040204020203" pitchFamily="34" charset="-122"/>
                <a:ea typeface="微软雅黑 Light" panose="020B0502040204020203" pitchFamily="34" charset="-122"/>
              </a:rPr>
              <a:t>20G</a:t>
            </a:r>
            <a:r>
              <a:rPr lang="zh-CN" altLang="en-US" dirty="0">
                <a:latin typeface="微软雅黑 Light" panose="020B0502040204020203" pitchFamily="34" charset="-122"/>
                <a:ea typeface="微软雅黑 Light" panose="020B0502040204020203" pitchFamily="34" charset="-122"/>
              </a:rPr>
              <a:t>跳转到</a:t>
            </a:r>
            <a:r>
              <a:rPr lang="en-US" altLang="zh-CN" dirty="0">
                <a:latin typeface="微软雅黑 Light" panose="020B0502040204020203" pitchFamily="34" charset="-122"/>
                <a:ea typeface="微软雅黑 Light" panose="020B0502040204020203" pitchFamily="34" charset="-122"/>
              </a:rPr>
              <a:t>20</a:t>
            </a:r>
            <a:r>
              <a:rPr lang="zh-CN" altLang="en-US" dirty="0">
                <a:latin typeface="微软雅黑 Light" panose="020B0502040204020203" pitchFamily="34" charset="-122"/>
                <a:ea typeface="微软雅黑 Light" panose="020B0502040204020203" pitchFamily="34" charset="-122"/>
              </a:rPr>
              <a:t>行</a:t>
            </a:r>
          </a:p>
        </p:txBody>
      </p:sp>
      <p:sp>
        <p:nvSpPr>
          <p:cNvPr id="9" name="文本框 8"/>
          <p:cNvSpPr txBox="1"/>
          <p:nvPr/>
        </p:nvSpPr>
        <p:spPr>
          <a:xfrm>
            <a:off x="2407641" y="5005108"/>
            <a:ext cx="6132352" cy="923330"/>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进行实际操作。将某个代码文件的第一行复制到第</a:t>
            </a:r>
            <a:r>
              <a:rPr lang="en-US" altLang="zh-CN" dirty="0">
                <a:latin typeface="微软雅黑 Light" panose="020B0502040204020203" pitchFamily="34" charset="-122"/>
                <a:ea typeface="微软雅黑 Light" panose="020B0502040204020203" pitchFamily="34" charset="-122"/>
              </a:rPr>
              <a:t>61</a:t>
            </a:r>
            <a:r>
              <a:rPr lang="zh-CN" altLang="en-US" dirty="0">
                <a:latin typeface="微软雅黑 Light" panose="020B0502040204020203" pitchFamily="34" charset="-122"/>
                <a:ea typeface="微软雅黑 Light" panose="020B0502040204020203" pitchFamily="34" charset="-122"/>
              </a:rPr>
              <a:t>行去。</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假如光标在第一行。</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操作：</a:t>
            </a:r>
            <a:r>
              <a:rPr lang="en-US" altLang="zh-CN" dirty="0">
                <a:latin typeface="微软雅黑 Light" panose="020B0502040204020203" pitchFamily="34" charset="-122"/>
                <a:ea typeface="微软雅黑 Light" panose="020B0502040204020203" pitchFamily="34" charset="-122"/>
              </a:rPr>
              <a:t>yy+60G+p</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324491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870745" y="1368816"/>
            <a:ext cx="4391025" cy="666750"/>
          </a:xfrm>
          <a:prstGeom prst="rect">
            <a:avLst/>
          </a:prstGeom>
        </p:spPr>
      </p:pic>
      <p:sp>
        <p:nvSpPr>
          <p:cNvPr id="5" name="文本框 4"/>
          <p:cNvSpPr txBox="1"/>
          <p:nvPr/>
        </p:nvSpPr>
        <p:spPr>
          <a:xfrm>
            <a:off x="1795244" y="556964"/>
            <a:ext cx="5843266" cy="646331"/>
          </a:xfrm>
          <a:prstGeom prst="rect">
            <a:avLst/>
          </a:prstGeom>
          <a:noFill/>
        </p:spPr>
        <p:txBody>
          <a:bodyPr wrap="none" rtlCol="0">
            <a:spAutoFit/>
          </a:bodyPr>
          <a:lstStyle/>
          <a:p>
            <a:r>
              <a:rPr lang="zh-CN" altLang="en-US" dirty="0">
                <a:latin typeface="微软雅黑 Light" panose="020B0502040204020203" pitchFamily="34" charset="-122"/>
                <a:ea typeface="微软雅黑 Light" panose="020B0502040204020203" pitchFamily="34" charset="-122"/>
              </a:rPr>
              <a:t>巧妙用法，上下行对调。光标所在行，输入</a:t>
            </a:r>
            <a:r>
              <a:rPr lang="en-US" altLang="zh-CN" dirty="0" err="1">
                <a:latin typeface="微软雅黑 Light" panose="020B0502040204020203" pitchFamily="34" charset="-122"/>
                <a:ea typeface="微软雅黑 Light" panose="020B0502040204020203" pitchFamily="34" charset="-122"/>
              </a:rPr>
              <a:t>dd+p</a:t>
            </a:r>
            <a:r>
              <a:rPr lang="zh-CN" altLang="en-US" dirty="0">
                <a:latin typeface="微软雅黑 Light" panose="020B0502040204020203" pitchFamily="34" charset="-122"/>
                <a:ea typeface="微软雅黑 Light" panose="020B0502040204020203" pitchFamily="34" charset="-122"/>
              </a:rPr>
              <a:t>即可。</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下图请播放</a:t>
            </a:r>
            <a:r>
              <a:rPr lang="en-US" altLang="zh-CN" dirty="0">
                <a:latin typeface="微软雅黑 Light" panose="020B0502040204020203" pitchFamily="34" charset="-122"/>
                <a:ea typeface="微软雅黑 Light" panose="020B0502040204020203" pitchFamily="34" charset="-122"/>
              </a:rPr>
              <a:t>PPT</a:t>
            </a:r>
            <a:r>
              <a:rPr lang="zh-CN" altLang="en-US" dirty="0">
                <a:latin typeface="微软雅黑 Light" panose="020B0502040204020203" pitchFamily="34" charset="-122"/>
                <a:ea typeface="微软雅黑 Light" panose="020B0502040204020203" pitchFamily="34" charset="-122"/>
              </a:rPr>
              <a:t>查看。</a:t>
            </a:r>
            <a:endParaRPr lang="en-US" altLang="zh-CN" dirty="0">
              <a:latin typeface="微软雅黑 Light" panose="020B0502040204020203" pitchFamily="34" charset="-122"/>
              <a:ea typeface="微软雅黑 Light" panose="020B0502040204020203" pitchFamily="34" charset="-122"/>
            </a:endParaRPr>
          </a:p>
        </p:txBody>
      </p:sp>
      <p:sp>
        <p:nvSpPr>
          <p:cNvPr id="6" name="文本框 5"/>
          <p:cNvSpPr txBox="1"/>
          <p:nvPr/>
        </p:nvSpPr>
        <p:spPr>
          <a:xfrm>
            <a:off x="1795244" y="2350973"/>
            <a:ext cx="3680816" cy="92333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10.u</a:t>
            </a:r>
            <a:r>
              <a:rPr lang="zh-CN" altLang="en-US" dirty="0">
                <a:latin typeface="微软雅黑 Light" panose="020B0502040204020203" pitchFamily="34" charset="-122"/>
                <a:ea typeface="微软雅黑 Light" panose="020B0502040204020203" pitchFamily="34" charset="-122"/>
              </a:rPr>
              <a:t>撤销上一次操作</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11.ctrl+y</a:t>
            </a:r>
            <a:r>
              <a:rPr lang="zh-CN" altLang="en-US" dirty="0">
                <a:latin typeface="微软雅黑 Light" panose="020B0502040204020203" pitchFamily="34" charset="-122"/>
                <a:ea typeface="微软雅黑 Light" panose="020B0502040204020203" pitchFamily="34" charset="-122"/>
              </a:rPr>
              <a:t>撤销你之前用</a:t>
            </a:r>
            <a:r>
              <a:rPr lang="en-US" altLang="zh-CN" dirty="0">
                <a:latin typeface="微软雅黑 Light" panose="020B0502040204020203" pitchFamily="34" charset="-122"/>
                <a:ea typeface="微软雅黑 Light" panose="020B0502040204020203" pitchFamily="34" charset="-122"/>
              </a:rPr>
              <a:t>u</a:t>
            </a:r>
            <a:r>
              <a:rPr lang="zh-CN" altLang="en-US" dirty="0">
                <a:latin typeface="微软雅黑 Light" panose="020B0502040204020203" pitchFamily="34" charset="-122"/>
                <a:ea typeface="微软雅黑 Light" panose="020B0502040204020203" pitchFamily="34" charset="-122"/>
              </a:rPr>
              <a:t>撤销的操作</a:t>
            </a:r>
            <a:endParaRPr lang="en-US" altLang="zh-CN" dirty="0">
              <a:latin typeface="微软雅黑 Light" panose="020B0502040204020203" pitchFamily="34" charset="-122"/>
              <a:ea typeface="微软雅黑 Light" panose="020B0502040204020203" pitchFamily="34" charset="-122"/>
            </a:endParaRPr>
          </a:p>
          <a:p>
            <a:endParaRPr lang="zh-CN" altLang="en-US"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1795244" y="3128045"/>
            <a:ext cx="5831083" cy="923330"/>
          </a:xfrm>
          <a:prstGeom prst="rect">
            <a:avLst/>
          </a:prstGeom>
          <a:noFill/>
        </p:spPr>
        <p:txBody>
          <a:bodyPr wrap="square" rtlCol="0">
            <a:spAutoFit/>
          </a:bodyPr>
          <a:lstStyle/>
          <a:p>
            <a:r>
              <a:rPr lang="en-US" altLang="zh-CN" dirty="0">
                <a:latin typeface="微软雅黑 Light" panose="020B0502040204020203" pitchFamily="34" charset="-122"/>
                <a:ea typeface="微软雅黑 Light" panose="020B0502040204020203" pitchFamily="34" charset="-122"/>
              </a:rPr>
              <a:t>12./ </a:t>
            </a:r>
            <a:r>
              <a:rPr lang="zh-CN" altLang="en-US" dirty="0">
                <a:latin typeface="微软雅黑 Light" panose="020B0502040204020203" pitchFamily="34" charset="-122"/>
                <a:ea typeface="微软雅黑 Light" panose="020B0502040204020203" pitchFamily="34" charset="-122"/>
              </a:rPr>
              <a:t>搜索快捷键。按完</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在底部弹出的搜索框中输入搜索的内容，回车。</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然后按</a:t>
            </a:r>
            <a:r>
              <a:rPr lang="en-US" altLang="zh-CN" dirty="0">
                <a:latin typeface="微软雅黑 Light" panose="020B0502040204020203" pitchFamily="34" charset="-122"/>
                <a:ea typeface="微软雅黑 Light" panose="020B0502040204020203" pitchFamily="34" charset="-122"/>
              </a:rPr>
              <a:t>n</a:t>
            </a:r>
            <a:r>
              <a:rPr lang="zh-CN" altLang="en-US" dirty="0">
                <a:latin typeface="微软雅黑 Light" panose="020B0502040204020203" pitchFamily="34" charset="-122"/>
                <a:ea typeface="微软雅黑 Light" panose="020B0502040204020203" pitchFamily="34" charset="-122"/>
              </a:rPr>
              <a:t>匹配下一个搜索项，按</a:t>
            </a:r>
            <a:r>
              <a:rPr lang="en-US" altLang="zh-CN" dirty="0">
                <a:latin typeface="微软雅黑 Light" panose="020B0502040204020203" pitchFamily="34" charset="-122"/>
                <a:ea typeface="微软雅黑 Light" panose="020B0502040204020203" pitchFamily="34" charset="-122"/>
              </a:rPr>
              <a:t>N</a:t>
            </a:r>
            <a:r>
              <a:rPr lang="zh-CN" altLang="en-US" dirty="0">
                <a:latin typeface="微软雅黑 Light" panose="020B0502040204020203" pitchFamily="34" charset="-122"/>
                <a:ea typeface="微软雅黑 Light" panose="020B0502040204020203" pitchFamily="34" charset="-122"/>
              </a:rPr>
              <a:t>匹配上一个搜索项。</a:t>
            </a:r>
          </a:p>
        </p:txBody>
      </p:sp>
      <p:sp>
        <p:nvSpPr>
          <p:cNvPr id="10" name="AutoShape 1" descr="C:\Users\54261\AppData\Roaming\Tencent\Users\542618634\QQ\WinTemp\RichOle\IQ$C214$RM]8GP5(~$P_E.jpg"/>
          <p:cNvSpPr>
            <a:spLocks noChangeAspect="1" noChangeArrowheads="1"/>
          </p:cNvSpPr>
          <p:nvPr/>
        </p:nvSpPr>
        <p:spPr bwMode="auto">
          <a:xfrm>
            <a:off x="5335399" y="-19687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42" name="Picture 2" descr="C:\Users\54261\Documents\Tencent Files\542618634\Image\Group\Image4\TQ5AP4L6MK`TJLA6[HYTW`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6261" y="2812638"/>
            <a:ext cx="4075715" cy="1920571"/>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3429695" y="5510281"/>
            <a:ext cx="6947486" cy="646331"/>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还有很多常用快捷键，需要你们自行去学习了。推荐学习教程：</a:t>
            </a:r>
            <a:r>
              <a:rPr lang="en-US" altLang="zh-CN" dirty="0">
                <a:latin typeface="微软雅黑 Light" panose="020B0502040204020203" pitchFamily="34" charset="-122"/>
                <a:ea typeface="微软雅黑 Light" panose="020B0502040204020203" pitchFamily="34" charset="-122"/>
              </a:rPr>
              <a:t>http://blog.csdn.net/niushuai666/article/details/7275406</a:t>
            </a:r>
            <a:endParaRPr lang="zh-CN" altLang="en-US" dirty="0">
              <a:latin typeface="微软雅黑 Light" panose="020B0502040204020203" pitchFamily="34" charset="-122"/>
              <a:ea typeface="微软雅黑 Light" panose="020B0502040204020203" pitchFamily="34" charset="-122"/>
            </a:endParaRPr>
          </a:p>
        </p:txBody>
      </p:sp>
      <p:sp>
        <p:nvSpPr>
          <p:cNvPr id="13" name="文本框 12"/>
          <p:cNvSpPr txBox="1"/>
          <p:nvPr/>
        </p:nvSpPr>
        <p:spPr>
          <a:xfrm>
            <a:off x="1947644" y="4386818"/>
            <a:ext cx="5831083" cy="646331"/>
          </a:xfrm>
          <a:prstGeom prst="rect">
            <a:avLst/>
          </a:prstGeom>
          <a:noFill/>
        </p:spPr>
        <p:txBody>
          <a:bodyPr wrap="square" rtlCol="0">
            <a:spAutoFit/>
          </a:bodyPr>
          <a:lstStyle/>
          <a:p>
            <a:r>
              <a:rPr lang="en-US" altLang="zh-CN" dirty="0">
                <a:latin typeface="微软雅黑 Light" panose="020B0502040204020203" pitchFamily="34" charset="-122"/>
                <a:ea typeface="微软雅黑 Light" panose="020B0502040204020203" pitchFamily="34" charset="-122"/>
              </a:rPr>
              <a:t>13. :w </a:t>
            </a:r>
            <a:r>
              <a:rPr lang="zh-CN" altLang="en-US" dirty="0">
                <a:latin typeface="微软雅黑 Light" panose="020B0502040204020203" pitchFamily="34" charset="-122"/>
                <a:ea typeface="微软雅黑 Light" panose="020B0502040204020203" pitchFamily="34" charset="-122"/>
              </a:rPr>
              <a:t>保存。冒号是</a:t>
            </a:r>
            <a:r>
              <a:rPr lang="en-US" altLang="zh-CN" dirty="0">
                <a:latin typeface="微软雅黑 Light" panose="020B0502040204020203" pitchFamily="34" charset="-122"/>
                <a:ea typeface="微软雅黑 Light" panose="020B0502040204020203" pitchFamily="34" charset="-122"/>
              </a:rPr>
              <a:t>Vim</a:t>
            </a:r>
            <a:r>
              <a:rPr lang="zh-CN" altLang="en-US" dirty="0">
                <a:latin typeface="微软雅黑 Light" panose="020B0502040204020203" pitchFamily="34" charset="-122"/>
                <a:ea typeface="微软雅黑 Light" panose="020B0502040204020203" pitchFamily="34" charset="-122"/>
              </a:rPr>
              <a:t>常用交互键。冒号</a:t>
            </a:r>
            <a:r>
              <a:rPr lang="en-US" altLang="zh-CN" dirty="0">
                <a:latin typeface="微软雅黑 Light" panose="020B0502040204020203" pitchFamily="34" charset="-122"/>
                <a:ea typeface="微软雅黑 Light" panose="020B0502040204020203" pitchFamily="34" charset="-122"/>
              </a:rPr>
              <a:t>w</a:t>
            </a:r>
            <a:r>
              <a:rPr lang="zh-CN" altLang="en-US" dirty="0">
                <a:latin typeface="微软雅黑 Light" panose="020B0502040204020203" pitchFamily="34" charset="-122"/>
                <a:ea typeface="微软雅黑 Light" panose="020B0502040204020203" pitchFamily="34" charset="-122"/>
              </a:rPr>
              <a:t>是</a:t>
            </a:r>
            <a:r>
              <a:rPr lang="en-US" altLang="zh-CN" dirty="0">
                <a:latin typeface="微软雅黑 Light" panose="020B0502040204020203" pitchFamily="34" charset="-122"/>
                <a:ea typeface="微软雅黑 Light" panose="020B0502040204020203" pitchFamily="34" charset="-122"/>
              </a:rPr>
              <a:t>vim</a:t>
            </a:r>
            <a:r>
              <a:rPr lang="zh-CN" altLang="en-US" dirty="0">
                <a:latin typeface="微软雅黑 Light" panose="020B0502040204020203" pitchFamily="34" charset="-122"/>
                <a:ea typeface="微软雅黑 Light" panose="020B0502040204020203" pitchFamily="34" charset="-122"/>
              </a:rPr>
              <a:t>进行保存的标准快捷键。如右图。</a:t>
            </a:r>
          </a:p>
        </p:txBody>
      </p:sp>
    </p:spTree>
    <p:extLst>
      <p:ext uri="{BB962C8B-B14F-4D97-AF65-F5344CB8AC3E}">
        <p14:creationId xmlns:p14="http://schemas.microsoft.com/office/powerpoint/2010/main" val="3160228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TEAM-SZ</a:t>
            </a:r>
            <a:r>
              <a:rPr lang="zh-CN" altLang="en-US" dirty="0"/>
              <a:t>团队培训</a:t>
            </a:r>
          </a:p>
        </p:txBody>
      </p:sp>
      <p:sp>
        <p:nvSpPr>
          <p:cNvPr id="3" name="副标题 2"/>
          <p:cNvSpPr>
            <a:spLocks noGrp="1"/>
          </p:cNvSpPr>
          <p:nvPr>
            <p:ph type="subTitle" idx="1"/>
          </p:nvPr>
        </p:nvSpPr>
        <p:spPr/>
        <p:txBody>
          <a:bodyPr/>
          <a:lstStyle/>
          <a:p>
            <a:r>
              <a:rPr lang="en-US" altLang="zh-CN" dirty="0"/>
              <a:t>1.</a:t>
            </a:r>
            <a:r>
              <a:rPr lang="zh-CN" altLang="en-US" dirty="0"/>
              <a:t>工具的配置与使用</a:t>
            </a:r>
          </a:p>
        </p:txBody>
      </p:sp>
      <p:sp>
        <p:nvSpPr>
          <p:cNvPr id="4" name="文本框 3"/>
          <p:cNvSpPr txBox="1"/>
          <p:nvPr/>
        </p:nvSpPr>
        <p:spPr>
          <a:xfrm>
            <a:off x="9854814" y="5015469"/>
            <a:ext cx="1648208" cy="369332"/>
          </a:xfrm>
          <a:prstGeom prst="rect">
            <a:avLst/>
          </a:prstGeom>
          <a:noFill/>
        </p:spPr>
        <p:txBody>
          <a:bodyPr wrap="none" rtlCol="0">
            <a:spAutoFit/>
          </a:bodyPr>
          <a:lstStyle/>
          <a:p>
            <a:r>
              <a:rPr lang="en-US" altLang="zh-CN" dirty="0"/>
              <a:t>By Molunerfinn</a:t>
            </a:r>
            <a:endParaRPr lang="zh-CN" altLang="en-US" dirty="0"/>
          </a:p>
        </p:txBody>
      </p:sp>
      <p:sp>
        <p:nvSpPr>
          <p:cNvPr id="5" name="文本框 4"/>
          <p:cNvSpPr txBox="1"/>
          <p:nvPr/>
        </p:nvSpPr>
        <p:spPr>
          <a:xfrm>
            <a:off x="7215712" y="4938525"/>
            <a:ext cx="543739" cy="523220"/>
          </a:xfrm>
          <a:prstGeom prst="rect">
            <a:avLst/>
          </a:prstGeom>
          <a:noFill/>
        </p:spPr>
        <p:txBody>
          <a:bodyPr wrap="none" rtlCol="0">
            <a:spAutoFit/>
          </a:bodyPr>
          <a:lstStyle/>
          <a:p>
            <a:r>
              <a:rPr lang="zh-CN" altLang="en-US" sz="2800" dirty="0"/>
              <a:t>完</a:t>
            </a:r>
          </a:p>
        </p:txBody>
      </p:sp>
    </p:spTree>
    <p:extLst>
      <p:ext uri="{BB962C8B-B14F-4D97-AF65-F5344CB8AC3E}">
        <p14:creationId xmlns:p14="http://schemas.microsoft.com/office/powerpoint/2010/main" val="1211539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197" y="3171037"/>
            <a:ext cx="7130643" cy="1754326"/>
          </a:xfrm>
          <a:prstGeom prst="rect">
            <a:avLst/>
          </a:prstGeom>
          <a:noFill/>
        </p:spPr>
        <p:txBody>
          <a:bodyPr wrap="square" rtlCol="0">
            <a:spAutoFit/>
          </a:bodyPr>
          <a:lstStyle/>
          <a:p>
            <a:r>
              <a:rPr lang="en-US" altLang="zh-CN" dirty="0">
                <a:latin typeface="微软雅黑 Light" panose="020B0502040204020203" pitchFamily="34" charset="-122"/>
                <a:ea typeface="微软雅黑 Light" panose="020B0502040204020203" pitchFamily="34" charset="-122"/>
              </a:rPr>
              <a:t>Package control</a:t>
            </a:r>
            <a:r>
              <a:rPr lang="zh-CN" altLang="en-US" dirty="0">
                <a:latin typeface="微软雅黑 Light" panose="020B0502040204020203" pitchFamily="34" charset="-122"/>
                <a:ea typeface="微软雅黑 Light" panose="020B0502040204020203" pitchFamily="34" charset="-122"/>
              </a:rPr>
              <a:t>，是</a:t>
            </a:r>
            <a:r>
              <a:rPr lang="en-US" altLang="zh-CN" dirty="0">
                <a:latin typeface="微软雅黑 Light" panose="020B0502040204020203" pitchFamily="34" charset="-122"/>
                <a:ea typeface="微软雅黑 Light" panose="020B0502040204020203" pitchFamily="34" charset="-122"/>
              </a:rPr>
              <a:t>sublime</a:t>
            </a:r>
            <a:r>
              <a:rPr lang="zh-CN" altLang="en-US" dirty="0">
                <a:latin typeface="微软雅黑 Light" panose="020B0502040204020203" pitchFamily="34" charset="-122"/>
                <a:ea typeface="微软雅黑 Light" panose="020B0502040204020203" pitchFamily="34" charset="-122"/>
              </a:rPr>
              <a:t>的插件包管理工具，是</a:t>
            </a:r>
            <a:r>
              <a:rPr lang="en-US" altLang="zh-CN" dirty="0">
                <a:latin typeface="微软雅黑 Light" panose="020B0502040204020203" pitchFamily="34" charset="-122"/>
                <a:ea typeface="微软雅黑 Light" panose="020B0502040204020203" pitchFamily="34" charset="-122"/>
              </a:rPr>
              <a:t>sublime</a:t>
            </a:r>
            <a:r>
              <a:rPr lang="zh-CN" altLang="en-US" dirty="0">
                <a:latin typeface="微软雅黑 Light" panose="020B0502040204020203" pitchFamily="34" charset="-122"/>
                <a:ea typeface="微软雅黑 Light" panose="020B0502040204020203" pitchFamily="34" charset="-122"/>
              </a:rPr>
              <a:t>最重要的一个部件。</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首要安装它。访问</a:t>
            </a:r>
            <a:r>
              <a:rPr lang="en-US" altLang="zh-CN" dirty="0">
                <a:latin typeface="微软雅黑 Light" panose="020B0502040204020203" pitchFamily="34" charset="-122"/>
                <a:ea typeface="微软雅黑 Light" panose="020B0502040204020203" pitchFamily="34" charset="-122"/>
              </a:rPr>
              <a:t>Package control</a:t>
            </a:r>
            <a:r>
              <a:rPr lang="zh-CN" altLang="en-US" dirty="0">
                <a:latin typeface="微软雅黑 Light" panose="020B0502040204020203" pitchFamily="34" charset="-122"/>
                <a:ea typeface="微软雅黑 Light" panose="020B0502040204020203" pitchFamily="34" charset="-122"/>
              </a:rPr>
              <a:t>的官网，可以看到快速安装教程以及查看相应插件包。</a:t>
            </a:r>
            <a:endParaRPr lang="en-US" altLang="zh-CN" dirty="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a:p>
            <a:pPr algn="ctr"/>
            <a:r>
              <a:rPr lang="zh-CN" altLang="en-US" dirty="0">
                <a:latin typeface="微软雅黑 Light" panose="020B0502040204020203" pitchFamily="34" charset="-122"/>
                <a:ea typeface="微软雅黑 Light" panose="020B0502040204020203" pitchFamily="34" charset="-122"/>
              </a:rPr>
              <a:t>官网：</a:t>
            </a:r>
            <a:r>
              <a:rPr lang="en-US" altLang="zh-CN" dirty="0">
                <a:latin typeface="微软雅黑 Light" panose="020B0502040204020203" pitchFamily="34" charset="-122"/>
                <a:ea typeface="微软雅黑 Light" panose="020B0502040204020203" pitchFamily="34" charset="-122"/>
              </a:rPr>
              <a:t> https://packagecontrol.io/</a:t>
            </a:r>
          </a:p>
        </p:txBody>
      </p:sp>
      <p:sp>
        <p:nvSpPr>
          <p:cNvPr id="5" name="文本框 4"/>
          <p:cNvSpPr txBox="1"/>
          <p:nvPr/>
        </p:nvSpPr>
        <p:spPr>
          <a:xfrm>
            <a:off x="3884102" y="1600521"/>
            <a:ext cx="4848837" cy="646331"/>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推荐安装版本为</a:t>
            </a:r>
            <a:r>
              <a:rPr lang="en-US" altLang="zh-CN" dirty="0">
                <a:latin typeface="微软雅黑 Light" panose="020B0502040204020203" pitchFamily="34" charset="-122"/>
                <a:ea typeface="微软雅黑 Light" panose="020B0502040204020203" pitchFamily="34" charset="-122"/>
              </a:rPr>
              <a:t>Sublime Text3</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3</a:t>
            </a:r>
            <a:r>
              <a:rPr lang="zh-CN" altLang="en-US" dirty="0">
                <a:latin typeface="微软雅黑 Light" panose="020B0502040204020203" pitchFamily="34" charset="-122"/>
                <a:ea typeface="微软雅黑 Light" panose="020B0502040204020203" pitchFamily="34" charset="-122"/>
              </a:rPr>
              <a:t>比</a:t>
            </a:r>
            <a:r>
              <a:rPr lang="en-US" altLang="zh-CN" dirty="0">
                <a:latin typeface="微软雅黑 Light" panose="020B0502040204020203" pitchFamily="34" charset="-122"/>
                <a:ea typeface="微软雅黑 Light" panose="020B0502040204020203" pitchFamily="34" charset="-122"/>
              </a:rPr>
              <a:t>2</a:t>
            </a:r>
            <a:r>
              <a:rPr lang="zh-CN" altLang="en-US" dirty="0">
                <a:latin typeface="微软雅黑 Light" panose="020B0502040204020203" pitchFamily="34" charset="-122"/>
                <a:ea typeface="微软雅黑 Light" panose="020B0502040204020203" pitchFamily="34" charset="-122"/>
              </a:rPr>
              <a:t>性能上更好，并且越来越多的插件只在</a:t>
            </a:r>
            <a:r>
              <a:rPr lang="en-US" altLang="zh-CN" dirty="0">
                <a:latin typeface="微软雅黑 Light" panose="020B0502040204020203" pitchFamily="34" charset="-122"/>
                <a:ea typeface="微软雅黑 Light" panose="020B0502040204020203" pitchFamily="34" charset="-122"/>
              </a:rPr>
              <a:t>3</a:t>
            </a:r>
            <a:r>
              <a:rPr lang="zh-CN" altLang="en-US" dirty="0">
                <a:latin typeface="微软雅黑 Light" panose="020B0502040204020203" pitchFamily="34" charset="-122"/>
                <a:ea typeface="微软雅黑 Light" panose="020B0502040204020203" pitchFamily="34" charset="-122"/>
              </a:rPr>
              <a:t>上面更新了。</a:t>
            </a:r>
          </a:p>
        </p:txBody>
      </p:sp>
      <p:sp>
        <p:nvSpPr>
          <p:cNvPr id="6" name="文本框 5"/>
          <p:cNvSpPr txBox="1"/>
          <p:nvPr/>
        </p:nvSpPr>
        <p:spPr>
          <a:xfrm>
            <a:off x="5600635" y="861003"/>
            <a:ext cx="1415772" cy="461665"/>
          </a:xfrm>
          <a:prstGeom prst="rect">
            <a:avLst/>
          </a:prstGeom>
          <a:noFill/>
        </p:spPr>
        <p:txBody>
          <a:bodyPr wrap="none" rtlCol="0">
            <a:spAutoFit/>
          </a:bodyPr>
          <a:lstStyle/>
          <a:p>
            <a:r>
              <a:rPr lang="zh-CN" altLang="en-US" sz="2400" dirty="0">
                <a:latin typeface="微软雅黑 Light" panose="020B0502040204020203" pitchFamily="34" charset="-122"/>
                <a:ea typeface="微软雅黑 Light" panose="020B0502040204020203" pitchFamily="34" charset="-122"/>
              </a:rPr>
              <a:t>版本推荐</a:t>
            </a:r>
          </a:p>
        </p:txBody>
      </p:sp>
      <p:sp>
        <p:nvSpPr>
          <p:cNvPr id="7" name="文本框 6"/>
          <p:cNvSpPr txBox="1"/>
          <p:nvPr/>
        </p:nvSpPr>
        <p:spPr>
          <a:xfrm>
            <a:off x="5446745" y="2478112"/>
            <a:ext cx="1723549" cy="461665"/>
          </a:xfrm>
          <a:prstGeom prst="rect">
            <a:avLst/>
          </a:prstGeom>
          <a:noFill/>
        </p:spPr>
        <p:txBody>
          <a:bodyPr wrap="none" rtlCol="0">
            <a:spAutoFit/>
          </a:bodyPr>
          <a:lstStyle/>
          <a:p>
            <a:r>
              <a:rPr lang="zh-CN" altLang="en-US" sz="2400" dirty="0">
                <a:latin typeface="微软雅黑 Light" panose="020B0502040204020203" pitchFamily="34" charset="-122"/>
                <a:ea typeface="微软雅黑 Light" panose="020B0502040204020203" pitchFamily="34" charset="-122"/>
              </a:rPr>
              <a:t>包管理工具</a:t>
            </a:r>
          </a:p>
        </p:txBody>
      </p:sp>
    </p:spTree>
    <p:extLst>
      <p:ext uri="{BB962C8B-B14F-4D97-AF65-F5344CB8AC3E}">
        <p14:creationId xmlns:p14="http://schemas.microsoft.com/office/powerpoint/2010/main" val="846336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385699" y="2956508"/>
            <a:ext cx="2571750" cy="2924175"/>
          </a:xfrm>
          <a:prstGeom prst="rect">
            <a:avLst/>
          </a:prstGeom>
        </p:spPr>
      </p:pic>
      <p:pic>
        <p:nvPicPr>
          <p:cNvPr id="5" name="图片 4"/>
          <p:cNvPicPr>
            <a:picLocks noChangeAspect="1"/>
          </p:cNvPicPr>
          <p:nvPr/>
        </p:nvPicPr>
        <p:blipFill>
          <a:blip r:embed="rId3"/>
          <a:stretch>
            <a:fillRect/>
          </a:stretch>
        </p:blipFill>
        <p:spPr>
          <a:xfrm>
            <a:off x="6567078" y="1199626"/>
            <a:ext cx="4970580" cy="4681057"/>
          </a:xfrm>
          <a:prstGeom prst="rect">
            <a:avLst/>
          </a:prstGeom>
        </p:spPr>
      </p:pic>
      <p:sp>
        <p:nvSpPr>
          <p:cNvPr id="6" name="文本框 5"/>
          <p:cNvSpPr txBox="1"/>
          <p:nvPr/>
        </p:nvSpPr>
        <p:spPr>
          <a:xfrm>
            <a:off x="4411579" y="461394"/>
            <a:ext cx="4062331" cy="461665"/>
          </a:xfrm>
          <a:prstGeom prst="rect">
            <a:avLst/>
          </a:prstGeom>
          <a:noFill/>
        </p:spPr>
        <p:txBody>
          <a:bodyPr wrap="none" rtlCol="0">
            <a:spAutoFit/>
          </a:bodyPr>
          <a:lstStyle/>
          <a:p>
            <a:r>
              <a:rPr lang="en-US" altLang="zh-CN" sz="2400" dirty="0">
                <a:latin typeface="微软雅黑 Light" panose="020B0502040204020203" pitchFamily="34" charset="-122"/>
                <a:ea typeface="微软雅黑 Light" panose="020B0502040204020203" pitchFamily="34" charset="-122"/>
              </a:rPr>
              <a:t>Sublime</a:t>
            </a:r>
            <a:r>
              <a:rPr lang="zh-CN" altLang="en-US" sz="2400" dirty="0">
                <a:latin typeface="微软雅黑 Light" panose="020B0502040204020203" pitchFamily="34" charset="-122"/>
                <a:ea typeface="微软雅黑 Light" panose="020B0502040204020203" pitchFamily="34" charset="-122"/>
              </a:rPr>
              <a:t>以及相应插件的配置</a:t>
            </a:r>
          </a:p>
        </p:txBody>
      </p:sp>
      <p:sp>
        <p:nvSpPr>
          <p:cNvPr id="7" name="文本框 6"/>
          <p:cNvSpPr txBox="1"/>
          <p:nvPr/>
        </p:nvSpPr>
        <p:spPr>
          <a:xfrm>
            <a:off x="2293420" y="1199626"/>
            <a:ext cx="3973156" cy="1569660"/>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主要有两个地方需要配置，一个是</a:t>
            </a:r>
            <a:r>
              <a:rPr lang="en-US" altLang="zh-CN" sz="1600" dirty="0">
                <a:latin typeface="微软雅黑 Light" panose="020B0502040204020203" pitchFamily="34" charset="-122"/>
                <a:ea typeface="微软雅黑 Light" panose="020B0502040204020203" pitchFamily="34" charset="-122"/>
              </a:rPr>
              <a:t>sublime</a:t>
            </a:r>
            <a:r>
              <a:rPr lang="zh-CN" altLang="en-US" sz="1600" dirty="0">
                <a:latin typeface="微软雅黑 Light" panose="020B0502040204020203" pitchFamily="34" charset="-122"/>
                <a:ea typeface="微软雅黑 Light" panose="020B0502040204020203" pitchFamily="34" charset="-122"/>
              </a:rPr>
              <a:t>本身的</a:t>
            </a:r>
            <a:r>
              <a:rPr lang="en-US" altLang="zh-CN" sz="1600" dirty="0">
                <a:latin typeface="微软雅黑 Light" panose="020B0502040204020203" pitchFamily="34" charset="-122"/>
                <a:ea typeface="微软雅黑 Light" panose="020B0502040204020203" pitchFamily="34" charset="-122"/>
              </a:rPr>
              <a:t>Setting-User</a:t>
            </a:r>
            <a:r>
              <a:rPr lang="zh-CN" altLang="en-US" sz="1600" dirty="0">
                <a:latin typeface="微软雅黑 Light" panose="020B0502040204020203" pitchFamily="34" charset="-122"/>
                <a:ea typeface="微软雅黑 Light" panose="020B0502040204020203" pitchFamily="34" charset="-122"/>
              </a:rPr>
              <a:t>（如下图），一个是插件自己对应的</a:t>
            </a:r>
            <a:r>
              <a:rPr lang="en-US" altLang="zh-CN" sz="1600" dirty="0">
                <a:latin typeface="微软雅黑 Light" panose="020B0502040204020203" pitchFamily="34" charset="-122"/>
                <a:ea typeface="微软雅黑 Light" panose="020B0502040204020203" pitchFamily="34" charset="-122"/>
              </a:rPr>
              <a:t>Setting-User</a:t>
            </a:r>
            <a:r>
              <a:rPr lang="zh-CN" altLang="en-US" sz="1600" dirty="0">
                <a:latin typeface="微软雅黑 Light" panose="020B0502040204020203" pitchFamily="34" charset="-122"/>
                <a:ea typeface="微软雅黑 Light" panose="020B0502040204020203" pitchFamily="34" charset="-122"/>
              </a:rPr>
              <a:t>（如右图）。通常来说默认的</a:t>
            </a:r>
            <a:r>
              <a:rPr lang="en-US" altLang="zh-CN" sz="1600" dirty="0">
                <a:latin typeface="微软雅黑 Light" panose="020B0502040204020203" pitchFamily="34" charset="-122"/>
                <a:ea typeface="微软雅黑 Light" panose="020B0502040204020203" pitchFamily="34" charset="-122"/>
              </a:rPr>
              <a:t>default</a:t>
            </a:r>
            <a:r>
              <a:rPr lang="zh-CN" altLang="en-US" sz="1600" dirty="0">
                <a:latin typeface="微软雅黑 Light" panose="020B0502040204020203" pitchFamily="34" charset="-122"/>
                <a:ea typeface="微软雅黑 Light" panose="020B0502040204020203" pitchFamily="34" charset="-122"/>
              </a:rPr>
              <a:t>配置是只读的，而</a:t>
            </a:r>
            <a:r>
              <a:rPr lang="en-US" altLang="zh-CN" sz="1600" dirty="0">
                <a:latin typeface="微软雅黑 Light" panose="020B0502040204020203" pitchFamily="34" charset="-122"/>
                <a:ea typeface="微软雅黑 Light" panose="020B0502040204020203" pitchFamily="34" charset="-122"/>
              </a:rPr>
              <a:t>User</a:t>
            </a:r>
            <a:r>
              <a:rPr lang="zh-CN" altLang="en-US" sz="1600" dirty="0">
                <a:latin typeface="微软雅黑 Light" panose="020B0502040204020203" pitchFamily="34" charset="-122"/>
                <a:ea typeface="微软雅黑 Light" panose="020B0502040204020203" pitchFamily="34" charset="-122"/>
              </a:rPr>
              <a:t>的配置是可以覆盖</a:t>
            </a:r>
            <a:r>
              <a:rPr lang="en-US" altLang="zh-CN" sz="1600" dirty="0">
                <a:latin typeface="微软雅黑 Light" panose="020B0502040204020203" pitchFamily="34" charset="-122"/>
                <a:ea typeface="微软雅黑 Light" panose="020B0502040204020203" pitchFamily="34" charset="-122"/>
              </a:rPr>
              <a:t>default</a:t>
            </a:r>
            <a:r>
              <a:rPr lang="zh-CN" altLang="en-US" sz="1600" dirty="0">
                <a:latin typeface="微软雅黑 Light" panose="020B0502040204020203" pitchFamily="34" charset="-122"/>
                <a:ea typeface="微软雅黑 Light" panose="020B0502040204020203" pitchFamily="34" charset="-122"/>
              </a:rPr>
              <a:t>配置的。所以只需要配置</a:t>
            </a:r>
            <a:r>
              <a:rPr lang="en-US" altLang="zh-CN" sz="1600" dirty="0">
                <a:latin typeface="微软雅黑 Light" panose="020B0502040204020203" pitchFamily="34" charset="-122"/>
                <a:ea typeface="微软雅黑 Light" panose="020B0502040204020203" pitchFamily="34" charset="-122"/>
              </a:rPr>
              <a:t>User</a:t>
            </a:r>
            <a:r>
              <a:rPr lang="zh-CN" altLang="en-US" sz="1600" dirty="0">
                <a:latin typeface="微软雅黑 Light" panose="020B0502040204020203" pitchFamily="34" charset="-122"/>
                <a:ea typeface="微软雅黑 Light" panose="020B0502040204020203" pitchFamily="34" charset="-122"/>
              </a:rPr>
              <a:t>的设定即可。</a:t>
            </a:r>
          </a:p>
        </p:txBody>
      </p:sp>
    </p:spTree>
    <p:extLst>
      <p:ext uri="{BB962C8B-B14F-4D97-AF65-F5344CB8AC3E}">
        <p14:creationId xmlns:p14="http://schemas.microsoft.com/office/powerpoint/2010/main" val="1320244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5504" y="0"/>
            <a:ext cx="10018713" cy="1752599"/>
          </a:xfrm>
        </p:spPr>
        <p:txBody>
          <a:bodyPr/>
          <a:lstStyle/>
          <a:p>
            <a:r>
              <a:rPr lang="zh-CN" altLang="en-US" dirty="0">
                <a:latin typeface="微软雅黑 Light" panose="020B0502040204020203" pitchFamily="34" charset="-122"/>
                <a:ea typeface="微软雅黑 Light" panose="020B0502040204020203" pitchFamily="34" charset="-122"/>
              </a:rPr>
              <a:t>外观配置</a:t>
            </a:r>
          </a:p>
        </p:txBody>
      </p:sp>
      <p:sp>
        <p:nvSpPr>
          <p:cNvPr id="4" name="文本框 3"/>
          <p:cNvSpPr txBox="1"/>
          <p:nvPr/>
        </p:nvSpPr>
        <p:spPr>
          <a:xfrm>
            <a:off x="5947297" y="1383267"/>
            <a:ext cx="1275126" cy="36933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主题</a:t>
            </a:r>
            <a:r>
              <a:rPr lang="en-US" altLang="zh-CN" dirty="0">
                <a:latin typeface="微软雅黑 Light" panose="020B0502040204020203" pitchFamily="34" charset="-122"/>
                <a:ea typeface="微软雅黑 Light" panose="020B0502040204020203" pitchFamily="34" charset="-122"/>
              </a:rPr>
              <a:t>&amp;</a:t>
            </a:r>
            <a:r>
              <a:rPr lang="zh-CN" altLang="en-US" dirty="0">
                <a:latin typeface="微软雅黑 Light" panose="020B0502040204020203" pitchFamily="34" charset="-122"/>
                <a:ea typeface="微软雅黑 Light" panose="020B0502040204020203" pitchFamily="34" charset="-122"/>
              </a:rPr>
              <a:t>配色</a:t>
            </a:r>
            <a:endParaRPr lang="en-US" altLang="zh-CN" dirty="0">
              <a:latin typeface="微软雅黑 Light" panose="020B0502040204020203" pitchFamily="34" charset="-122"/>
              <a:ea typeface="微软雅黑 Light" panose="020B0502040204020203" pitchFamily="34" charset="-122"/>
            </a:endParaRPr>
          </a:p>
        </p:txBody>
      </p:sp>
      <p:pic>
        <p:nvPicPr>
          <p:cNvPr id="1026" name="Picture 2" descr="http://img.wang1314.com/uploadfile/2015/2015-02-15/1423962885432u_468806_uw_700_wh_418_hl_94696_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1110" y="2348015"/>
            <a:ext cx="6667500" cy="3981450"/>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p:cNvSpPr txBox="1"/>
          <p:nvPr/>
        </p:nvSpPr>
        <p:spPr>
          <a:xfrm>
            <a:off x="5343266" y="1881030"/>
            <a:ext cx="2483188" cy="338554"/>
          </a:xfrm>
          <a:prstGeom prst="rect">
            <a:avLst/>
          </a:prstGeom>
          <a:noFill/>
        </p:spPr>
        <p:txBody>
          <a:bodyPr wrap="square" rtlCol="0">
            <a:spAutoFit/>
          </a:bodyPr>
          <a:lstStyle/>
          <a:p>
            <a:r>
              <a:rPr lang="zh-CN" altLang="en-US" sz="1600" dirty="0">
                <a:solidFill>
                  <a:srgbClr val="00B0F0"/>
                </a:solidFill>
                <a:latin typeface="微软雅黑 Light" panose="020B0502040204020203" pitchFamily="34" charset="-122"/>
                <a:ea typeface="微软雅黑 Light" panose="020B0502040204020203" pitchFamily="34" charset="-122"/>
              </a:rPr>
              <a:t>如下图是原版主题和配色</a:t>
            </a:r>
            <a:endParaRPr lang="en-US" altLang="zh-CN" sz="1600" dirty="0">
              <a:solidFill>
                <a:srgbClr val="00B0F0"/>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186374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60480" y="131802"/>
            <a:ext cx="10018713" cy="1752599"/>
          </a:xfrm>
        </p:spPr>
        <p:txBody>
          <a:bodyPr/>
          <a:lstStyle/>
          <a:p>
            <a:r>
              <a:rPr lang="zh-CN" altLang="en-US" dirty="0">
                <a:latin typeface="微软雅黑 Light" panose="020B0502040204020203" pitchFamily="34" charset="-122"/>
                <a:ea typeface="微软雅黑 Light" panose="020B0502040204020203" pitchFamily="34" charset="-122"/>
              </a:rPr>
              <a:t>外观配置</a:t>
            </a:r>
          </a:p>
        </p:txBody>
      </p:sp>
      <p:sp>
        <p:nvSpPr>
          <p:cNvPr id="4" name="文本框 3"/>
          <p:cNvSpPr txBox="1"/>
          <p:nvPr/>
        </p:nvSpPr>
        <p:spPr>
          <a:xfrm>
            <a:off x="1342239" y="2069067"/>
            <a:ext cx="973124" cy="36933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主题</a:t>
            </a:r>
            <a:endParaRPr lang="en-US" altLang="zh-CN" dirty="0">
              <a:latin typeface="微软雅黑 Light" panose="020B0502040204020203" pitchFamily="34" charset="-122"/>
              <a:ea typeface="微软雅黑 Light" panose="020B0502040204020203" pitchFamily="34" charset="-122"/>
            </a:endParaRPr>
          </a:p>
        </p:txBody>
      </p:sp>
      <p:pic>
        <p:nvPicPr>
          <p:cNvPr id="5" name="图片 4"/>
          <p:cNvPicPr>
            <a:picLocks noChangeAspect="1"/>
          </p:cNvPicPr>
          <p:nvPr/>
        </p:nvPicPr>
        <p:blipFill>
          <a:blip r:embed="rId2"/>
          <a:stretch>
            <a:fillRect/>
          </a:stretch>
        </p:blipFill>
        <p:spPr>
          <a:xfrm>
            <a:off x="1342239" y="2438399"/>
            <a:ext cx="5972961" cy="3246713"/>
          </a:xfrm>
          <a:prstGeom prst="rect">
            <a:avLst/>
          </a:prstGeom>
        </p:spPr>
      </p:pic>
      <p:sp>
        <p:nvSpPr>
          <p:cNvPr id="6" name="文本框 5"/>
          <p:cNvSpPr txBox="1"/>
          <p:nvPr/>
        </p:nvSpPr>
        <p:spPr>
          <a:xfrm>
            <a:off x="7457272" y="2069067"/>
            <a:ext cx="973124" cy="36933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配色</a:t>
            </a:r>
            <a:endParaRPr lang="en-US" altLang="zh-CN" dirty="0">
              <a:latin typeface="微软雅黑 Light" panose="020B0502040204020203" pitchFamily="34" charset="-122"/>
              <a:ea typeface="微软雅黑 Light" panose="020B0502040204020203" pitchFamily="34" charset="-122"/>
            </a:endParaRPr>
          </a:p>
        </p:txBody>
      </p:sp>
      <p:pic>
        <p:nvPicPr>
          <p:cNvPr id="10" name="图片 9"/>
          <p:cNvPicPr>
            <a:picLocks noChangeAspect="1"/>
          </p:cNvPicPr>
          <p:nvPr/>
        </p:nvPicPr>
        <p:blipFill>
          <a:blip r:embed="rId3"/>
          <a:stretch>
            <a:fillRect/>
          </a:stretch>
        </p:blipFill>
        <p:spPr>
          <a:xfrm>
            <a:off x="7457272" y="2438399"/>
            <a:ext cx="4129591" cy="3246713"/>
          </a:xfrm>
          <a:prstGeom prst="rect">
            <a:avLst/>
          </a:prstGeom>
        </p:spPr>
      </p:pic>
    </p:spTree>
    <p:extLst>
      <p:ext uri="{BB962C8B-B14F-4D97-AF65-F5344CB8AC3E}">
        <p14:creationId xmlns:p14="http://schemas.microsoft.com/office/powerpoint/2010/main" val="2182694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812023" y="920793"/>
            <a:ext cx="5142755" cy="646331"/>
          </a:xfrm>
          <a:prstGeom prst="rect">
            <a:avLst/>
          </a:prstGeom>
          <a:noFill/>
        </p:spPr>
        <p:txBody>
          <a:bodyPr wrap="none" rtlCol="0">
            <a:spAutoFit/>
          </a:bodyPr>
          <a:lstStyle/>
          <a:p>
            <a:r>
              <a:rPr lang="zh-CN" altLang="en-US" dirty="0">
                <a:latin typeface="微软雅黑 Light" panose="020B0502040204020203" pitchFamily="34" charset="-122"/>
                <a:ea typeface="微软雅黑 Light" panose="020B0502040204020203" pitchFamily="34" charset="-122"/>
              </a:rPr>
              <a:t>主题，是对</a:t>
            </a:r>
            <a:r>
              <a:rPr lang="en-US" altLang="zh-CN" dirty="0">
                <a:latin typeface="微软雅黑 Light" panose="020B0502040204020203" pitchFamily="34" charset="-122"/>
                <a:ea typeface="微软雅黑 Light" panose="020B0502040204020203" pitchFamily="34" charset="-122"/>
              </a:rPr>
              <a:t>sublime</a:t>
            </a:r>
            <a:r>
              <a:rPr lang="zh-CN" altLang="en-US" dirty="0">
                <a:latin typeface="微软雅黑 Light" panose="020B0502040204020203" pitchFamily="34" charset="-122"/>
                <a:ea typeface="微软雅黑 Light" panose="020B0502040204020203" pitchFamily="34" charset="-122"/>
              </a:rPr>
              <a:t>的一些窗体进行美化的东西。</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配色，是针对不同语言类型的语法高亮。</a:t>
            </a:r>
          </a:p>
        </p:txBody>
      </p:sp>
      <p:pic>
        <p:nvPicPr>
          <p:cNvPr id="5" name="图片 4"/>
          <p:cNvPicPr>
            <a:picLocks noChangeAspect="1"/>
          </p:cNvPicPr>
          <p:nvPr/>
        </p:nvPicPr>
        <p:blipFill>
          <a:blip r:embed="rId2"/>
          <a:stretch>
            <a:fillRect/>
          </a:stretch>
        </p:blipFill>
        <p:spPr>
          <a:xfrm>
            <a:off x="1812023" y="1772436"/>
            <a:ext cx="6391275" cy="2457450"/>
          </a:xfrm>
          <a:prstGeom prst="rect">
            <a:avLst/>
          </a:prstGeom>
        </p:spPr>
      </p:pic>
      <p:sp>
        <p:nvSpPr>
          <p:cNvPr id="6" name="文本框 5"/>
          <p:cNvSpPr txBox="1"/>
          <p:nvPr/>
        </p:nvSpPr>
        <p:spPr>
          <a:xfrm>
            <a:off x="1812023" y="4611876"/>
            <a:ext cx="5546711" cy="369332"/>
          </a:xfrm>
          <a:prstGeom prst="rect">
            <a:avLst/>
          </a:prstGeom>
          <a:noFill/>
        </p:spPr>
        <p:txBody>
          <a:bodyPr wrap="none" rtlCol="0">
            <a:spAutoFit/>
          </a:bodyPr>
          <a:lstStyle/>
          <a:p>
            <a:r>
              <a:rPr lang="zh-CN" altLang="en-US" dirty="0">
                <a:latin typeface="微软雅黑 Light" panose="020B0502040204020203" pitchFamily="34" charset="-122"/>
                <a:ea typeface="微软雅黑 Light" panose="020B0502040204020203" pitchFamily="34" charset="-122"/>
              </a:rPr>
              <a:t>打开</a:t>
            </a:r>
            <a:r>
              <a:rPr lang="en-US" altLang="zh-CN" dirty="0">
                <a:latin typeface="微软雅黑 Light" panose="020B0502040204020203" pitchFamily="34" charset="-122"/>
                <a:ea typeface="微软雅黑 Light" panose="020B0502040204020203" pitchFamily="34" charset="-122"/>
              </a:rPr>
              <a:t>Sublime</a:t>
            </a:r>
            <a:r>
              <a:rPr lang="zh-CN" altLang="en-US" dirty="0">
                <a:latin typeface="微软雅黑 Light" panose="020B0502040204020203" pitchFamily="34" charset="-122"/>
                <a:ea typeface="微软雅黑 Light" panose="020B0502040204020203" pitchFamily="34" charset="-122"/>
              </a:rPr>
              <a:t>自身的</a:t>
            </a:r>
            <a:r>
              <a:rPr lang="en-US" altLang="zh-CN" dirty="0">
                <a:latin typeface="微软雅黑 Light" panose="020B0502040204020203" pitchFamily="34" charset="-122"/>
                <a:ea typeface="微软雅黑 Light" panose="020B0502040204020203" pitchFamily="34" charset="-122"/>
              </a:rPr>
              <a:t>User</a:t>
            </a:r>
            <a:r>
              <a:rPr lang="zh-CN" altLang="en-US" dirty="0">
                <a:latin typeface="微软雅黑 Light" panose="020B0502040204020203" pitchFamily="34" charset="-122"/>
                <a:ea typeface="微软雅黑 Light" panose="020B0502040204020203" pitchFamily="34" charset="-122"/>
              </a:rPr>
              <a:t>设定。手动在</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内输入配置项</a:t>
            </a:r>
          </a:p>
        </p:txBody>
      </p:sp>
      <p:sp>
        <p:nvSpPr>
          <p:cNvPr id="7" name="文本框 6"/>
          <p:cNvSpPr txBox="1"/>
          <p:nvPr/>
        </p:nvSpPr>
        <p:spPr>
          <a:xfrm>
            <a:off x="1812023" y="5040032"/>
            <a:ext cx="3616696" cy="646331"/>
          </a:xfrm>
          <a:prstGeom prst="rect">
            <a:avLst/>
          </a:prstGeom>
          <a:noFill/>
        </p:spPr>
        <p:txBody>
          <a:bodyPr wrap="none" rtlCol="0">
            <a:spAutoFit/>
          </a:bodyPr>
          <a:lstStyle/>
          <a:p>
            <a:r>
              <a:rPr lang="zh-CN" altLang="en-US" dirty="0">
                <a:latin typeface="微软雅黑 Light" panose="020B0502040204020203" pitchFamily="34" charset="-122"/>
                <a:ea typeface="微软雅黑 Light" panose="020B0502040204020203" pitchFamily="34" charset="-122"/>
              </a:rPr>
              <a:t>主题，对应配置项</a:t>
            </a:r>
            <a:r>
              <a:rPr lang="en-US" altLang="zh-CN" dirty="0">
                <a:latin typeface="微软雅黑 Light" panose="020B0502040204020203" pitchFamily="34" charset="-122"/>
                <a:ea typeface="微软雅黑 Light" panose="020B0502040204020203" pitchFamily="34" charset="-122"/>
              </a:rPr>
              <a:t>”theme”</a:t>
            </a:r>
          </a:p>
          <a:p>
            <a:r>
              <a:rPr lang="zh-CN" altLang="en-US" dirty="0">
                <a:latin typeface="微软雅黑 Light" panose="020B0502040204020203" pitchFamily="34" charset="-122"/>
                <a:ea typeface="微软雅黑 Light" panose="020B0502040204020203" pitchFamily="34" charset="-122"/>
              </a:rPr>
              <a:t>配色，对应配置项</a:t>
            </a:r>
            <a:r>
              <a:rPr lang="en-US" altLang="zh-CN" dirty="0">
                <a:latin typeface="微软雅黑 Light" panose="020B0502040204020203" pitchFamily="34" charset="-122"/>
                <a:ea typeface="微软雅黑 Light" panose="020B0502040204020203" pitchFamily="34" charset="-122"/>
              </a:rPr>
              <a:t>”color_scheme”</a:t>
            </a:r>
            <a:endParaRPr lang="zh-CN" altLang="en-US"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8506436" y="1846999"/>
            <a:ext cx="2869035" cy="230832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从左图可以看出</a:t>
            </a:r>
            <a:r>
              <a:rPr lang="en-US" altLang="zh-CN" sz="1600" dirty="0">
                <a:latin typeface="微软雅黑 Light" panose="020B0502040204020203" pitchFamily="34" charset="-122"/>
                <a:ea typeface="微软雅黑 Light" panose="020B0502040204020203" pitchFamily="34" charset="-122"/>
              </a:rPr>
              <a:t>sublime</a:t>
            </a:r>
            <a:r>
              <a:rPr lang="zh-CN" altLang="en-US" sz="1600" dirty="0">
                <a:latin typeface="微软雅黑 Light" panose="020B0502040204020203" pitchFamily="34" charset="-122"/>
                <a:ea typeface="微软雅黑 Light" panose="020B0502040204020203" pitchFamily="34" charset="-122"/>
              </a:rPr>
              <a:t>的配置项是以</a:t>
            </a:r>
            <a:r>
              <a:rPr lang="en-US" altLang="zh-CN" sz="1600" dirty="0" err="1">
                <a:latin typeface="微软雅黑 Light" panose="020B0502040204020203" pitchFamily="34" charset="-122"/>
                <a:ea typeface="微软雅黑 Light" panose="020B0502040204020203" pitchFamily="34" charset="-122"/>
              </a:rPr>
              <a:t>json</a:t>
            </a:r>
            <a:r>
              <a:rPr lang="zh-CN" altLang="en-US" sz="1600" dirty="0">
                <a:latin typeface="微软雅黑 Light" panose="020B0502040204020203" pitchFamily="34" charset="-122"/>
                <a:ea typeface="微软雅黑 Light" panose="020B0502040204020203" pitchFamily="34" charset="-122"/>
              </a:rPr>
              <a:t>的格式来配置的。对</a:t>
            </a:r>
            <a:r>
              <a:rPr lang="en-US" altLang="zh-CN" sz="1600" dirty="0" err="1">
                <a:latin typeface="微软雅黑 Light" panose="020B0502040204020203" pitchFamily="34" charset="-122"/>
                <a:ea typeface="微软雅黑 Light" panose="020B0502040204020203" pitchFamily="34" charset="-122"/>
              </a:rPr>
              <a:t>json</a:t>
            </a:r>
            <a:r>
              <a:rPr lang="zh-CN" altLang="en-US" sz="1600" dirty="0">
                <a:latin typeface="微软雅黑 Light" panose="020B0502040204020203" pitchFamily="34" charset="-122"/>
                <a:ea typeface="微软雅黑 Light" panose="020B0502040204020203" pitchFamily="34" charset="-122"/>
              </a:rPr>
              <a:t>格式不熟悉的同学，需要手动自行学习一下。</a:t>
            </a:r>
            <a:endParaRPr lang="en-US" altLang="zh-CN" sz="1600" dirty="0">
              <a:latin typeface="微软雅黑 Light" panose="020B0502040204020203" pitchFamily="34" charset="-122"/>
              <a:ea typeface="微软雅黑 Light" panose="020B0502040204020203" pitchFamily="34" charset="-122"/>
            </a:endParaRPr>
          </a:p>
          <a:p>
            <a:r>
              <a:rPr lang="zh-CN" altLang="en-US" sz="1600" dirty="0">
                <a:latin typeface="微软雅黑 Light" panose="020B0502040204020203" pitchFamily="34" charset="-122"/>
                <a:ea typeface="微软雅黑 Light" panose="020B0502040204020203" pitchFamily="34" charset="-122"/>
              </a:rPr>
              <a:t>简单来说，</a:t>
            </a:r>
            <a:r>
              <a:rPr lang="en-US" altLang="zh-CN" sz="1600" dirty="0">
                <a:latin typeface="微软雅黑 Light" panose="020B0502040204020203" pitchFamily="34" charset="-122"/>
                <a:ea typeface="微软雅黑 Light" panose="020B0502040204020203" pitchFamily="34" charset="-122"/>
              </a:rPr>
              <a:t>{}</a:t>
            </a:r>
            <a:r>
              <a:rPr lang="zh-CN" altLang="en-US" sz="1600" dirty="0">
                <a:latin typeface="微软雅黑 Light" panose="020B0502040204020203" pitchFamily="34" charset="-122"/>
                <a:ea typeface="微软雅黑 Light" panose="020B0502040204020203" pitchFamily="34" charset="-122"/>
              </a:rPr>
              <a:t>代表对象，</a:t>
            </a:r>
            <a:r>
              <a:rPr lang="en-US" altLang="zh-CN" sz="1600" dirty="0">
                <a:latin typeface="微软雅黑 Light" panose="020B0502040204020203" pitchFamily="34" charset="-122"/>
                <a:ea typeface="微软雅黑 Light" panose="020B0502040204020203" pitchFamily="34" charset="-122"/>
              </a:rPr>
              <a:t>[]</a:t>
            </a:r>
            <a:r>
              <a:rPr lang="zh-CN" altLang="en-US" sz="1600" dirty="0">
                <a:latin typeface="微软雅黑 Light" panose="020B0502040204020203" pitchFamily="34" charset="-122"/>
                <a:ea typeface="微软雅黑 Light" panose="020B0502040204020203" pitchFamily="34" charset="-122"/>
              </a:rPr>
              <a:t>代表数组，对象和数组可以互相嵌套。整个配置项是被一个大</a:t>
            </a:r>
            <a:r>
              <a:rPr lang="en-US" altLang="zh-CN" sz="1600" dirty="0">
                <a:latin typeface="微软雅黑 Light" panose="020B0502040204020203" pitchFamily="34" charset="-122"/>
                <a:ea typeface="微软雅黑 Light" panose="020B0502040204020203" pitchFamily="34" charset="-122"/>
              </a:rPr>
              <a:t>{}</a:t>
            </a:r>
            <a:r>
              <a:rPr lang="zh-CN" altLang="en-US" sz="1600" dirty="0">
                <a:latin typeface="微软雅黑 Light" panose="020B0502040204020203" pitchFamily="34" charset="-122"/>
                <a:ea typeface="微软雅黑 Light" panose="020B0502040204020203" pitchFamily="34" charset="-122"/>
              </a:rPr>
              <a:t>括起来的。注意每项结尾的逗号需要英文的半角逗号。</a:t>
            </a:r>
          </a:p>
        </p:txBody>
      </p:sp>
      <p:sp>
        <p:nvSpPr>
          <p:cNvPr id="9" name="文本框 8"/>
          <p:cNvSpPr txBox="1"/>
          <p:nvPr/>
        </p:nvSpPr>
        <p:spPr>
          <a:xfrm>
            <a:off x="7846941" y="5286107"/>
            <a:ext cx="3528530" cy="369332"/>
          </a:xfrm>
          <a:prstGeom prst="rect">
            <a:avLst/>
          </a:prstGeom>
          <a:noFill/>
        </p:spPr>
        <p:txBody>
          <a:bodyPr wrap="none" rtlCol="0">
            <a:spAutoFit/>
          </a:bodyPr>
          <a:lstStyle/>
          <a:p>
            <a:r>
              <a:rPr lang="zh-CN" altLang="en-US" dirty="0"/>
              <a:t>注：我用的主题是</a:t>
            </a:r>
            <a:r>
              <a:rPr lang="en-US" altLang="zh-CN" dirty="0"/>
              <a:t>Material-theme</a:t>
            </a:r>
            <a:endParaRPr lang="zh-CN" altLang="en-US" dirty="0"/>
          </a:p>
        </p:txBody>
      </p:sp>
    </p:spTree>
    <p:extLst>
      <p:ext uri="{BB962C8B-B14F-4D97-AF65-F5344CB8AC3E}">
        <p14:creationId xmlns:p14="http://schemas.microsoft.com/office/powerpoint/2010/main" val="1917594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296355" y="641268"/>
            <a:ext cx="6391275" cy="2457450"/>
          </a:xfrm>
          <a:prstGeom prst="rect">
            <a:avLst/>
          </a:prstGeom>
        </p:spPr>
      </p:pic>
      <p:sp>
        <p:nvSpPr>
          <p:cNvPr id="5" name="文本框 4"/>
          <p:cNvSpPr txBox="1"/>
          <p:nvPr/>
        </p:nvSpPr>
        <p:spPr>
          <a:xfrm>
            <a:off x="2208362" y="3218895"/>
            <a:ext cx="8350363" cy="646331"/>
          </a:xfrm>
          <a:prstGeom prst="rect">
            <a:avLst/>
          </a:prstGeom>
          <a:noFill/>
        </p:spPr>
        <p:txBody>
          <a:bodyPr wrap="none" rtlCol="0">
            <a:spAutoFit/>
          </a:bodyPr>
          <a:lstStyle/>
          <a:p>
            <a:r>
              <a:rPr lang="zh-CN" altLang="en-US" dirty="0">
                <a:latin typeface="微软雅黑 Light" panose="020B0502040204020203" pitchFamily="34" charset="-122"/>
                <a:ea typeface="微软雅黑 Light" panose="020B0502040204020203" pitchFamily="34" charset="-122"/>
              </a:rPr>
              <a:t>融会贯通：通过上图，同样可以看出</a:t>
            </a:r>
            <a:r>
              <a:rPr lang="en-US" altLang="zh-CN" dirty="0">
                <a:latin typeface="微软雅黑 Light" panose="020B0502040204020203" pitchFamily="34" charset="-122"/>
                <a:ea typeface="微软雅黑 Light" panose="020B0502040204020203" pitchFamily="34" charset="-122"/>
              </a:rPr>
              <a:t>sublime</a:t>
            </a:r>
            <a:r>
              <a:rPr lang="zh-CN" altLang="en-US" dirty="0">
                <a:latin typeface="微软雅黑 Light" panose="020B0502040204020203" pitchFamily="34" charset="-122"/>
                <a:ea typeface="微软雅黑 Light" panose="020B0502040204020203" pitchFamily="34" charset="-122"/>
              </a:rPr>
              <a:t>的一些其他基础配置，</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比如说字体大小，字体名称，</a:t>
            </a:r>
            <a:r>
              <a:rPr lang="en-US" altLang="zh-CN" dirty="0">
                <a:latin typeface="微软雅黑 Light" panose="020B0502040204020203" pitchFamily="34" charset="-122"/>
                <a:ea typeface="微软雅黑 Light" panose="020B0502040204020203" pitchFamily="34" charset="-122"/>
              </a:rPr>
              <a:t>tab</a:t>
            </a:r>
            <a:r>
              <a:rPr lang="zh-CN" altLang="en-US" dirty="0">
                <a:latin typeface="微软雅黑 Light" panose="020B0502040204020203" pitchFamily="34" charset="-122"/>
                <a:ea typeface="微软雅黑 Light" panose="020B0502040204020203" pitchFamily="34" charset="-122"/>
              </a:rPr>
              <a:t>键占据几个空格位等等，都是可以手动配置的。</a:t>
            </a:r>
          </a:p>
        </p:txBody>
      </p:sp>
      <p:sp>
        <p:nvSpPr>
          <p:cNvPr id="6" name="文本框 5"/>
          <p:cNvSpPr txBox="1"/>
          <p:nvPr/>
        </p:nvSpPr>
        <p:spPr>
          <a:xfrm>
            <a:off x="2208362" y="3985403"/>
            <a:ext cx="3252159" cy="1754326"/>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当然也有一些快速配置的方法。比如代码配色的快速配置（如右图），字体的大小控制可以通过</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按住</a:t>
            </a:r>
            <a:r>
              <a:rPr lang="en-US" altLang="zh-CN" dirty="0">
                <a:latin typeface="微软雅黑 Light" panose="020B0502040204020203" pitchFamily="34" charset="-122"/>
                <a:ea typeface="微软雅黑 Light" panose="020B0502040204020203" pitchFamily="34" charset="-122"/>
              </a:rPr>
              <a:t>ctrl</a:t>
            </a:r>
            <a:r>
              <a:rPr lang="zh-CN" altLang="en-US" dirty="0">
                <a:latin typeface="微软雅黑 Light" panose="020B0502040204020203" pitchFamily="34" charset="-122"/>
                <a:ea typeface="微软雅黑 Light" panose="020B0502040204020203" pitchFamily="34" charset="-122"/>
              </a:rPr>
              <a:t>然后滚动鼠标滚轮来控制。</a:t>
            </a:r>
          </a:p>
        </p:txBody>
      </p:sp>
      <p:pic>
        <p:nvPicPr>
          <p:cNvPr id="7" name="图片 6"/>
          <p:cNvPicPr>
            <a:picLocks noChangeAspect="1"/>
          </p:cNvPicPr>
          <p:nvPr/>
        </p:nvPicPr>
        <p:blipFill>
          <a:blip r:embed="rId3"/>
          <a:stretch>
            <a:fillRect/>
          </a:stretch>
        </p:blipFill>
        <p:spPr>
          <a:xfrm>
            <a:off x="5650303" y="3985403"/>
            <a:ext cx="5334269" cy="2405533"/>
          </a:xfrm>
          <a:prstGeom prst="rect">
            <a:avLst/>
          </a:prstGeom>
        </p:spPr>
      </p:pic>
    </p:spTree>
    <p:extLst>
      <p:ext uri="{BB962C8B-B14F-4D97-AF65-F5344CB8AC3E}">
        <p14:creationId xmlns:p14="http://schemas.microsoft.com/office/powerpoint/2010/main" val="1635195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84067" y="660369"/>
            <a:ext cx="4185761" cy="461665"/>
          </a:xfrm>
          <a:prstGeom prst="rect">
            <a:avLst/>
          </a:prstGeom>
          <a:noFill/>
        </p:spPr>
        <p:txBody>
          <a:bodyPr wrap="none" rtlCol="0">
            <a:spAutoFit/>
          </a:bodyPr>
          <a:lstStyle/>
          <a:p>
            <a:r>
              <a:rPr lang="zh-CN" altLang="en-US" sz="2400" dirty="0">
                <a:latin typeface="微软雅黑 Light" panose="020B0502040204020203" pitchFamily="34" charset="-122"/>
                <a:ea typeface="微软雅黑 Light" panose="020B0502040204020203" pitchFamily="34" charset="-122"/>
              </a:rPr>
              <a:t>配色相关：手动配置默认配色</a:t>
            </a:r>
          </a:p>
        </p:txBody>
      </p:sp>
      <p:pic>
        <p:nvPicPr>
          <p:cNvPr id="6" name="图片 5"/>
          <p:cNvPicPr>
            <a:picLocks noChangeAspect="1"/>
          </p:cNvPicPr>
          <p:nvPr/>
        </p:nvPicPr>
        <p:blipFill>
          <a:blip r:embed="rId2"/>
          <a:stretch>
            <a:fillRect/>
          </a:stretch>
        </p:blipFill>
        <p:spPr>
          <a:xfrm>
            <a:off x="1501760" y="1635853"/>
            <a:ext cx="3082307" cy="3113494"/>
          </a:xfrm>
          <a:prstGeom prst="rect">
            <a:avLst/>
          </a:prstGeom>
        </p:spPr>
      </p:pic>
      <p:pic>
        <p:nvPicPr>
          <p:cNvPr id="7" name="图片 6"/>
          <p:cNvPicPr>
            <a:picLocks noChangeAspect="1"/>
          </p:cNvPicPr>
          <p:nvPr/>
        </p:nvPicPr>
        <p:blipFill>
          <a:blip r:embed="rId3"/>
          <a:stretch>
            <a:fillRect/>
          </a:stretch>
        </p:blipFill>
        <p:spPr>
          <a:xfrm>
            <a:off x="4977879" y="1657737"/>
            <a:ext cx="3076022" cy="3091610"/>
          </a:xfrm>
          <a:prstGeom prst="rect">
            <a:avLst/>
          </a:prstGeom>
        </p:spPr>
      </p:pic>
      <p:pic>
        <p:nvPicPr>
          <p:cNvPr id="8" name="图片 7"/>
          <p:cNvPicPr>
            <a:picLocks noChangeAspect="1"/>
          </p:cNvPicPr>
          <p:nvPr/>
        </p:nvPicPr>
        <p:blipFill>
          <a:blip r:embed="rId4"/>
          <a:stretch>
            <a:fillRect/>
          </a:stretch>
        </p:blipFill>
        <p:spPr>
          <a:xfrm>
            <a:off x="8447714" y="1614727"/>
            <a:ext cx="3081557" cy="3112736"/>
          </a:xfrm>
          <a:prstGeom prst="rect">
            <a:avLst/>
          </a:prstGeom>
        </p:spPr>
      </p:pic>
      <p:cxnSp>
        <p:nvCxnSpPr>
          <p:cNvPr id="3" name="直接箭头连接符 2"/>
          <p:cNvCxnSpPr>
            <a:stCxn id="6" idx="3"/>
          </p:cNvCxnSpPr>
          <p:nvPr/>
        </p:nvCxnSpPr>
        <p:spPr>
          <a:xfrm>
            <a:off x="4584067" y="3192600"/>
            <a:ext cx="659052" cy="3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8036653" y="3203542"/>
            <a:ext cx="6123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668623" y="5131033"/>
            <a:ext cx="6016647" cy="369332"/>
          </a:xfrm>
          <a:prstGeom prst="rect">
            <a:avLst/>
          </a:prstGeom>
          <a:noFill/>
        </p:spPr>
        <p:txBody>
          <a:bodyPr wrap="none" rtlCol="0">
            <a:spAutoFit/>
          </a:bodyPr>
          <a:lstStyle/>
          <a:p>
            <a:r>
              <a:rPr lang="zh-CN" altLang="en-US" dirty="0">
                <a:latin typeface="微软雅黑 Light" panose="020B0502040204020203" pitchFamily="34" charset="-122"/>
                <a:ea typeface="微软雅黑 Light" panose="020B0502040204020203" pitchFamily="34" charset="-122"/>
              </a:rPr>
              <a:t>快捷键：</a:t>
            </a:r>
            <a:r>
              <a:rPr lang="en-US" altLang="zh-CN" dirty="0" err="1">
                <a:latin typeface="微软雅黑 Light" panose="020B0502040204020203" pitchFamily="34" charset="-122"/>
                <a:ea typeface="微软雅黑 Light" panose="020B0502040204020203" pitchFamily="34" charset="-122"/>
              </a:rPr>
              <a:t>ctrl+shift+p</a:t>
            </a:r>
            <a:r>
              <a:rPr lang="zh-CN" altLang="en-US" dirty="0">
                <a:latin typeface="微软雅黑 Light" panose="020B0502040204020203" pitchFamily="34" charset="-122"/>
                <a:ea typeface="微软雅黑 Light" panose="020B0502040204020203" pitchFamily="34" charset="-122"/>
              </a:rPr>
              <a:t>，输入</a:t>
            </a:r>
            <a:r>
              <a:rPr lang="en-US" altLang="zh-CN" dirty="0" err="1">
                <a:latin typeface="微软雅黑 Light" panose="020B0502040204020203" pitchFamily="34" charset="-122"/>
                <a:ea typeface="微软雅黑 Light" panose="020B0502040204020203" pitchFamily="34" charset="-122"/>
              </a:rPr>
              <a:t>ssy</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相关语言类型（如上图）</a:t>
            </a:r>
          </a:p>
        </p:txBody>
      </p:sp>
      <p:sp>
        <p:nvSpPr>
          <p:cNvPr id="12" name="文本框 11"/>
          <p:cNvSpPr txBox="1"/>
          <p:nvPr/>
        </p:nvSpPr>
        <p:spPr>
          <a:xfrm>
            <a:off x="3844821" y="5642325"/>
            <a:ext cx="5664249" cy="523220"/>
          </a:xfrm>
          <a:prstGeom prst="rect">
            <a:avLst/>
          </a:prstGeom>
          <a:noFill/>
        </p:spPr>
        <p:txBody>
          <a:bodyPr wrap="square" rtlCol="0">
            <a:spAutoFit/>
          </a:bodyPr>
          <a:lstStyle/>
          <a:p>
            <a:r>
              <a:rPr lang="en-US" altLang="zh-CN" sz="1400" dirty="0">
                <a:latin typeface="微软雅黑 Light" panose="020B0502040204020203" pitchFamily="34" charset="-122"/>
                <a:ea typeface="微软雅黑 Light" panose="020B0502040204020203" pitchFamily="34" charset="-122"/>
              </a:rPr>
              <a:t>PS</a:t>
            </a:r>
            <a:r>
              <a:rPr lang="zh-CN" altLang="en-US" sz="1400" dirty="0">
                <a:latin typeface="微软雅黑 Light" panose="020B0502040204020203" pitchFamily="34" charset="-122"/>
                <a:ea typeface="微软雅黑 Light" panose="020B0502040204020203" pitchFamily="34" charset="-122"/>
              </a:rPr>
              <a:t>：之后写全新的语言，若是</a:t>
            </a:r>
            <a:r>
              <a:rPr lang="en-US" altLang="zh-CN" sz="1400" dirty="0">
                <a:latin typeface="微软雅黑 Light" panose="020B0502040204020203" pitchFamily="34" charset="-122"/>
                <a:ea typeface="微软雅黑 Light" panose="020B0502040204020203" pitchFamily="34" charset="-122"/>
              </a:rPr>
              <a:t>sublime</a:t>
            </a:r>
            <a:r>
              <a:rPr lang="zh-CN" altLang="en-US" sz="1400" dirty="0">
                <a:latin typeface="微软雅黑 Light" panose="020B0502040204020203" pitchFamily="34" charset="-122"/>
                <a:ea typeface="微软雅黑 Light" panose="020B0502040204020203" pitchFamily="34" charset="-122"/>
              </a:rPr>
              <a:t>原生不支持的，可以用</a:t>
            </a:r>
            <a:r>
              <a:rPr lang="en-US" altLang="zh-CN" sz="1400" dirty="0">
                <a:latin typeface="微软雅黑 Light" panose="020B0502040204020203" pitchFamily="34" charset="-122"/>
                <a:ea typeface="微软雅黑 Light" panose="020B0502040204020203" pitchFamily="34" charset="-122"/>
              </a:rPr>
              <a:t>package control</a:t>
            </a:r>
            <a:r>
              <a:rPr lang="zh-CN" altLang="en-US" sz="1400" dirty="0">
                <a:latin typeface="微软雅黑 Light" panose="020B0502040204020203" pitchFamily="34" charset="-122"/>
                <a:ea typeface="微软雅黑 Light" panose="020B0502040204020203" pitchFamily="34" charset="-122"/>
              </a:rPr>
              <a:t>直接下载相应同名语言包，就能将高亮规则写入</a:t>
            </a:r>
            <a:r>
              <a:rPr lang="en-US" altLang="zh-CN" sz="1400" dirty="0">
                <a:latin typeface="微软雅黑 Light" panose="020B0502040204020203" pitchFamily="34" charset="-122"/>
                <a:ea typeface="微软雅黑 Light" panose="020B0502040204020203" pitchFamily="34" charset="-122"/>
              </a:rPr>
              <a:t>sublime</a:t>
            </a:r>
            <a:r>
              <a:rPr lang="zh-CN" altLang="en-US" sz="1400" dirty="0">
                <a:latin typeface="微软雅黑 Light" panose="020B0502040204020203" pitchFamily="34" charset="-122"/>
                <a:ea typeface="微软雅黑 Light" panose="020B0502040204020203" pitchFamily="34" charset="-122"/>
              </a:rPr>
              <a:t>里了。</a:t>
            </a:r>
          </a:p>
        </p:txBody>
      </p:sp>
    </p:spTree>
    <p:extLst>
      <p:ext uri="{BB962C8B-B14F-4D97-AF65-F5344CB8AC3E}">
        <p14:creationId xmlns:p14="http://schemas.microsoft.com/office/powerpoint/2010/main" val="28077460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TM03457496[[fn=视差]]</Template>
  <TotalTime>692</TotalTime>
  <Words>2148</Words>
  <Application>Microsoft Office PowerPoint</Application>
  <PresentationFormat>宽屏</PresentationFormat>
  <Paragraphs>139</Paragraphs>
  <Slides>26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华文楷体</vt:lpstr>
      <vt:lpstr>微软雅黑 Light</vt:lpstr>
      <vt:lpstr>Arial</vt:lpstr>
      <vt:lpstr>Corbel</vt:lpstr>
      <vt:lpstr>视差</vt:lpstr>
      <vt:lpstr>TEAM-SZ团队培训</vt:lpstr>
      <vt:lpstr>Sublime Text3</vt:lpstr>
      <vt:lpstr>PowerPoint 演示文稿</vt:lpstr>
      <vt:lpstr>PowerPoint 演示文稿</vt:lpstr>
      <vt:lpstr>外观配置</vt:lpstr>
      <vt:lpstr>外观配置</vt:lpstr>
      <vt:lpstr>PowerPoint 演示文稿</vt:lpstr>
      <vt:lpstr>PowerPoint 演示文稿</vt:lpstr>
      <vt:lpstr>PowerPoint 演示文稿</vt:lpstr>
      <vt:lpstr>常用插件的安装与配置</vt:lpstr>
      <vt:lpstr>PowerPoint 演示文稿</vt:lpstr>
      <vt:lpstr>PowerPoint 演示文稿</vt:lpstr>
      <vt:lpstr>PowerPoint 演示文稿</vt:lpstr>
      <vt:lpstr>PowerPoint 演示文稿</vt:lpstr>
      <vt:lpstr>PowerPoint 演示文稿</vt:lpstr>
      <vt:lpstr>PowerPoint 演示文稿</vt:lpstr>
      <vt:lpstr>常用快捷键的使用、示例</vt:lpstr>
      <vt:lpstr>PowerPoint 演示文稿</vt:lpstr>
      <vt:lpstr>PowerPoint 演示文稿</vt:lpstr>
      <vt:lpstr>Vim编辑入门</vt:lpstr>
      <vt:lpstr>PowerPoint 演示文稿</vt:lpstr>
      <vt:lpstr>PowerPoint 演示文稿</vt:lpstr>
      <vt:lpstr>PowerPoint 演示文稿</vt:lpstr>
      <vt:lpstr>PowerPoint 演示文稿</vt:lpstr>
      <vt:lpstr>PowerPoint 演示文稿</vt:lpstr>
      <vt:lpstr>TEAM-SZ团队培训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TEAM-SZ团队培训</dc:title>
  <dc:creator>Finn Moluner</dc:creator>
  <cp:lastModifiedBy>Finn Moluner</cp:lastModifiedBy>
  <cp:revision>117</cp:revision>
  <dcterms:created xsi:type="dcterms:W3CDTF">2016-08-20T10:53:40Z</dcterms:created>
  <dcterms:modified xsi:type="dcterms:W3CDTF">2016-08-22T05:15:09Z</dcterms:modified>
</cp:coreProperties>
</file>