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5" r:id="rId17"/>
    <p:sldId id="334" r:id="rId18"/>
    <p:sldId id="336" r:id="rId19"/>
    <p:sldId id="300" r:id="rId20"/>
    <p:sldId id="337" r:id="rId21"/>
    <p:sldId id="338" r:id="rId22"/>
    <p:sldId id="339" r:id="rId23"/>
    <p:sldId id="341" r:id="rId24"/>
    <p:sldId id="342" r:id="rId25"/>
    <p:sldId id="343" r:id="rId26"/>
    <p:sldId id="344" r:id="rId27"/>
    <p:sldId id="345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nn Moluner" initials="FM" lastIdx="1" clrIdx="0">
    <p:extLst>
      <p:ext uri="{19B8F6BF-5375-455C-9EA6-DF929625EA0E}">
        <p15:presenceInfo xmlns:p15="http://schemas.microsoft.com/office/powerpoint/2012/main" userId="e1b2c593cccae4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46"/>
    <a:srgbClr val="FFA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jpe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jpe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jpe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dirty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1.png"/><Relationship Id="rId4" Type="http://schemas.openxmlformats.org/officeDocument/2006/relationships/image" Target="../media/image5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7" Type="http://schemas.openxmlformats.org/officeDocument/2006/relationships/image" Target="../media/image57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eg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jpeg"/><Relationship Id="rId4" Type="http://schemas.openxmlformats.org/officeDocument/2006/relationships/image" Target="../media/image6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e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8.jpeg"/><Relationship Id="rId4" Type="http://schemas.openxmlformats.org/officeDocument/2006/relationships/image" Target="../media/image7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TEAM-SZ</a:t>
            </a:r>
            <a:r>
              <a:rPr lang="zh-CN" altLang="en-US" dirty="0"/>
              <a:t>团队培训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.萍方-简" panose="020B0300000000000000" pitchFamily="34" charset="-122"/>
                <a:ea typeface=".萍方-简" panose="020B0300000000000000" pitchFamily="34" charset="-122"/>
              </a:rPr>
              <a:t>4.HTML</a:t>
            </a:r>
            <a:r>
              <a:rPr lang="zh-CN" altLang="en-US" dirty="0">
                <a:latin typeface=".萍方-简" panose="020B0300000000000000" pitchFamily="34" charset="-122"/>
                <a:ea typeface=".萍方-简" panose="020B0300000000000000" pitchFamily="34" charset="-122"/>
              </a:rPr>
              <a:t>模板引擎与</a:t>
            </a:r>
            <a:r>
              <a:rPr lang="en-US" altLang="zh-CN" dirty="0">
                <a:latin typeface=".萍方-简" panose="020B0300000000000000" pitchFamily="34" charset="-122"/>
                <a:ea typeface=".萍方-简" panose="020B0300000000000000" pitchFamily="34" charset="-122"/>
              </a:rPr>
              <a:t>CSS</a:t>
            </a:r>
            <a:r>
              <a:rPr lang="zh-CN" altLang="en-US" dirty="0">
                <a:latin typeface=".萍方-简" panose="020B0300000000000000" pitchFamily="34" charset="-122"/>
                <a:ea typeface=".萍方-简" panose="020B0300000000000000" pitchFamily="34" charset="-122"/>
              </a:rPr>
              <a:t>预处理器入门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54814" y="5015469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By Molunerfinn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276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54605" y="23351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嵌套书写（二）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729696" y="4149529"/>
            <a:ext cx="4403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如果一个元素不止有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hover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效果，本身也有一些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样式的话，那么想要在同一个元素下进行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hover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样式的写入，只需要采用一个符号连接一下即可。如左图，采用的是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符号。</a:t>
            </a:r>
          </a:p>
        </p:txBody>
      </p:sp>
      <p:sp>
        <p:nvSpPr>
          <p:cNvPr id="8" name="AutoShape 3" descr="C:\Users\54261\Documents\Tencent Files\542618634\Image\Group\Image4\A6G~A}0O[B4MY2X0Nl89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05" y="1083584"/>
            <a:ext cx="2857500" cy="197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944" y="1762888"/>
            <a:ext cx="2703059" cy="61306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4249509" y="2069419"/>
            <a:ext cx="81180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729696" y="1330755"/>
            <a:ext cx="4403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要对元素使用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hover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类的话，可以直接在该元素后使用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:hover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的写法，然后书写相应的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hover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样式。同理，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before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after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active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focus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等等的伪类伪元素的写法也同理。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605" y="3900880"/>
            <a:ext cx="2859465" cy="20122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2944" y="3900880"/>
            <a:ext cx="2723767" cy="1939854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V="1">
            <a:off x="4164214" y="4149529"/>
            <a:ext cx="81180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56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54605" y="233515"/>
            <a:ext cx="3434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import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的用法（一）</a:t>
            </a:r>
          </a:p>
        </p:txBody>
      </p:sp>
      <p:sp>
        <p:nvSpPr>
          <p:cNvPr id="8" name="AutoShape 3" descr="C:\Users\54261\Documents\Tencent Files\542618634\Image\Group\Image4\A6G~A}0O[B4MY2X0Nl89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5" name="Picture 1" descr="C:\Users\54261\AppData\Roaming\Tencent\Users\542618634\QQ\WinTemp\RichOle\6)UFQ~CYXM`C3~K8K1P{2Z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05" y="872455"/>
            <a:ext cx="25717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066950" y="880844"/>
            <a:ext cx="6333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Stylus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还有一个显著特征是可以组件化开发。组件化开发简要思想就是，将一个页面拆成很多组件。比如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header\content\footer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，然后针对不同组件书写相应的样式，再最后集合到一起形成一个总体的文件再渲染成相应的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。这样的好处是团队开发的时候每个人只需要负责自己的组件即可。比如左图所示的，在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style.styl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所在目录下新建了一个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footer.styl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，然后通过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@import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的方式将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footer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引入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style.styl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491" y="2339305"/>
            <a:ext cx="2485977" cy="4373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950" y="2912169"/>
            <a:ext cx="2058798" cy="3800901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>
            <a:off x="4311941" y="6241408"/>
            <a:ext cx="8388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654953" y="4542133"/>
            <a:ext cx="3745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于是在生成的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里，就在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import footer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的位置就生成了相应的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代码。</a:t>
            </a:r>
          </a:p>
        </p:txBody>
      </p:sp>
    </p:spTree>
    <p:extLst>
      <p:ext uri="{BB962C8B-B14F-4D97-AF65-F5344CB8AC3E}">
        <p14:creationId xmlns:p14="http://schemas.microsoft.com/office/powerpoint/2010/main" val="66163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00740" y="1008505"/>
            <a:ext cx="5267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Import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如果只是引入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stylus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文件，可以不加文件后缀名。如果是要引入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文件的话，需要加入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后缀名如左图。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54605" y="233515"/>
            <a:ext cx="3434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import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的用法（二）</a:t>
            </a:r>
          </a:p>
        </p:txBody>
      </p:sp>
      <p:pic>
        <p:nvPicPr>
          <p:cNvPr id="2049" name="Picture 1" descr="C:\Users\54261\AppData\Roaming\Tencent\Users\542618634\QQ\WinTemp\RichOle\SPPC(3F%W]%Z_ECS4U6$(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05" y="1241570"/>
            <a:ext cx="29241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605" y="2466669"/>
            <a:ext cx="3514725" cy="7334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00740" y="2233216"/>
            <a:ext cx="5267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Import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如果需要引入比如上一层目录的文件，需要将引用路径写成相对路径。如果是要引用下一层文件，比如当前目录下的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文件夹里的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footer.styl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的话，就需要写成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@import “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/footer”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4605" y="352339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属性值引用</a:t>
            </a:r>
          </a:p>
        </p:txBody>
      </p:sp>
      <p:pic>
        <p:nvPicPr>
          <p:cNvPr id="2050" name="Picture 2" descr="C:\Users\54261\AppData\Roaming\Tencent\Users\542618634\QQ\WinTemp\RichOle\9T)J4GZ~PV{$5P_PAV{KLJ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05" y="4369922"/>
            <a:ext cx="25812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8780" y="4369922"/>
            <a:ext cx="1924050" cy="1152525"/>
          </a:xfrm>
          <a:prstGeom prst="rect">
            <a:avLst/>
          </a:prstGeom>
        </p:spPr>
      </p:pic>
      <p:cxnSp>
        <p:nvCxnSpPr>
          <p:cNvPr id="11" name="直接箭头连接符 10"/>
          <p:cNvCxnSpPr>
            <a:endCxn id="7" idx="1"/>
          </p:cNvCxnSpPr>
          <p:nvPr/>
        </p:nvCxnSpPr>
        <p:spPr>
          <a:xfrm>
            <a:off x="4269996" y="4941422"/>
            <a:ext cx="508784" cy="4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045730" y="4064259"/>
            <a:ext cx="4422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对于元素内的属性值的引用，可以采用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@+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属性名的用法，主要用来针对因某些属性值变化而变化的属性。注意，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@+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属性名引用的方法是向上引用最近的属性值的。比如有两个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color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的话，是引用离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@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最近的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color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的值的。</a:t>
            </a:r>
          </a:p>
        </p:txBody>
      </p:sp>
    </p:spTree>
    <p:extLst>
      <p:ext uri="{BB962C8B-B14F-4D97-AF65-F5344CB8AC3E}">
        <p14:creationId xmlns:p14="http://schemas.microsoft.com/office/powerpoint/2010/main" val="281581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76432" y="22512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循环列表渲染</a:t>
            </a:r>
          </a:p>
        </p:txBody>
      </p:sp>
      <p:pic>
        <p:nvPicPr>
          <p:cNvPr id="3073" name="Picture 1" descr="C:\Users\54261\AppData\Roaming\Tencent\Users\542618634\QQ\WinTemp\RichOle\%5(M[@K5`B{N}~0}H%E(%$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283" y="931178"/>
            <a:ext cx="20574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83" y="2223083"/>
            <a:ext cx="1828800" cy="3009900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3073" idx="2"/>
          </p:cNvCxnSpPr>
          <p:nvPr/>
        </p:nvCxnSpPr>
        <p:spPr>
          <a:xfrm>
            <a:off x="2545983" y="1626503"/>
            <a:ext cx="0" cy="72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715534" y="2734811"/>
            <a:ext cx="182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采用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in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语法，能够循环渲染出类似的样式。</a:t>
            </a:r>
          </a:p>
        </p:txBody>
      </p:sp>
      <p:pic>
        <p:nvPicPr>
          <p:cNvPr id="3074" name="Picture 2" descr="C:\Users\54261\AppData\Roaming\Tencent\Users\542618634\QQ\WinTemp\RichOle\PH59$6DKML_ECUCMF[Y0YB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633" y="486736"/>
            <a:ext cx="12763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108" y="1384052"/>
            <a:ext cx="2571750" cy="1057275"/>
          </a:xfrm>
          <a:prstGeom prst="rect">
            <a:avLst/>
          </a:prstGeom>
        </p:spPr>
      </p:pic>
      <p:pic>
        <p:nvPicPr>
          <p:cNvPr id="3075" name="Picture 3" descr="C:\Users\54261\AppData\Roaming\Tencent\Users\542618634\QQ\WinTemp\RichOle\Q6@8Z~TH}AV}K@EA33EQEAV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108" y="2786193"/>
            <a:ext cx="1666875" cy="330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箭头连接符 12"/>
          <p:cNvCxnSpPr/>
          <p:nvPr/>
        </p:nvCxnSpPr>
        <p:spPr>
          <a:xfrm>
            <a:off x="6968379" y="931178"/>
            <a:ext cx="0" cy="528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958516" y="2348917"/>
            <a:ext cx="0" cy="528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599325" y="3523646"/>
            <a:ext cx="3203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配合函数，能够得到更丰富的输出效果。另外，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后面的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1 2 3 4 5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实际上可以是个数组。比如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[2 4 32 51]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565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14475" y="21020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数学函数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970939" y="819715"/>
            <a:ext cx="3203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Stylus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有自己的一些常用函数。比如数学常用函数里有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sin\cos\tan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等。左图就是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函数的用法示例。</a:t>
            </a:r>
          </a:p>
        </p:txBody>
      </p:sp>
      <p:pic>
        <p:nvPicPr>
          <p:cNvPr id="4098" name="Picture 2" descr="C:\Users\54261\AppData\Roaming\Tencent\Users\542618634\QQ\WinTemp\RichOle\@S@)JQ$N5R7PLLC4DOE94S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943630"/>
            <a:ext cx="28956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678" y="943630"/>
            <a:ext cx="2362200" cy="952500"/>
          </a:xfrm>
          <a:prstGeom prst="rect">
            <a:avLst/>
          </a:prstGeom>
        </p:spPr>
      </p:pic>
      <p:cxnSp>
        <p:nvCxnSpPr>
          <p:cNvPr id="10" name="直接箭头连接符 9"/>
          <p:cNvCxnSpPr>
            <a:stCxn id="4098" idx="3"/>
          </p:cNvCxnSpPr>
          <p:nvPr/>
        </p:nvCxnSpPr>
        <p:spPr>
          <a:xfrm>
            <a:off x="4410075" y="1381780"/>
            <a:ext cx="6652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407993" y="21446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代码注释</a:t>
            </a:r>
          </a:p>
        </p:txBody>
      </p:sp>
      <p:pic>
        <p:nvPicPr>
          <p:cNvPr id="4099" name="Picture 3" descr="C:\Users\54261\AppData\Roaming\Tencent\Users\542618634\QQ\WinTemp\RichOle\A(045RTKIG%M(9`P`CBILFQ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4" y="2784028"/>
            <a:ext cx="302895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/>
          <p:cNvSpPr txBox="1"/>
          <p:nvPr/>
        </p:nvSpPr>
        <p:spPr>
          <a:xfrm>
            <a:off x="6368946" y="2829600"/>
            <a:ext cx="5014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采用跟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一样的注释方式。用双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就可以注释代码。对应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sublime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的快捷键是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ctrl+/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14474" y="3939855"/>
            <a:ext cx="298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Media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的嵌套写法</a:t>
            </a:r>
          </a:p>
        </p:txBody>
      </p:sp>
      <p:pic>
        <p:nvPicPr>
          <p:cNvPr id="4100" name="Picture 4" descr="C:\Users\54261\AppData\Roaming\Tencent\Users\542618634\QQ\WinTemp\RichOle\ZS`A@}S7C$480GO(0ZEVC~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4" y="4794828"/>
            <a:ext cx="3334363" cy="10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5372" y="4794828"/>
            <a:ext cx="5628490" cy="1280622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324952" y="6216412"/>
            <a:ext cx="838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media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而言，这样的嵌套写法的好处不言而喻，逻辑更加清晰而且书写量更少。</a:t>
            </a:r>
          </a:p>
        </p:txBody>
      </p:sp>
    </p:spTree>
    <p:extLst>
      <p:ext uri="{BB962C8B-B14F-4D97-AF65-F5344CB8AC3E}">
        <p14:creationId xmlns:p14="http://schemas.microsoft.com/office/powerpoint/2010/main" val="353273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639953" y="352818"/>
            <a:ext cx="2358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extend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的用法</a:t>
            </a:r>
          </a:p>
        </p:txBody>
      </p:sp>
      <p:pic>
        <p:nvPicPr>
          <p:cNvPr id="6145" name="Picture 1" descr="C:\Users\54261\AppData\Roaming\Tencent\Users\542618634\QQ\WinTemp\RichOle\TEDK9L~X6FK@JS@7K}CRK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155" y="1065401"/>
            <a:ext cx="24098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183" y="1213039"/>
            <a:ext cx="2762250" cy="1543050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6145" idx="3"/>
            <a:endCxn id="2" idx="1"/>
          </p:cNvCxnSpPr>
          <p:nvPr/>
        </p:nvCxnSpPr>
        <p:spPr>
          <a:xfrm>
            <a:off x="5081980" y="1984564"/>
            <a:ext cx="21412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639953" y="3460502"/>
            <a:ext cx="7345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主要是为了解决某些情况下，若干个元素的样式一些部分相同一些部分不同的时候，可以抽象出相同部分的样式，然后在其他各个样式中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@extend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这个公有样式即可。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639953" y="4940608"/>
            <a:ext cx="7345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Stylus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还有不少其他的特性，感兴趣的话还可以自己了解。以上这些特性如果已经能够熟练掌握，就是很不容易了。另外，浏览器无法直接识别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文件，既然说是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预处理的工具就生成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的工具，所以不管怎么样还是需要生成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文件才能引用到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文件中，浏览器才能识别。</a:t>
            </a:r>
          </a:p>
        </p:txBody>
      </p:sp>
    </p:spTree>
    <p:extLst>
      <p:ext uri="{BB962C8B-B14F-4D97-AF65-F5344CB8AC3E}">
        <p14:creationId xmlns:p14="http://schemas.microsoft.com/office/powerpoint/2010/main" val="3868977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12660" y="352338"/>
            <a:ext cx="4081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模板引擎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——Jade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12660" y="1132514"/>
            <a:ext cx="9344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写在前头：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需要安装一些依赖让工具自动帮助我们将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1.Nodejs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环境下安装一些依赖。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打开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cmd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，输入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install jade –g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回车安装。报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warn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警告无所谓，报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error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错误需要及时查看错误信息。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2.Sublime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下安装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Stylus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插件支持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Ctrl+shift+p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打开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package control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安装同名插件包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同时再安装一个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 build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的插件包用于编译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94547" y="4618512"/>
            <a:ext cx="5081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打开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Tools-&gt;Build System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，选择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。这样写完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的文件了之后，按一下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ctrl+b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就能将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文件编译成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484" y="3619053"/>
            <a:ext cx="3026243" cy="292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6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53937" y="5002706"/>
            <a:ext cx="937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里，所有的标签对只需要写一个，并且不需要写繁琐的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括号对，通过缩进、空格等格式就能完成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复杂的结构化书写。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53938" y="260059"/>
            <a:ext cx="4081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模板引擎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——Jade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53937" y="1016467"/>
            <a:ext cx="9378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如果你能够熟练运用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emmet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对你的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代码进行书写，那么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绝对是你的福音。它的外观跟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emmet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的书写非常类似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区别在于它不再需要用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tab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生成一堆带有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标签的代码了。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627085" y="3337027"/>
            <a:ext cx="8159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55" y="2703615"/>
            <a:ext cx="3000375" cy="1266825"/>
          </a:xfrm>
          <a:prstGeom prst="rect">
            <a:avLst/>
          </a:prstGeom>
        </p:spPr>
      </p:pic>
      <p:pic>
        <p:nvPicPr>
          <p:cNvPr id="7169" name="Picture 1" descr="C:\Users\54261\AppData\Roaming\Tencent\Users\542618634\QQ\WinTemp\RichOle\0``)M6OXFA}G)WLN9}S9IQ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972" y="2172985"/>
            <a:ext cx="32099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053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53938" y="260059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attribute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的写法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53937" y="1016467"/>
            <a:ext cx="937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attribute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即属性，例如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href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charset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这类的都算是标签内属性。属性的写法在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里是用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来表示的。多个属性的写法可以用逗号分隔也可以用纵向格式书写。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384786" y="2820085"/>
            <a:ext cx="8159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8193" name="Picture 1" descr="C:\Users\54261\AppData\Roaming\Tencent\Users\542618634\QQ\WinTemp\RichOle\DQZ{U}DI{6)Y6MDFJ`HEA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363" y="1967763"/>
            <a:ext cx="26098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401" y="1662797"/>
            <a:ext cx="3124200" cy="2314575"/>
          </a:xfrm>
          <a:prstGeom prst="rect">
            <a:avLst/>
          </a:prstGeom>
        </p:spPr>
      </p:pic>
      <p:pic>
        <p:nvPicPr>
          <p:cNvPr id="8194" name="Picture 2" descr="C:\Users\54261\AppData\Roaming\Tencent\Users\542618634\QQ\WinTemp\RichOle\Y15)M({9P(DDNN({WA}W]Q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363" y="4563325"/>
            <a:ext cx="10052633" cy="173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54261\AppData\Roaming\Tencent\Users\542618634\QQ\WinTemp\RichOle\TFB%B[82U)7A[_E]]5XFVD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472" y="1772335"/>
            <a:ext cx="26574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/>
          <p:nvPr/>
        </p:nvCxnSpPr>
        <p:spPr>
          <a:xfrm>
            <a:off x="10144664" y="3847381"/>
            <a:ext cx="17253" cy="845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595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1919391" y="309478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!=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的用法</a:t>
            </a:r>
          </a:p>
        </p:txBody>
      </p:sp>
      <p:sp>
        <p:nvSpPr>
          <p:cNvPr id="6" name="文本框 1"/>
          <p:cNvSpPr txBox="1"/>
          <p:nvPr/>
        </p:nvSpPr>
        <p:spPr>
          <a:xfrm>
            <a:off x="1919390" y="927705"/>
            <a:ext cx="941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里，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!=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可以用在逻辑运算中表示赋值和不等于。如果不是在逻辑运算中，而是在渲染变量、字符串的时候代表的意思是不一样的。等号代表转义解析，不等号代表不转义解析直接输出。说法有点抽象，注意看下图。</a:t>
            </a:r>
          </a:p>
        </p:txBody>
      </p:sp>
      <p:pic>
        <p:nvPicPr>
          <p:cNvPr id="9217" name="Picture 1" descr="C:\Users\54261\AppData\Roaming\Tencent\Users\542618634\QQ\WinTemp\RichOle\VX28CQ0B$EFDB~GDBHF0~[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390" y="2092597"/>
            <a:ext cx="9415719" cy="214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54261\AppData\Roaming\Tencent\Users\542618634\QQ\WinTemp\RichOle\NMMEDLA5%@9ZG5KS1LU@NK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390" y="4563374"/>
            <a:ext cx="32385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125" y="4987085"/>
            <a:ext cx="1273739" cy="1576179"/>
          </a:xfrm>
          <a:prstGeom prst="rect">
            <a:avLst/>
          </a:prstGeom>
        </p:spPr>
      </p:pic>
      <p:sp>
        <p:nvSpPr>
          <p:cNvPr id="12" name="文本框 1"/>
          <p:cNvSpPr txBox="1"/>
          <p:nvPr/>
        </p:nvSpPr>
        <p:spPr>
          <a:xfrm>
            <a:off x="5539609" y="4682436"/>
            <a:ext cx="5735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中有些特殊符号例如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为了表示出来不和真正的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标签结构相混，会采用特殊的格式来表示。例如用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来表示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。所以如果用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输出的，将会对这些特殊符号转义，将其能显示出来。如果用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!=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输出的话，就会输出原始代码而不转义（于是就如上图一样变成了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原本的结构了）</a:t>
            </a:r>
          </a:p>
        </p:txBody>
      </p:sp>
    </p:spTree>
    <p:extLst>
      <p:ext uri="{BB962C8B-B14F-4D97-AF65-F5344CB8AC3E}">
        <p14:creationId xmlns:p14="http://schemas.microsoft.com/office/powerpoint/2010/main" val="62606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6311" y="0"/>
            <a:ext cx="10018713" cy="1752599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模板引擎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60474" y="1383267"/>
            <a:ext cx="10018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虽然已经能够满足大多数的开发需求，但是在一些情况下需要把一些数据预先渲染进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再发布时，纯粹的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就不是很容易实现了。并且它的不可编程性、代码标签的累赘性都是影响着前端开发效率的因素。为此很多开发者就想着能否在输出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文件之前进行一些动态化的改造。于是就有了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模板引擎。它能够实现很多原本在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里不能实现的东西，比如里列表渲染，比如变量填充，比如组件化构建等等。能够给前端开发效率上带来很大的提升。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660474" y="286059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预处理器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60474" y="4243862"/>
            <a:ext cx="10018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的不可编程性、元素之间父子关系不清晰性一直是受到诟病的地方。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预处理器应运而生。它能够进行变量声明、函数定义，可以进行层次结构分明的嵌套结构书写，可以对一些属性自动加入兼容性标头比如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webkit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moz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这类等等。它还能够实现组件化书写，让维护更加方便。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2422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2247195" y="2145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输出文本</a:t>
            </a:r>
          </a:p>
        </p:txBody>
      </p:sp>
      <p:sp>
        <p:nvSpPr>
          <p:cNvPr id="6" name="文本框 1"/>
          <p:cNvSpPr txBox="1"/>
          <p:nvPr/>
        </p:nvSpPr>
        <p:spPr>
          <a:xfrm>
            <a:off x="2247194" y="832815"/>
            <a:ext cx="941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如果要输出正常文本比如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Hello world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。那么只需要在标签后加个空格再输入内容即可。</a:t>
            </a:r>
          </a:p>
        </p:txBody>
      </p:sp>
      <p:pic>
        <p:nvPicPr>
          <p:cNvPr id="10241" name="Picture 1" descr="C:\Users\54261\AppData\Roaming\Tencent\Users\542618634\QQ\WinTemp\RichOle\$GB60DCKCS5X]G284~`K$%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875" y="1760989"/>
            <a:ext cx="23622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54261\AppData\Roaming\Tencent\Users\542618634\QQ\WinTemp\RichOle\(ZM5W6M(OZO5KX`)9U7H_P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302" y="1660976"/>
            <a:ext cx="33909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箭头连接符 3"/>
          <p:cNvCxnSpPr>
            <a:stCxn id="10241" idx="3"/>
            <a:endCxn id="10242" idx="1"/>
          </p:cNvCxnSpPr>
          <p:nvPr/>
        </p:nvCxnSpPr>
        <p:spPr>
          <a:xfrm flipV="1">
            <a:off x="4741075" y="2194376"/>
            <a:ext cx="176122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文本框 1"/>
          <p:cNvSpPr txBox="1"/>
          <p:nvPr/>
        </p:nvSpPr>
        <p:spPr>
          <a:xfrm>
            <a:off x="2247194" y="2908342"/>
            <a:ext cx="2316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的写法</a:t>
            </a:r>
          </a:p>
        </p:txBody>
      </p:sp>
      <p:pic>
        <p:nvPicPr>
          <p:cNvPr id="10243" name="Picture 3" descr="C:\Users\54261\AppData\Roaming\Tencent\Users\542618634\QQ\WinTemp\RichOle\76IVV47IOHB]P]@RGF1U})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621" y="4334719"/>
            <a:ext cx="321945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54261\AppData\Roaming\Tencent\Users\542618634\QQ\WinTemp\RichOle\X801W%EAOEO8P0I%KRM6GKJ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97" y="4277568"/>
            <a:ext cx="44577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接箭头连接符 15"/>
          <p:cNvCxnSpPr/>
          <p:nvPr/>
        </p:nvCxnSpPr>
        <p:spPr>
          <a:xfrm flipV="1">
            <a:off x="5121761" y="4896802"/>
            <a:ext cx="176122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文本框 1"/>
          <p:cNvSpPr txBox="1"/>
          <p:nvPr/>
        </p:nvSpPr>
        <p:spPr>
          <a:xfrm>
            <a:off x="2247194" y="3521690"/>
            <a:ext cx="941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emmet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写法一样，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打头，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打头即可。如果不加标签名直接写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或者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会自动生成相应的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div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  <p:pic>
        <p:nvPicPr>
          <p:cNvPr id="10245" name="Picture 5" descr="C:\Users\54261\AppData\Roaming\Tencent\Users\542618634\QQ\WinTemp\RichOle\U9Y5YP)E]YAYNT~KD1YO%[M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875" y="5762602"/>
            <a:ext cx="28098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C:\Users\54261\AppData\Roaming\Tencent\Users\542618634\QQ\WinTemp\RichOle\V}0}8NC1VJHFQ)AVQ]`{CI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22" y="5562577"/>
            <a:ext cx="448627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接箭头连接符 19"/>
          <p:cNvCxnSpPr/>
          <p:nvPr/>
        </p:nvCxnSpPr>
        <p:spPr>
          <a:xfrm flipV="1">
            <a:off x="4845895" y="6192960"/>
            <a:ext cx="176122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17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2247195" y="21458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输出多行文本</a:t>
            </a:r>
          </a:p>
        </p:txBody>
      </p:sp>
      <p:sp>
        <p:nvSpPr>
          <p:cNvPr id="6" name="文本框 1"/>
          <p:cNvSpPr txBox="1"/>
          <p:nvPr/>
        </p:nvSpPr>
        <p:spPr>
          <a:xfrm>
            <a:off x="2247194" y="832815"/>
            <a:ext cx="507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采用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符号进行多行文本输出，注意缩进和空格。</a:t>
            </a:r>
          </a:p>
        </p:txBody>
      </p:sp>
      <p:pic>
        <p:nvPicPr>
          <p:cNvPr id="11265" name="Picture 1" descr="C:\Users\54261\AppData\Roaming\Tencent\Users\542618634\QQ\WinTemp\RichOle\2UP]8D34SY$)%NB(ZKIF`(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94" y="1358709"/>
            <a:ext cx="29527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54261\AppData\Roaming\Tencent\Users\542618634\QQ\WinTemp\RichOle\CB)VCWRBXG%9AJ]H3]2RFS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525" y="1349184"/>
            <a:ext cx="379095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V="1">
            <a:off x="5095082" y="2877946"/>
            <a:ext cx="1620306" cy="4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1267" name="Picture 3" descr="C:\Users\54261\AppData\Roaming\Tencent\Users\542618634\QQ\WinTemp\RichOle\C_P~OCO(}[XZH{$4K3END_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94" y="5041784"/>
            <a:ext cx="248602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54261\AppData\Roaming\Tencent\Users\542618634\QQ\WinTemp\RichOle\(%C1LW4I)AXN}8TG1V}LGB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02" y="4884621"/>
            <a:ext cx="35147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箭头连接符 20"/>
          <p:cNvCxnSpPr/>
          <p:nvPr/>
        </p:nvCxnSpPr>
        <p:spPr>
          <a:xfrm flipV="1">
            <a:off x="4140136" y="5961958"/>
            <a:ext cx="1620306" cy="4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文本框 1"/>
          <p:cNvSpPr txBox="1"/>
          <p:nvPr/>
        </p:nvSpPr>
        <p:spPr>
          <a:xfrm>
            <a:off x="9413189" y="5313543"/>
            <a:ext cx="1976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如果不加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符号就会被编译成一个标签对</a:t>
            </a:r>
          </a:p>
        </p:txBody>
      </p:sp>
    </p:spTree>
    <p:extLst>
      <p:ext uri="{BB962C8B-B14F-4D97-AF65-F5344CB8AC3E}">
        <p14:creationId xmlns:p14="http://schemas.microsoft.com/office/powerpoint/2010/main" val="2703665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2247195" y="214588"/>
            <a:ext cx="99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书写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"/>
          <p:cNvSpPr txBox="1"/>
          <p:nvPr/>
        </p:nvSpPr>
        <p:spPr>
          <a:xfrm>
            <a:off x="2247195" y="676253"/>
            <a:ext cx="507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script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后面有个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号。</a:t>
            </a:r>
          </a:p>
        </p:txBody>
      </p:sp>
      <p:pic>
        <p:nvPicPr>
          <p:cNvPr id="12289" name="Picture 1" descr="C:\Users\54261\AppData\Roaming\Tencent\Users\542618634\QQ\WinTemp\RichOle\$0Z2KPQ~)RR3)3Z0~~QRZ3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95" y="1273887"/>
            <a:ext cx="300037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C:\Users\54261\AppData\Roaming\Tencent\Users\542618634\QQ\WinTemp\RichOle\O3YCIB%)Q3I1C(K4PRIK}N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55" y="1326274"/>
            <a:ext cx="44196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箭头连接符 3"/>
          <p:cNvCxnSpPr>
            <a:stCxn id="12289" idx="3"/>
          </p:cNvCxnSpPr>
          <p:nvPr/>
        </p:nvCxnSpPr>
        <p:spPr>
          <a:xfrm flipV="1">
            <a:off x="5247570" y="1507249"/>
            <a:ext cx="11867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文本框 1"/>
          <p:cNvSpPr txBox="1"/>
          <p:nvPr/>
        </p:nvSpPr>
        <p:spPr>
          <a:xfrm>
            <a:off x="2247195" y="212028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变量的表示</a:t>
            </a:r>
          </a:p>
        </p:txBody>
      </p:sp>
      <p:sp>
        <p:nvSpPr>
          <p:cNvPr id="18" name="文本框 1"/>
          <p:cNvSpPr txBox="1"/>
          <p:nvPr/>
        </p:nvSpPr>
        <p:spPr>
          <a:xfrm>
            <a:off x="2230418" y="2776961"/>
            <a:ext cx="8472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区别于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，这里面的变量相当于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stylus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里的变量是用于帮助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渲染的，而不是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的变量。声明变量需要采用一个减号键。单行的情况下注意减号键后有个空格。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450" y="3547505"/>
            <a:ext cx="1794544" cy="2927940"/>
          </a:xfrm>
          <a:prstGeom prst="rect">
            <a:avLst/>
          </a:prstGeom>
        </p:spPr>
      </p:pic>
      <p:pic>
        <p:nvPicPr>
          <p:cNvPr id="12291" name="Picture 3" descr="C:\Users\54261\AppData\Roaming\Tencent\Users\542618634\QQ\WinTemp\RichOle\INVKC_ORC]MO4Z_O{14E0A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054" y="3618301"/>
            <a:ext cx="3472688" cy="282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箭头连接符 8"/>
          <p:cNvCxnSpPr>
            <a:stCxn id="7" idx="3"/>
            <a:endCxn id="12291" idx="1"/>
          </p:cNvCxnSpPr>
          <p:nvPr/>
        </p:nvCxnSpPr>
        <p:spPr>
          <a:xfrm>
            <a:off x="4118994" y="5011475"/>
            <a:ext cx="260060" cy="19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文本框 1"/>
          <p:cNvSpPr txBox="1"/>
          <p:nvPr/>
        </p:nvSpPr>
        <p:spPr>
          <a:xfrm>
            <a:off x="8207929" y="4282437"/>
            <a:ext cx="3175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而这里的条件语句，也是非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语句而是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自带的语句。用于帮助渲染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的。注意看条件语句成真的时候才会渲染出相应的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1684751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2104582" y="58370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列表渲染</a:t>
            </a:r>
          </a:p>
        </p:txBody>
      </p:sp>
      <p:sp>
        <p:nvSpPr>
          <p:cNvPr id="11" name="文本框 1"/>
          <p:cNvSpPr txBox="1"/>
          <p:nvPr/>
        </p:nvSpPr>
        <p:spPr>
          <a:xfrm>
            <a:off x="2104582" y="1045369"/>
            <a:ext cx="9497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在写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的时候，我们经常会遇见结构、样式都相同，而只是里面的内容不一样的情况。如果一个两个还好，一旦数量上去变成几十个几百个的话，靠手动复制粘贴、或者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emmet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都会变得很麻烦。实际上我们只需要输出这些同样的结构并填充不同的内容罢了。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的列表渲染，类似于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stylus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的列表渲染就给我们提供了这个便利。只需要维护一个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数组，就可以做到方便地循环渲染。</a:t>
            </a:r>
          </a:p>
        </p:txBody>
      </p:sp>
      <p:pic>
        <p:nvPicPr>
          <p:cNvPr id="13313" name="Picture 1" descr="C:\Users\54261\AppData\Roaming\Tencent\Users\542618634\QQ\WinTemp\RichOle\W1(MCNT@FS6B36@Q4JW`VE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582" y="2810312"/>
            <a:ext cx="21145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C:\Users\54261\AppData\Roaming\Tencent\Users\542618634\QQ\WinTemp\RichOle\LV[3EH@WDAUYADV]SXKHFM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582" y="5346294"/>
            <a:ext cx="46386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54261\AppData\Roaming\Tencent\Users\542618634\QQ\WinTemp\RichOle\6IHF8F{BWTQS7$4`N34}XI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298" y="4068777"/>
            <a:ext cx="263842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大括号 2"/>
          <p:cNvSpPr/>
          <p:nvPr/>
        </p:nvSpPr>
        <p:spPr>
          <a:xfrm>
            <a:off x="7029975" y="2810312"/>
            <a:ext cx="1157680" cy="3269407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"/>
          <p:cNvSpPr txBox="1"/>
          <p:nvPr/>
        </p:nvSpPr>
        <p:spPr>
          <a:xfrm>
            <a:off x="4777437" y="2918833"/>
            <a:ext cx="16942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注意这里红框里也就是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号的而后面不能带空格否则编译会出错。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然后直接回车缩进即可在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书写多行变量定义的代码</a:t>
            </a:r>
          </a:p>
        </p:txBody>
      </p:sp>
    </p:spTree>
    <p:extLst>
      <p:ext uri="{BB962C8B-B14F-4D97-AF65-F5344CB8AC3E}">
        <p14:creationId xmlns:p14="http://schemas.microsoft.com/office/powerpoint/2010/main" val="2434385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2104582" y="315257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block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代码块的用法</a:t>
            </a:r>
          </a:p>
        </p:txBody>
      </p:sp>
      <p:sp>
        <p:nvSpPr>
          <p:cNvPr id="11" name="文本框 1"/>
          <p:cNvSpPr txBox="1"/>
          <p:nvPr/>
        </p:nvSpPr>
        <p:spPr>
          <a:xfrm>
            <a:off x="2104582" y="1045369"/>
            <a:ext cx="9514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block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代码块是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组件化开发的一个重要属性。定义好相应的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block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代码块就可以方便地对预留的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block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位置进行替换。相同的部分不用改变只需改变不同的部分。光说还是有点抽象，看下图。</a:t>
            </a:r>
          </a:p>
        </p:txBody>
      </p:sp>
      <p:pic>
        <p:nvPicPr>
          <p:cNvPr id="14337" name="Picture 1" descr="C:\Users\54261\AppData\Roaming\Tencent\Users\542618634\QQ\WinTemp\RichOle\4EITIU0PHO)(1~1J`04RK%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821" y="1968699"/>
            <a:ext cx="27146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1"/>
          <p:cNvSpPr txBox="1"/>
          <p:nvPr/>
        </p:nvSpPr>
        <p:spPr>
          <a:xfrm>
            <a:off x="5224282" y="2629061"/>
            <a:ext cx="4009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如左图，此处预留了两个代码块，分别叫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title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。设这个文件叫做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index.jade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，接下来在同目录新建一个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layout.jade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。输入如左下图的东西。</a:t>
            </a:r>
          </a:p>
        </p:txBody>
      </p:sp>
      <p:pic>
        <p:nvPicPr>
          <p:cNvPr id="14339" name="Picture 3" descr="C:\Users\54261\AppData\Roaming\Tencent\Users\542618634\QQ\WinTemp\RichOle\}O2VQCXZ{V3B`MP3[MS9A]J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947" y="3490532"/>
            <a:ext cx="2583809" cy="312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"/>
          <p:cNvSpPr txBox="1"/>
          <p:nvPr/>
        </p:nvSpPr>
        <p:spPr>
          <a:xfrm>
            <a:off x="5224282" y="4444848"/>
            <a:ext cx="4009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于是将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layout.jade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编译之后就会出现右图，它将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title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的部分和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的部分分别替换成了自己的东西。注意，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layout.jade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第一句是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extends index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，从而指向了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来进行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block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代码块的替换。</a:t>
            </a:r>
          </a:p>
        </p:txBody>
      </p:sp>
      <p:pic>
        <p:nvPicPr>
          <p:cNvPr id="14340" name="Picture 4" descr="C:\Users\54261\AppData\Roaming\Tencent\Users\542618634\QQ\WinTemp\RichOle\{U`R8D62X]E8ASKVVU(_{F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970" y="4928313"/>
            <a:ext cx="26003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049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2104582" y="315257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include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"/>
          <p:cNvSpPr txBox="1"/>
          <p:nvPr/>
        </p:nvSpPr>
        <p:spPr>
          <a:xfrm>
            <a:off x="2104582" y="1045369"/>
            <a:ext cx="9514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include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组件化开发的一大特性。与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extends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block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不同的是，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include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是将外部文件引入当前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文件并渲染的方式。比如一个页面可以拆成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footer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，那么我就可以通过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include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来引入这三个部分。比如下图新建了一个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footer.jade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并写入页脚信息。</a:t>
            </a:r>
          </a:p>
        </p:txBody>
      </p:sp>
      <p:pic>
        <p:nvPicPr>
          <p:cNvPr id="15361" name="Picture 1" descr="C:\Users\54261\AppData\Roaming\Tencent\Users\542618634\QQ\WinTemp\RichOle\P`P6)W{]`{}[G{T%B[8W8Z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492" y="2969703"/>
            <a:ext cx="482917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C:\Users\54261\AppData\Roaming\Tencent\Users\542618634\QQ\WinTemp\RichOle\N}_9FYJ{`LMF2YIF2]CK_O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492" y="2237146"/>
            <a:ext cx="30384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54261\AppData\Roaming\Tencent\Users\542618634\QQ\WinTemp\RichOle\L3(L_7OF4OO{{N})O7`21%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702" y="2722921"/>
            <a:ext cx="38290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大括号 1"/>
          <p:cNvSpPr/>
          <p:nvPr/>
        </p:nvSpPr>
        <p:spPr>
          <a:xfrm>
            <a:off x="7080308" y="2237146"/>
            <a:ext cx="528507" cy="3923432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827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2104582" y="315257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mixin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（一）</a:t>
            </a:r>
          </a:p>
        </p:txBody>
      </p:sp>
      <p:sp>
        <p:nvSpPr>
          <p:cNvPr id="11" name="文本框 1"/>
          <p:cNvSpPr txBox="1"/>
          <p:nvPr/>
        </p:nvSpPr>
        <p:spPr>
          <a:xfrm>
            <a:off x="2104582" y="1045369"/>
            <a:ext cx="951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混合，相当于是用来预定义一些标签块方便直接引用的。采用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号引用。</a:t>
            </a:r>
          </a:p>
        </p:txBody>
      </p:sp>
      <p:sp>
        <p:nvSpPr>
          <p:cNvPr id="2" name="右大括号 1"/>
          <p:cNvSpPr/>
          <p:nvPr/>
        </p:nvSpPr>
        <p:spPr>
          <a:xfrm>
            <a:off x="5981350" y="2119700"/>
            <a:ext cx="528507" cy="3923432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385" name="Picture 1" descr="C:\Users\54261\AppData\Roaming\Tencent\Users\542618634\QQ\WinTemp\RichOle\FN283}_B[UKLJ72)CW5}6N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775" y="1572405"/>
            <a:ext cx="21431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C:\Users\54261\AppData\Roaming\Tencent\Users\542618634\QQ\WinTemp\RichOle\HWPRS[~~2V$D68IVUO4DR_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582" y="2919368"/>
            <a:ext cx="3093989" cy="367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54261\AppData\Roaming\Tencent\Users\542618634\QQ\WinTemp\RichOle\YNNFV~SX(I)0MHH`N277]E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591" y="1683148"/>
            <a:ext cx="3995364" cy="472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172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3983716" y="273312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mixin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（二）</a:t>
            </a:r>
          </a:p>
        </p:txBody>
      </p:sp>
      <p:sp>
        <p:nvSpPr>
          <p:cNvPr id="11" name="文本框 1"/>
          <p:cNvSpPr txBox="1"/>
          <p:nvPr/>
        </p:nvSpPr>
        <p:spPr>
          <a:xfrm>
            <a:off x="3983716" y="1003424"/>
            <a:ext cx="427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可以预先定义参数用实际参数来改变。</a:t>
            </a:r>
          </a:p>
        </p:txBody>
      </p:sp>
      <p:sp>
        <p:nvSpPr>
          <p:cNvPr id="2" name="右大括号 1"/>
          <p:cNvSpPr/>
          <p:nvPr/>
        </p:nvSpPr>
        <p:spPr>
          <a:xfrm>
            <a:off x="6206942" y="2111603"/>
            <a:ext cx="528507" cy="2511367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409" name="Picture 1" descr="C:\Users\54261\AppData\Roaming\Tencent\Users\542618634\QQ\WinTemp\RichOle\JC1$SXM}WOWJ36(PHNIAQL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625" y="1641203"/>
            <a:ext cx="18478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C:\Users\54261\AppData\Roaming\Tencent\Users\542618634\QQ\WinTemp\RichOle\C4[0(HE4M(MQ9VN7M%WSX%J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250" y="4446757"/>
            <a:ext cx="17526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C:\Users\54261\AppData\Roaming\Tencent\Users\542618634\QQ\WinTemp\RichOle\F[B85G6]1L}$[DHEBPT@BX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916" y="2795786"/>
            <a:ext cx="18859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830050" y="5434642"/>
            <a:ext cx="5374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常用的东西就这么多，要掌握组件化开发的思想，将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stylus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配合起来使用，效率将会大大提升。</a:t>
            </a:r>
          </a:p>
        </p:txBody>
      </p:sp>
    </p:spTree>
    <p:extLst>
      <p:ext uri="{BB962C8B-B14F-4D97-AF65-F5344CB8AC3E}">
        <p14:creationId xmlns:p14="http://schemas.microsoft.com/office/powerpoint/2010/main" val="2276185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TEAM-SZ</a:t>
            </a:r>
            <a:r>
              <a:rPr lang="zh-CN" altLang="en-US" dirty="0"/>
              <a:t>团队培训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.萍方-简" panose="020B0300000000000000" pitchFamily="34" charset="-122"/>
                <a:ea typeface=".萍方-简" panose="020B0300000000000000" pitchFamily="34" charset="-122"/>
              </a:rPr>
              <a:t>4.HTML</a:t>
            </a:r>
            <a:r>
              <a:rPr lang="zh-CN" altLang="en-US" dirty="0">
                <a:latin typeface=".萍方-简" panose="020B0300000000000000" pitchFamily="34" charset="-122"/>
                <a:ea typeface=".萍方-简" panose="020B0300000000000000" pitchFamily="34" charset="-122"/>
              </a:rPr>
              <a:t>模板引擎与</a:t>
            </a:r>
            <a:r>
              <a:rPr lang="en-US" altLang="zh-CN" dirty="0">
                <a:latin typeface=".萍方-简" panose="020B0300000000000000" pitchFamily="34" charset="-122"/>
                <a:ea typeface=".萍方-简" panose="020B0300000000000000" pitchFamily="34" charset="-122"/>
              </a:rPr>
              <a:t>CSS</a:t>
            </a:r>
            <a:r>
              <a:rPr lang="zh-CN" altLang="en-US" dirty="0">
                <a:latin typeface=".萍方-简" panose="020B0300000000000000" pitchFamily="34" charset="-122"/>
                <a:ea typeface=".萍方-简" panose="020B0300000000000000" pitchFamily="34" charset="-122"/>
              </a:rPr>
              <a:t>预处理器入门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54814" y="5015469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By Molunerfinn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15712" y="493852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完</a:t>
            </a:r>
          </a:p>
        </p:txBody>
      </p:sp>
    </p:spTree>
    <p:extLst>
      <p:ext uri="{BB962C8B-B14F-4D97-AF65-F5344CB8AC3E}">
        <p14:creationId xmlns:p14="http://schemas.microsoft.com/office/powerpoint/2010/main" val="121153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83045" y="2462344"/>
            <a:ext cx="7218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模板引擎以及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预处理器都有很多种实现的方式。比如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模板引擎有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Ejs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等等；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预处理器有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Less,Sass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Stylus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等等。本文只取其中各一。分别讲述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Stylus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的特性、使用。不对其他的模板引擎和预处理器进行描述。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84525" y="15656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版本推荐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783044" y="3829745"/>
            <a:ext cx="7218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挑选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Stylus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的理由：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都是诞生在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Nodejs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社区，原生支持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nodejs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，是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nodejs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的亲儿子。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二者都是所在同类工具语言里语法最简洁，入门难度最小的语言。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33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12660" y="352338"/>
            <a:ext cx="3945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预处理器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——Stylus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12660" y="1132514"/>
            <a:ext cx="9344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写在前头：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需要安装一些依赖让工具自动帮助我们自动将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Stylus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编译成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1.Nodejs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环境下安装一些依赖。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打开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cmd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，输入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npm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install stylus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autoprefixer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-stylus nib –g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回车安装。报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warn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警告无所谓，报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error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错误需要及时查看错误信息。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2.Sublime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下安装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Stylus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插件支持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Ctrl+shift+p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打开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package control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stylus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安装同名插件包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同时再安装一个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Autoprefixer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的插件包用于自动补全兼容性前缀。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25" name="Picture 1" descr="C:\Users\54261\AppData\Roaming\Tencent\Users\542618634\QQ\WinTemp\RichOle\%GK%J`S8Y[2DJZ9N~{DC{0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660" y="3624044"/>
            <a:ext cx="40576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5974996" y="3765282"/>
            <a:ext cx="50816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打开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sublime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user-setting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，输入如图所示的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Stylus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的配置：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"Stylus":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{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"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compileOnSave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": true,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"compress": false,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"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useAutoPrefixer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": true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},</a:t>
            </a:r>
          </a:p>
        </p:txBody>
      </p:sp>
    </p:spTree>
    <p:extLst>
      <p:ext uri="{BB962C8B-B14F-4D97-AF65-F5344CB8AC3E}">
        <p14:creationId xmlns:p14="http://schemas.microsoft.com/office/powerpoint/2010/main" val="132024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830673" y="460609"/>
            <a:ext cx="50816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打开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Atuoprefixer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user-setting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，输入如图所示的配置：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"browsers": ["last 10 versions"],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"cascade": true,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"remove": true,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"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prefixOnSave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": false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979" y="509760"/>
            <a:ext cx="4505325" cy="1990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57894" y="4039055"/>
            <a:ext cx="7063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Stylus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默认的文件类型结尾是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，为了能够让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sublime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自动打开这类文件，需要手动右键一个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文件打开属性。然后将其的打开方式修改为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Sublime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即可。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Sublime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将会自动关联此类格式的文件。同理，之后的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也是一样。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979" y="2659657"/>
            <a:ext cx="2617355" cy="395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7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53937" y="5002706"/>
            <a:ext cx="9378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Stylus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里，原本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里的花括号、分号甚至是冒号，你都可以不必再写。取而代之的，是严格的缩进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类似于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，虽然简单但是格式要求严格。这个带来的好处很明显，代码规范，并且熟练起来书写效率能够提升很多。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53938" y="260059"/>
            <a:ext cx="3945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预处理器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——Stylus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53937" y="1016467"/>
            <a:ext cx="9378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借用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的宣传语，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Write less, do more. Stylus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也一样，它是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hero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。简洁的语法强大的功能让它能够在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预处理界占有很重要的一席之地。虽然目前比较小众，但是好用就够了。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937" y="2176943"/>
            <a:ext cx="4829175" cy="228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140" y="2611594"/>
            <a:ext cx="3829050" cy="1733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03140" y="219426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6146"/>
                </a:solidFill>
              </a:rPr>
              <a:t>Stylus</a:t>
            </a:r>
            <a:endParaRPr lang="zh-CN" altLang="en-US" dirty="0">
              <a:solidFill>
                <a:srgbClr val="FF6146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6583112" y="3590488"/>
            <a:ext cx="8159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41006" y="994732"/>
            <a:ext cx="46133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Stylus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里，变量的命名，只需要一个等号用来赋值即可。等号右边是属性值，等号左边是变量名。注意查看左边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stylus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的写法，右边是渲染成的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的样式。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color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被成功渲染成了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#000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。这种有歧义的写法虽然不建议，但是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stylus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还是能够正常解析。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13997" y="21811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</a:t>
            </a:r>
          </a:p>
        </p:txBody>
      </p:sp>
      <p:pic>
        <p:nvPicPr>
          <p:cNvPr id="1025" name="Picture 1" descr="C:\Users\54261\AppData\Roaming\Tencent\Users\542618634\QQ\WinTemp\RichOle\BCN93I5FWQEDUVJW9QGMDQ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997" y="852720"/>
            <a:ext cx="214312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789" y="871770"/>
            <a:ext cx="2571750" cy="200025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4090010" y="1871895"/>
            <a:ext cx="6240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013996" y="306192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函数（一）</a:t>
            </a:r>
          </a:p>
        </p:txBody>
      </p:sp>
      <p:pic>
        <p:nvPicPr>
          <p:cNvPr id="1027" name="Picture 3" descr="C:\Users\54261\AppData\Roaming\Tencent\Users\542618634\QQ\WinTemp\RichOle\2FCT9OM[40FVW}TIS@5HZ`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34" y="3775046"/>
            <a:ext cx="20002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/>
          <p:cNvSpPr txBox="1"/>
          <p:nvPr/>
        </p:nvSpPr>
        <p:spPr>
          <a:xfrm>
            <a:off x="7341006" y="3957444"/>
            <a:ext cx="4613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Stylus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里，函数的定义直接用函数名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括号就能表示。然后在函数下用缩进写好相应的属性。引用的时候直接引用函数名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括号即可引入函数。</a:t>
            </a:r>
          </a:p>
        </p:txBody>
      </p:sp>
      <p:pic>
        <p:nvPicPr>
          <p:cNvPr id="1028" name="Picture 4" descr="C:\Users\54261\AppData\Roaming\Tencent\Users\542618634\QQ\WinTemp\RichOle\K)10J0V(${7ID{W@}F)J~L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282" y="3775046"/>
            <a:ext cx="259225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接箭头连接符 17"/>
          <p:cNvCxnSpPr/>
          <p:nvPr/>
        </p:nvCxnSpPr>
        <p:spPr>
          <a:xfrm>
            <a:off x="4009620" y="5044942"/>
            <a:ext cx="7847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07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80947" y="1606024"/>
            <a:ext cx="4613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既然是函数必然是可以加入参数。在括号内加入形参，在引用的时候加入相应的参数就能渲染出相应的结果。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13996" y="23454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函数（二）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080947" y="4560482"/>
            <a:ext cx="4613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函数也不一定是只能加入样式信息。也可以写成如左图所示的一些常用函数形式。用于某些辅助运算。</a:t>
            </a:r>
          </a:p>
        </p:txBody>
      </p:sp>
      <p:pic>
        <p:nvPicPr>
          <p:cNvPr id="2049" name="Picture 1" descr="C:\Users\54261\AppData\Roaming\Tencent\Users\542618634\QQ\WinTemp\RichOle\_PB`]9VAN$)6~`PYE()317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996" y="800864"/>
            <a:ext cx="20859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172" y="1038989"/>
            <a:ext cx="2219325" cy="205740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3994024" y="2067689"/>
            <a:ext cx="6240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995" y="4605323"/>
            <a:ext cx="1276350" cy="55245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013995" y="377059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函数（三）</a:t>
            </a:r>
          </a:p>
        </p:txBody>
      </p:sp>
    </p:spTree>
    <p:extLst>
      <p:ext uri="{BB962C8B-B14F-4D97-AF65-F5344CB8AC3E}">
        <p14:creationId xmlns:p14="http://schemas.microsoft.com/office/powerpoint/2010/main" val="204800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13996" y="23454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嵌套书写（一）</a:t>
            </a:r>
          </a:p>
        </p:txBody>
      </p:sp>
      <p:pic>
        <p:nvPicPr>
          <p:cNvPr id="3073" name="Picture 1" descr="C:\Users\54261\AppData\Roaming\Tencent\Users\542618634\QQ\WinTemp\RichOle\})62]`4@$L_N)$0_)]N7{@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637" y="757769"/>
            <a:ext cx="22669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368" y="914931"/>
            <a:ext cx="2238375" cy="288607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4285573" y="3272368"/>
            <a:ext cx="81180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533953" y="914931"/>
            <a:ext cx="44035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嵌套书写可以说是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预处理器都有的一项特性。正常我们写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，父子关系通常只能用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 “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或者”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“来表示。但是对于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Stylus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来说，这样的表示还是不太清晰。于是可以支持嵌套书写，让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跟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一样有结构化的书写方式，这样让整体层次结构更加清晰。同时需要注意缩进正确。比如左图的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标签就是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div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标签的子元素。渲染到右图，就变成了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div 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  <p:pic>
        <p:nvPicPr>
          <p:cNvPr id="3074" name="Picture 2" descr="C:\Users\54261\AppData\Roaming\Tencent\Users\542618634\QQ\WinTemp\RichOle\PHXT%~M(A5%}HNV`9Y_4`F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408" y="4151084"/>
            <a:ext cx="4320330" cy="243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7533953" y="5047152"/>
            <a:ext cx="4403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要渲染成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div &gt; 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形式的，在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stylus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里的写法如左图。</a:t>
            </a:r>
          </a:p>
        </p:txBody>
      </p:sp>
      <p:sp>
        <p:nvSpPr>
          <p:cNvPr id="8" name="AutoShape 3" descr="C:\Users\54261\Documents\Tencent Files\542618634\Image\Group\Image4\A6G~A}0O[B4MY2X0Nl89X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775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1619</TotalTime>
  <Words>2640</Words>
  <Application>Microsoft Office PowerPoint</Application>
  <PresentationFormat>宽屏</PresentationFormat>
  <Paragraphs>122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.萍方-简</vt:lpstr>
      <vt:lpstr>华文楷体</vt:lpstr>
      <vt:lpstr>微软雅黑 Light</vt:lpstr>
      <vt:lpstr>Arial</vt:lpstr>
      <vt:lpstr>Corbel</vt:lpstr>
      <vt:lpstr>视差</vt:lpstr>
      <vt:lpstr>TEAM-SZ团队培训</vt:lpstr>
      <vt:lpstr>HTML模板引擎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TEAM-SZ团队培训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TEAM-SZ团队培训</dc:title>
  <dc:creator>Finn Moluner</dc:creator>
  <cp:lastModifiedBy>Finn Moluner</cp:lastModifiedBy>
  <cp:revision>668</cp:revision>
  <dcterms:created xsi:type="dcterms:W3CDTF">2016-08-20T10:53:40Z</dcterms:created>
  <dcterms:modified xsi:type="dcterms:W3CDTF">2016-08-29T14:31:29Z</dcterms:modified>
</cp:coreProperties>
</file>