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6" r:id="rId7"/>
  </p:sldIdLst>
  <p:sldSz cx="10160000" cy="5715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76" y="60"/>
      </p:cViewPr>
      <p:guideLst>
        <p:guide orient="horz" pos="2214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8000" y="5296958"/>
            <a:ext cx="2370667" cy="304271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71333" y="5296958"/>
            <a:ext cx="3217333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81334" y="5296958"/>
            <a:ext cx="2370667" cy="304271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tags" Target="../tags/tag53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42" Type="http://schemas.openxmlformats.org/officeDocument/2006/relationships/image" Target="../media/image15.png"/><Relationship Id="rId47" Type="http://schemas.openxmlformats.org/officeDocument/2006/relationships/image" Target="../media/image37.png"/><Relationship Id="rId50" Type="http://schemas.openxmlformats.org/officeDocument/2006/relationships/image" Target="../media/image40.png"/><Relationship Id="rId55" Type="http://schemas.openxmlformats.org/officeDocument/2006/relationships/image" Target="../media/image45.png"/><Relationship Id="rId63" Type="http://schemas.openxmlformats.org/officeDocument/2006/relationships/image" Target="../media/image53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tags" Target="../tags/tag43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tags" Target="../tags/tag54.xml"/><Relationship Id="rId45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image" Target="../media/image48.png"/><Relationship Id="rId5" Type="http://schemas.openxmlformats.org/officeDocument/2006/relationships/tags" Target="../tags/tag19.xml"/><Relationship Id="rId61" Type="http://schemas.openxmlformats.org/officeDocument/2006/relationships/image" Target="../media/image51.png"/><Relationship Id="rId19" Type="http://schemas.openxmlformats.org/officeDocument/2006/relationships/tags" Target="../tags/tag3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43" Type="http://schemas.openxmlformats.org/officeDocument/2006/relationships/image" Target="../media/image16.png"/><Relationship Id="rId48" Type="http://schemas.openxmlformats.org/officeDocument/2006/relationships/image" Target="../media/image38.png"/><Relationship Id="rId56" Type="http://schemas.openxmlformats.org/officeDocument/2006/relationships/image" Target="../media/image46.png"/><Relationship Id="rId64" Type="http://schemas.openxmlformats.org/officeDocument/2006/relationships/image" Target="../media/image54.png"/><Relationship Id="rId8" Type="http://schemas.openxmlformats.org/officeDocument/2006/relationships/tags" Target="../tags/tag22.xml"/><Relationship Id="rId51" Type="http://schemas.openxmlformats.org/officeDocument/2006/relationships/image" Target="../media/image41.png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46" Type="http://schemas.openxmlformats.org/officeDocument/2006/relationships/image" Target="../media/image36.png"/><Relationship Id="rId59" Type="http://schemas.openxmlformats.org/officeDocument/2006/relationships/image" Target="../media/image49.png"/><Relationship Id="rId20" Type="http://schemas.openxmlformats.org/officeDocument/2006/relationships/tags" Target="../tags/tag34.xml"/><Relationship Id="rId41" Type="http://schemas.openxmlformats.org/officeDocument/2006/relationships/slideLayout" Target="../slideLayouts/slideLayout7.xml"/><Relationship Id="rId54" Type="http://schemas.openxmlformats.org/officeDocument/2006/relationships/image" Target="../media/image44.png"/><Relationship Id="rId62" Type="http://schemas.openxmlformats.org/officeDocument/2006/relationships/image" Target="../media/image5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49" Type="http://schemas.openxmlformats.org/officeDocument/2006/relationships/image" Target="../media/image39.png"/><Relationship Id="rId57" Type="http://schemas.openxmlformats.org/officeDocument/2006/relationships/image" Target="../media/image47.png"/><Relationship Id="rId10" Type="http://schemas.openxmlformats.org/officeDocument/2006/relationships/tags" Target="../tags/tag24.xml"/><Relationship Id="rId31" Type="http://schemas.openxmlformats.org/officeDocument/2006/relationships/tags" Target="../tags/tag45.xml"/><Relationship Id="rId44" Type="http://schemas.openxmlformats.org/officeDocument/2006/relationships/image" Target="../media/image34.png"/><Relationship Id="rId52" Type="http://schemas.openxmlformats.org/officeDocument/2006/relationships/image" Target="../media/image42.png"/><Relationship Id="rId60" Type="http://schemas.openxmlformats.org/officeDocument/2006/relationships/image" Target="../media/image50.png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70" y="0"/>
            <a:ext cx="10160000" cy="5715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88900" y="-88900"/>
            <a:ext cx="5068944" cy="5862867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4910021" cy="5714309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-88900" y="-88900"/>
            <a:ext cx="7365723" cy="5873231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7210946" cy="571500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-88900" y="-88900"/>
            <a:ext cx="6402513" cy="5873231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0" y="0"/>
            <a:ext cx="6252573" cy="5715000"/>
          </a:xfrm>
          <a:prstGeom prst="rect">
            <a:avLst/>
          </a:prstGeom>
          <a:ln>
            <a:noFill/>
          </a:ln>
        </p:spPr>
      </p:pic>
      <p:pic>
        <p:nvPicPr>
          <p:cNvPr id="11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0" y="0"/>
            <a:ext cx="6252573" cy="5715000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6070600" y="4051300"/>
            <a:ext cx="556230" cy="671621"/>
          </a:xfrm>
          <a:prstGeom prst="rect">
            <a:avLst/>
          </a:prstGeom>
          <a:ln>
            <a:noFill/>
          </a:ln>
        </p:spPr>
      </p:pic>
      <p:sp>
        <p:nvSpPr>
          <p:cNvPr id="13" name="New shape"/>
          <p:cNvSpPr/>
          <p:nvPr/>
        </p:nvSpPr>
        <p:spPr>
          <a:xfrm>
            <a:off x="7923041" y="5041900"/>
            <a:ext cx="1760709" cy="3051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r" eaLnBrk="1" latinLnBrk="0" hangingPunct="0">
              <a:lnSpc>
                <a:spcPct val="100000"/>
              </a:lnSpc>
            </a:pPr>
            <a:endParaRPr sz="20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568065" y="1057275"/>
            <a:ext cx="6054090" cy="6864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altLang="zh-CN" sz="4500" b="1">
                <a:solidFill>
                  <a:srgbClr val="FFFFFF"/>
                </a:solidFill>
                <a:latin typeface="Arial" panose="020B0604020202020204"/>
              </a:rPr>
              <a:t>Give the color see see</a:t>
            </a:r>
          </a:p>
        </p:txBody>
      </p:sp>
      <p:sp>
        <p:nvSpPr>
          <p:cNvPr id="15" name="New shape"/>
          <p:cNvSpPr/>
          <p:nvPr/>
        </p:nvSpPr>
        <p:spPr>
          <a:xfrm>
            <a:off x="4504055" y="2640965"/>
            <a:ext cx="5102860" cy="6153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 eaLnBrk="1" latinLnBrk="0" hangingPunct="0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Team Members: Xiaoran Chen</a:t>
            </a:r>
            <a:r>
              <a:rPr lang="zh-CN" altLang="en-US" sz="2000" b="1">
                <a:solidFill>
                  <a:srgbClr val="FFFFFF"/>
                </a:solidFill>
                <a:latin typeface="Arial" panose="020B0604020202020204"/>
              </a:rPr>
              <a:t>、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/>
              </a:rPr>
              <a:t>Linxuan Du</a:t>
            </a:r>
            <a:r>
              <a:rPr lang="zh-CN" altLang="en-US" sz="2000" b="1">
                <a:solidFill>
                  <a:srgbClr val="FFFFFF"/>
                </a:solidFill>
                <a:latin typeface="Arial" panose="020B0604020202020204"/>
              </a:rPr>
              <a:t>、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/>
              </a:rPr>
              <a:t>Guangyuan Zhang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19955" y="3829685"/>
            <a:ext cx="3943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Advisor: Ting Zheng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9955" y="4729480"/>
            <a:ext cx="4863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Project Name: Smart Fish Tank Based on STM32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  <p:bldP spid="14" grpId="0" bldLvl="0" animBg="1"/>
      <p:bldP spid="1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0" y="-22225"/>
            <a:ext cx="4024630" cy="412686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0" y="-22860"/>
            <a:ext cx="3186055" cy="2159967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-100965" y="193040"/>
            <a:ext cx="4175760" cy="83248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Motivation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und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 &amp;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Motiv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ati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on</a:t>
            </a:r>
            <a:endParaRPr lang="en-US" altLang="zh-CN" sz="4400" b="1" dirty="0">
              <a:solidFill>
                <a:srgbClr val="1557AE"/>
              </a:solidFill>
              <a:latin typeface="Arial" panose="020B0604020202020204"/>
              <a:sym typeface="+mn-ea"/>
            </a:endParaRPr>
          </a:p>
        </p:txBody>
      </p:sp>
      <p:pic>
        <p:nvPicPr>
          <p:cNvPr id="5" name="New picture"/>
          <p:cNvPicPr/>
          <p:nvPr>
            <p:custDataLst>
              <p:tags r:id="rId1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2882900" y="160020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6" name="New shape"/>
          <p:cNvSpPr/>
          <p:nvPr>
            <p:custDataLst>
              <p:tags r:id="rId2"/>
            </p:custDataLst>
          </p:nvPr>
        </p:nvSpPr>
        <p:spPr>
          <a:xfrm>
            <a:off x="2959100" y="163830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01</a:t>
            </a:r>
          </a:p>
        </p:txBody>
      </p:sp>
      <p:pic>
        <p:nvPicPr>
          <p:cNvPr id="7" name="New picture"/>
          <p:cNvPicPr/>
          <p:nvPr>
            <p:custDataLst>
              <p:tags r:id="rId3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2870200" y="307467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8" name="New shape"/>
          <p:cNvSpPr/>
          <p:nvPr>
            <p:custDataLst>
              <p:tags r:id="rId4"/>
            </p:custDataLst>
          </p:nvPr>
        </p:nvSpPr>
        <p:spPr>
          <a:xfrm>
            <a:off x="2946400" y="311277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zh-CN" sz="2335" b="1">
                <a:solidFill>
                  <a:srgbClr val="FFFFFF"/>
                </a:solidFill>
                <a:latin typeface="Arial" panose="020B0604020202020204"/>
              </a:rPr>
              <a:t>2</a:t>
            </a:r>
          </a:p>
        </p:txBody>
      </p:sp>
      <p:pic>
        <p:nvPicPr>
          <p:cNvPr id="13" name="New picture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8763000" y="4229100"/>
            <a:ext cx="1402666" cy="1487655"/>
          </a:xfrm>
          <a:prstGeom prst="rect">
            <a:avLst/>
          </a:prstGeom>
          <a:ln>
            <a:noFill/>
          </a:ln>
        </p:spPr>
      </p:pic>
      <p:sp>
        <p:nvSpPr>
          <p:cNvPr id="14" name="New shape"/>
          <p:cNvSpPr/>
          <p:nvPr>
            <p:custDataLst>
              <p:tags r:id="rId5"/>
            </p:custDataLst>
          </p:nvPr>
        </p:nvSpPr>
        <p:spPr>
          <a:xfrm>
            <a:off x="3683000" y="1638300"/>
            <a:ext cx="1805204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400" b="1">
                <a:solidFill>
                  <a:srgbClr val="1557AE"/>
                </a:solidFill>
                <a:latin typeface="Arial" panose="020B0604020202020204"/>
              </a:rPr>
              <a:t>Background</a:t>
            </a: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16" name="New shape"/>
          <p:cNvSpPr/>
          <p:nvPr>
            <p:custDataLst>
              <p:tags r:id="rId6"/>
            </p:custDataLst>
          </p:nvPr>
        </p:nvSpPr>
        <p:spPr>
          <a:xfrm>
            <a:off x="3721100" y="1993265"/>
            <a:ext cx="5075555" cy="7385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With the development of science and technology, intelligent control system is more and more widely used in home and industry. </a:t>
            </a:r>
          </a:p>
        </p:txBody>
      </p:sp>
      <p:sp>
        <p:nvSpPr>
          <p:cNvPr id="17" name="New shape"/>
          <p:cNvSpPr/>
          <p:nvPr>
            <p:custDataLst>
              <p:tags r:id="rId7"/>
            </p:custDataLst>
          </p:nvPr>
        </p:nvSpPr>
        <p:spPr>
          <a:xfrm>
            <a:off x="6896100" y="189230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19" name="New shape"/>
          <p:cNvSpPr/>
          <p:nvPr>
            <p:custDataLst>
              <p:tags r:id="rId8"/>
            </p:custDataLst>
          </p:nvPr>
        </p:nvSpPr>
        <p:spPr>
          <a:xfrm>
            <a:off x="3683000" y="311277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altLang="zh-CN" sz="2400" b="1">
                <a:solidFill>
                  <a:srgbClr val="1557AE"/>
                </a:solidFill>
                <a:latin typeface="Arial" panose="020B0604020202020204"/>
              </a:rPr>
              <a:t>Problem</a:t>
            </a:r>
            <a:endParaRPr lang="en-US" alt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20" name="New shape"/>
          <p:cNvSpPr/>
          <p:nvPr>
            <p:custDataLst>
              <p:tags r:id="rId9"/>
            </p:custDataLst>
          </p:nvPr>
        </p:nvSpPr>
        <p:spPr>
          <a:xfrm>
            <a:off x="3721100" y="3463925"/>
            <a:ext cx="5480050" cy="749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At present, the intelligent fish tank system on the market has a single function and lacks comprehensive environmental monitoring and automatic control functions.</a:t>
            </a:r>
          </a:p>
        </p:txBody>
      </p:sp>
      <p:sp>
        <p:nvSpPr>
          <p:cNvPr id="21" name="New shape"/>
          <p:cNvSpPr/>
          <p:nvPr/>
        </p:nvSpPr>
        <p:spPr>
          <a:xfrm>
            <a:off x="183826" y="749300"/>
            <a:ext cx="1919618" cy="46164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ctr" eaLnBrk="1" latinLnBrk="0" hangingPunct="0">
              <a:lnSpc>
                <a:spcPct val="100000"/>
              </a:lnSpc>
            </a:pPr>
            <a:endParaRPr lang="zh-CN" sz="3000" b="0">
              <a:solidFill>
                <a:srgbClr val="1557AE"/>
              </a:solidFill>
              <a:latin typeface="+mj-ea"/>
            </a:endParaRPr>
          </a:p>
        </p:txBody>
      </p:sp>
      <p:pic>
        <p:nvPicPr>
          <p:cNvPr id="24" name="New picture"/>
          <p:cNvPicPr/>
          <p:nvPr>
            <p:custDataLst>
              <p:tags r:id="rId10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2870200" y="447548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25" name="New shape"/>
          <p:cNvSpPr/>
          <p:nvPr>
            <p:custDataLst>
              <p:tags r:id="rId11"/>
            </p:custDataLst>
          </p:nvPr>
        </p:nvSpPr>
        <p:spPr>
          <a:xfrm>
            <a:off x="2946400" y="451358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zh-CN" sz="2335" b="1">
                <a:solidFill>
                  <a:srgbClr val="FFFFFF"/>
                </a:solidFill>
                <a:latin typeface="Arial" panose="020B0604020202020204"/>
              </a:rPr>
              <a:t>3</a:t>
            </a:r>
          </a:p>
        </p:txBody>
      </p:sp>
      <p:sp>
        <p:nvSpPr>
          <p:cNvPr id="26" name="New shape"/>
          <p:cNvSpPr/>
          <p:nvPr>
            <p:custDataLst>
              <p:tags r:id="rId12"/>
            </p:custDataLst>
          </p:nvPr>
        </p:nvSpPr>
        <p:spPr>
          <a:xfrm>
            <a:off x="3683000" y="451358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400" b="1">
                <a:solidFill>
                  <a:srgbClr val="1557AE"/>
                </a:solidFill>
                <a:latin typeface="Arial" panose="020B0604020202020204"/>
              </a:rPr>
              <a:t>Motivation</a:t>
            </a: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27" name="New shape"/>
          <p:cNvSpPr/>
          <p:nvPr>
            <p:custDataLst>
              <p:tags r:id="rId13"/>
            </p:custDataLst>
          </p:nvPr>
        </p:nvSpPr>
        <p:spPr>
          <a:xfrm>
            <a:off x="3711575" y="4873625"/>
            <a:ext cx="4593590" cy="7385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Our goal is to develop a fish tank that can achieve environmental monitoring and automatic control</a:t>
            </a:r>
            <a:r>
              <a:rPr lang="en-US" sz="1600" b="1">
                <a:solidFill>
                  <a:srgbClr val="808080"/>
                </a:solidFill>
                <a:latin typeface="微软雅黑" panose="020B050302020402020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ldLvl="0" animBg="1"/>
      <p:bldP spid="3" grpId="0" bldLvl="0" animBg="1"/>
      <p:bldP spid="4" grpId="3" bldLvl="0" animBg="1"/>
      <p:bldP spid="5" grpId="5" bldLvl="0" animBg="1"/>
      <p:bldP spid="7" grpId="7" bldLvl="0" animBg="1"/>
      <p:bldP spid="13" grpId="2"/>
      <p:bldP spid="21" grpId="4" bldLvl="0" animBg="1"/>
      <p:bldP spid="24" grpId="7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36675" cy="115125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02945" cy="572135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70840" y="1200785"/>
            <a:ext cx="389255" cy="30861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48200" y="1263650"/>
            <a:ext cx="364490" cy="300990"/>
          </a:xfrm>
          <a:prstGeom prst="rect">
            <a:avLst/>
          </a:prstGeom>
          <a:ln>
            <a:noFill/>
          </a:ln>
        </p:spPr>
      </p:pic>
      <p:sp>
        <p:nvSpPr>
          <p:cNvPr id="13" name="New shape"/>
          <p:cNvSpPr/>
          <p:nvPr/>
        </p:nvSpPr>
        <p:spPr>
          <a:xfrm>
            <a:off x="5181600" y="2171700"/>
            <a:ext cx="1857375" cy="3556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/>
            <a:endParaRPr lang="zh-CN" sz="1000" b="0">
              <a:solidFill>
                <a:srgbClr val="7F7F7F"/>
              </a:solidFill>
              <a:latin typeface="微软雅黑" panose="020B0503020204020204" charset="-122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5080000" y="1151255"/>
            <a:ext cx="4891405" cy="3556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/>
            <a:r>
              <a:rPr lang="zh-CN" sz="1400" b="0">
                <a:solidFill>
                  <a:srgbClr val="7F7F7F"/>
                </a:solidFill>
                <a:latin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1557AE"/>
                </a:solidFill>
              </a:rPr>
              <a:t>Goals</a:t>
            </a:r>
            <a:endParaRPr lang="zh-CN" sz="1400" b="0">
              <a:solidFill>
                <a:srgbClr val="7F7F7F"/>
              </a:solidFill>
              <a:latin typeface="微软雅黑" panose="020B0503020204020204" charset="-122"/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Achieve comprehensive environmental monitoring</a:t>
            </a: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Provides intuitive TFT touch screen display interface</a:t>
            </a: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Realize automatic control function</a:t>
            </a: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Supports manual and automatic modes</a:t>
            </a: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With alarm function</a:t>
            </a: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Supports threshold adjustment</a:t>
            </a:r>
          </a:p>
        </p:txBody>
      </p:sp>
      <p:sp>
        <p:nvSpPr>
          <p:cNvPr id="15" name="New shape"/>
          <p:cNvSpPr/>
          <p:nvPr/>
        </p:nvSpPr>
        <p:spPr>
          <a:xfrm>
            <a:off x="183515" y="12065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O</a:t>
            </a:r>
            <a:r>
              <a:rPr lang="en-US" sz="4400" dirty="0">
                <a:solidFill>
                  <a:srgbClr val="1557AE"/>
                </a:solidFill>
                <a:sym typeface="+mn-ea"/>
              </a:rPr>
              <a:t>NSTRAINTS </a:t>
            </a:r>
            <a:r>
              <a:rPr lang="en-US" altLang="zh-CN" sz="4400" dirty="0">
                <a:solidFill>
                  <a:srgbClr val="1557AE"/>
                </a:solidFill>
                <a:sym typeface="+mn-ea"/>
              </a:rPr>
              <a:t>&amp; GOALS</a:t>
            </a:r>
            <a:endParaRPr lang="en-US" altLang="zh-CN" sz="4400" b="1" dirty="0">
              <a:solidFill>
                <a:srgbClr val="1557AE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0095" y="1057275"/>
            <a:ext cx="4152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1557AE"/>
                </a:solidFill>
              </a:rPr>
              <a:t>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Cost</a:t>
            </a:r>
            <a:r>
              <a:rPr lang="zh-CN" altLang="en-US" sz="2000">
                <a:solidFill>
                  <a:srgbClr val="1557AE"/>
                </a:solidFill>
              </a:rPr>
              <a:t>: The system needs to be economical.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Time consumption</a:t>
            </a:r>
            <a:r>
              <a:rPr lang="zh-CN" altLang="en-US" sz="2000">
                <a:solidFill>
                  <a:srgbClr val="1557AE"/>
                </a:solidFill>
              </a:rPr>
              <a:t>: System installation and maintenance should be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Technical requirements</a:t>
            </a:r>
            <a:r>
              <a:rPr lang="zh-CN" altLang="en-US" sz="2000">
                <a:solidFill>
                  <a:srgbClr val="1557AE"/>
                </a:solidFill>
              </a:rPr>
              <a:t>: The system should be easy to program and expand.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Suitability</a:t>
            </a:r>
            <a:r>
              <a:rPr lang="zh-CN" altLang="en-US" sz="2000">
                <a:solidFill>
                  <a:srgbClr val="1557AE"/>
                </a:solidFill>
              </a:rPr>
              <a:t>: The system should be suitable for different types of fish tanks.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7660" y="2785745"/>
            <a:ext cx="79461" cy="259113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087745" y="4013200"/>
            <a:ext cx="86995" cy="246380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099935" y="697230"/>
            <a:ext cx="77470" cy="255270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225800" y="2514600"/>
            <a:ext cx="4239091" cy="141303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755900" y="2387600"/>
            <a:ext cx="5023340" cy="1672144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083300" y="2451100"/>
            <a:ext cx="654347" cy="215582"/>
          </a:xfrm>
          <a:prstGeom prst="rect">
            <a:avLst/>
          </a:prstGeom>
          <a:ln>
            <a:noFill/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477000" y="3759200"/>
            <a:ext cx="700642" cy="230092"/>
          </a:xfrm>
          <a:prstGeom prst="rect">
            <a:avLst/>
          </a:prstGeom>
          <a:ln>
            <a:noFill/>
          </a:ln>
        </p:spPr>
      </p:pic>
      <p:sp>
        <p:nvSpPr>
          <p:cNvPr id="11" name="New shape"/>
          <p:cNvSpPr/>
          <p:nvPr/>
        </p:nvSpPr>
        <p:spPr>
          <a:xfrm>
            <a:off x="6236335" y="4018915"/>
            <a:ext cx="154305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3: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Make it</a:t>
            </a:r>
            <a:endParaRPr lang="zh-CN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l" eaLnBrk="1" latinLnBrk="0" hangingPunct="0"/>
            <a:endParaRPr lang="zh-CN" sz="1500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2" name="New shape"/>
          <p:cNvSpPr/>
          <p:nvPr/>
        </p:nvSpPr>
        <p:spPr>
          <a:xfrm>
            <a:off x="471170" y="3074035"/>
            <a:ext cx="3154045" cy="603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40000"/>
              </a:lnSpc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</a:t>
            </a: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 Hardware design</a:t>
            </a: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Software development</a:t>
            </a: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Cloud platform integration</a:t>
            </a: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User interface design</a:t>
            </a:r>
          </a:p>
        </p:txBody>
      </p:sp>
      <p:sp>
        <p:nvSpPr>
          <p:cNvPr id="13" name="New shape"/>
          <p:cNvSpPr/>
          <p:nvPr/>
        </p:nvSpPr>
        <p:spPr>
          <a:xfrm>
            <a:off x="7239635" y="704850"/>
            <a:ext cx="193040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1: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Materials</a:t>
            </a:r>
            <a:endParaRPr lang="zh-CN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buClrTx/>
              <a:buSzTx/>
              <a:buNone/>
            </a:pP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6121400" y="4296410"/>
            <a:ext cx="3606800" cy="603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20000"/>
              </a:lnSpc>
            </a:pPr>
            <a:r>
              <a:rPr lang="zh-CN" sz="1165">
                <a:solidFill>
                  <a:srgbClr val="404040"/>
                </a:solidFill>
                <a:latin typeface="微软雅黑" panose="020B0503020204020204" charset="-122"/>
              </a:rPr>
              <a:t>-</a:t>
            </a: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 Assemble hardware</a:t>
            </a: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- Test system</a:t>
            </a:r>
          </a:p>
          <a:p>
            <a:pPr algn="just" eaLnBrk="1" latinLnBrk="0" hangingPunct="0">
              <a:lnSpc>
                <a:spcPct val="120000"/>
              </a:lnSpc>
            </a:pP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- Debugging optimization</a:t>
            </a:r>
          </a:p>
        </p:txBody>
      </p:sp>
      <p:sp>
        <p:nvSpPr>
          <p:cNvPr id="15" name="New shape"/>
          <p:cNvSpPr/>
          <p:nvPr/>
        </p:nvSpPr>
        <p:spPr>
          <a:xfrm>
            <a:off x="3238500" y="29972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</a:p>
        </p:txBody>
      </p:sp>
      <p:sp>
        <p:nvSpPr>
          <p:cNvPr id="16" name="New shape"/>
          <p:cNvSpPr/>
          <p:nvPr/>
        </p:nvSpPr>
        <p:spPr>
          <a:xfrm>
            <a:off x="4762500" y="1676400"/>
            <a:ext cx="984250" cy="5778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sz="1665" b="0">
                <a:solidFill>
                  <a:srgbClr val="F2F2F2"/>
                </a:solidFill>
                <a:latin typeface="微软雅黑" panose="020B0503020204020204" charset="-122"/>
              </a:rPr>
              <a:t>Lorem ipsum </a:t>
            </a:r>
          </a:p>
        </p:txBody>
      </p:sp>
      <p:sp>
        <p:nvSpPr>
          <p:cNvPr id="17" name="New shape"/>
          <p:cNvSpPr/>
          <p:nvPr/>
        </p:nvSpPr>
        <p:spPr>
          <a:xfrm>
            <a:off x="7239635" y="985520"/>
            <a:ext cx="2595245" cy="72898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STM32 Microcontroller</a:t>
            </a: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Temperature sensor, TDS sensor, light sensor, turbidity sensor</a:t>
            </a: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Heating rod, water pump, oxygen generator, fish tank light</a:t>
            </a:r>
          </a:p>
          <a:p>
            <a:pPr algn="just" eaLnBrk="1" latinLnBrk="0" hangingPunct="0">
              <a:lnSpc>
                <a:spcPct val="15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TFT touch screen</a:t>
            </a: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ESP module</a:t>
            </a:r>
          </a:p>
          <a:p>
            <a:pPr algn="just" eaLnBrk="1" latinLnBrk="0" hangingPunct="0"/>
            <a:endParaRPr lang="zh-CN" sz="1200" b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6261100" y="18161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</a:p>
        </p:txBody>
      </p:sp>
      <p:sp>
        <p:nvSpPr>
          <p:cNvPr id="19" name="New shape"/>
          <p:cNvSpPr/>
          <p:nvPr/>
        </p:nvSpPr>
        <p:spPr>
          <a:xfrm>
            <a:off x="471170" y="2797175"/>
            <a:ext cx="154305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2: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indicates the method</a:t>
            </a:r>
            <a:endParaRPr lang="zh-CN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l" eaLnBrk="1" latinLnBrk="0" hangingPunct="0"/>
            <a:endParaRPr lang="zh-CN" sz="1500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20" name="New shape"/>
          <p:cNvSpPr/>
          <p:nvPr/>
        </p:nvSpPr>
        <p:spPr>
          <a:xfrm>
            <a:off x="1092200" y="41910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665" b="1">
                <a:solidFill>
                  <a:srgbClr val="1557AE"/>
                </a:solidFill>
                <a:latin typeface="Arial" panose="020B0604020202020204"/>
              </a:rPr>
              <a:t>Technical project plan overview</a:t>
            </a:r>
          </a:p>
        </p:txBody>
      </p:sp>
      <p:pic>
        <p:nvPicPr>
          <p:cNvPr id="21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3035300" y="3619500"/>
            <a:ext cx="702715" cy="232165"/>
          </a:xfrm>
          <a:prstGeom prst="rect">
            <a:avLst/>
          </a:prstGeom>
          <a:ln>
            <a:noFill/>
          </a:ln>
        </p:spPr>
      </p:pic>
      <p:sp>
        <p:nvSpPr>
          <p:cNvPr id="22" name="New shape"/>
          <p:cNvSpPr/>
          <p:nvPr/>
        </p:nvSpPr>
        <p:spPr>
          <a:xfrm>
            <a:off x="6197600" y="32131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</a:p>
        </p:txBody>
      </p:sp>
      <p:pic>
        <p:nvPicPr>
          <p:cNvPr id="23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3517900" y="2641600"/>
            <a:ext cx="3494227" cy="1154608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4635500" y="1295400"/>
            <a:ext cx="1287965" cy="1920892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3491230" y="2065655"/>
            <a:ext cx="496115" cy="820179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6172200" y="1714500"/>
            <a:ext cx="496115" cy="820179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5624195" y="3124200"/>
            <a:ext cx="497497" cy="820179"/>
          </a:xfrm>
          <a:prstGeom prst="rect">
            <a:avLst/>
          </a:prstGeom>
          <a:ln>
            <a:noFill/>
          </a:ln>
        </p:spPr>
      </p:pic>
      <p:pic>
        <p:nvPicPr>
          <p:cNvPr id="28" name="New picture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4940300" y="3213100"/>
            <a:ext cx="670930" cy="221801"/>
          </a:xfrm>
          <a:prstGeom prst="rect">
            <a:avLst/>
          </a:prstGeom>
          <a:ln>
            <a:noFill/>
          </a:ln>
        </p:spPr>
      </p:pic>
      <p:pic>
        <p:nvPicPr>
          <p:cNvPr id="29" name="New picture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5194300" y="3238500"/>
            <a:ext cx="154086" cy="154086"/>
          </a:xfrm>
          <a:prstGeom prst="rect">
            <a:avLst/>
          </a:prstGeom>
          <a:ln>
            <a:noFill/>
          </a:ln>
        </p:spPr>
      </p:pic>
      <p:pic>
        <p:nvPicPr>
          <p:cNvPr id="30" name="New picture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5168900" y="3213100"/>
            <a:ext cx="216964" cy="216964"/>
          </a:xfrm>
          <a:prstGeom prst="rect">
            <a:avLst/>
          </a:prstGeom>
          <a:ln>
            <a:noFill/>
          </a:ln>
        </p:spPr>
      </p:pic>
      <p:sp>
        <p:nvSpPr>
          <p:cNvPr id="31" name="New shape"/>
          <p:cNvSpPr/>
          <p:nvPr/>
        </p:nvSpPr>
        <p:spPr>
          <a:xfrm>
            <a:off x="1191260" y="828675"/>
            <a:ext cx="3808730" cy="12192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Three steps in total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2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3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>
            <p:custDataLst>
              <p:tags r:id="rId1"/>
            </p:custDataLst>
          </p:nvPr>
        </p:nvPicPr>
        <p:blipFill>
          <a:blip r:embed="rId44"/>
          <a:srcRect/>
          <a:stretch>
            <a:fillRect/>
          </a:stretch>
        </p:blipFill>
        <p:spPr>
          <a:xfrm>
            <a:off x="7256145" y="1129030"/>
            <a:ext cx="1556061" cy="1556061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>
            <p:custDataLst>
              <p:tags r:id="rId2"/>
            </p:custDataLst>
          </p:nvPr>
        </p:nvPicPr>
        <p:blipFill>
          <a:blip r:embed="rId45"/>
          <a:srcRect/>
          <a:stretch>
            <a:fillRect/>
          </a:stretch>
        </p:blipFill>
        <p:spPr>
          <a:xfrm>
            <a:off x="7743825" y="2497455"/>
            <a:ext cx="65642" cy="198308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>
            <p:custDataLst>
              <p:tags r:id="rId3"/>
            </p:custDataLst>
          </p:nvPr>
        </p:nvPicPr>
        <p:blipFill>
          <a:blip r:embed="rId46"/>
          <a:srcRect/>
          <a:stretch>
            <a:fillRect/>
          </a:stretch>
        </p:blipFill>
        <p:spPr>
          <a:xfrm>
            <a:off x="7821930" y="2353310"/>
            <a:ext cx="66333" cy="456039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>
            <p:custDataLst>
              <p:tags r:id="rId4"/>
            </p:custDataLst>
          </p:nvPr>
        </p:nvPicPr>
        <p:blipFill>
          <a:blip r:embed="rId47"/>
          <a:srcRect/>
          <a:stretch>
            <a:fillRect/>
          </a:stretch>
        </p:blipFill>
        <p:spPr>
          <a:xfrm>
            <a:off x="7959725" y="2456815"/>
            <a:ext cx="65642" cy="279842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>
            <p:custDataLst>
              <p:tags r:id="rId5"/>
            </p:custDataLst>
          </p:nvPr>
        </p:nvPicPr>
        <p:blipFill>
          <a:blip r:embed="rId48"/>
          <a:srcRect/>
          <a:stretch>
            <a:fillRect/>
          </a:stretch>
        </p:blipFill>
        <p:spPr>
          <a:xfrm>
            <a:off x="8364855" y="2529840"/>
            <a:ext cx="67715" cy="251512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>
            <p:custDataLst>
              <p:tags r:id="rId6"/>
            </p:custDataLst>
          </p:nvPr>
        </p:nvPicPr>
        <p:blipFill>
          <a:blip r:embed="rId49"/>
          <a:srcRect/>
          <a:stretch>
            <a:fillRect/>
          </a:stretch>
        </p:blipFill>
        <p:spPr>
          <a:xfrm>
            <a:off x="8249920" y="2353310"/>
            <a:ext cx="67715" cy="572813"/>
          </a:xfrm>
          <a:prstGeom prst="rect">
            <a:avLst/>
          </a:prstGeom>
          <a:ln>
            <a:noFill/>
          </a:ln>
        </p:spPr>
      </p:pic>
      <p:pic>
        <p:nvPicPr>
          <p:cNvPr id="10" name="New picture"/>
          <p:cNvPicPr/>
          <p:nvPr>
            <p:custDataLst>
              <p:tags r:id="rId7"/>
            </p:custDataLst>
          </p:nvPr>
        </p:nvPicPr>
        <p:blipFill>
          <a:blip r:embed="rId50"/>
          <a:srcRect/>
          <a:stretch>
            <a:fillRect/>
          </a:stretch>
        </p:blipFill>
        <p:spPr>
          <a:xfrm>
            <a:off x="8103870" y="2353310"/>
            <a:ext cx="66333" cy="387633"/>
          </a:xfrm>
          <a:prstGeom prst="rect">
            <a:avLst/>
          </a:prstGeom>
          <a:ln>
            <a:noFill/>
          </a:ln>
        </p:spPr>
      </p:pic>
      <p:pic>
        <p:nvPicPr>
          <p:cNvPr id="11" name="New picture"/>
          <p:cNvPicPr/>
          <p:nvPr>
            <p:custDataLst>
              <p:tags r:id="rId8"/>
            </p:custDataLst>
          </p:nvPr>
        </p:nvPicPr>
        <p:blipFill>
          <a:blip r:embed="rId51"/>
          <a:srcRect/>
          <a:stretch>
            <a:fillRect/>
          </a:stretch>
        </p:blipFill>
        <p:spPr>
          <a:xfrm>
            <a:off x="4852035" y="2508250"/>
            <a:ext cx="313700" cy="272934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>
            <p:custDataLst>
              <p:tags r:id="rId9"/>
            </p:custDataLst>
          </p:nvPr>
        </p:nvPicPr>
        <p:blipFill>
          <a:blip r:embed="rId51"/>
          <a:srcRect/>
          <a:stretch>
            <a:fillRect/>
          </a:stretch>
        </p:blipFill>
        <p:spPr>
          <a:xfrm>
            <a:off x="4852035" y="2508250"/>
            <a:ext cx="313700" cy="272934"/>
          </a:xfrm>
          <a:prstGeom prst="rect">
            <a:avLst/>
          </a:prstGeom>
          <a:ln>
            <a:noFill/>
          </a:ln>
        </p:spPr>
      </p:pic>
      <p:pic>
        <p:nvPicPr>
          <p:cNvPr id="13" name="New picture"/>
          <p:cNvPicPr/>
          <p:nvPr>
            <p:custDataLst>
              <p:tags r:id="rId10"/>
            </p:custDataLst>
          </p:nvPr>
        </p:nvPicPr>
        <p:blipFill>
          <a:blip r:embed="rId52"/>
          <a:srcRect/>
          <a:stretch>
            <a:fillRect/>
          </a:stretch>
        </p:blipFill>
        <p:spPr>
          <a:xfrm>
            <a:off x="4576445" y="2281555"/>
            <a:ext cx="784940" cy="576959"/>
          </a:xfrm>
          <a:prstGeom prst="rect">
            <a:avLst/>
          </a:prstGeom>
          <a:ln>
            <a:noFill/>
          </a:ln>
        </p:spPr>
      </p:pic>
      <p:pic>
        <p:nvPicPr>
          <p:cNvPr id="14" name="New picture"/>
          <p:cNvPicPr/>
          <p:nvPr>
            <p:custDataLst>
              <p:tags r:id="rId11"/>
            </p:custDataLst>
          </p:nvPr>
        </p:nvPicPr>
        <p:blipFill>
          <a:blip r:embed="rId53"/>
          <a:srcRect/>
          <a:stretch>
            <a:fillRect/>
          </a:stretch>
        </p:blipFill>
        <p:spPr>
          <a:xfrm>
            <a:off x="4191000" y="1143000"/>
            <a:ext cx="1555115" cy="1552575"/>
          </a:xfrm>
          <a:prstGeom prst="rect">
            <a:avLst/>
          </a:prstGeom>
          <a:ln>
            <a:noFill/>
          </a:ln>
        </p:spPr>
      </p:pic>
      <p:pic>
        <p:nvPicPr>
          <p:cNvPr id="15" name="New picture"/>
          <p:cNvPicPr/>
          <p:nvPr>
            <p:custDataLst>
              <p:tags r:id="rId12"/>
            </p:custDataLst>
          </p:nvPr>
        </p:nvPicPr>
        <p:blipFill>
          <a:blip r:embed="rId54"/>
          <a:srcRect/>
          <a:stretch>
            <a:fillRect/>
          </a:stretch>
        </p:blipFill>
        <p:spPr>
          <a:xfrm>
            <a:off x="1156970" y="1275080"/>
            <a:ext cx="1555370" cy="1555370"/>
          </a:xfrm>
          <a:prstGeom prst="rect">
            <a:avLst/>
          </a:prstGeom>
          <a:ln>
            <a:noFill/>
          </a:ln>
        </p:spPr>
      </p:pic>
      <p:pic>
        <p:nvPicPr>
          <p:cNvPr id="16" name="New picture"/>
          <p:cNvPicPr/>
          <p:nvPr>
            <p:custDataLst>
              <p:tags r:id="rId13"/>
            </p:custDataLst>
          </p:nvPr>
        </p:nvPicPr>
        <p:blipFill>
          <a:blip r:embed="rId55"/>
          <a:srcRect/>
          <a:stretch>
            <a:fillRect/>
          </a:stretch>
        </p:blipFill>
        <p:spPr>
          <a:xfrm>
            <a:off x="1613535" y="2736850"/>
            <a:ext cx="91899" cy="93281"/>
          </a:xfrm>
          <a:prstGeom prst="rect">
            <a:avLst/>
          </a:prstGeom>
          <a:ln>
            <a:noFill/>
          </a:ln>
        </p:spPr>
      </p:pic>
      <p:pic>
        <p:nvPicPr>
          <p:cNvPr id="17" name="New picture"/>
          <p:cNvPicPr/>
          <p:nvPr>
            <p:custDataLst>
              <p:tags r:id="rId14"/>
            </p:custDataLst>
          </p:nvPr>
        </p:nvPicPr>
        <p:blipFill>
          <a:blip r:embed="rId56"/>
          <a:srcRect/>
          <a:stretch>
            <a:fillRect/>
          </a:stretch>
        </p:blipFill>
        <p:spPr>
          <a:xfrm>
            <a:off x="1613535" y="2622550"/>
            <a:ext cx="91899" cy="91208"/>
          </a:xfrm>
          <a:prstGeom prst="rect">
            <a:avLst/>
          </a:prstGeom>
          <a:ln>
            <a:noFill/>
          </a:ln>
        </p:spPr>
      </p:pic>
      <p:pic>
        <p:nvPicPr>
          <p:cNvPr id="18" name="New picture"/>
          <p:cNvPicPr/>
          <p:nvPr>
            <p:custDataLst>
              <p:tags r:id="rId15"/>
            </p:custDataLst>
          </p:nvPr>
        </p:nvPicPr>
        <p:blipFill>
          <a:blip r:embed="rId56"/>
          <a:srcRect/>
          <a:stretch>
            <a:fillRect/>
          </a:stretch>
        </p:blipFill>
        <p:spPr>
          <a:xfrm>
            <a:off x="1613535" y="2508250"/>
            <a:ext cx="91899" cy="91209"/>
          </a:xfrm>
          <a:prstGeom prst="rect">
            <a:avLst/>
          </a:prstGeom>
          <a:ln>
            <a:noFill/>
          </a:ln>
        </p:spPr>
      </p:pic>
      <p:pic>
        <p:nvPicPr>
          <p:cNvPr id="19" name="New picture"/>
          <p:cNvPicPr/>
          <p:nvPr>
            <p:custDataLst>
              <p:tags r:id="rId16"/>
            </p:custDataLst>
          </p:nvPr>
        </p:nvPicPr>
        <p:blipFill>
          <a:blip r:embed="rId57"/>
          <a:srcRect/>
          <a:stretch>
            <a:fillRect/>
          </a:stretch>
        </p:blipFill>
        <p:spPr>
          <a:xfrm>
            <a:off x="17151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0" name="New picture"/>
          <p:cNvPicPr/>
          <p:nvPr>
            <p:custDataLst>
              <p:tags r:id="rId17"/>
            </p:custDataLst>
          </p:nvPr>
        </p:nvPicPr>
        <p:blipFill>
          <a:blip r:embed="rId58"/>
          <a:srcRect/>
          <a:stretch>
            <a:fillRect/>
          </a:stretch>
        </p:blipFill>
        <p:spPr>
          <a:xfrm>
            <a:off x="17151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1" name="New picture"/>
          <p:cNvPicPr/>
          <p:nvPr>
            <p:custDataLst>
              <p:tags r:id="rId18"/>
            </p:custDataLst>
          </p:nvPr>
        </p:nvPicPr>
        <p:blipFill>
          <a:blip r:embed="rId59"/>
          <a:srcRect/>
          <a:stretch>
            <a:fillRect/>
          </a:stretch>
        </p:blipFill>
        <p:spPr>
          <a:xfrm>
            <a:off x="1715135" y="2508250"/>
            <a:ext cx="93281" cy="91209"/>
          </a:xfrm>
          <a:prstGeom prst="rect">
            <a:avLst/>
          </a:prstGeom>
          <a:ln>
            <a:noFill/>
          </a:ln>
        </p:spPr>
      </p:pic>
      <p:pic>
        <p:nvPicPr>
          <p:cNvPr id="22" name="New picture"/>
          <p:cNvPicPr/>
          <p:nvPr>
            <p:custDataLst>
              <p:tags r:id="rId19"/>
            </p:custDataLst>
          </p:nvPr>
        </p:nvPicPr>
        <p:blipFill>
          <a:blip r:embed="rId59"/>
          <a:srcRect/>
          <a:stretch>
            <a:fillRect/>
          </a:stretch>
        </p:blipFill>
        <p:spPr>
          <a:xfrm>
            <a:off x="1715135" y="23939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3" name="New picture"/>
          <p:cNvPicPr/>
          <p:nvPr>
            <p:custDataLst>
              <p:tags r:id="rId20"/>
            </p:custDataLst>
          </p:nvPr>
        </p:nvPicPr>
        <p:blipFill>
          <a:blip r:embed="rId60"/>
          <a:srcRect/>
          <a:stretch>
            <a:fillRect/>
          </a:stretch>
        </p:blipFill>
        <p:spPr>
          <a:xfrm>
            <a:off x="1715135" y="22796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>
            <p:custDataLst>
              <p:tags r:id="rId21"/>
            </p:custDataLst>
          </p:nvPr>
        </p:nvPicPr>
        <p:blipFill>
          <a:blip r:embed="rId59"/>
          <a:srcRect/>
          <a:stretch>
            <a:fillRect/>
          </a:stretch>
        </p:blipFill>
        <p:spPr>
          <a:xfrm>
            <a:off x="1715135" y="21653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>
            <p:custDataLst>
              <p:tags r:id="rId22"/>
            </p:custDataLst>
          </p:nvPr>
        </p:nvPicPr>
        <p:blipFill>
          <a:blip r:embed="rId61"/>
          <a:srcRect/>
          <a:stretch>
            <a:fillRect/>
          </a:stretch>
        </p:blipFill>
        <p:spPr>
          <a:xfrm>
            <a:off x="18294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>
            <p:custDataLst>
              <p:tags r:id="rId23"/>
            </p:custDataLst>
          </p:nvPr>
        </p:nvPicPr>
        <p:blipFill>
          <a:blip r:embed="rId62"/>
          <a:srcRect/>
          <a:stretch>
            <a:fillRect/>
          </a:stretch>
        </p:blipFill>
        <p:spPr>
          <a:xfrm>
            <a:off x="18294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>
            <p:custDataLst>
              <p:tags r:id="rId24"/>
            </p:custDataLst>
          </p:nvPr>
        </p:nvPicPr>
        <p:blipFill>
          <a:blip r:embed="rId61"/>
          <a:srcRect/>
          <a:stretch>
            <a:fillRect/>
          </a:stretch>
        </p:blipFill>
        <p:spPr>
          <a:xfrm>
            <a:off x="19437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8" name="New picture"/>
          <p:cNvPicPr/>
          <p:nvPr>
            <p:custDataLst>
              <p:tags r:id="rId25"/>
            </p:custDataLst>
          </p:nvPr>
        </p:nvPicPr>
        <p:blipFill>
          <a:blip r:embed="rId63"/>
          <a:srcRect/>
          <a:stretch>
            <a:fillRect/>
          </a:stretch>
        </p:blipFill>
        <p:spPr>
          <a:xfrm>
            <a:off x="19437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9" name="New picture"/>
          <p:cNvPicPr/>
          <p:nvPr>
            <p:custDataLst>
              <p:tags r:id="rId26"/>
            </p:custDataLst>
          </p:nvPr>
        </p:nvPicPr>
        <p:blipFill>
          <a:blip r:embed="rId62"/>
          <a:srcRect/>
          <a:stretch>
            <a:fillRect/>
          </a:stretch>
        </p:blipFill>
        <p:spPr>
          <a:xfrm>
            <a:off x="1943735" y="2508250"/>
            <a:ext cx="93281" cy="91209"/>
          </a:xfrm>
          <a:prstGeom prst="rect">
            <a:avLst/>
          </a:prstGeom>
          <a:ln>
            <a:noFill/>
          </a:ln>
        </p:spPr>
      </p:pic>
      <p:pic>
        <p:nvPicPr>
          <p:cNvPr id="30" name="New picture"/>
          <p:cNvPicPr/>
          <p:nvPr>
            <p:custDataLst>
              <p:tags r:id="rId27"/>
            </p:custDataLst>
          </p:nvPr>
        </p:nvPicPr>
        <p:blipFill>
          <a:blip r:embed="rId62"/>
          <a:srcRect/>
          <a:stretch>
            <a:fillRect/>
          </a:stretch>
        </p:blipFill>
        <p:spPr>
          <a:xfrm>
            <a:off x="1943735" y="23939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31" name="New picture"/>
          <p:cNvPicPr/>
          <p:nvPr>
            <p:custDataLst>
              <p:tags r:id="rId28"/>
            </p:custDataLst>
          </p:nvPr>
        </p:nvPicPr>
        <p:blipFill>
          <a:blip r:embed="rId64"/>
          <a:srcRect/>
          <a:stretch>
            <a:fillRect/>
          </a:stretch>
        </p:blipFill>
        <p:spPr>
          <a:xfrm>
            <a:off x="1943735" y="22796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32" name="New picture"/>
          <p:cNvPicPr/>
          <p:nvPr>
            <p:custDataLst>
              <p:tags r:id="rId29"/>
            </p:custDataLst>
          </p:nvPr>
        </p:nvPicPr>
        <p:blipFill>
          <a:blip r:embed="rId62"/>
          <a:srcRect/>
          <a:stretch>
            <a:fillRect/>
          </a:stretch>
        </p:blipFill>
        <p:spPr>
          <a:xfrm>
            <a:off x="1943735" y="21653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33" name="New picture"/>
          <p:cNvPicPr/>
          <p:nvPr>
            <p:custDataLst>
              <p:tags r:id="rId30"/>
            </p:custDataLst>
          </p:nvPr>
        </p:nvPicPr>
        <p:blipFill>
          <a:blip r:embed="rId56"/>
          <a:srcRect/>
          <a:stretch>
            <a:fillRect/>
          </a:stretch>
        </p:blipFill>
        <p:spPr>
          <a:xfrm>
            <a:off x="1943735" y="20510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34" name="New picture"/>
          <p:cNvPicPr/>
          <p:nvPr>
            <p:custDataLst>
              <p:tags r:id="rId31"/>
            </p:custDataLst>
          </p:nvPr>
        </p:nvPicPr>
        <p:blipFill>
          <a:blip r:embed="rId57"/>
          <a:srcRect/>
          <a:stretch>
            <a:fillRect/>
          </a:stretch>
        </p:blipFill>
        <p:spPr>
          <a:xfrm>
            <a:off x="20580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35" name="New picture"/>
          <p:cNvPicPr/>
          <p:nvPr>
            <p:custDataLst>
              <p:tags r:id="rId32"/>
            </p:custDataLst>
          </p:nvPr>
        </p:nvPicPr>
        <p:blipFill>
          <a:blip r:embed="rId57"/>
          <a:srcRect/>
          <a:stretch>
            <a:fillRect/>
          </a:stretch>
        </p:blipFill>
        <p:spPr>
          <a:xfrm>
            <a:off x="2172335" y="2736850"/>
            <a:ext cx="92590" cy="93281"/>
          </a:xfrm>
          <a:prstGeom prst="rect">
            <a:avLst/>
          </a:prstGeom>
          <a:ln>
            <a:noFill/>
          </a:ln>
        </p:spPr>
      </p:pic>
      <p:pic>
        <p:nvPicPr>
          <p:cNvPr id="36" name="New picture"/>
          <p:cNvPicPr/>
          <p:nvPr>
            <p:custDataLst>
              <p:tags r:id="rId33"/>
            </p:custDataLst>
          </p:nvPr>
        </p:nvPicPr>
        <p:blipFill>
          <a:blip r:embed="rId60"/>
          <a:srcRect/>
          <a:stretch>
            <a:fillRect/>
          </a:stretch>
        </p:blipFill>
        <p:spPr>
          <a:xfrm>
            <a:off x="2172335" y="2622550"/>
            <a:ext cx="92590" cy="91208"/>
          </a:xfrm>
          <a:prstGeom prst="rect">
            <a:avLst/>
          </a:prstGeom>
          <a:ln>
            <a:noFill/>
          </a:ln>
        </p:spPr>
      </p:pic>
      <p:pic>
        <p:nvPicPr>
          <p:cNvPr id="37" name="New picture"/>
          <p:cNvPicPr/>
          <p:nvPr>
            <p:custDataLst>
              <p:tags r:id="rId34"/>
            </p:custDataLst>
          </p:nvPr>
        </p:nvPicPr>
        <p:blipFill>
          <a:blip r:embed="rId60"/>
          <a:srcRect/>
          <a:stretch>
            <a:fillRect/>
          </a:stretch>
        </p:blipFill>
        <p:spPr>
          <a:xfrm>
            <a:off x="2172335" y="2508250"/>
            <a:ext cx="92590" cy="91209"/>
          </a:xfrm>
          <a:prstGeom prst="rect">
            <a:avLst/>
          </a:prstGeom>
          <a:ln>
            <a:noFill/>
          </a:ln>
        </p:spPr>
      </p:pic>
      <p:sp>
        <p:nvSpPr>
          <p:cNvPr id="38" name="New shape"/>
          <p:cNvSpPr/>
          <p:nvPr>
            <p:custDataLst>
              <p:tags r:id="rId35"/>
            </p:custDataLst>
          </p:nvPr>
        </p:nvSpPr>
        <p:spPr>
          <a:xfrm>
            <a:off x="1021080" y="3433445"/>
            <a:ext cx="2122805" cy="3873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>
              <a:lnSpc>
                <a:spcPct val="125000"/>
              </a:lnSpc>
            </a:pPr>
            <a:r>
              <a:rPr lang="zh-CN" sz="1000" b="0">
                <a:solidFill>
                  <a:srgbClr val="808080"/>
                </a:solidFill>
                <a:latin typeface="微软雅黑" panose="020B0503020204020204" charset="-122"/>
              </a:rPr>
              <a:t>-</a:t>
            </a:r>
            <a:r>
              <a:rPr lang="zh-CN" sz="1200" b="0">
                <a:solidFill>
                  <a:srgbClr val="808080"/>
                </a:solidFill>
                <a:latin typeface="微软雅黑" panose="020B0503020204020204" charset="-122"/>
              </a:rPr>
              <a:t> </a:t>
            </a:r>
            <a:r>
              <a:rPr lang="zh-CN" altLang="en-US" sz="1400" b="0">
                <a:solidFill>
                  <a:srgbClr val="1557AE"/>
                </a:solidFill>
              </a:rPr>
              <a:t>Calibrate the sensor using standard instruments.</a:t>
            </a: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Record the operating data of the system in different environments.</a:t>
            </a:r>
          </a:p>
        </p:txBody>
      </p:sp>
      <p:sp>
        <p:nvSpPr>
          <p:cNvPr id="39" name="New shape"/>
          <p:cNvSpPr/>
          <p:nvPr>
            <p:custDataLst>
              <p:tags r:id="rId36"/>
            </p:custDataLst>
          </p:nvPr>
        </p:nvSpPr>
        <p:spPr>
          <a:xfrm>
            <a:off x="1524635" y="3117850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>
              <a:lnSpc>
                <a:spcPct val="125000"/>
              </a:lnSpc>
            </a:pPr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1: Measure</a:t>
            </a:r>
          </a:p>
        </p:txBody>
      </p:sp>
      <p:sp>
        <p:nvSpPr>
          <p:cNvPr id="40" name="New shape"/>
          <p:cNvSpPr/>
          <p:nvPr/>
        </p:nvSpPr>
        <p:spPr>
          <a:xfrm>
            <a:off x="1092200" y="41910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665" b="1">
                <a:solidFill>
                  <a:srgbClr val="1557AE"/>
                </a:solidFill>
                <a:latin typeface="Arial" panose="020B0604020202020204"/>
              </a:rPr>
              <a:t>Verification</a:t>
            </a:r>
          </a:p>
        </p:txBody>
      </p:sp>
      <p:sp>
        <p:nvSpPr>
          <p:cNvPr id="41" name="New shape"/>
          <p:cNvSpPr/>
          <p:nvPr>
            <p:custDataLst>
              <p:tags r:id="rId37"/>
            </p:custDataLst>
          </p:nvPr>
        </p:nvSpPr>
        <p:spPr>
          <a:xfrm>
            <a:off x="7013575" y="3297555"/>
            <a:ext cx="2702560" cy="21018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>
              <a:lnSpc>
                <a:spcPct val="125000"/>
              </a:lnSpc>
            </a:pPr>
            <a:endParaRPr lang="zh-CN" sz="1000" b="0">
              <a:solidFill>
                <a:srgbClr val="808080"/>
              </a:solidFill>
              <a:latin typeface="微软雅黑" panose="020B0503020204020204" charset="-122"/>
            </a:endParaRP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Conduct long run tests to verify the reliability and durability of the system.</a:t>
            </a: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Collect user feedback to further optimize the system.</a:t>
            </a:r>
          </a:p>
        </p:txBody>
      </p:sp>
      <p:sp>
        <p:nvSpPr>
          <p:cNvPr id="42" name="New shape"/>
          <p:cNvSpPr/>
          <p:nvPr>
            <p:custDataLst>
              <p:tags r:id="rId38"/>
            </p:custDataLst>
          </p:nvPr>
        </p:nvSpPr>
        <p:spPr>
          <a:xfrm>
            <a:off x="7785100" y="3217545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/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3: Verify the data</a:t>
            </a:r>
            <a:endParaRPr lang="zh-CN" sz="1600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  <p:sp>
        <p:nvSpPr>
          <p:cNvPr id="43" name="New shape"/>
          <p:cNvSpPr/>
          <p:nvPr>
            <p:custDataLst>
              <p:tags r:id="rId39"/>
            </p:custDataLst>
          </p:nvPr>
        </p:nvSpPr>
        <p:spPr>
          <a:xfrm>
            <a:off x="4191000" y="3435985"/>
            <a:ext cx="2212975" cy="3873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>
              <a:lnSpc>
                <a:spcPct val="125000"/>
              </a:lnSpc>
              <a:buClrTx/>
              <a:buSzTx/>
              <a:buNone/>
            </a:pPr>
            <a:r>
              <a:rPr lang="zh-CN" sz="1200" b="0">
                <a:solidFill>
                  <a:srgbClr val="808080"/>
                </a:solidFill>
                <a:latin typeface="微软雅黑" panose="020B0503020204020204" charset="-122"/>
              </a:rPr>
              <a:t>- </a:t>
            </a:r>
            <a:r>
              <a:rPr lang="zh-CN" altLang="en-US" sz="1400" b="0">
                <a:solidFill>
                  <a:srgbClr val="1557AE"/>
                </a:solidFill>
              </a:rPr>
              <a:t>Analyze the measurement data to evaluate the accuracy and stability of the system.</a:t>
            </a:r>
          </a:p>
          <a:p>
            <a:pPr algn="l" eaLnBrk="1" latinLnBrk="0" hangingPunct="0">
              <a:lnSpc>
                <a:spcPct val="125000"/>
              </a:lnSpc>
              <a:buClrTx/>
              <a:buSzTx/>
              <a:buNone/>
            </a:pPr>
            <a:r>
              <a:rPr lang="zh-CN" altLang="en-US" sz="1400" b="0">
                <a:solidFill>
                  <a:srgbClr val="1557AE"/>
                </a:solidFill>
              </a:rPr>
              <a:t>- Identify potential problems and improvement points.</a:t>
            </a:r>
          </a:p>
        </p:txBody>
      </p:sp>
      <p:sp>
        <p:nvSpPr>
          <p:cNvPr id="44" name="New shape"/>
          <p:cNvSpPr/>
          <p:nvPr>
            <p:custDataLst>
              <p:tags r:id="rId40"/>
            </p:custDataLst>
          </p:nvPr>
        </p:nvSpPr>
        <p:spPr>
          <a:xfrm>
            <a:off x="4648835" y="3117850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/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2: Analyze</a:t>
            </a:r>
            <a:endParaRPr lang="zh-CN" sz="1335" b="0">
              <a:solidFill>
                <a:srgbClr val="808080"/>
              </a:solidFill>
              <a:latin typeface="微软雅黑" panose="020B0503020204020204" charset="-122"/>
            </a:endParaRPr>
          </a:p>
          <a:p>
            <a:pPr algn="ctr" eaLnBrk="1" latinLnBrk="0" hangingPunct="0"/>
            <a:endParaRPr lang="zh-CN" sz="1335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3500" y="5143500"/>
            <a:ext cx="3285554" cy="1211268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77900" y="3949700"/>
            <a:ext cx="3880478" cy="1198830"/>
          </a:xfrm>
          <a:prstGeom prst="rect">
            <a:avLst/>
          </a:prstGeom>
          <a:ln>
            <a:noFill/>
          </a:ln>
        </p:spPr>
      </p:pic>
      <p:pic>
        <p:nvPicPr>
          <p:cNvPr id="1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51300" y="4178300"/>
            <a:ext cx="816034" cy="816034"/>
          </a:xfrm>
          <a:prstGeom prst="rect">
            <a:avLst/>
          </a:prstGeom>
          <a:ln>
            <a:noFill/>
          </a:ln>
        </p:spPr>
      </p:pic>
      <p:pic>
        <p:nvPicPr>
          <p:cNvPr id="19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089400" y="4216400"/>
            <a:ext cx="746937" cy="746937"/>
          </a:xfrm>
          <a:prstGeom prst="rect">
            <a:avLst/>
          </a:prstGeom>
          <a:ln>
            <a:noFill/>
          </a:ln>
        </p:spPr>
      </p:pic>
      <p:pic>
        <p:nvPicPr>
          <p:cNvPr id="20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127500" y="4254500"/>
            <a:ext cx="658493" cy="658493"/>
          </a:xfrm>
          <a:prstGeom prst="rect">
            <a:avLst/>
          </a:prstGeom>
          <a:ln>
            <a:noFill/>
          </a:ln>
        </p:spPr>
      </p:pic>
      <p:pic>
        <p:nvPicPr>
          <p:cNvPr id="21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4178300" y="4305300"/>
            <a:ext cx="558302" cy="558302"/>
          </a:xfrm>
          <a:prstGeom prst="rect">
            <a:avLst/>
          </a:prstGeom>
          <a:ln>
            <a:noFill/>
          </a:ln>
        </p:spPr>
      </p:pic>
      <p:pic>
        <p:nvPicPr>
          <p:cNvPr id="22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305300" y="4432300"/>
            <a:ext cx="313009" cy="313009"/>
          </a:xfrm>
          <a:prstGeom prst="rect">
            <a:avLst/>
          </a:prstGeom>
          <a:ln>
            <a:noFill/>
          </a:ln>
        </p:spPr>
      </p:pic>
      <p:pic>
        <p:nvPicPr>
          <p:cNvPr id="23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51300" y="5321300"/>
            <a:ext cx="816034" cy="816034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089400" y="5359400"/>
            <a:ext cx="746937" cy="746937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127500" y="5410200"/>
            <a:ext cx="658493" cy="658496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4178300" y="5461000"/>
            <a:ext cx="558302" cy="558302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318000" y="5575300"/>
            <a:ext cx="313009" cy="323373"/>
          </a:xfrm>
          <a:prstGeom prst="rect">
            <a:avLst/>
          </a:prstGeom>
          <a:ln>
            <a:noFill/>
          </a:ln>
        </p:spPr>
      </p:pic>
      <p:sp>
        <p:nvSpPr>
          <p:cNvPr id="34" name="New shape"/>
          <p:cNvSpPr/>
          <p:nvPr/>
        </p:nvSpPr>
        <p:spPr>
          <a:xfrm>
            <a:off x="506095" y="553085"/>
            <a:ext cx="2766060" cy="41846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 fontScale="25000"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12800" b="1">
                <a:solidFill>
                  <a:srgbClr val="1557AE"/>
                </a:solidFill>
                <a:latin typeface="Arial" panose="020B0604020202020204"/>
              </a:rPr>
              <a:t> References</a:t>
            </a:r>
          </a:p>
        </p:txBody>
      </p:sp>
      <p:sp>
        <p:nvSpPr>
          <p:cNvPr id="45" name="New shape"/>
          <p:cNvSpPr/>
          <p:nvPr/>
        </p:nvSpPr>
        <p:spPr>
          <a:xfrm>
            <a:off x="506095" y="1050290"/>
            <a:ext cx="6066155" cy="275907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 Popescu D, Zapciu A, Amza C, et al. FDM process parameters influence over the mechanical properties of polymer specimens: A review[J]. Polymer Testing, 2018, 69: 157-166.</a:t>
            </a: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Chacón J M, Caminero M A, García-Plaza E, et al. Additive manufacturing of PLA structures using fused deposition modelling: Effect of process parameters on mechanical properties and their optimal selection[J]. Materials &amp; Design, 2017, 124: 143-157.</a:t>
            </a: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Raut S, Jatti V K S, Khedkar N K, et al. Investigation of the effect of built orientation on mechanical properties and total cost of FDM parts[J]. Procedia Materials Science, 2014, 6: 1625-1630.</a:t>
            </a: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Rayegani F, Onwubolu G C. Fused deposition</a:t>
            </a:r>
          </a:p>
          <a:p>
            <a:pPr algn="l" eaLnBrk="1" latinLnBrk="0" hangingPunct="0">
              <a:lnSpc>
                <a:spcPct val="100000"/>
              </a:lnSpc>
            </a:pPr>
            <a:endParaRPr sz="1400" b="0">
              <a:solidFill>
                <a:srgbClr val="808080"/>
              </a:solidFill>
              <a:latin typeface="Arial" panose="020B0604020202020204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7975" y="984885"/>
            <a:ext cx="3465195" cy="39490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5"/>
      <p:bldP spid="23" grpId="7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4.19 unknown"/>
  <p:tag name="AS_OS" val="Unix 4.19 unknown"/>
  <p:tag name="AS_RELEASE_DATE" val="2013.12.17"/>
  <p:tag name="AS_TITLE" val="Spire.Presentation for .NET "/>
  <p:tag name="AS_VERSION" val="2.1.0.0"/>
  <p:tag name="COMMONDATA" val="eyJoZGlkIjoiODE2NmVhMzEzZjJjZTc1NDI4NTI2Y2RjOTM3YzZjY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2,&quot;left&quot;:66.65,&quot;top&quot;:135,&quot;width&quot;:641.85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17.8,&quot;left&quot;:64.7,&quot;top&quot;:88.9,&quot;width&quot;:641.8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496</Words>
  <Application>Microsoft Office PowerPoint</Application>
  <PresentationFormat>自定义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路航</dc:creator>
  <cp:lastModifiedBy>笑然 成</cp:lastModifiedBy>
  <cp:revision>5</cp:revision>
  <dcterms:created xsi:type="dcterms:W3CDTF">2023-04-10T08:53:00Z</dcterms:created>
  <dcterms:modified xsi:type="dcterms:W3CDTF">2024-10-09T07:09:53Z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4AC1A3E344C64528952A245DDDB874D3_13</vt:lpwstr>
  </property>
  <property fmtid="{D5CDD505-2E9C-101B-9397-08002B2CF9AE}" pid="3" name="KSOProductBuildVer">
    <vt:lpwstr>2052-12.1.0.18276</vt:lpwstr>
  </property>
</Properties>
</file>