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6" r:id="rId5"/>
    <p:sldId id="285" r:id="rId6"/>
    <p:sldId id="261" r:id="rId7"/>
    <p:sldId id="287" r:id="rId8"/>
    <p:sldId id="257" r:id="rId9"/>
    <p:sldId id="288" r:id="rId10"/>
    <p:sldId id="289" r:id="rId11"/>
    <p:sldId id="290" r:id="rId12"/>
    <p:sldId id="291" r:id="rId13"/>
    <p:sldId id="292" r:id="rId14"/>
    <p:sldId id="293" r:id="rId15"/>
    <p:sldId id="297" r:id="rId16"/>
    <p:sldId id="294" r:id="rId17"/>
  </p:sldIdLst>
  <p:sldSz cx="9144000" cy="5143500"/>
  <p:notesSz cx="6858000" cy="9144000"/>
  <p:embeddedFontLst>
    <p:embeddedFont>
      <p:font typeface="Titillium Web" panose="00000400000000000000"/>
      <p:regular r:id="rId21"/>
    </p:embeddedFont>
    <p:embeddedFont>
      <p:font typeface="Titillium Web Light" panose="00000400000000000000"/>
      <p:regular r:id="rId22"/>
    </p:embeddedFont>
    <p:embeddedFont>
      <p:font typeface="Titillium Web SemiBold" panose="000004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Capitalize brand name</a:t>
            </a:r>
            <a:endParaRPr lang="en-US"/>
          </a:p>
          <a:p>
            <a:pPr marL="0" lvl="0" indent="0" algn="l" rtl="0">
              <a:spcBef>
                <a:spcPts val="0"/>
              </a:spcBef>
              <a:spcAft>
                <a:spcPts val="0"/>
              </a:spcAft>
              <a:buNone/>
            </a:pPr>
            <a:r>
              <a:rPr lang="en-US"/>
              <a:t>Change DPI to float</a:t>
            </a:r>
            <a:endParaRPr lang="en-US"/>
          </a:p>
          <a:p>
            <a:pPr marL="0" lvl="0" indent="0" algn="l" rtl="0">
              <a:spcBef>
                <a:spcPts val="0"/>
              </a:spcBef>
              <a:spcAft>
                <a:spcPts val="0"/>
              </a:spcAft>
              <a:buNone/>
            </a:pPr>
            <a:r>
              <a:rPr lang="en-US"/>
              <a:t>Connection, wireless/wire is considered wireless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higher rated or more popular product does not necessarily mean the company makes more money off of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see that these brands that just pump out low end products are not very popular at all which is kind of ironic.</a:t>
            </a:r>
            <a:endParaRPr lang="en-US"/>
          </a:p>
          <a:p>
            <a:pPr marL="0" lvl="0" indent="0" algn="l" rtl="0">
              <a:spcBef>
                <a:spcPts val="0"/>
              </a:spcBef>
              <a:spcAft>
                <a:spcPts val="0"/>
              </a:spcAft>
              <a:buNone/>
            </a:pPr>
            <a:r>
              <a:rPr lang="en-US"/>
              <a:t>Could also be that since they are cheaper mice, customers don’t bother reviewing them since they are maybe throwaway mice or have low expectations.</a:t>
            </a:r>
            <a:endParaRPr lang="en-US"/>
          </a:p>
          <a:p>
            <a:pPr marL="0" lvl="0" indent="0" algn="l" rtl="0">
              <a:spcBef>
                <a:spcPts val="0"/>
              </a:spcBef>
              <a:spcAft>
                <a:spcPts val="0"/>
              </a:spcAft>
              <a:buNone/>
            </a:pPr>
            <a:r>
              <a:rPr lang="en-US"/>
              <a:t>Brands with most products/reviews all tend to have good ratings of at least 4 stars. Exception is gun mouse which makes sense that it has a lot of reviews since it’s so unique.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 name="Google Shape;13;p2"/>
          <p:cNvSpPr txBox="1"/>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1pPr>
            <a:lvl2pPr marL="914400" lvl="1"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2pPr>
            <a:lvl3pPr marL="1371600" lvl="2"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3pPr>
            <a:lvl4pPr marL="1828800" lvl="3"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4pPr>
            <a:lvl5pPr marL="2286000" lvl="4"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5pPr>
            <a:lvl6pPr marL="2743200" lvl="5"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6pPr>
            <a:lvl7pPr marL="3200400" lvl="6"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7pPr>
            <a:lvl8pPr marL="3657600" lvl="7"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8pPr>
            <a:lvl9pPr marL="4114800" lvl="8" indent="-444500" rtl="0">
              <a:spcBef>
                <a:spcPts val="1000"/>
              </a:spcBef>
              <a:spcAft>
                <a:spcPts val="100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9pPr>
          </a:lstStyle>
          <a:p/>
        </p:txBody>
      </p:sp>
      <p:sp>
        <p:nvSpPr>
          <p:cNvPr id="28" name="Google Shape;28;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rPr>
              <a:t>“</a:t>
            </a:r>
            <a:endPar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 name="Google Shape;37;p5"/>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p:txBody>
      </p:sp>
      <p:sp>
        <p:nvSpPr>
          <p:cNvPr id="39" name="Google Shape;39;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 name="Google Shape;47;p6"/>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49" name="Google Shape;49;p6"/>
          <p:cNvSpPr txBox="1"/>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50" name="Google Shape;50;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8" name="Google Shape;58;p7"/>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0" name="Google Shape;60;p7"/>
          <p:cNvSpPr txBox="1"/>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1" name="Google Shape;61;p7"/>
          <p:cNvSpPr txBox="1"/>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2" name="Google Shape;62;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0" name="Google Shape;70;p8"/>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9"/>
          <p:cNvSpPr txBox="1"/>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p:txBody>
      </p:sp>
      <p:sp>
        <p:nvSpPr>
          <p:cNvPr id="77" name="Google Shape;7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1pPr>
            <a:lvl2pPr lvl="1"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2pPr>
            <a:lvl3pPr lvl="2"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3pPr>
            <a:lvl4pPr lvl="3"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4pPr>
            <a:lvl5pPr lvl="4"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5pPr>
            <a:lvl6pPr lvl="5"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6pPr>
            <a:lvl7pPr lvl="6"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7pPr>
            <a:lvl8pPr lvl="7"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8pPr>
            <a:lvl9pPr lvl="8"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9pPr>
          </a:lstStyle>
          <a:p/>
        </p:txBody>
      </p:sp>
      <p:sp>
        <p:nvSpPr>
          <p:cNvPr id="7" name="Google Shape;7;p1"/>
          <p:cNvSpPr txBox="1"/>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1pPr>
            <a:lvl2pPr marL="914400" lvl="1" indent="-381000" rtl="0">
              <a:lnSpc>
                <a:spcPct val="115000"/>
              </a:lnSpc>
              <a:spcBef>
                <a:spcPts val="1000"/>
              </a:spcBef>
              <a:spcAft>
                <a:spcPts val="0"/>
              </a:spcAft>
              <a:buClr>
                <a:schemeClr val="accent4"/>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2pPr>
            <a:lvl3pPr marL="1371600" lvl="2" indent="-381000" rtl="0">
              <a:lnSpc>
                <a:spcPct val="115000"/>
              </a:lnSpc>
              <a:spcBef>
                <a:spcPts val="1000"/>
              </a:spcBef>
              <a:spcAft>
                <a:spcPts val="0"/>
              </a:spcAft>
              <a:buClr>
                <a:schemeClr val="accent5"/>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3pPr>
            <a:lvl4pPr marL="1828800" lvl="3" indent="-381000" rtl="0">
              <a:lnSpc>
                <a:spcPct val="115000"/>
              </a:lnSpc>
              <a:spcBef>
                <a:spcPts val="1000"/>
              </a:spcBef>
              <a:spcAft>
                <a:spcPts val="0"/>
              </a:spcAft>
              <a:buClr>
                <a:schemeClr val="accent6"/>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4pPr>
            <a:lvl5pPr marL="2286000" lvl="4"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5pPr>
            <a:lvl6pPr marL="2743200" lvl="5"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6pPr>
            <a:lvl7pPr marL="3200400" lvl="6"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7pPr>
            <a:lvl8pPr marL="3657600" lvl="7"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8pPr>
            <a:lvl9pPr marL="4114800" lvl="8" indent="-381000" rtl="0">
              <a:lnSpc>
                <a:spcPct val="115000"/>
              </a:lnSpc>
              <a:spcBef>
                <a:spcPts val="1000"/>
              </a:spcBef>
              <a:spcAft>
                <a:spcPts val="100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9pPr>
          </a:lstStyle>
          <a:p/>
        </p:txBody>
      </p:sp>
      <p:sp>
        <p:nvSpPr>
          <p:cNvPr id="8" name="Google Shape;8;p1"/>
          <p:cNvSpPr txBox="1"/>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1pPr>
            <a:lvl2pPr marL="0" marR="0" lvl="1"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2pPr>
            <a:lvl3pPr marL="0" marR="0" lvl="2"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3pPr>
            <a:lvl4pPr marL="0" marR="0" lvl="3"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4pPr>
            <a:lvl5pPr marL="0" marR="0" lvl="4"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5pPr>
            <a:lvl6pPr marL="0" marR="0" lvl="5"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6pPr>
            <a:lvl7pPr marL="0" marR="0" lvl="6"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7pPr>
            <a:lvl8pPr marL="0" marR="0" lvl="7"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8pPr>
            <a:lvl9pPr marL="0" marR="0" lvl="8"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9pPr>
          </a:lstStyle>
          <a:p>
            <a:pPr marL="0" lvl="0" indent="0" algn="r" rtl="0">
              <a:spcBef>
                <a:spcPts val="0"/>
              </a:spcBef>
              <a:spcAft>
                <a:spcPts val="0"/>
              </a:spcAft>
              <a:buClr>
                <a:schemeClr val="lt1"/>
              </a:buClr>
              <a:buSzPts val="1200"/>
              <a:buFont typeface="Titillium Web" panose="00000400000000000000"/>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2"/>
          <p:cNvSpPr txBox="1"/>
          <p:nvPr>
            <p:ph type="ctrTitle"/>
          </p:nvPr>
        </p:nvSpPr>
        <p:spPr>
          <a:xfrm>
            <a:off x="864870" y="2077720"/>
            <a:ext cx="7414260" cy="17056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Web Scraping Project:</a:t>
            </a:r>
            <a:br>
              <a:rPr lang="en-US" altLang="en-GB"/>
            </a:br>
            <a:r>
              <a:rPr lang="en-US" altLang="en-GB"/>
              <a:t>Gaming Mice on Newegg</a:t>
            </a:r>
            <a:endParaRPr lang="en-US"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Correlation Matrix</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Corr"/>
          <p:cNvPicPr>
            <a:picLocks noChangeAspect="1"/>
          </p:cNvPicPr>
          <p:nvPr/>
        </p:nvPicPr>
        <p:blipFill>
          <a:blip r:embed="rId1"/>
          <a:stretch>
            <a:fillRect/>
          </a:stretch>
        </p:blipFill>
        <p:spPr>
          <a:xfrm>
            <a:off x="2286000" y="1487805"/>
            <a:ext cx="4572000" cy="34290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Price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855345" y="1879600"/>
            <a:ext cx="6634480" cy="2870200"/>
          </a:xfrm>
        </p:spPr>
        <p:txBody>
          <a:bodyPr/>
          <a:p>
            <a:pPr>
              <a:lnSpc>
                <a:spcPct val="115000"/>
              </a:lnSpc>
              <a:spcBef>
                <a:spcPts val="500"/>
              </a:spcBef>
              <a:spcAft>
                <a:spcPts val="500"/>
              </a:spcAft>
            </a:pPr>
            <a:r>
              <a:rPr lang="en-US" sz="1400"/>
              <a:t>153 out of 308 mice are below $30.</a:t>
            </a:r>
            <a:endParaRPr lang="en-US" sz="1400"/>
          </a:p>
          <a:p>
            <a:pPr>
              <a:lnSpc>
                <a:spcPct val="115000"/>
              </a:lnSpc>
              <a:spcBef>
                <a:spcPts val="500"/>
              </a:spcBef>
              <a:spcAft>
                <a:spcPts val="500"/>
              </a:spcAft>
            </a:pPr>
            <a:r>
              <a:rPr lang="en-US" sz="1400"/>
              <a:t>Generally positive correlations between DPI/Buttons to Price.</a:t>
            </a:r>
            <a:endParaRPr lang="en-US" sz="1400"/>
          </a:p>
          <a:p>
            <a:pPr>
              <a:lnSpc>
                <a:spcPct val="115000"/>
              </a:lnSpc>
              <a:spcBef>
                <a:spcPts val="500"/>
              </a:spcBef>
              <a:spcAft>
                <a:spcPts val="500"/>
              </a:spcAft>
            </a:pPr>
            <a:r>
              <a:rPr lang="en-US" sz="1400"/>
              <a:t>Based on correlation matrix, the DPI can be considered moderately correlated to Price where Buttons, Reviews and Rating have low or essentially no correlation.</a:t>
            </a:r>
            <a:endParaRPr lang="en-US" sz="1400"/>
          </a:p>
        </p:txBody>
      </p:sp>
      <p:pic>
        <p:nvPicPr>
          <p:cNvPr id="2" name="Picture 1"/>
          <p:cNvPicPr>
            <a:picLocks noChangeAspect="1"/>
          </p:cNvPicPr>
          <p:nvPr/>
        </p:nvPicPr>
        <p:blipFill>
          <a:blip r:embed="rId1"/>
          <a:stretch>
            <a:fillRect/>
          </a:stretch>
        </p:blipFill>
        <p:spPr>
          <a:xfrm>
            <a:off x="5741035" y="156210"/>
            <a:ext cx="3200400" cy="2000250"/>
          </a:xfrm>
          <a:prstGeom prst="rect">
            <a:avLst/>
          </a:prstGeom>
        </p:spPr>
      </p:pic>
      <p:pic>
        <p:nvPicPr>
          <p:cNvPr id="5" name="Picture 4"/>
          <p:cNvPicPr>
            <a:picLocks noChangeAspect="1"/>
          </p:cNvPicPr>
          <p:nvPr/>
        </p:nvPicPr>
        <p:blipFill>
          <a:blip r:embed="rId2"/>
          <a:stretch>
            <a:fillRect/>
          </a:stretch>
        </p:blipFill>
        <p:spPr>
          <a:xfrm>
            <a:off x="430530" y="3274060"/>
            <a:ext cx="3200400" cy="1582220"/>
          </a:xfrm>
          <a:prstGeom prst="rect">
            <a:avLst/>
          </a:prstGeom>
        </p:spPr>
      </p:pic>
      <p:pic>
        <p:nvPicPr>
          <p:cNvPr id="6" name="Picture 5" descr="Price3"/>
          <p:cNvPicPr>
            <a:picLocks noChangeAspect="1"/>
          </p:cNvPicPr>
          <p:nvPr/>
        </p:nvPicPr>
        <p:blipFill>
          <a:blip r:embed="rId3"/>
          <a:stretch>
            <a:fillRect/>
          </a:stretch>
        </p:blipFill>
        <p:spPr>
          <a:xfrm>
            <a:off x="3869055" y="3274060"/>
            <a:ext cx="3200400" cy="158222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Rating</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5203190" cy="2449195"/>
          </a:xfrm>
        </p:spPr>
        <p:txBody>
          <a:bodyPr/>
          <a:p>
            <a:pPr>
              <a:lnSpc>
                <a:spcPct val="115000"/>
              </a:lnSpc>
              <a:spcBef>
                <a:spcPts val="500"/>
              </a:spcBef>
              <a:spcAft>
                <a:spcPts val="500"/>
              </a:spcAft>
            </a:pPr>
            <a:r>
              <a:rPr lang="en-US" sz="1200"/>
              <a:t>126 out of 147 products are rated 4 stars and above. </a:t>
            </a:r>
            <a:r>
              <a:rPr lang="en-US" sz="1200">
                <a:sym typeface="+mn-ea"/>
              </a:rPr>
              <a:t>It appears that much more often than not, customers (at least those that leave ratings) are satisfied with the product they purchased.</a:t>
            </a:r>
            <a:endParaRPr lang="en-US" sz="1200"/>
          </a:p>
          <a:p>
            <a:pPr>
              <a:lnSpc>
                <a:spcPct val="115000"/>
              </a:lnSpc>
              <a:spcBef>
                <a:spcPts val="500"/>
              </a:spcBef>
              <a:spcAft>
                <a:spcPts val="500"/>
              </a:spcAft>
            </a:pPr>
            <a:r>
              <a:rPr lang="en-US" sz="1200"/>
              <a:t>More than half of the products are not rated by anyone. Products with lower number of reviews have more variation in the rating. For products with more than 45 reviews, only 1 product (the gun mouse) didn't have a rating of 4 stars.</a:t>
            </a:r>
            <a:endParaRPr lang="en-US" sz="1200"/>
          </a:p>
          <a:p>
            <a:pPr>
              <a:lnSpc>
                <a:spcPct val="115000"/>
              </a:lnSpc>
              <a:spcBef>
                <a:spcPts val="500"/>
              </a:spcBef>
              <a:spcAft>
                <a:spcPts val="500"/>
              </a:spcAft>
            </a:pPr>
            <a:r>
              <a:rPr lang="en-US" sz="1200"/>
              <a:t>Very small observed correlation between DPI/Buttons to Rating. This makes sense since people know what the features of the mouse they are buying are, so it would be strange to give a poor rating based on the customer's own decision of DPI and number of buttons.</a:t>
            </a:r>
            <a:endParaRPr lang="en-US" sz="1200"/>
          </a:p>
          <a:p>
            <a:pPr>
              <a:lnSpc>
                <a:spcPct val="115000"/>
              </a:lnSpc>
              <a:spcBef>
                <a:spcPts val="500"/>
              </a:spcBef>
              <a:spcAft>
                <a:spcPts val="500"/>
              </a:spcAft>
            </a:pPr>
            <a:r>
              <a:rPr lang="en-US" sz="1200"/>
              <a:t>Based on correlation matrix, it appears that the DPI, Buttons, Reviews and Price all have low or essentially no correlation with Rating.</a:t>
            </a:r>
            <a:endParaRPr lang="en-US" sz="1200"/>
          </a:p>
        </p:txBody>
      </p:sp>
      <p:pic>
        <p:nvPicPr>
          <p:cNvPr id="2" name="Picture 1" descr="Rating1"/>
          <p:cNvPicPr>
            <a:picLocks noChangeAspect="1"/>
          </p:cNvPicPr>
          <p:nvPr/>
        </p:nvPicPr>
        <p:blipFill>
          <a:blip r:embed="rId1"/>
          <a:stretch>
            <a:fillRect/>
          </a:stretch>
        </p:blipFill>
        <p:spPr>
          <a:xfrm>
            <a:off x="5828665" y="1771015"/>
            <a:ext cx="3200400" cy="2000250"/>
          </a:xfrm>
          <a:prstGeom prst="rect">
            <a:avLst/>
          </a:prstGeom>
        </p:spPr>
      </p:pic>
      <p:pic>
        <p:nvPicPr>
          <p:cNvPr id="8" name="Picture 7" descr="Rating2"/>
          <p:cNvPicPr>
            <a:picLocks noChangeAspect="1"/>
          </p:cNvPicPr>
          <p:nvPr/>
        </p:nvPicPr>
        <p:blipFill>
          <a:blip r:embed="rId2"/>
          <a:stretch>
            <a:fillRect/>
          </a:stretch>
        </p:blipFill>
        <p:spPr>
          <a:xfrm>
            <a:off x="3542665" y="276860"/>
            <a:ext cx="5486400" cy="13716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Conclusions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7809230" cy="2449195"/>
          </a:xfrm>
        </p:spPr>
        <p:txBody>
          <a:bodyPr/>
          <a:p>
            <a:pPr>
              <a:lnSpc>
                <a:spcPct val="115000"/>
              </a:lnSpc>
              <a:spcBef>
                <a:spcPts val="500"/>
              </a:spcBef>
              <a:spcAft>
                <a:spcPts val="500"/>
              </a:spcAft>
            </a:pPr>
            <a:r>
              <a:rPr lang="en-US" sz="1200"/>
              <a:t>Some brands pump out a lot of lower end mice but more products doesn’t necessarily lead to more popularity or customer engagement. </a:t>
            </a:r>
            <a:endParaRPr lang="en-US" sz="1200"/>
          </a:p>
          <a:p>
            <a:pPr>
              <a:lnSpc>
                <a:spcPct val="115000"/>
              </a:lnSpc>
              <a:spcBef>
                <a:spcPts val="500"/>
              </a:spcBef>
              <a:spcAft>
                <a:spcPts val="500"/>
              </a:spcAft>
            </a:pPr>
            <a:r>
              <a:rPr lang="en-US" sz="1200"/>
              <a:t>16000 DPI is high enough to satisfy most of customer base.</a:t>
            </a:r>
            <a:endParaRPr lang="en-US" sz="1200"/>
          </a:p>
          <a:p>
            <a:pPr>
              <a:lnSpc>
                <a:spcPct val="115000"/>
              </a:lnSpc>
              <a:spcBef>
                <a:spcPts val="500"/>
              </a:spcBef>
              <a:spcAft>
                <a:spcPts val="500"/>
              </a:spcAft>
            </a:pPr>
            <a:r>
              <a:rPr lang="en-US" sz="1200"/>
              <a:t>Typically 6-8 buttons is good, but if MMO type mouse then having more is better.</a:t>
            </a:r>
            <a:endParaRPr lang="en-US" sz="1200"/>
          </a:p>
          <a:p>
            <a:pPr>
              <a:lnSpc>
                <a:spcPct val="115000"/>
              </a:lnSpc>
              <a:spcBef>
                <a:spcPts val="500"/>
              </a:spcBef>
              <a:spcAft>
                <a:spcPts val="500"/>
              </a:spcAft>
            </a:pPr>
            <a:r>
              <a:rPr lang="en-US" sz="1200"/>
              <a:t>Black color is a safe bet. Next most common color is white.</a:t>
            </a:r>
            <a:endParaRPr lang="en-US" sz="1200"/>
          </a:p>
          <a:p>
            <a:pPr>
              <a:lnSpc>
                <a:spcPct val="115000"/>
              </a:lnSpc>
              <a:spcBef>
                <a:spcPts val="500"/>
              </a:spcBef>
              <a:spcAft>
                <a:spcPts val="500"/>
              </a:spcAft>
            </a:pPr>
            <a:r>
              <a:rPr lang="en-US" sz="1200"/>
              <a:t>Price goes up with DPI but doesn’t have strong correlation with any other feature.</a:t>
            </a:r>
            <a:endParaRPr lang="en-US" sz="1200"/>
          </a:p>
          <a:p>
            <a:pPr>
              <a:lnSpc>
                <a:spcPct val="115000"/>
              </a:lnSpc>
              <a:spcBef>
                <a:spcPts val="500"/>
              </a:spcBef>
              <a:spcAft>
                <a:spcPts val="500"/>
              </a:spcAft>
            </a:pPr>
            <a:r>
              <a:rPr lang="en-US" sz="1200"/>
              <a:t>More than half of products have no rating and for those that do, poor ratings are uncommon. None of the features seem to have strong correlation to the rating.</a:t>
            </a: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a:p>
            <a:pPr>
              <a:lnSpc>
                <a:spcPct val="115000"/>
              </a:lnSpc>
              <a:spcBef>
                <a:spcPts val="500"/>
              </a:spcBef>
              <a:spcAft>
                <a:spcPts val="500"/>
              </a:spcAft>
            </a:pPr>
            <a:endParaRPr lang="en-US"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Other Factors/Future Work</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403985" y="1635760"/>
            <a:ext cx="6021705" cy="3049270"/>
          </a:xfrm>
        </p:spPr>
        <p:txBody>
          <a:bodyPr/>
          <a:p>
            <a:pPr>
              <a:lnSpc>
                <a:spcPct val="115000"/>
              </a:lnSpc>
              <a:spcBef>
                <a:spcPts val="500"/>
              </a:spcBef>
              <a:spcAft>
                <a:spcPts val="500"/>
              </a:spcAft>
            </a:pPr>
            <a:r>
              <a:rPr lang="en-US" sz="1200"/>
              <a:t>Rating is to the nearest star, not very good resolution. Would also like to scrape individual ratings instead of by product. This way we can observe the total distribution of ratings.</a:t>
            </a:r>
            <a:endParaRPr lang="en-US" sz="1200"/>
          </a:p>
          <a:p>
            <a:pPr>
              <a:lnSpc>
                <a:spcPct val="115000"/>
              </a:lnSpc>
              <a:spcBef>
                <a:spcPts val="500"/>
              </a:spcBef>
              <a:spcAft>
                <a:spcPts val="500"/>
              </a:spcAft>
            </a:pPr>
            <a:r>
              <a:rPr lang="en-US" sz="1200"/>
              <a:t>Significant factors not looked at in project:</a:t>
            </a:r>
            <a:endParaRPr lang="en-US" sz="1200"/>
          </a:p>
          <a:p>
            <a:pPr lvl="1">
              <a:lnSpc>
                <a:spcPct val="115000"/>
              </a:lnSpc>
              <a:spcBef>
                <a:spcPts val="500"/>
              </a:spcBef>
              <a:spcAft>
                <a:spcPts val="500"/>
              </a:spcAft>
            </a:pPr>
            <a:r>
              <a:rPr lang="en-US" sz="1200"/>
              <a:t>One of the biggest contributing factors is most likely RGB, but difficult to extract whether or not product has RGB.</a:t>
            </a:r>
            <a:endParaRPr lang="en-US" sz="1200"/>
          </a:p>
          <a:p>
            <a:pPr lvl="1">
              <a:lnSpc>
                <a:spcPct val="115000"/>
              </a:lnSpc>
              <a:spcBef>
                <a:spcPts val="500"/>
              </a:spcBef>
              <a:spcAft>
                <a:spcPts val="500"/>
              </a:spcAft>
            </a:pPr>
            <a:r>
              <a:rPr lang="en-US" sz="1200"/>
              <a:t>Aesthetics. More "gamer" or futuristic aesthetics vs basic or more sleek designs. Secondary color.</a:t>
            </a:r>
            <a:endParaRPr lang="en-US" sz="1200"/>
          </a:p>
          <a:p>
            <a:pPr lvl="1">
              <a:lnSpc>
                <a:spcPct val="115000"/>
              </a:lnSpc>
              <a:spcBef>
                <a:spcPts val="500"/>
              </a:spcBef>
              <a:spcAft>
                <a:spcPts val="500"/>
              </a:spcAft>
            </a:pPr>
            <a:r>
              <a:rPr lang="en-US" sz="1200"/>
              <a:t>Ergonomics/type of the mouse. For example there are mice that are vertical or are in the form factor of a gun.</a:t>
            </a:r>
            <a:endParaRPr lang="en-US" sz="1200"/>
          </a:p>
          <a:p>
            <a:pPr lvl="1">
              <a:lnSpc>
                <a:spcPct val="115000"/>
              </a:lnSpc>
              <a:spcBef>
                <a:spcPts val="500"/>
              </a:spcBef>
              <a:spcAft>
                <a:spcPts val="500"/>
              </a:spcAft>
            </a:pPr>
            <a:r>
              <a:rPr lang="en-US" sz="1200"/>
              <a:t>Weight adjustability.</a:t>
            </a:r>
            <a:endParaRPr lang="en-US" sz="12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Web Scraping</a:t>
            </a:r>
            <a:endParaRPr lang="en-US" altLang="en-GB"/>
          </a:p>
        </p:txBody>
      </p:sp>
      <p:sp>
        <p:nvSpPr>
          <p:cNvPr id="101" name="Google Shape;101;p13"/>
          <p:cNvSpPr txBox="1"/>
          <p:nvPr>
            <p:ph type="body" idx="2"/>
          </p:nvPr>
        </p:nvSpPr>
        <p:spPr>
          <a:xfrm>
            <a:off x="4946015" y="1628140"/>
            <a:ext cx="3949065" cy="2573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200" b="1"/>
              <a:t>The fields scraped </a:t>
            </a:r>
            <a:r>
              <a:rPr lang="en-US" altLang="en-GB" sz="1200" b="1"/>
              <a:t>are</a:t>
            </a:r>
            <a:r>
              <a:rPr lang="en-GB" sz="1200" b="1"/>
              <a:t>:</a:t>
            </a:r>
            <a:endParaRPr lang="en-GB" sz="1200" b="1"/>
          </a:p>
          <a:p>
            <a:pPr marL="171450" lvl="0" indent="-171450" algn="l" rtl="0">
              <a:spcBef>
                <a:spcPts val="0"/>
              </a:spcBef>
              <a:spcAft>
                <a:spcPts val="0"/>
              </a:spcAft>
            </a:pPr>
            <a:r>
              <a:rPr lang="en-GB" sz="1200"/>
              <a:t>Brand</a:t>
            </a:r>
            <a:endParaRPr lang="en-GB" sz="1200"/>
          </a:p>
          <a:p>
            <a:pPr marL="171450" lvl="0" indent="-171450" algn="l" rtl="0">
              <a:spcBef>
                <a:spcPts val="0"/>
              </a:spcBef>
              <a:spcAft>
                <a:spcPts val="0"/>
              </a:spcAft>
            </a:pPr>
            <a:r>
              <a:rPr lang="en-GB" sz="1200"/>
              <a:t>Product Name</a:t>
            </a:r>
            <a:endParaRPr lang="en-GB" sz="1200"/>
          </a:p>
          <a:p>
            <a:pPr marL="171450" lvl="0" indent="-171450" algn="l" rtl="0">
              <a:spcBef>
                <a:spcPts val="0"/>
              </a:spcBef>
              <a:spcAft>
                <a:spcPts val="0"/>
              </a:spcAft>
            </a:pPr>
            <a:r>
              <a:rPr lang="en-GB" sz="1200"/>
              <a:t>Model</a:t>
            </a:r>
            <a:endParaRPr lang="en-GB" sz="1200"/>
          </a:p>
          <a:p>
            <a:pPr marL="171450" lvl="0" indent="-171450" algn="l" rtl="0">
              <a:spcBef>
                <a:spcPts val="0"/>
              </a:spcBef>
              <a:spcAft>
                <a:spcPts val="0"/>
              </a:spcAft>
            </a:pPr>
            <a:r>
              <a:rPr lang="en-GB" sz="1200"/>
              <a:t>Grip Style</a:t>
            </a:r>
            <a:endParaRPr lang="en-GB" sz="1200"/>
          </a:p>
          <a:p>
            <a:pPr marL="171450" lvl="0" indent="-171450" algn="l" rtl="0">
              <a:spcBef>
                <a:spcPts val="0"/>
              </a:spcBef>
              <a:spcAft>
                <a:spcPts val="0"/>
              </a:spcAft>
            </a:pPr>
            <a:r>
              <a:rPr lang="en-GB" sz="1200"/>
              <a:t>Maximum DPI</a:t>
            </a:r>
            <a:endParaRPr lang="en-GB" sz="1200"/>
          </a:p>
          <a:p>
            <a:pPr marL="171450" lvl="0" indent="-171450" algn="l" rtl="0">
              <a:spcBef>
                <a:spcPts val="0"/>
              </a:spcBef>
              <a:spcAft>
                <a:spcPts val="0"/>
              </a:spcAft>
            </a:pPr>
            <a:r>
              <a:rPr lang="en-GB" sz="1200"/>
              <a:t>Buttons</a:t>
            </a:r>
            <a:endParaRPr lang="en-GB" sz="1200"/>
          </a:p>
          <a:p>
            <a:pPr marL="171450" lvl="0" indent="-171450" algn="l" rtl="0">
              <a:spcBef>
                <a:spcPts val="0"/>
              </a:spcBef>
              <a:spcAft>
                <a:spcPts val="0"/>
              </a:spcAft>
            </a:pPr>
            <a:r>
              <a:rPr lang="en-GB" sz="1200"/>
              <a:t>Connection Type</a:t>
            </a:r>
            <a:endParaRPr lang="en-GB" sz="1200"/>
          </a:p>
          <a:p>
            <a:pPr marL="171450" lvl="0" indent="-171450" algn="l" rtl="0">
              <a:spcBef>
                <a:spcPts val="0"/>
              </a:spcBef>
              <a:spcAft>
                <a:spcPts val="0"/>
              </a:spcAft>
            </a:pPr>
            <a:r>
              <a:rPr lang="en-GB" sz="1200"/>
              <a:t>Color</a:t>
            </a:r>
            <a:endParaRPr lang="en-GB" sz="1200"/>
          </a:p>
          <a:p>
            <a:pPr marL="171450" lvl="0" indent="-171450" algn="l" rtl="0">
              <a:spcBef>
                <a:spcPts val="0"/>
              </a:spcBef>
              <a:spcAft>
                <a:spcPts val="0"/>
              </a:spcAft>
            </a:pPr>
            <a:r>
              <a:rPr lang="en-GB" sz="1200"/>
              <a:t>Average Review Rating (1-5 Stars to the nearest star)</a:t>
            </a:r>
            <a:endParaRPr lang="en-GB" sz="1200"/>
          </a:p>
          <a:p>
            <a:pPr marL="171450" lvl="0" indent="-171450" algn="l" rtl="0">
              <a:spcBef>
                <a:spcPts val="0"/>
              </a:spcBef>
              <a:spcAft>
                <a:spcPts val="0"/>
              </a:spcAft>
            </a:pPr>
            <a:r>
              <a:rPr lang="en-GB" sz="1200"/>
              <a:t>Number of Reviews</a:t>
            </a:r>
            <a:endParaRPr lang="en-GB" sz="1200"/>
          </a:p>
          <a:p>
            <a:pPr marL="171450" lvl="0" indent="-171450" algn="l" rtl="0">
              <a:spcBef>
                <a:spcPts val="0"/>
              </a:spcBef>
              <a:spcAft>
                <a:spcPts val="0"/>
              </a:spcAft>
            </a:pPr>
            <a:r>
              <a:rPr lang="en-GB" sz="1200"/>
              <a:t>Price</a:t>
            </a:r>
            <a:endParaRPr lang="en-GB" sz="1200"/>
          </a:p>
        </p:txBody>
      </p:sp>
      <p:sp>
        <p:nvSpPr>
          <p:cNvPr id="102" name="Google Shape;102;p13"/>
          <p:cNvSpPr txBox="1"/>
          <p:nvPr>
            <p:ph type="body" idx="1"/>
          </p:nvPr>
        </p:nvSpPr>
        <p:spPr>
          <a:xfrm>
            <a:off x="1124515" y="1627900"/>
            <a:ext cx="3473100" cy="1821900"/>
          </a:xfrm>
          <a:prstGeom prst="rect">
            <a:avLst/>
          </a:prstGeom>
        </p:spPr>
        <p:txBody>
          <a:bodyPr spcFirstLastPara="1" wrap="square" lIns="0" tIns="0" rIns="0" bIns="0" anchor="t" anchorCtr="0">
            <a:noAutofit/>
          </a:bodyPr>
          <a:lstStyle/>
          <a:p>
            <a:pPr marL="76200" lvl="0" indent="0" algn="l" rtl="0">
              <a:spcBef>
                <a:spcPts val="1000"/>
              </a:spcBef>
              <a:spcAft>
                <a:spcPts val="0"/>
              </a:spcAft>
              <a:buSzPts val="2400"/>
              <a:buNone/>
            </a:pPr>
            <a:r>
              <a:rPr lang="en-US" altLang="en-GB" sz="1200" b="1">
                <a:sym typeface="+mn-ea"/>
              </a:rPr>
              <a:t>The data was scraped from Newegg ~2 years ago. </a:t>
            </a:r>
            <a:endParaRPr lang="en-US" altLang="en-GB" sz="1200" b="1">
              <a:sym typeface="+mn-ea"/>
            </a:endParaRPr>
          </a:p>
          <a:p>
            <a:pPr marL="76200" lvl="0" indent="0" algn="l" rtl="0">
              <a:spcBef>
                <a:spcPts val="1000"/>
              </a:spcBef>
              <a:spcAft>
                <a:spcPts val="0"/>
              </a:spcAft>
              <a:buSzPts val="2400"/>
              <a:buNone/>
            </a:pPr>
            <a:r>
              <a:rPr lang="en-US" altLang="en-GB" sz="1200" b="1">
                <a:sym typeface="+mn-ea"/>
              </a:rPr>
              <a:t>This project specifically looks at new, right-handed gaming mice that ship from the U.S.</a:t>
            </a:r>
            <a:endParaRPr lang="en-GB" sz="1200" b="1"/>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1052830" y="2521585"/>
            <a:ext cx="3502012" cy="18288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Cleaning Up Data</a:t>
            </a:r>
            <a:endParaRPr lang="en-US" altLang="en-GB"/>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371600" y="1483360"/>
            <a:ext cx="6400800" cy="1224140"/>
          </a:xfrm>
          <a:prstGeom prst="rect">
            <a:avLst/>
          </a:prstGeom>
        </p:spPr>
      </p:pic>
      <p:pic>
        <p:nvPicPr>
          <p:cNvPr id="2" name="Picture 1"/>
          <p:cNvPicPr>
            <a:picLocks noChangeAspect="1"/>
          </p:cNvPicPr>
          <p:nvPr/>
        </p:nvPicPr>
        <p:blipFill>
          <a:blip r:embed="rId2"/>
          <a:stretch>
            <a:fillRect/>
          </a:stretch>
        </p:blipFill>
        <p:spPr>
          <a:xfrm>
            <a:off x="1371600" y="3241675"/>
            <a:ext cx="6400800" cy="1284354"/>
          </a:xfrm>
          <a:prstGeom prst="rect">
            <a:avLst/>
          </a:prstGeom>
        </p:spPr>
      </p:pic>
      <p:sp>
        <p:nvSpPr>
          <p:cNvPr id="4" name="Down Arrow 3"/>
          <p:cNvSpPr/>
          <p:nvPr/>
        </p:nvSpPr>
        <p:spPr>
          <a:xfrm>
            <a:off x="4464050" y="2830830"/>
            <a:ext cx="215900" cy="28765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Motivation</a:t>
            </a:r>
            <a:endParaRPr lang="en-US" altLang="en-GB"/>
          </a:p>
        </p:txBody>
      </p:sp>
      <p:sp>
        <p:nvSpPr>
          <p:cNvPr id="131" name="Google Shape;131;p17"/>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US" altLang="en-GB" sz="1800"/>
              <a:t>Research Question</a:t>
            </a:r>
            <a:endParaRPr lang="en-US" altLang="en-GB" sz="1800"/>
          </a:p>
          <a:p>
            <a:pPr marL="914400" lvl="1" indent="-381000" algn="l" rtl="0">
              <a:spcBef>
                <a:spcPts val="1000"/>
              </a:spcBef>
              <a:spcAft>
                <a:spcPts val="0"/>
              </a:spcAft>
              <a:buSzPts val="2400"/>
              <a:buChar char="⦿"/>
            </a:pPr>
            <a:r>
              <a:rPr lang="en-US" altLang="en-GB" sz="1400"/>
              <a:t>What does the current gaming mouse market look like and what features make a gaming mouse more popular and/or highly rated.</a:t>
            </a:r>
            <a:endParaRPr lang="en-US" altLang="en-GB" sz="1400"/>
          </a:p>
          <a:p>
            <a:pPr marL="914400" lvl="1" indent="-381000" algn="l" rtl="0">
              <a:spcBef>
                <a:spcPts val="1000"/>
              </a:spcBef>
              <a:spcAft>
                <a:spcPts val="0"/>
              </a:spcAft>
              <a:buSzPts val="2400"/>
              <a:buChar char="⦿"/>
            </a:pPr>
            <a:r>
              <a:rPr lang="en-US" altLang="en-GB" sz="1400"/>
              <a:t>Disclaimer: Do not have data on units sold or profit margin of mouse. Use number of reviews as a proxy metric for popularity.</a:t>
            </a:r>
            <a:endParaRPr lang="en-US" altLang="en-GB" sz="1400"/>
          </a:p>
          <a:p>
            <a:pPr marL="457200" lvl="0" indent="-381000" algn="l" rtl="0">
              <a:spcBef>
                <a:spcPts val="1000"/>
              </a:spcBef>
              <a:spcAft>
                <a:spcPts val="0"/>
              </a:spcAft>
              <a:buSzPts val="2400"/>
              <a:buChar char="⦿"/>
            </a:pPr>
            <a:r>
              <a:rPr lang="en-US" altLang="en-GB" sz="1800"/>
              <a:t>Target Audience</a:t>
            </a:r>
            <a:endParaRPr lang="en-US" altLang="en-GB" sz="1800"/>
          </a:p>
          <a:p>
            <a:pPr marL="914400" lvl="1" indent="-381000" algn="l" rtl="0">
              <a:spcBef>
                <a:spcPts val="1000"/>
              </a:spcBef>
              <a:spcAft>
                <a:spcPts val="0"/>
              </a:spcAft>
              <a:buSzPts val="2400"/>
              <a:buChar char="⦿"/>
            </a:pPr>
            <a:r>
              <a:rPr lang="en-US" altLang="en-GB" sz="1400"/>
              <a:t>Gaming mouse designers/manufacturers.</a:t>
            </a:r>
            <a:endParaRPr lang="en-US" altLang="en-GB" sz="1400"/>
          </a:p>
          <a:p>
            <a:pPr marL="914400" lvl="1" indent="-381000" algn="l" rtl="0">
              <a:spcBef>
                <a:spcPts val="1000"/>
              </a:spcBef>
              <a:spcAft>
                <a:spcPts val="0"/>
              </a:spcAft>
              <a:buSzPts val="2400"/>
              <a:buChar char="⦿"/>
            </a:pPr>
            <a:r>
              <a:rPr lang="en-US" altLang="en-GB" sz="1400"/>
              <a:t>Can be useful in terms of gauging competitors as well as general market.</a:t>
            </a:r>
            <a:endParaRPr lang="en-US" altLang="en-GB" sz="1400"/>
          </a:p>
          <a:p>
            <a:pPr marL="914400" lvl="1" indent="-381000" algn="l" rtl="0">
              <a:spcBef>
                <a:spcPts val="1000"/>
              </a:spcBef>
              <a:spcAft>
                <a:spcPts val="0"/>
              </a:spcAft>
              <a:buSzPts val="2400"/>
              <a:buChar char="⦿"/>
            </a:pPr>
            <a:r>
              <a:rPr lang="en-US" altLang="en-GB" sz="1400"/>
              <a:t>Finding out the customer base’s desirable features in the product.</a:t>
            </a:r>
            <a:endParaRPr lang="en-US" altLang="en-GB" sz="1400"/>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Brand</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139950"/>
            <a:ext cx="5079365" cy="2870200"/>
          </a:xfrm>
        </p:spPr>
        <p:txBody>
          <a:bodyPr/>
          <a:p>
            <a:pPr>
              <a:lnSpc>
                <a:spcPct val="115000"/>
              </a:lnSpc>
              <a:spcBef>
                <a:spcPts val="500"/>
              </a:spcBef>
              <a:spcAft>
                <a:spcPts val="500"/>
              </a:spcAft>
            </a:pPr>
            <a:r>
              <a:rPr lang="en-US" sz="1400"/>
              <a:t>5 out of the top 10 brands with the most products only produces lower price range mice, with the max price for each product not exceeding 40 dollars and median price for all products not exceeding 30 dollars.</a:t>
            </a:r>
            <a:endParaRPr lang="en-US" sz="1400"/>
          </a:p>
          <a:p>
            <a:pPr>
              <a:lnSpc>
                <a:spcPct val="115000"/>
              </a:lnSpc>
              <a:spcBef>
                <a:spcPts val="500"/>
              </a:spcBef>
              <a:spcAft>
                <a:spcPts val="500"/>
              </a:spcAft>
            </a:pPr>
            <a:r>
              <a:rPr lang="en-US" sz="1400">
                <a:sym typeface="+mn-ea"/>
              </a:rPr>
              <a:t>Despite having the most products, none of the 5 “lower price range” brands are in the top 10 most reviewed list. Out of the remaining 5, 4 are also in the top 10 most reviewed brands.</a:t>
            </a:r>
            <a:endParaRPr lang="en-US" sz="1400"/>
          </a:p>
          <a:p>
            <a:pPr>
              <a:lnSpc>
                <a:spcPct val="115000"/>
              </a:lnSpc>
              <a:spcBef>
                <a:spcPts val="500"/>
              </a:spcBef>
              <a:spcAft>
                <a:spcPts val="500"/>
              </a:spcAft>
            </a:pPr>
            <a:r>
              <a:rPr lang="en-US" sz="1400"/>
              <a:t>The top 10 brands with the most reviews, with the exception of one, all have a mean rating of around 4 stars and a median of 4 stars.</a:t>
            </a:r>
            <a:endParaRPr lang="en-US" sz="1400"/>
          </a:p>
        </p:txBody>
      </p:sp>
      <p:pic>
        <p:nvPicPr>
          <p:cNvPr id="8" name="Picture 7"/>
          <p:cNvPicPr>
            <a:picLocks noChangeAspect="1"/>
          </p:cNvPicPr>
          <p:nvPr/>
        </p:nvPicPr>
        <p:blipFill>
          <a:blip r:embed="rId1"/>
          <a:stretch>
            <a:fillRect/>
          </a:stretch>
        </p:blipFill>
        <p:spPr>
          <a:xfrm>
            <a:off x="5740400" y="224790"/>
            <a:ext cx="3200400" cy="2143957"/>
          </a:xfrm>
          <a:prstGeom prst="rect">
            <a:avLst/>
          </a:prstGeom>
          <a:ln w="12700" cmpd="sng">
            <a:solidFill>
              <a:schemeClr val="tx1"/>
            </a:solidFill>
            <a:prstDash val="solid"/>
          </a:ln>
        </p:spPr>
      </p:pic>
      <p:pic>
        <p:nvPicPr>
          <p:cNvPr id="10" name="Picture 9"/>
          <p:cNvPicPr>
            <a:picLocks noChangeAspect="1"/>
          </p:cNvPicPr>
          <p:nvPr/>
        </p:nvPicPr>
        <p:blipFill>
          <a:blip r:embed="rId2"/>
          <a:stretch>
            <a:fillRect/>
          </a:stretch>
        </p:blipFill>
        <p:spPr>
          <a:xfrm>
            <a:off x="5740400" y="2678430"/>
            <a:ext cx="3200400" cy="2143608"/>
          </a:xfrm>
          <a:prstGeom prst="rect">
            <a:avLst/>
          </a:prstGeom>
          <a:ln w="12700" cmpd="sng">
            <a:solidFill>
              <a:schemeClr val="tx1"/>
            </a:solidFill>
            <a:prstDash val="solid"/>
          </a:ln>
        </p:spPr>
      </p:pic>
      <p:pic>
        <p:nvPicPr>
          <p:cNvPr id="11" name="Picture 10"/>
          <p:cNvPicPr>
            <a:picLocks noChangeAspect="1"/>
          </p:cNvPicPr>
          <p:nvPr/>
        </p:nvPicPr>
        <p:blipFill>
          <a:blip r:embed="rId3"/>
          <a:stretch>
            <a:fillRect/>
          </a:stretch>
        </p:blipFill>
        <p:spPr>
          <a:xfrm>
            <a:off x="3113405" y="636270"/>
            <a:ext cx="1828800" cy="1320640"/>
          </a:xfrm>
          <a:prstGeom prst="rect">
            <a:avLst/>
          </a:prstGeom>
        </p:spPr>
      </p:pic>
      <p:sp>
        <p:nvSpPr>
          <p:cNvPr id="17" name="Bent-Up Arrow 16"/>
          <p:cNvSpPr/>
          <p:nvPr/>
        </p:nvSpPr>
        <p:spPr>
          <a:xfrm flipH="1">
            <a:off x="5278755" y="1332865"/>
            <a:ext cx="624205" cy="3070860"/>
          </a:xfrm>
          <a:prstGeom prst="bentUpArrow">
            <a:avLst>
              <a:gd name="adj1" fmla="val 8541"/>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7240905" y="4312285"/>
            <a:ext cx="287655" cy="143510"/>
          </a:xfrm>
          <a:prstGeom prst="rect">
            <a:avLst/>
          </a:prstGeom>
          <a:noFill/>
          <a:ln>
            <a:solidFill>
              <a:srgbClr val="C00000"/>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5095240" y="980440"/>
            <a:ext cx="575945" cy="72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Bent-Up Arrow 1"/>
          <p:cNvSpPr/>
          <p:nvPr/>
        </p:nvSpPr>
        <p:spPr>
          <a:xfrm rot="16200000">
            <a:off x="5100320" y="1365885"/>
            <a:ext cx="215900" cy="504190"/>
          </a:xfrm>
          <a:prstGeom prst="bentUpArrow">
            <a:avLst>
              <a:gd name="adj1" fmla="val 23529"/>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nvSpPr>
        <p:spPr>
          <a:xfrm>
            <a:off x="6372225" y="33909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s 3"/>
          <p:cNvSpPr/>
          <p:nvPr/>
        </p:nvSpPr>
        <p:spPr>
          <a:xfrm>
            <a:off x="7452360" y="2814320"/>
            <a:ext cx="288290" cy="216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Maximum DPI</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Most maximum DPIs are between 3000-4000 (specifically 3200 and 4000).</a:t>
            </a:r>
            <a:endParaRPr lang="en-US" sz="1400"/>
          </a:p>
          <a:p>
            <a:pPr>
              <a:lnSpc>
                <a:spcPct val="115000"/>
              </a:lnSpc>
              <a:spcBef>
                <a:spcPts val="500"/>
              </a:spcBef>
              <a:spcAft>
                <a:spcPts val="500"/>
              </a:spcAft>
            </a:pPr>
            <a:r>
              <a:rPr lang="en-US" sz="1400"/>
              <a:t>Specific DPIs are likely established cutoff points in the industrry and thus occur much more frequently than others. These include 3200, 4000, 12000 and 16000.</a:t>
            </a:r>
            <a:endParaRPr lang="en-US" sz="1400"/>
          </a:p>
          <a:p>
            <a:pPr>
              <a:lnSpc>
                <a:spcPct val="115000"/>
              </a:lnSpc>
              <a:spcBef>
                <a:spcPts val="500"/>
              </a:spcBef>
              <a:spcAft>
                <a:spcPts val="500"/>
              </a:spcAft>
            </a:pPr>
            <a:r>
              <a:rPr lang="en-US" sz="1400"/>
              <a:t>Most popular DPI is 16000, followed by 12000 and 10000. It appears for most gamers, 16000 would be the highest they need.</a:t>
            </a:r>
            <a:endParaRPr lang="en-US" sz="1400"/>
          </a:p>
        </p:txBody>
      </p:sp>
      <p:pic>
        <p:nvPicPr>
          <p:cNvPr id="21" name="Picture 20"/>
          <p:cNvPicPr>
            <a:picLocks noChangeAspect="1"/>
          </p:cNvPicPr>
          <p:nvPr/>
        </p:nvPicPr>
        <p:blipFill>
          <a:blip r:embed="rId1"/>
          <a:stretch>
            <a:fillRect/>
          </a:stretch>
        </p:blipFill>
        <p:spPr>
          <a:xfrm>
            <a:off x="5012690" y="2411730"/>
            <a:ext cx="3200400" cy="2000250"/>
          </a:xfrm>
          <a:prstGeom prst="rect">
            <a:avLst/>
          </a:prstGeom>
        </p:spPr>
      </p:pic>
      <p:pic>
        <p:nvPicPr>
          <p:cNvPr id="22" name="Picture 21"/>
          <p:cNvPicPr>
            <a:picLocks noChangeAspect="1"/>
          </p:cNvPicPr>
          <p:nvPr/>
        </p:nvPicPr>
        <p:blipFill>
          <a:blip r:embed="rId2"/>
          <a:stretch>
            <a:fillRect/>
          </a:stretch>
        </p:blipFill>
        <p:spPr>
          <a:xfrm>
            <a:off x="5012690" y="212090"/>
            <a:ext cx="3200400" cy="20002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Number of Buttons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Almost half of the mice have 6 buttons.</a:t>
            </a:r>
            <a:endParaRPr lang="en-US" sz="1400"/>
          </a:p>
          <a:p>
            <a:pPr>
              <a:lnSpc>
                <a:spcPct val="115000"/>
              </a:lnSpc>
              <a:spcBef>
                <a:spcPts val="500"/>
              </a:spcBef>
              <a:spcAft>
                <a:spcPts val="500"/>
              </a:spcAft>
            </a:pPr>
            <a:r>
              <a:rPr lang="en-US" sz="1400"/>
              <a:t>The number of products generally decreases as the number of buttons increases but there is increase at 11/12 buttons and 19/20. This is likely due to these mice being a specific type (MMO).</a:t>
            </a:r>
            <a:endParaRPr lang="en-US" sz="1400"/>
          </a:p>
          <a:p>
            <a:pPr>
              <a:lnSpc>
                <a:spcPct val="115000"/>
              </a:lnSpc>
              <a:spcBef>
                <a:spcPts val="500"/>
              </a:spcBef>
              <a:spcAft>
                <a:spcPts val="500"/>
              </a:spcAft>
            </a:pPr>
            <a:r>
              <a:rPr lang="en-US" sz="1400"/>
              <a:t>From looking at the number of reviews, 6-11 buttons (with the exception of 10) are all very popular. There is little popularity for 12-17 but surge in popularity for 19 - 20.</a:t>
            </a:r>
            <a:endParaRPr lang="en-US" sz="1400"/>
          </a:p>
        </p:txBody>
      </p:sp>
      <p:pic>
        <p:nvPicPr>
          <p:cNvPr id="4" name="Picture 3"/>
          <p:cNvPicPr>
            <a:picLocks noChangeAspect="1"/>
          </p:cNvPicPr>
          <p:nvPr/>
        </p:nvPicPr>
        <p:blipFill>
          <a:blip r:embed="rId1"/>
          <a:stretch>
            <a:fillRect/>
          </a:stretch>
        </p:blipFill>
        <p:spPr>
          <a:xfrm>
            <a:off x="5012690" y="235585"/>
            <a:ext cx="3200400" cy="2000250"/>
          </a:xfrm>
          <a:prstGeom prst="rect">
            <a:avLst/>
          </a:prstGeom>
        </p:spPr>
      </p:pic>
      <p:pic>
        <p:nvPicPr>
          <p:cNvPr id="2" name="Picture 1"/>
          <p:cNvPicPr>
            <a:picLocks noChangeAspect="1"/>
          </p:cNvPicPr>
          <p:nvPr/>
        </p:nvPicPr>
        <p:blipFill>
          <a:blip r:embed="rId2"/>
          <a:stretch>
            <a:fillRect/>
          </a:stretch>
        </p:blipFill>
        <p:spPr>
          <a:xfrm>
            <a:off x="3584575" y="1534160"/>
            <a:ext cx="1371600" cy="1028700"/>
          </a:xfrm>
          <a:prstGeom prst="rect">
            <a:avLst/>
          </a:prstGeom>
        </p:spPr>
      </p:pic>
      <p:pic>
        <p:nvPicPr>
          <p:cNvPr id="3" name="Picture 2" descr="Buttons2"/>
          <p:cNvPicPr>
            <a:picLocks noChangeAspect="1"/>
          </p:cNvPicPr>
          <p:nvPr/>
        </p:nvPicPr>
        <p:blipFill>
          <a:blip r:embed="rId3"/>
          <a:stretch>
            <a:fillRect/>
          </a:stretch>
        </p:blipFill>
        <p:spPr>
          <a:xfrm>
            <a:off x="5012690" y="2414905"/>
            <a:ext cx="3200400" cy="200025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Connection Type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966335" cy="2870200"/>
          </a:xfrm>
        </p:spPr>
        <p:txBody>
          <a:bodyPr/>
          <a:p>
            <a:pPr>
              <a:lnSpc>
                <a:spcPct val="115000"/>
              </a:lnSpc>
              <a:spcBef>
                <a:spcPts val="500"/>
              </a:spcBef>
              <a:spcAft>
                <a:spcPts val="500"/>
              </a:spcAft>
            </a:pPr>
            <a:r>
              <a:rPr lang="en-US" sz="1200"/>
              <a:t>Around 80% of the gaming mice use wired connection. Only 20% have wireless capabilities. Popularity is similar, with wireless mice only having 20% of the number of reviews as wired.</a:t>
            </a:r>
            <a:endParaRPr lang="en-US" sz="1200"/>
          </a:p>
          <a:p>
            <a:pPr>
              <a:lnSpc>
                <a:spcPct val="115000"/>
              </a:lnSpc>
              <a:spcBef>
                <a:spcPts val="500"/>
              </a:spcBef>
              <a:spcAft>
                <a:spcPts val="500"/>
              </a:spcAft>
            </a:pPr>
            <a:r>
              <a:rPr lang="en-US" sz="1200"/>
              <a:t>Mean rating is slightly higher for wired mice over wireless.</a:t>
            </a:r>
            <a:endParaRPr lang="en-US" sz="1200"/>
          </a:p>
          <a:p>
            <a:pPr>
              <a:lnSpc>
                <a:spcPct val="115000"/>
              </a:lnSpc>
              <a:spcBef>
                <a:spcPts val="500"/>
              </a:spcBef>
              <a:spcAft>
                <a:spcPts val="500"/>
              </a:spcAft>
            </a:pPr>
            <a:r>
              <a:rPr lang="en-US" sz="1200"/>
              <a:t>Findings make sense since for gaming purposes, wired mice are considered better due to faster response time, less connectivity issues and do not have extra battery weight or need to charge.</a:t>
            </a:r>
            <a:endParaRPr lang="en-US" sz="1200"/>
          </a:p>
          <a:p>
            <a:pPr>
              <a:lnSpc>
                <a:spcPct val="115000"/>
              </a:lnSpc>
              <a:spcBef>
                <a:spcPts val="500"/>
              </a:spcBef>
              <a:spcAft>
                <a:spcPts val="500"/>
              </a:spcAft>
            </a:pPr>
            <a:r>
              <a:rPr lang="en-US" sz="1200">
                <a:sym typeface="+mn-ea"/>
              </a:rPr>
              <a:t>The min, max and mean price for wireless mice are all higher than wired, but not the median price. </a:t>
            </a:r>
            <a:endParaRPr lang="en-US" sz="1200">
              <a:sym typeface="+mn-ea"/>
            </a:endParaRPr>
          </a:p>
        </p:txBody>
      </p:sp>
      <p:pic>
        <p:nvPicPr>
          <p:cNvPr id="4" name="Picture 3" descr="Connection"/>
          <p:cNvPicPr>
            <a:picLocks noChangeAspect="1"/>
          </p:cNvPicPr>
          <p:nvPr/>
        </p:nvPicPr>
        <p:blipFill>
          <a:blip r:embed="rId1"/>
          <a:stretch>
            <a:fillRect/>
          </a:stretch>
        </p:blipFill>
        <p:spPr>
          <a:xfrm>
            <a:off x="5420360" y="133350"/>
            <a:ext cx="3200400" cy="1200150"/>
          </a:xfrm>
          <a:prstGeom prst="rect">
            <a:avLst/>
          </a:prstGeom>
        </p:spPr>
      </p:pic>
      <p:pic>
        <p:nvPicPr>
          <p:cNvPr id="6" name="Picture 5" descr="Connection2"/>
          <p:cNvPicPr>
            <a:picLocks noChangeAspect="1"/>
          </p:cNvPicPr>
          <p:nvPr/>
        </p:nvPicPr>
        <p:blipFill>
          <a:blip r:embed="rId2"/>
          <a:stretch>
            <a:fillRect/>
          </a:stretch>
        </p:blipFill>
        <p:spPr>
          <a:xfrm>
            <a:off x="5420360" y="1531620"/>
            <a:ext cx="3200400" cy="1200150"/>
          </a:xfrm>
          <a:prstGeom prst="rect">
            <a:avLst/>
          </a:prstGeom>
        </p:spPr>
      </p:pic>
      <p:pic>
        <p:nvPicPr>
          <p:cNvPr id="8" name="Picture 7"/>
          <p:cNvPicPr>
            <a:picLocks noChangeAspect="1"/>
          </p:cNvPicPr>
          <p:nvPr/>
        </p:nvPicPr>
        <p:blipFill>
          <a:blip r:embed="rId3"/>
          <a:stretch>
            <a:fillRect/>
          </a:stretch>
        </p:blipFill>
        <p:spPr>
          <a:xfrm>
            <a:off x="5648960" y="3059430"/>
            <a:ext cx="2743200" cy="9787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Color</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6285865" cy="2870200"/>
          </a:xfrm>
        </p:spPr>
        <p:txBody>
          <a:bodyPr/>
          <a:p>
            <a:pPr>
              <a:lnSpc>
                <a:spcPct val="115000"/>
              </a:lnSpc>
              <a:spcBef>
                <a:spcPts val="500"/>
              </a:spcBef>
              <a:spcAft>
                <a:spcPts val="500"/>
              </a:spcAft>
            </a:pPr>
            <a:r>
              <a:rPr lang="en-US" sz="1400"/>
              <a:t>224 out of 293 products are black or partially black.</a:t>
            </a:r>
            <a:endParaRPr lang="en-US" sz="1400"/>
          </a:p>
          <a:p>
            <a:pPr>
              <a:lnSpc>
                <a:spcPct val="115000"/>
              </a:lnSpc>
              <a:spcBef>
                <a:spcPts val="500"/>
              </a:spcBef>
              <a:spcAft>
                <a:spcPts val="500"/>
              </a:spcAft>
            </a:pPr>
            <a:r>
              <a:rPr lang="en-US" sz="1400"/>
              <a:t>Second highest color is white and only has 35 products (including Matte White).</a:t>
            </a:r>
            <a:endParaRPr lang="en-US" sz="1400"/>
          </a:p>
          <a:p>
            <a:pPr>
              <a:lnSpc>
                <a:spcPct val="115000"/>
              </a:lnSpc>
              <a:spcBef>
                <a:spcPts val="500"/>
              </a:spcBef>
              <a:spcAft>
                <a:spcPts val="500"/>
              </a:spcAft>
            </a:pPr>
            <a:r>
              <a:rPr lang="en-US" sz="1400"/>
              <a:t>This is likely simply due to current design trend. Most PC products are black, such as desktop cases, keyboards and monitors. Black mice are a safe bet to go with most systems.</a:t>
            </a:r>
            <a:endParaRPr lang="en-US" sz="1400"/>
          </a:p>
          <a:p>
            <a:pPr lvl="1">
              <a:lnSpc>
                <a:spcPct val="115000"/>
              </a:lnSpc>
              <a:spcBef>
                <a:spcPts val="500"/>
              </a:spcBef>
              <a:spcAft>
                <a:spcPts val="500"/>
              </a:spcAft>
            </a:pPr>
            <a:r>
              <a:rPr lang="en-US" sz="1400"/>
              <a:t>Previously most computer products were white/beige but trend died out.</a:t>
            </a:r>
            <a:endParaRPr lang="en-US" sz="1400"/>
          </a:p>
          <a:p>
            <a:pPr lvl="1">
              <a:lnSpc>
                <a:spcPct val="115000"/>
              </a:lnSpc>
              <a:spcBef>
                <a:spcPts val="500"/>
              </a:spcBef>
              <a:spcAft>
                <a:spcPts val="500"/>
              </a:spcAft>
            </a:pPr>
            <a:r>
              <a:rPr lang="en-US" sz="1400"/>
              <a:t>Apple products tend to be silver/chrome, but Apple computers generally cannot run games, so it makes sense that the aesthetics of gaming mice align with that of PC.</a:t>
            </a:r>
            <a:endParaRPr lang="en-US" sz="1400"/>
          </a:p>
        </p:txBody>
      </p:sp>
      <p:pic>
        <p:nvPicPr>
          <p:cNvPr id="2" name="Picture 1" descr="Color"/>
          <p:cNvPicPr>
            <a:picLocks noChangeAspect="1"/>
          </p:cNvPicPr>
          <p:nvPr/>
        </p:nvPicPr>
        <p:blipFill>
          <a:blip r:embed="rId1"/>
          <a:stretch>
            <a:fillRect/>
          </a:stretch>
        </p:blipFill>
        <p:spPr>
          <a:xfrm>
            <a:off x="5518150" y="235585"/>
            <a:ext cx="3200400" cy="2000250"/>
          </a:xfrm>
          <a:prstGeom prst="rect">
            <a:avLst/>
          </a:prstGeom>
        </p:spPr>
      </p:pic>
    </p:spTree>
  </p:cSld>
  <p:clrMapOvr>
    <a:masterClrMapping/>
  </p:clrMapOvr>
  <p:transition>
    <p:fade thruBlk="1"/>
  </p:transition>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5528</Words>
  <Application>WPS Presentation</Application>
  <PresentationFormat/>
  <Paragraphs>128</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Titillium Web</vt:lpstr>
      <vt:lpstr>Titillium Web Light</vt:lpstr>
      <vt:lpstr>Calibri</vt:lpstr>
      <vt:lpstr>Titillium Web SemiBold</vt:lpstr>
      <vt:lpstr>Microsoft YaHei</vt:lpstr>
      <vt:lpstr>Arial Unicode MS</vt:lpstr>
      <vt:lpstr>Donalbain template</vt:lpstr>
      <vt:lpstr>Web Scraping Project: Gaming Mice on Newegg</vt:lpstr>
      <vt:lpstr>Web Scraping</vt:lpstr>
      <vt:lpstr>Cleaning Up Data</vt:lpstr>
      <vt:lpstr>Motivation</vt:lpstr>
      <vt:lpstr>Brand</vt:lpstr>
      <vt:lpstr>Maximum DPI</vt:lpstr>
      <vt:lpstr>Number of Buttons</vt:lpstr>
      <vt:lpstr>Connection Type</vt:lpstr>
      <vt:lpstr>Color</vt:lpstr>
      <vt:lpstr>Correlation Matrix</vt:lpstr>
      <vt:lpstr>Price</vt:lpstr>
      <vt:lpstr>Rating</vt:lpstr>
      <vt:lpstr>Conclusions</vt:lpstr>
      <vt:lpstr>Other Factors/Future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Gaming Mice on Newegg</dc:title>
  <dc:creator/>
  <cp:lastModifiedBy>Cheng</cp:lastModifiedBy>
  <cp:revision>9</cp:revision>
  <dcterms:created xsi:type="dcterms:W3CDTF">2020-12-13T14:55:00Z</dcterms:created>
  <dcterms:modified xsi:type="dcterms:W3CDTF">2022-08-20T01:20:01Z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6206D1149382456ABD454976B22D185B</vt:lpwstr>
  </property>
</Properties>
</file>