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1"/>
    <p:restoredTop sz="94708"/>
  </p:normalViewPr>
  <p:slideViewPr>
    <p:cSldViewPr snapToGrid="0" snapToObjects="1">
      <p:cViewPr varScale="1">
        <p:scale>
          <a:sx n="92" d="100"/>
          <a:sy n="92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C92F-3676-064E-9A4D-023E7E76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010DF-5B1D-EE41-9E1A-E2E2B3CC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CAB2-5359-0B42-9B40-9AAC0BC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4294-A019-D547-A530-80A182BF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0EE4-B684-3241-8FD8-3E6347D2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9E67-B2C9-E44B-8CF2-231DE1A0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74334-CCFF-C443-9564-6971DCE2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DA38-C577-BA43-81E9-99EE97A8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A77F9-50D1-ED40-8040-0FBBD610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35EC-7CF7-EC4F-97A7-CE98DD6F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66165-C439-764C-BA68-66591DAED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A36D8-1712-AE40-9DC5-B9F2A0447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5F4F-F73D-A04A-9995-C1630B50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03B6-504C-9848-844A-279AE67C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181D-D3BD-AF40-8B26-03146B88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245C-8125-6848-A143-F78DE460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1202-62EF-0F46-BAEB-314B6CAC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C47D-D9DD-7745-9B28-25D6CCC5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CBA7-EE2B-1B45-8837-5E917179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0129-D108-614A-8077-6D4B4AE9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09B4-ECEB-9041-A0CF-9A53F3F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D72A7-1AAB-E343-9409-D59CD34A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C900-F1FE-0940-A201-4FF407A8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4744-7831-634A-9B26-1ABF8B53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B74E-F810-044A-A4DC-45BE59C8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16D2-3AE6-C144-A685-A59907A5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2EAA-BD01-CE4D-B52B-F9AA0166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35783-F77A-7F41-84EB-7A9596E8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C9852-7C09-E544-86C5-77764100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83A7-3B38-1C47-9A22-6DA44EF7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5BDAB-13B2-C24D-9F8F-D5ED9A0C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8550-3B43-5D41-A1CC-C6757AE8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F5529-F630-A744-AB7C-37D525DAA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05FCD-D14F-4A40-A5D1-E7A74B770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F5E97-CC48-C445-8BCF-1C7346EAD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FAA68-6307-214C-86EC-803DFB45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70F19-6F38-7A47-9C8F-62D4DBDD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FCA30-333A-0D44-A412-80AE435B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68A78-4534-CB42-A6EC-6D1CB2A6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38B8-6A90-7842-AD98-BF4C5A89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09E84-BBCE-C34F-BB09-828FE3AA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1B28F-A2D1-A04D-859B-0BE141C3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D3B8B-D586-4545-82FD-163471E2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DE444-3DC9-904A-97B6-83C555AD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63CF-2BFD-4E4F-A03E-379AC3E8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2D3E0-1763-B14F-9E72-442BC519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6656-7490-2C4F-969D-E6714D7F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F08F-FE03-CA40-8286-15139E6E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2261D-3781-F848-B8EB-B5F23A4D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FCC16-9EF8-B241-9920-B90AC3F5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4CCBD-CE8A-FD4D-9FB3-F89BB929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51B57-5E4B-5440-A7E9-93BBD396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89C0-2830-DE4C-93F2-CEDE7BFE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0A7DF-725F-3D49-998C-C5A742D5E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0F2D-6D83-DE44-8A00-DEEB75F8E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5693-C7A1-6146-A0EA-24074EA2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B52C-BAA2-F741-B029-7D4D3017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D092-F822-A648-BA54-D7C2F6A5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CE74C-611A-1E4E-95B6-A89459B9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20B4-8EE4-1E4F-8459-ECB61549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6D9F-EA51-0146-AAA2-143B3EBC3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5549-A049-504E-8969-F74E29BA4D31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A69-71FC-7A41-ADDD-59AA1579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E159E-FFF6-054F-8002-913E28083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9CA6-F504-D047-8430-E671C895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7DD1E7-2154-944D-815F-4D8BA16C54E8}"/>
              </a:ext>
            </a:extLst>
          </p:cNvPr>
          <p:cNvSpPr/>
          <p:nvPr/>
        </p:nvSpPr>
        <p:spPr>
          <a:xfrm>
            <a:off x="806449" y="2997938"/>
            <a:ext cx="1357312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Account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0CC863-E4E8-1643-8035-D43BC56C9E1F}"/>
              </a:ext>
            </a:extLst>
          </p:cNvPr>
          <p:cNvSpPr/>
          <p:nvPr/>
        </p:nvSpPr>
        <p:spPr>
          <a:xfrm>
            <a:off x="464739" y="2299440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 err="1"/>
              <a:t>Acct_num</a:t>
            </a:r>
            <a:endParaRPr lang="en-US" sz="800" u="s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4BA8AA-DE65-1440-AB88-B16ED8A194EB}"/>
              </a:ext>
            </a:extLst>
          </p:cNvPr>
          <p:cNvSpPr/>
          <p:nvPr/>
        </p:nvSpPr>
        <p:spPr>
          <a:xfrm>
            <a:off x="1485105" y="2299440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Person_name</a:t>
            </a:r>
            <a:endParaRPr lang="en-US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3BE9C6-7B57-9743-89B2-7F3146823901}"/>
              </a:ext>
            </a:extLst>
          </p:cNvPr>
          <p:cNvSpPr/>
          <p:nvPr/>
        </p:nvSpPr>
        <p:spPr>
          <a:xfrm>
            <a:off x="2574528" y="2299440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email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9DC0B5-46B2-F44E-B583-0A6F6883E006}"/>
              </a:ext>
            </a:extLst>
          </p:cNvPr>
          <p:cNvSpPr/>
          <p:nvPr/>
        </p:nvSpPr>
        <p:spPr>
          <a:xfrm>
            <a:off x="464739" y="1719211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language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89943C-54B4-B248-9541-89931A1E51AD}"/>
              </a:ext>
            </a:extLst>
          </p:cNvPr>
          <p:cNvSpPr/>
          <p:nvPr/>
        </p:nvSpPr>
        <p:spPr>
          <a:xfrm>
            <a:off x="1485105" y="1680717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F28665-5F27-054E-BCB9-C8508922008D}"/>
              </a:ext>
            </a:extLst>
          </p:cNvPr>
          <p:cNvSpPr/>
          <p:nvPr/>
        </p:nvSpPr>
        <p:spPr>
          <a:xfrm>
            <a:off x="5187949" y="2997937"/>
            <a:ext cx="1357312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Meeting_Plan</a:t>
            </a:r>
            <a:endParaRPr lang="en-US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7CF880-0269-CE44-A7AB-7A6695D98A3E}"/>
              </a:ext>
            </a:extLst>
          </p:cNvPr>
          <p:cNvSpPr/>
          <p:nvPr/>
        </p:nvSpPr>
        <p:spPr>
          <a:xfrm>
            <a:off x="5021595" y="2333811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/>
              <a:t>Id</a:t>
            </a:r>
          </a:p>
        </p:txBody>
      </p:sp>
      <p:sp>
        <p:nvSpPr>
          <p:cNvPr id="17" name="Decision 16">
            <a:extLst>
              <a:ext uri="{FF2B5EF4-FFF2-40B4-BE49-F238E27FC236}">
                <a16:creationId xmlns:a16="http://schemas.microsoft.com/office/drawing/2014/main" id="{595521D6-AA9B-A34F-AC42-3481B0331475}"/>
              </a:ext>
            </a:extLst>
          </p:cNvPr>
          <p:cNvSpPr/>
          <p:nvPr/>
        </p:nvSpPr>
        <p:spPr>
          <a:xfrm>
            <a:off x="3026369" y="2905067"/>
            <a:ext cx="1500188" cy="78581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9A5549C-379D-A048-9419-1BAF9A26C5E6}"/>
              </a:ext>
            </a:extLst>
          </p:cNvPr>
          <p:cNvSpPr/>
          <p:nvPr/>
        </p:nvSpPr>
        <p:spPr>
          <a:xfrm>
            <a:off x="5151438" y="3726723"/>
            <a:ext cx="1358900" cy="45084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2D7B6A-2E94-1146-8C8F-610F8DB5AB74}"/>
              </a:ext>
            </a:extLst>
          </p:cNvPr>
          <p:cNvSpPr/>
          <p:nvPr/>
        </p:nvSpPr>
        <p:spPr>
          <a:xfrm>
            <a:off x="4022528" y="4400541"/>
            <a:ext cx="1357312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Scheduled_Meeting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A90DB-377B-6C40-9251-B61AA245D3F9}"/>
              </a:ext>
            </a:extLst>
          </p:cNvPr>
          <p:cNvSpPr/>
          <p:nvPr/>
        </p:nvSpPr>
        <p:spPr>
          <a:xfrm>
            <a:off x="6219826" y="4400541"/>
            <a:ext cx="1357312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Unscheduled_Meeting</a:t>
            </a:r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E35FA2-70F4-1D42-A0C1-83FFB925DC9C}"/>
              </a:ext>
            </a:extLst>
          </p:cNvPr>
          <p:cNvSpPr/>
          <p:nvPr/>
        </p:nvSpPr>
        <p:spPr>
          <a:xfrm>
            <a:off x="3026369" y="5347494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8FE20F-6D36-BA42-8A94-C4D627C426E9}"/>
              </a:ext>
            </a:extLst>
          </p:cNvPr>
          <p:cNvSpPr/>
          <p:nvPr/>
        </p:nvSpPr>
        <p:spPr>
          <a:xfrm>
            <a:off x="5151438" y="5347494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Duration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56449-FE08-EC4C-91D0-0F165CCAFDFF}"/>
              </a:ext>
            </a:extLst>
          </p:cNvPr>
          <p:cNvSpPr/>
          <p:nvPr/>
        </p:nvSpPr>
        <p:spPr>
          <a:xfrm>
            <a:off x="3118845" y="5933273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Start_date</a:t>
            </a:r>
            <a:endParaRPr lang="en-US" sz="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E636C1-FC4B-7F46-BBFE-3E91278E1DDD}"/>
              </a:ext>
            </a:extLst>
          </p:cNvPr>
          <p:cNvSpPr/>
          <p:nvPr/>
        </p:nvSpPr>
        <p:spPr>
          <a:xfrm>
            <a:off x="4106467" y="5933273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End_date</a:t>
            </a:r>
            <a:endParaRPr lang="en-US" sz="8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9A9A5A-DCD9-9F45-91C4-698825717349}"/>
              </a:ext>
            </a:extLst>
          </p:cNvPr>
          <p:cNvSpPr/>
          <p:nvPr/>
        </p:nvSpPr>
        <p:spPr>
          <a:xfrm>
            <a:off x="5151438" y="5925352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Recurrence_Interval</a:t>
            </a:r>
            <a:endParaRPr lang="en-US" sz="800" dirty="0"/>
          </a:p>
        </p:txBody>
      </p:sp>
      <p:sp>
        <p:nvSpPr>
          <p:cNvPr id="30" name="Decision 29">
            <a:extLst>
              <a:ext uri="{FF2B5EF4-FFF2-40B4-BE49-F238E27FC236}">
                <a16:creationId xmlns:a16="http://schemas.microsoft.com/office/drawing/2014/main" id="{7F7C2DD3-9E0B-4146-B5F9-A21DB79D9FC6}"/>
              </a:ext>
            </a:extLst>
          </p:cNvPr>
          <p:cNvSpPr/>
          <p:nvPr/>
        </p:nvSpPr>
        <p:spPr>
          <a:xfrm>
            <a:off x="8977311" y="1858904"/>
            <a:ext cx="1500188" cy="78581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isRecorded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E2658-23F1-D64E-8632-1DC5B14F01E9}"/>
              </a:ext>
            </a:extLst>
          </p:cNvPr>
          <p:cNvSpPr/>
          <p:nvPr/>
        </p:nvSpPr>
        <p:spPr>
          <a:xfrm>
            <a:off x="9048749" y="2997937"/>
            <a:ext cx="1357312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D85B3A-4B99-A04C-8278-B1CE9231C242}"/>
              </a:ext>
            </a:extLst>
          </p:cNvPr>
          <p:cNvSpPr/>
          <p:nvPr/>
        </p:nvSpPr>
        <p:spPr>
          <a:xfrm>
            <a:off x="8596907" y="3951232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date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094422-CDEE-B34D-8CFB-310FAF7B6A9E}"/>
              </a:ext>
            </a:extLst>
          </p:cNvPr>
          <p:cNvSpPr/>
          <p:nvPr/>
        </p:nvSpPr>
        <p:spPr>
          <a:xfrm>
            <a:off x="9727405" y="3951232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</a:t>
            </a:r>
          </a:p>
        </p:txBody>
      </p:sp>
      <p:sp>
        <p:nvSpPr>
          <p:cNvPr id="35" name="Decision 34">
            <a:extLst>
              <a:ext uri="{FF2B5EF4-FFF2-40B4-BE49-F238E27FC236}">
                <a16:creationId xmlns:a16="http://schemas.microsoft.com/office/drawing/2014/main" id="{3248C7AD-733C-854F-BFC7-F7B242CD9F42}"/>
              </a:ext>
            </a:extLst>
          </p:cNvPr>
          <p:cNvSpPr/>
          <p:nvPr/>
        </p:nvSpPr>
        <p:spPr>
          <a:xfrm>
            <a:off x="7224711" y="2905067"/>
            <a:ext cx="1500188" cy="78581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9BF727-A082-5D40-889B-B140AB20470A}"/>
              </a:ext>
            </a:extLst>
          </p:cNvPr>
          <p:cNvSpPr/>
          <p:nvPr/>
        </p:nvSpPr>
        <p:spPr>
          <a:xfrm>
            <a:off x="9048749" y="835762"/>
            <a:ext cx="1357312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3CEB39-1ACA-7648-B7DF-FBEEA17E50D3}"/>
              </a:ext>
            </a:extLst>
          </p:cNvPr>
          <p:cNvSpPr/>
          <p:nvPr/>
        </p:nvSpPr>
        <p:spPr>
          <a:xfrm>
            <a:off x="9275563" y="162269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/>
              <a:t>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1F1B15-A416-7043-8715-9784BB4AA28A}"/>
              </a:ext>
            </a:extLst>
          </p:cNvPr>
          <p:cNvSpPr/>
          <p:nvPr/>
        </p:nvSpPr>
        <p:spPr>
          <a:xfrm>
            <a:off x="10631088" y="535725"/>
            <a:ext cx="903683" cy="448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Video_content</a:t>
            </a:r>
            <a:endParaRPr lang="en-US" sz="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AC5531-7EA6-1749-9884-8387036613EC}"/>
              </a:ext>
            </a:extLst>
          </p:cNvPr>
          <p:cNvSpPr/>
          <p:nvPr/>
        </p:nvSpPr>
        <p:spPr>
          <a:xfrm>
            <a:off x="10631088" y="1244147"/>
            <a:ext cx="903683" cy="3833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Chat_text</a:t>
            </a:r>
            <a:endParaRPr lang="en-US" sz="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253EEA-413F-9845-837C-B534F75CED07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916581" y="2761400"/>
            <a:ext cx="568524" cy="2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5422B3-27EC-2442-A29B-9C55CB305B00}"/>
              </a:ext>
            </a:extLst>
          </p:cNvPr>
          <p:cNvCxnSpPr>
            <a:cxnSpLocks/>
            <a:stCxn id="11" idx="5"/>
            <a:endCxn id="4" idx="0"/>
          </p:cNvCxnSpPr>
          <p:nvPr/>
        </p:nvCxnSpPr>
        <p:spPr>
          <a:xfrm>
            <a:off x="1236081" y="2113519"/>
            <a:ext cx="249024" cy="88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6B4393-E26B-FE49-8DEF-BF6D68C4B900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flipH="1">
            <a:off x="1485105" y="2075025"/>
            <a:ext cx="132341" cy="9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3A5857-91E3-B645-9CAF-3BFB7D034B69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1485105" y="2761400"/>
            <a:ext cx="451842" cy="2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84EA5E-06F7-B846-889C-5C0B1E804669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 flipH="1">
            <a:off x="1485105" y="2693748"/>
            <a:ext cx="1221764" cy="30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5A76FC-93E7-DF4A-9CE9-7D51510E7A65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2163761" y="3297974"/>
            <a:ext cx="86260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F52740-BAF6-C34E-B087-622E1D2E18D3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526557" y="3297974"/>
            <a:ext cx="6613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FD4A1C-B808-3E42-9420-4EB1DAB7F1EC}"/>
              </a:ext>
            </a:extLst>
          </p:cNvPr>
          <p:cNvSpPr txBox="1"/>
          <p:nvPr/>
        </p:nvSpPr>
        <p:spPr>
          <a:xfrm>
            <a:off x="4574502" y="3038028"/>
            <a:ext cx="54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1…1</a:t>
            </a:r>
            <a:endParaRPr lang="en-US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7C8C7C-58FA-454A-A362-41C588FFE35D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 flipH="1">
            <a:off x="3570687" y="5000616"/>
            <a:ext cx="1130497" cy="9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D64A11-AEDF-1044-ACDA-9504AB8A8D10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flipH="1">
            <a:off x="4558309" y="5000616"/>
            <a:ext cx="142875" cy="9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732967-3ACA-604E-A1AE-5E7DBA65F1F4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4701184" y="5000616"/>
            <a:ext cx="902096" cy="92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D2B4AD-0300-4F4A-AEF3-A48850E105DE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4701184" y="5000616"/>
            <a:ext cx="902096" cy="34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6D016F5-65DD-5E4F-8A1E-CA848A5E12D1}"/>
              </a:ext>
            </a:extLst>
          </p:cNvPr>
          <p:cNvCxnSpPr>
            <a:cxnSpLocks/>
            <a:stCxn id="20" idx="2"/>
            <a:endCxn id="25" idx="7"/>
          </p:cNvCxnSpPr>
          <p:nvPr/>
        </p:nvCxnSpPr>
        <p:spPr>
          <a:xfrm flipH="1">
            <a:off x="3797711" y="5000616"/>
            <a:ext cx="903473" cy="41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F169A7-9AF8-5A42-A8BF-B1643A4F415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048749" y="3598012"/>
            <a:ext cx="678656" cy="35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29FE9C0-5552-D944-BE46-EAEE0080A5D6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727405" y="3598012"/>
            <a:ext cx="451842" cy="35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350501-78A7-5347-8FD8-E52366E28879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6545261" y="3297974"/>
            <a:ext cx="6794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62FDEE9-CA02-D741-A8DD-821EACF76352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8724899" y="3297974"/>
            <a:ext cx="3238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7CC9FB-B950-014E-85C0-247DCEF40CA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9727405" y="2644717"/>
            <a:ext cx="0" cy="35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B5BB0C-70B2-A141-B6C3-007AACA32356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>
            <a:off x="9727405" y="1435837"/>
            <a:ext cx="0" cy="42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CF33EE4-4FA4-B644-AF95-C0654B368D2F}"/>
              </a:ext>
            </a:extLst>
          </p:cNvPr>
          <p:cNvCxnSpPr>
            <a:cxnSpLocks/>
            <a:stCxn id="36" idx="3"/>
            <a:endCxn id="39" idx="2"/>
          </p:cNvCxnSpPr>
          <p:nvPr/>
        </p:nvCxnSpPr>
        <p:spPr>
          <a:xfrm>
            <a:off x="10406061" y="1135800"/>
            <a:ext cx="225027" cy="30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89E859-92D3-ED48-9498-98A0558AADAD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10406061" y="759822"/>
            <a:ext cx="225027" cy="37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52E14D-ABF6-9A4A-95B1-F41C892B1E91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727405" y="624229"/>
            <a:ext cx="0" cy="21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28AC534-EE65-A647-B025-F39C0CAF378A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>
            <a:off x="5830888" y="4177572"/>
            <a:ext cx="1067594" cy="22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648685-78A4-DE49-9FA1-13761928C602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5473437" y="2795771"/>
            <a:ext cx="393168" cy="2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B38876-B50A-D843-A518-1F67B71129F9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4701184" y="4177572"/>
            <a:ext cx="1129704" cy="22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4F013-7E42-5242-BCBE-59F37863F5D3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V="1">
            <a:off x="5830888" y="3598012"/>
            <a:ext cx="35717" cy="12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886DB47-7853-8D43-B41A-525A02DAB7C4}"/>
              </a:ext>
            </a:extLst>
          </p:cNvPr>
          <p:cNvSpPr txBox="1"/>
          <p:nvPr/>
        </p:nvSpPr>
        <p:spPr>
          <a:xfrm>
            <a:off x="8621581" y="3021372"/>
            <a:ext cx="54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1…1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24EF54D-1329-B543-B43B-26E21B511E6E}"/>
              </a:ext>
            </a:extLst>
          </p:cNvPr>
          <p:cNvSpPr txBox="1"/>
          <p:nvPr/>
        </p:nvSpPr>
        <p:spPr>
          <a:xfrm>
            <a:off x="6668494" y="3038028"/>
            <a:ext cx="54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0…1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F87ECF-ABA2-EB43-9CDD-58A73067C88C}"/>
              </a:ext>
            </a:extLst>
          </p:cNvPr>
          <p:cNvSpPr txBox="1"/>
          <p:nvPr/>
        </p:nvSpPr>
        <p:spPr>
          <a:xfrm>
            <a:off x="2430964" y="2964056"/>
            <a:ext cx="54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0…</a:t>
            </a:r>
            <a:r>
              <a:rPr lang="zh-CN" altLang="en-US" sz="1200" dirty="0"/>
              <a:t>*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2EA682-EAF3-FB48-8257-DDD11FC912D8}"/>
              </a:ext>
            </a:extLst>
          </p:cNvPr>
          <p:cNvSpPr txBox="1"/>
          <p:nvPr/>
        </p:nvSpPr>
        <p:spPr>
          <a:xfrm>
            <a:off x="9714619" y="2667359"/>
            <a:ext cx="54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0…</a:t>
            </a:r>
            <a:r>
              <a:rPr lang="zh-CN" altLang="en-US" sz="1200" dirty="0"/>
              <a:t>*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5B7C77C-AC61-F640-AC83-B980ECAAC85A}"/>
              </a:ext>
            </a:extLst>
          </p:cNvPr>
          <p:cNvSpPr txBox="1"/>
          <p:nvPr/>
        </p:nvSpPr>
        <p:spPr>
          <a:xfrm>
            <a:off x="9727404" y="1565943"/>
            <a:ext cx="54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1…1</a:t>
            </a:r>
            <a:endParaRPr lang="en-US" sz="1200" dirty="0"/>
          </a:p>
        </p:txBody>
      </p:sp>
      <p:sp>
        <p:nvSpPr>
          <p:cNvPr id="122" name="Decision 121">
            <a:extLst>
              <a:ext uri="{FF2B5EF4-FFF2-40B4-BE49-F238E27FC236}">
                <a16:creationId xmlns:a16="http://schemas.microsoft.com/office/drawing/2014/main" id="{E8CFE417-9425-014F-86EE-AB8BC81DAFF5}"/>
              </a:ext>
            </a:extLst>
          </p:cNvPr>
          <p:cNvSpPr/>
          <p:nvPr/>
        </p:nvSpPr>
        <p:spPr>
          <a:xfrm>
            <a:off x="7424733" y="3004233"/>
            <a:ext cx="1117741" cy="60222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D3632CC-3FC9-B840-A8E4-2E28A6D73DF1}"/>
              </a:ext>
            </a:extLst>
          </p:cNvPr>
          <p:cNvSpPr/>
          <p:nvPr/>
        </p:nvSpPr>
        <p:spPr>
          <a:xfrm>
            <a:off x="9150923" y="3038450"/>
            <a:ext cx="1185862" cy="545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7D10979-5A5D-4B47-BBF7-10A035D43216}"/>
              </a:ext>
            </a:extLst>
          </p:cNvPr>
          <p:cNvSpPr/>
          <p:nvPr/>
        </p:nvSpPr>
        <p:spPr>
          <a:xfrm>
            <a:off x="6010017" y="2319286"/>
            <a:ext cx="903683" cy="461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Title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1F08BF9-4C7A-E347-A12B-F50AC5552960}"/>
              </a:ext>
            </a:extLst>
          </p:cNvPr>
          <p:cNvCxnSpPr>
            <a:cxnSpLocks/>
            <a:stCxn id="125" idx="4"/>
            <a:endCxn id="14" idx="0"/>
          </p:cNvCxnSpPr>
          <p:nvPr/>
        </p:nvCxnSpPr>
        <p:spPr>
          <a:xfrm flipH="1">
            <a:off x="5866605" y="2781246"/>
            <a:ext cx="595254" cy="21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8152-A3E4-484A-9CAB-26978235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Q1-B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CC23-6B74-A947-B1D7-E3FDDB65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fact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correct.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guaranteed,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datetime</a:t>
            </a:r>
            <a:r>
              <a:rPr lang="zh-CN" altLang="en-US" dirty="0"/>
              <a:t> </a:t>
            </a:r>
            <a:r>
              <a:rPr lang="en-US" altLang="zh-CN" dirty="0"/>
              <a:t>falls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datetime</a:t>
            </a:r>
            <a:r>
              <a:rPr lang="zh-CN" altLang="en-US" dirty="0"/>
              <a:t> </a:t>
            </a:r>
            <a:r>
              <a:rPr lang="en-US" altLang="zh-CN" dirty="0"/>
              <a:t>sets.</a:t>
            </a:r>
            <a:r>
              <a:rPr lang="zh-CN" altLang="en-US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942E-F4FE-AA4B-8916-CC8137CE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98425"/>
            <a:ext cx="2032000" cy="269875"/>
          </a:xfrm>
        </p:spPr>
        <p:txBody>
          <a:bodyPr>
            <a:noAutofit/>
          </a:bodyPr>
          <a:lstStyle/>
          <a:p>
            <a:r>
              <a:rPr lang="en-US" sz="1800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D72E-FC92-D445-81E9-21333190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3683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Guest (</a:t>
            </a:r>
            <a:r>
              <a:rPr lang="en-US" sz="1600" u="sng" dirty="0"/>
              <a:t>Id</a:t>
            </a:r>
            <a:r>
              <a:rPr lang="en-US" sz="1600" dirty="0"/>
              <a:t>, Name, Email)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Property (</a:t>
            </a:r>
            <a:r>
              <a:rPr lang="en-US" sz="1600" u="sng" dirty="0"/>
              <a:t>Id</a:t>
            </a:r>
            <a:r>
              <a:rPr lang="en-US" sz="1600" dirty="0"/>
              <a:t>, Type, Address, </a:t>
            </a:r>
            <a:r>
              <a:rPr lang="en-US" sz="1600" dirty="0" err="1"/>
              <a:t>MaxGuests</a:t>
            </a:r>
            <a:r>
              <a:rPr lang="en-US" sz="1600" dirty="0"/>
              <a:t>, </a:t>
            </a:r>
            <a:r>
              <a:rPr lang="en-US" sz="1600" dirty="0" err="1"/>
              <a:t>OwnerId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OwnerId</a:t>
            </a:r>
            <a:r>
              <a:rPr lang="en-US" sz="1600" dirty="0"/>
              <a:t> FOREIGN KEY REFERENCES Host (Id)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OwnerId</a:t>
            </a:r>
            <a:r>
              <a:rPr lang="en-US" sz="1600" dirty="0"/>
              <a:t> NOT NULL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Stay (</a:t>
            </a:r>
            <a:r>
              <a:rPr lang="en-US" sz="1600" u="sng" dirty="0"/>
              <a:t>Date</a:t>
            </a:r>
            <a:r>
              <a:rPr lang="en-US" sz="1600" dirty="0"/>
              <a:t>, </a:t>
            </a:r>
            <a:r>
              <a:rPr lang="en-US" sz="1600" u="sng" dirty="0" err="1"/>
              <a:t>PropertyId</a:t>
            </a:r>
            <a:r>
              <a:rPr lang="en-US" sz="1600" dirty="0"/>
              <a:t>, </a:t>
            </a:r>
            <a:r>
              <a:rPr lang="en-US" sz="1600" dirty="0" err="1"/>
              <a:t>PaymentInfo</a:t>
            </a:r>
            <a:r>
              <a:rPr lang="en-US" sz="1600" dirty="0"/>
              <a:t>, </a:t>
            </a:r>
            <a:r>
              <a:rPr lang="en-US" sz="1600" dirty="0" err="1"/>
              <a:t>NumGuests</a:t>
            </a:r>
            <a:r>
              <a:rPr lang="en-US" sz="1600" dirty="0"/>
              <a:t>, </a:t>
            </a:r>
            <a:r>
              <a:rPr lang="en-US" sz="1600" dirty="0" err="1"/>
              <a:t>GuestId</a:t>
            </a:r>
            <a:r>
              <a:rPr lang="en-US" sz="1600" dirty="0"/>
              <a:t>, </a:t>
            </a:r>
            <a:r>
              <a:rPr lang="en-US" sz="1600" dirty="0" err="1"/>
              <a:t>GuestComments</a:t>
            </a:r>
            <a:r>
              <a:rPr lang="en-US" sz="1600" dirty="0"/>
              <a:t>, </a:t>
            </a:r>
            <a:r>
              <a:rPr lang="en-US" sz="1600" dirty="0" err="1"/>
              <a:t>GuestScore</a:t>
            </a:r>
            <a:r>
              <a:rPr lang="en-US" sz="1600" dirty="0"/>
              <a:t>, </a:t>
            </a:r>
            <a:r>
              <a:rPr lang="en-US" sz="1600" dirty="0" err="1"/>
              <a:t>HostId</a:t>
            </a:r>
            <a:r>
              <a:rPr lang="en-US" sz="1600" dirty="0"/>
              <a:t>, </a:t>
            </a:r>
            <a:r>
              <a:rPr lang="en-US" sz="1600" dirty="0" err="1"/>
              <a:t>HostComments</a:t>
            </a:r>
            <a:r>
              <a:rPr lang="en-US" sz="1600" dirty="0"/>
              <a:t>, </a:t>
            </a:r>
            <a:r>
              <a:rPr lang="en-US" sz="1600" dirty="0" err="1"/>
              <a:t>HostScore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PropertyId</a:t>
            </a:r>
            <a:r>
              <a:rPr lang="en-US" sz="1600" dirty="0"/>
              <a:t> FOREIGN KEY REFERENCES Property (Id)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GuestId</a:t>
            </a:r>
            <a:r>
              <a:rPr lang="en-US" sz="1600" dirty="0"/>
              <a:t> FOREIGN KEY REFERENCES Guest (Id)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GuestId</a:t>
            </a:r>
            <a:r>
              <a:rPr lang="en-US" sz="1600" dirty="0"/>
              <a:t>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HostId</a:t>
            </a:r>
            <a:r>
              <a:rPr lang="en-US" sz="1600" dirty="0"/>
              <a:t> FOREIGN KEY REFERENCES Host (Id)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Host (</a:t>
            </a:r>
            <a:r>
              <a:rPr lang="en-US" sz="1600" u="sng" dirty="0"/>
              <a:t>Id</a:t>
            </a:r>
            <a:r>
              <a:rPr lang="en-US" sz="1600" dirty="0"/>
              <a:t>, Name, Email, </a:t>
            </a:r>
            <a:r>
              <a:rPr lang="en-US" sz="1600" dirty="0" err="1"/>
              <a:t>SuperHost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Actually, in Stay, the </a:t>
            </a:r>
            <a:r>
              <a:rPr lang="en-US" sz="1600" dirty="0" err="1"/>
              <a:t>HostId</a:t>
            </a:r>
            <a:r>
              <a:rPr lang="en-US" sz="1600" dirty="0"/>
              <a:t> is also NOT NULL, but this has been handled through Property + Stay.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21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942E-F4FE-AA4B-8916-CC8137CE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98425"/>
            <a:ext cx="2032000" cy="269875"/>
          </a:xfrm>
        </p:spPr>
        <p:txBody>
          <a:bodyPr>
            <a:noAutofit/>
          </a:bodyPr>
          <a:lstStyle/>
          <a:p>
            <a:r>
              <a:rPr lang="en-US" sz="1800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D72E-FC92-D445-81E9-21333190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368300"/>
            <a:ext cx="10515600" cy="4351338"/>
          </a:xfrm>
        </p:spPr>
        <p:txBody>
          <a:bodyPr>
            <a:normAutofit/>
          </a:bodyPr>
          <a:lstStyle/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/>
              <a:t>A: Yes, the participation of hosts in the owns relationship is 0..*, and therefore it can owns multiple properties with different property ids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B: No, the stay is uniquely represented by Id + Date, and the participation of stay in books relationship is  a 1..1, so therefore only a single guest can book the unique stay.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C: Yes. The participation  of stay in </a:t>
            </a:r>
            <a:r>
              <a:rPr lang="en-US" sz="1500" dirty="0" err="1"/>
              <a:t>G_Rate</a:t>
            </a:r>
            <a:r>
              <a:rPr lang="en-US" sz="1500" dirty="0"/>
              <a:t> relationship is a 0..1, and therefore a stay could be rated by either 0 or 1 guest. And the participation of stay in books relationship is  a 1..1, so there has to be a guest who booked this specific stay. There is no restriction to prohibit such scenarios as long as the comment/score for a stay is at most 1 record.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 So interesting! It seems there can be the same person, how to prevent this from happening???? </a:t>
            </a:r>
          </a:p>
        </p:txBody>
      </p:sp>
    </p:spTree>
    <p:extLst>
      <p:ext uri="{BB962C8B-B14F-4D97-AF65-F5344CB8AC3E}">
        <p14:creationId xmlns:p14="http://schemas.microsoft.com/office/powerpoint/2010/main" val="23791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9993-CB9D-B34C-A870-BA69F4D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4A76-4147-644D-9519-590CCD88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A:</a:t>
            </a:r>
            <a:r>
              <a:rPr lang="zh-CN" altLang="en-US" sz="1600" dirty="0"/>
              <a:t> </a:t>
            </a:r>
            <a:r>
              <a:rPr lang="en-US" altLang="zh-CN" sz="1600" dirty="0"/>
              <a:t>Yes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B:</a:t>
            </a:r>
            <a:r>
              <a:rPr lang="zh-CN" altLang="en-US" sz="1600" dirty="0"/>
              <a:t> </a:t>
            </a:r>
            <a:r>
              <a:rPr lang="en-US" altLang="zh-CN" sz="1600" dirty="0"/>
              <a:t>Yes</a:t>
            </a:r>
          </a:p>
          <a:p>
            <a:r>
              <a:rPr lang="en-US" altLang="zh-CN" sz="1600" dirty="0"/>
              <a:t>C:</a:t>
            </a:r>
            <a:r>
              <a:rPr lang="zh-CN" altLang="en-US" sz="1600" dirty="0"/>
              <a:t> </a:t>
            </a:r>
            <a:r>
              <a:rPr lang="en-US" altLang="zh-CN" sz="1600" dirty="0"/>
              <a:t>No</a:t>
            </a:r>
          </a:p>
          <a:p>
            <a:r>
              <a:rPr lang="en-US" altLang="zh-CN" sz="1600" dirty="0"/>
              <a:t>D:</a:t>
            </a:r>
            <a:r>
              <a:rPr lang="zh-CN" altLang="en-US" sz="1600" dirty="0"/>
              <a:t> </a:t>
            </a:r>
            <a:r>
              <a:rPr lang="en-US" altLang="zh-CN" sz="1600" dirty="0"/>
              <a:t>No,</a:t>
            </a:r>
            <a:r>
              <a:rPr lang="zh-CN" altLang="en-US" sz="1600" dirty="0"/>
              <a:t> </a:t>
            </a:r>
            <a:r>
              <a:rPr lang="en-US" altLang="zh-CN" sz="1600" dirty="0"/>
              <a:t>it</a:t>
            </a:r>
            <a:r>
              <a:rPr lang="zh-CN" altLang="en-US" sz="1600" dirty="0"/>
              <a:t> </a:t>
            </a:r>
            <a:r>
              <a:rPr lang="en-US" altLang="zh-CN" sz="1600" dirty="0"/>
              <a:t>can’t.</a:t>
            </a:r>
            <a:r>
              <a:rPr lang="zh-CN" altLang="en-US" sz="1600" dirty="0"/>
              <a:t> </a:t>
            </a:r>
            <a:r>
              <a:rPr lang="en-US" altLang="zh-CN" sz="1600" dirty="0"/>
              <a:t>We</a:t>
            </a:r>
            <a:r>
              <a:rPr lang="zh-CN" altLang="en-US" sz="1600" dirty="0"/>
              <a:t> </a:t>
            </a: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simply</a:t>
            </a:r>
            <a:r>
              <a:rPr lang="zh-CN" altLang="en-US" sz="1600" dirty="0"/>
              <a:t> </a:t>
            </a: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counter</a:t>
            </a:r>
            <a:r>
              <a:rPr lang="zh-CN" altLang="en-US" sz="1600" dirty="0"/>
              <a:t> </a:t>
            </a:r>
            <a:r>
              <a:rPr lang="en-US" altLang="zh-CN" sz="1600" dirty="0"/>
              <a:t>example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prove</a:t>
            </a:r>
            <a:r>
              <a:rPr lang="zh-CN" altLang="en-US" sz="1600" dirty="0"/>
              <a:t> </a:t>
            </a:r>
            <a:r>
              <a:rPr lang="en-US" altLang="zh-CN" sz="1600" dirty="0"/>
              <a:t>this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incorrect.</a:t>
            </a:r>
            <a:r>
              <a:rPr lang="zh-CN" altLang="en-US" sz="1600" dirty="0"/>
              <a:t> </a:t>
            </a:r>
            <a:r>
              <a:rPr lang="en-US" altLang="zh-CN" sz="1600" dirty="0"/>
              <a:t>Take</a:t>
            </a:r>
            <a:r>
              <a:rPr lang="zh-CN" altLang="en-US" sz="1600" dirty="0"/>
              <a:t> </a:t>
            </a:r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zh-CN" sz="1600" dirty="0"/>
              <a:t>constant</a:t>
            </a:r>
            <a:r>
              <a:rPr lang="zh-CN" altLang="en-US" sz="1600" dirty="0"/>
              <a:t> </a:t>
            </a:r>
            <a:r>
              <a:rPr lang="en-US" altLang="zh-CN" sz="1600" dirty="0"/>
              <a:t>value</a:t>
            </a:r>
            <a:r>
              <a:rPr lang="zh-CN" altLang="en-US" sz="1600" dirty="0"/>
              <a:t> </a:t>
            </a:r>
            <a:r>
              <a:rPr lang="en-US" altLang="zh-CN" sz="1600" dirty="0"/>
              <a:t>while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constant</a:t>
            </a:r>
            <a:r>
              <a:rPr lang="zh-CN" altLang="en-US" sz="1600" dirty="0"/>
              <a:t> </a:t>
            </a:r>
            <a:r>
              <a:rPr lang="en-US" altLang="zh-CN" sz="1600" dirty="0"/>
              <a:t>variable,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A-&gt;C.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this</a:t>
            </a:r>
            <a:r>
              <a:rPr lang="zh-CN" altLang="en-US" sz="1600" dirty="0"/>
              <a:t> </a:t>
            </a:r>
            <a:r>
              <a:rPr lang="en-US" altLang="zh-CN" sz="1600" dirty="0"/>
              <a:t>case,</a:t>
            </a:r>
            <a:r>
              <a:rPr lang="zh-CN" altLang="en-US" sz="1600" dirty="0"/>
              <a:t> </a:t>
            </a:r>
            <a:r>
              <a:rPr lang="en-US" altLang="zh-CN" sz="1600" dirty="0"/>
              <a:t>AB-&gt;C</a:t>
            </a:r>
            <a:r>
              <a:rPr lang="zh-CN" altLang="en-US" sz="1600" dirty="0"/>
              <a:t> </a:t>
            </a:r>
            <a:r>
              <a:rPr lang="en-US" altLang="zh-CN" sz="1600" dirty="0"/>
              <a:t>always</a:t>
            </a:r>
            <a:r>
              <a:rPr lang="zh-CN" altLang="en-US" sz="1600" dirty="0"/>
              <a:t> </a:t>
            </a:r>
            <a:r>
              <a:rPr lang="en-US" altLang="zh-CN" sz="1600" dirty="0"/>
              <a:t>satisfies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altLang="zh-CN" sz="1600" dirty="0"/>
              <a:t>B-&gt;C</a:t>
            </a:r>
            <a:r>
              <a:rPr lang="zh-CN" altLang="en-US" sz="1600" dirty="0"/>
              <a:t> </a:t>
            </a:r>
            <a:r>
              <a:rPr lang="en-US" altLang="zh-CN" sz="1600" dirty="0"/>
              <a:t>won’t</a:t>
            </a:r>
            <a:r>
              <a:rPr lang="zh-CN" altLang="en-US" sz="1600" dirty="0"/>
              <a:t> </a:t>
            </a:r>
            <a:r>
              <a:rPr lang="en-US" altLang="zh-CN" sz="1600" dirty="0"/>
              <a:t>be.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6247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BAD0-FC8D-EF42-8F63-1B24155C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C648-5926-6546-B643-16C0484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A</a:t>
            </a:r>
          </a:p>
          <a:p>
            <a:pPr marL="0" indent="0">
              <a:buNone/>
            </a:pPr>
            <a:r>
              <a:rPr lang="en-US" altLang="zh-CN" sz="1800" dirty="0"/>
              <a:t>(A,B),</a:t>
            </a:r>
            <a:r>
              <a:rPr lang="zh-CN" altLang="en-US" sz="1800" dirty="0"/>
              <a:t> </a:t>
            </a:r>
            <a:r>
              <a:rPr lang="en-US" altLang="zh-CN" sz="1800" dirty="0"/>
              <a:t>(A,D),</a:t>
            </a:r>
            <a:r>
              <a:rPr lang="zh-CN" altLang="en-US" sz="1800" dirty="0"/>
              <a:t> </a:t>
            </a:r>
            <a:r>
              <a:rPr lang="en-US" altLang="zh-CN" sz="1800" dirty="0"/>
              <a:t>(B,C),</a:t>
            </a:r>
            <a:r>
              <a:rPr lang="zh-CN" altLang="en-US" sz="1800" dirty="0"/>
              <a:t> </a:t>
            </a:r>
            <a:r>
              <a:rPr lang="en-US" altLang="zh-CN" sz="1800" dirty="0"/>
              <a:t>(C,D),</a:t>
            </a:r>
            <a:r>
              <a:rPr lang="zh-CN" altLang="en-US" sz="1800" dirty="0"/>
              <a:t> </a:t>
            </a:r>
            <a:r>
              <a:rPr lang="en-US" altLang="zh-CN" sz="1800" dirty="0"/>
              <a:t>because</a:t>
            </a:r>
            <a:r>
              <a:rPr lang="zh-CN" altLang="en-US" sz="1800" dirty="0"/>
              <a:t> </a:t>
            </a:r>
            <a:r>
              <a:rPr lang="en-US" altLang="zh-CN" sz="1800" dirty="0"/>
              <a:t>(A,C),</a:t>
            </a:r>
            <a:r>
              <a:rPr lang="zh-CN" altLang="en-US" sz="1800" dirty="0"/>
              <a:t> </a:t>
            </a:r>
            <a:r>
              <a:rPr lang="en-US" altLang="zh-CN" sz="1800" dirty="0"/>
              <a:t>(B,D)</a:t>
            </a:r>
            <a:r>
              <a:rPr lang="zh-CN" altLang="en-US" sz="1800" dirty="0"/>
              <a:t> </a:t>
            </a:r>
            <a:r>
              <a:rPr lang="en-US" altLang="zh-CN" sz="1800" dirty="0"/>
              <a:t>cannot</a:t>
            </a:r>
            <a:r>
              <a:rPr lang="zh-CN" altLang="en-US" sz="1800" dirty="0"/>
              <a:t> </a:t>
            </a:r>
            <a:r>
              <a:rPr lang="en-US" altLang="zh-CN" sz="1800" dirty="0"/>
              <a:t>functionally</a:t>
            </a:r>
            <a:r>
              <a:rPr lang="zh-CN" altLang="en-US" sz="1800" dirty="0"/>
              <a:t> </a:t>
            </a:r>
            <a:r>
              <a:rPr lang="en-US" altLang="zh-CN" sz="1800" dirty="0"/>
              <a:t>determines</a:t>
            </a:r>
            <a:r>
              <a:rPr lang="zh-CN" altLang="en-US" sz="1800" dirty="0"/>
              <a:t> </a:t>
            </a:r>
            <a:r>
              <a:rPr lang="en-US" altLang="zh-CN" sz="1800" dirty="0"/>
              <a:t>all</a:t>
            </a:r>
            <a:r>
              <a:rPr lang="zh-CN" altLang="en-US" sz="1800" dirty="0"/>
              <a:t> </a:t>
            </a:r>
            <a:r>
              <a:rPr lang="en-US" altLang="zh-CN" sz="1800" dirty="0"/>
              <a:t>attributes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no</a:t>
            </a:r>
            <a:r>
              <a:rPr lang="zh-CN" altLang="en-US" sz="1800" dirty="0"/>
              <a:t> </a:t>
            </a:r>
            <a:r>
              <a:rPr lang="en-US" altLang="zh-CN" sz="1800" dirty="0"/>
              <a:t>single</a:t>
            </a:r>
            <a:r>
              <a:rPr lang="zh-CN" altLang="en-US" sz="1800" dirty="0"/>
              <a:t> </a:t>
            </a:r>
            <a:r>
              <a:rPr lang="en-US" altLang="zh-CN" sz="1800" dirty="0"/>
              <a:t>attributes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functionally</a:t>
            </a:r>
            <a:r>
              <a:rPr lang="zh-CN" altLang="en-US" sz="1800" dirty="0"/>
              <a:t> </a:t>
            </a:r>
            <a:r>
              <a:rPr lang="en-US" altLang="zh-CN" sz="1800" dirty="0"/>
              <a:t>determines</a:t>
            </a:r>
            <a:r>
              <a:rPr lang="zh-CN" altLang="en-US" sz="1800" dirty="0"/>
              <a:t> </a:t>
            </a:r>
            <a:r>
              <a:rPr lang="en-US" altLang="zh-CN" sz="1800" dirty="0"/>
              <a:t>all</a:t>
            </a:r>
            <a:r>
              <a:rPr lang="zh-CN" altLang="en-US" sz="1800" dirty="0"/>
              <a:t> </a:t>
            </a:r>
            <a:r>
              <a:rPr lang="en-US" altLang="zh-CN" sz="1800" dirty="0"/>
              <a:t>attributes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well.</a:t>
            </a:r>
            <a:r>
              <a:rPr lang="zh-CN" altLang="en-US" sz="1800" dirty="0"/>
              <a:t> </a:t>
            </a:r>
            <a:r>
              <a:rPr lang="en-US" altLang="zh-CN" sz="1800" dirty="0"/>
              <a:t>So</a:t>
            </a:r>
            <a:r>
              <a:rPr lang="zh-CN" altLang="en-US" sz="1800" dirty="0"/>
              <a:t> </a:t>
            </a:r>
            <a:r>
              <a:rPr lang="en-US" altLang="zh-CN" sz="1800" dirty="0"/>
              <a:t>since</a:t>
            </a:r>
            <a:r>
              <a:rPr lang="zh-CN" altLang="en-US" sz="1800" dirty="0"/>
              <a:t> </a:t>
            </a:r>
            <a:r>
              <a:rPr lang="en-US" altLang="zh-CN" sz="1800" dirty="0"/>
              <a:t>these</a:t>
            </a:r>
            <a:r>
              <a:rPr lang="zh-CN" altLang="en-US" sz="1800" dirty="0"/>
              <a:t> </a:t>
            </a:r>
            <a:r>
              <a:rPr lang="en-US" altLang="zh-CN" sz="1800" dirty="0"/>
              <a:t>four</a:t>
            </a:r>
            <a:r>
              <a:rPr lang="zh-CN" altLang="en-US" sz="1800" dirty="0"/>
              <a:t> </a:t>
            </a:r>
            <a:r>
              <a:rPr lang="en-US" altLang="zh-CN" sz="1800" dirty="0"/>
              <a:t>pairs</a:t>
            </a:r>
            <a:r>
              <a:rPr lang="zh-CN" altLang="en-US" sz="1800" dirty="0"/>
              <a:t> </a:t>
            </a:r>
            <a:r>
              <a:rPr lang="en-US" altLang="zh-CN" sz="1800" dirty="0"/>
              <a:t>could,</a:t>
            </a:r>
            <a:r>
              <a:rPr lang="zh-CN" altLang="en-US" sz="1800" dirty="0"/>
              <a:t> </a:t>
            </a:r>
            <a:r>
              <a:rPr lang="en-US" altLang="zh-CN" sz="1800" dirty="0"/>
              <a:t>there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candidate</a:t>
            </a:r>
            <a:r>
              <a:rPr lang="zh-CN" altLang="en-US" sz="1800" dirty="0"/>
              <a:t> </a:t>
            </a:r>
            <a:r>
              <a:rPr lang="en-US" altLang="zh-CN" sz="1800" dirty="0"/>
              <a:t>keys.</a:t>
            </a:r>
            <a:r>
              <a:rPr lang="zh-CN" altLang="en-US" sz="1800" dirty="0"/>
              <a:t> 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altLang="zh-CN" sz="1800" dirty="0"/>
              <a:t>B</a:t>
            </a:r>
          </a:p>
          <a:p>
            <a:pPr marL="0" indent="0">
              <a:buNone/>
            </a:pPr>
            <a:r>
              <a:rPr lang="en-US" altLang="zh-CN" sz="1800" dirty="0"/>
              <a:t>Yes,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each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X-&gt;Y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F,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superkey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R.</a:t>
            </a:r>
            <a:r>
              <a:rPr lang="zh-CN" altLang="en-US" sz="1800" dirty="0"/>
              <a:t>  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altLang="zh-CN" sz="1800" dirty="0"/>
              <a:t>C</a:t>
            </a:r>
          </a:p>
          <a:p>
            <a:pPr marL="0" indent="0">
              <a:buNone/>
            </a:pPr>
            <a:r>
              <a:rPr lang="en-US" altLang="zh-CN" sz="1800" dirty="0"/>
              <a:t>Yes,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each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X-&gt;Y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F,</a:t>
            </a:r>
            <a:r>
              <a:rPr lang="zh-CN" altLang="en-US" sz="1800" dirty="0"/>
              <a:t> </a:t>
            </a:r>
            <a:r>
              <a:rPr lang="en-US" altLang="zh-CN" sz="1800" dirty="0"/>
              <a:t>Y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member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some</a:t>
            </a:r>
            <a:r>
              <a:rPr lang="zh-CN" altLang="en-US" sz="1800" dirty="0"/>
              <a:t> </a:t>
            </a:r>
            <a:r>
              <a:rPr lang="en-US" altLang="zh-CN" sz="1800" dirty="0"/>
              <a:t>key.</a:t>
            </a:r>
            <a:r>
              <a:rPr lang="zh-CN" alt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848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132C-9D17-214B-B2FA-DC28523D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654"/>
            <a:ext cx="10515600" cy="1325563"/>
          </a:xfrm>
        </p:spPr>
        <p:txBody>
          <a:bodyPr/>
          <a:lstStyle/>
          <a:p>
            <a:r>
              <a:rPr lang="en-US" altLang="zh-CN" dirty="0"/>
              <a:t>Q6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6B93-C738-2742-9BB2-5DFFA878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845127"/>
            <a:ext cx="11305309" cy="5777346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A</a:t>
            </a:r>
          </a:p>
          <a:p>
            <a:pPr marL="0" indent="0">
              <a:buNone/>
            </a:pPr>
            <a:r>
              <a:rPr lang="en-US" altLang="zh-CN" sz="1800" dirty="0"/>
              <a:t>(C,D,A),</a:t>
            </a:r>
            <a:r>
              <a:rPr lang="zh-CN" altLang="en-US" sz="1800" dirty="0"/>
              <a:t> </a:t>
            </a:r>
            <a:r>
              <a:rPr lang="en-US" altLang="zh-CN" sz="1800" dirty="0"/>
              <a:t>(C,D,E),</a:t>
            </a:r>
            <a:r>
              <a:rPr lang="zh-CN" altLang="en-US" sz="1800" dirty="0"/>
              <a:t> </a:t>
            </a:r>
            <a:r>
              <a:rPr lang="en-US" altLang="zh-CN" sz="1800" dirty="0"/>
              <a:t>(C,D,B),</a:t>
            </a:r>
            <a:r>
              <a:rPr lang="zh-CN" altLang="en-US" sz="1800" dirty="0"/>
              <a:t> </a:t>
            </a:r>
            <a:r>
              <a:rPr lang="en-US" altLang="zh-CN" sz="1800" dirty="0"/>
              <a:t>since</a:t>
            </a:r>
            <a:r>
              <a:rPr lang="zh-CN" altLang="en-US" sz="1800" dirty="0"/>
              <a:t> </a:t>
            </a:r>
            <a:r>
              <a:rPr lang="en-US" altLang="zh-CN" sz="1800" dirty="0"/>
              <a:t>C,D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right</a:t>
            </a:r>
            <a:r>
              <a:rPr lang="zh-CN" altLang="en-US" sz="1800" dirty="0"/>
              <a:t> </a:t>
            </a:r>
            <a:r>
              <a:rPr lang="en-US" altLang="zh-CN" sz="1800" dirty="0"/>
              <a:t>side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any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/>
              <a:t>relation,</a:t>
            </a:r>
            <a:r>
              <a:rPr lang="zh-CN" altLang="en-US" sz="1800" dirty="0"/>
              <a:t> </a:t>
            </a:r>
            <a:r>
              <a:rPr lang="en-US" altLang="zh-CN" sz="1800" dirty="0"/>
              <a:t>so</a:t>
            </a:r>
            <a:r>
              <a:rPr lang="zh-CN" altLang="en-US" sz="1800" dirty="0"/>
              <a:t> </a:t>
            </a:r>
            <a:r>
              <a:rPr lang="en-US" altLang="zh-CN" sz="1800" dirty="0"/>
              <a:t>C,D</a:t>
            </a:r>
            <a:r>
              <a:rPr lang="zh-CN" altLang="en-US" sz="1800" dirty="0"/>
              <a:t> </a:t>
            </a:r>
            <a:r>
              <a:rPr lang="en-US" altLang="zh-CN" sz="1800" dirty="0"/>
              <a:t>must</a:t>
            </a:r>
            <a:r>
              <a:rPr lang="zh-CN" altLang="en-US" sz="1800" dirty="0"/>
              <a:t> </a:t>
            </a:r>
            <a:r>
              <a:rPr lang="en-US" altLang="zh-CN" sz="1800" dirty="0"/>
              <a:t>present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keys.</a:t>
            </a:r>
            <a:r>
              <a:rPr lang="zh-CN" altLang="en-US" sz="1800" dirty="0"/>
              <a:t> </a:t>
            </a:r>
            <a:r>
              <a:rPr lang="en-US" altLang="zh-CN" sz="1800" dirty="0"/>
              <a:t>However,</a:t>
            </a:r>
            <a:r>
              <a:rPr lang="zh-CN" altLang="en-US" sz="1800" dirty="0"/>
              <a:t> </a:t>
            </a:r>
            <a:r>
              <a:rPr lang="en-US" altLang="zh-CN" sz="1800" dirty="0"/>
              <a:t>only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D</a:t>
            </a:r>
            <a:r>
              <a:rPr lang="zh-CN" altLang="en-US" sz="1800" dirty="0"/>
              <a:t> </a:t>
            </a:r>
            <a:r>
              <a:rPr lang="en-US" altLang="zh-CN" sz="1800" dirty="0"/>
              <a:t>cannot</a:t>
            </a:r>
            <a:r>
              <a:rPr lang="zh-CN" altLang="en-US" sz="1800" dirty="0"/>
              <a:t> </a:t>
            </a:r>
            <a:r>
              <a:rPr lang="en-US" altLang="zh-CN" sz="1800" dirty="0"/>
              <a:t>do</a:t>
            </a:r>
            <a:r>
              <a:rPr lang="zh-CN" altLang="en-US" sz="1800" dirty="0"/>
              <a:t> </a:t>
            </a:r>
            <a:r>
              <a:rPr lang="en-US" altLang="zh-CN" sz="1800" dirty="0"/>
              <a:t>anything.</a:t>
            </a:r>
            <a:r>
              <a:rPr lang="zh-CN" altLang="en-US" sz="1800" dirty="0"/>
              <a:t>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(C,D,A),</a:t>
            </a:r>
            <a:r>
              <a:rPr lang="zh-CN" altLang="en-US" sz="1800" dirty="0"/>
              <a:t> </a:t>
            </a:r>
            <a:r>
              <a:rPr lang="en-US" altLang="zh-CN" sz="1800" dirty="0"/>
              <a:t>A-&gt;B,</a:t>
            </a:r>
            <a:r>
              <a:rPr lang="zh-CN" altLang="en-US" sz="1800" dirty="0"/>
              <a:t> </a:t>
            </a:r>
            <a:r>
              <a:rPr lang="en-US" altLang="zh-CN" sz="1800" dirty="0"/>
              <a:t>BC-&gt;E;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(C,D,E),</a:t>
            </a:r>
            <a:r>
              <a:rPr lang="zh-CN" altLang="en-US" sz="1800" dirty="0"/>
              <a:t> </a:t>
            </a:r>
            <a:r>
              <a:rPr lang="en-US" altLang="zh-CN" sz="1800" dirty="0"/>
              <a:t>ED-&gt;A,</a:t>
            </a:r>
            <a:r>
              <a:rPr lang="zh-CN" altLang="en-US" sz="1800" dirty="0"/>
              <a:t> </a:t>
            </a:r>
            <a:r>
              <a:rPr lang="en-US" altLang="zh-CN" sz="1800" dirty="0"/>
              <a:t>A-&gt;B;</a:t>
            </a:r>
          </a:p>
          <a:p>
            <a:pPr marL="0" indent="0">
              <a:buNone/>
            </a:pP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(C,D,B),</a:t>
            </a:r>
            <a:r>
              <a:rPr lang="zh-CN" altLang="en-US" sz="1800" dirty="0"/>
              <a:t> </a:t>
            </a:r>
            <a:r>
              <a:rPr lang="en-US" altLang="zh-CN" sz="1800" dirty="0"/>
              <a:t>BC-&gt;E,</a:t>
            </a:r>
            <a:r>
              <a:rPr lang="zh-CN" altLang="en-US" sz="1800" dirty="0"/>
              <a:t> </a:t>
            </a:r>
            <a:r>
              <a:rPr lang="en-US" altLang="zh-CN" sz="1800" dirty="0"/>
              <a:t>ED-&gt;A;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B</a:t>
            </a:r>
          </a:p>
          <a:p>
            <a:pPr marL="0" indent="0">
              <a:buNone/>
            </a:pPr>
            <a:r>
              <a:rPr lang="en-US" altLang="zh-CN" sz="1800" dirty="0"/>
              <a:t>Yes,</a:t>
            </a:r>
            <a:r>
              <a:rPr lang="zh-CN" altLang="en-US" sz="1800" dirty="0"/>
              <a:t> </a:t>
            </a:r>
            <a:r>
              <a:rPr lang="en-US" altLang="zh-CN" sz="1800" dirty="0"/>
              <a:t>because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every</a:t>
            </a:r>
            <a:r>
              <a:rPr lang="zh-CN" altLang="en-US" sz="1800" dirty="0"/>
              <a:t> </a:t>
            </a:r>
            <a:r>
              <a:rPr lang="en-US" altLang="zh-CN" sz="1800" dirty="0"/>
              <a:t>X-&gt;Y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F,</a:t>
            </a:r>
            <a:r>
              <a:rPr lang="zh-CN" altLang="en-US" sz="1800" dirty="0"/>
              <a:t> </a:t>
            </a:r>
            <a:r>
              <a:rPr lang="en-US" altLang="zh-CN" sz="1800" dirty="0"/>
              <a:t>Y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member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some</a:t>
            </a:r>
            <a:r>
              <a:rPr lang="zh-CN" altLang="en-US" sz="1800" dirty="0"/>
              <a:t> </a:t>
            </a:r>
            <a:r>
              <a:rPr lang="en-US" altLang="zh-CN" sz="1800" dirty="0"/>
              <a:t>key.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C</a:t>
            </a:r>
          </a:p>
          <a:p>
            <a:pPr marL="0" indent="0">
              <a:buNone/>
            </a:pPr>
            <a:r>
              <a:rPr lang="en-US" altLang="zh-CN" sz="1800" dirty="0"/>
              <a:t>Fr1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{A-&gt;B}</a:t>
            </a:r>
          </a:p>
          <a:p>
            <a:pPr marL="0" indent="0">
              <a:buNone/>
            </a:pPr>
            <a:r>
              <a:rPr lang="en-US" altLang="zh-CN" sz="1800" dirty="0"/>
              <a:t>Fr2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{A,C-&gt;E}</a:t>
            </a:r>
          </a:p>
          <a:p>
            <a:pPr marL="0" indent="0">
              <a:buNone/>
            </a:pPr>
            <a:r>
              <a:rPr lang="en-US" altLang="zh-CN" sz="1800" dirty="0"/>
              <a:t>Fr3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{}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D</a:t>
            </a:r>
          </a:p>
          <a:p>
            <a:pPr marL="0" indent="0">
              <a:buNone/>
            </a:pPr>
            <a:r>
              <a:rPr lang="en-US" altLang="zh-CN" sz="1800" dirty="0"/>
              <a:t>No,</a:t>
            </a:r>
            <a:r>
              <a:rPr lang="zh-CN" altLang="en-US" sz="1800" dirty="0"/>
              <a:t> </a:t>
            </a:r>
            <a:r>
              <a:rPr lang="en-US" altLang="zh-CN" sz="1800" dirty="0"/>
              <a:t>ED-&gt;A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lost.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2353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A26-5AF0-D44B-AE64-81A1A3DE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478982" cy="706582"/>
          </a:xfrm>
        </p:spPr>
        <p:txBody>
          <a:bodyPr/>
          <a:lstStyle/>
          <a:p>
            <a:r>
              <a:rPr lang="en-US" altLang="zh-CN" dirty="0"/>
              <a:t>Q7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EE79-756D-2C47-99D4-099D43B6A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235527"/>
            <a:ext cx="11817927" cy="689956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</a:t>
            </a:r>
          </a:p>
          <a:p>
            <a:pPr marL="0" indent="0">
              <a:buNone/>
            </a:pPr>
            <a:r>
              <a:rPr lang="en-US" altLang="zh-CN" sz="1800" dirty="0"/>
              <a:t>(A,E),</a:t>
            </a:r>
            <a:r>
              <a:rPr lang="zh-CN" altLang="en-US" sz="1800" dirty="0"/>
              <a:t> </a:t>
            </a:r>
            <a:r>
              <a:rPr lang="en-US" altLang="zh-CN" sz="1800" dirty="0"/>
              <a:t>since</a:t>
            </a:r>
            <a:r>
              <a:rPr lang="zh-CN" altLang="en-US" sz="1800" dirty="0"/>
              <a:t> </a:t>
            </a:r>
            <a:r>
              <a:rPr lang="en-US" altLang="zh-CN" sz="1800" dirty="0"/>
              <a:t>E</a:t>
            </a:r>
            <a:r>
              <a:rPr lang="zh-CN" altLang="en-US" sz="1800" dirty="0"/>
              <a:t> </a:t>
            </a:r>
            <a:r>
              <a:rPr lang="en-US" altLang="zh-CN" sz="1800" dirty="0"/>
              <a:t>doesn’t</a:t>
            </a:r>
            <a:r>
              <a:rPr lang="zh-CN" altLang="en-US" sz="1800" dirty="0"/>
              <a:t> </a:t>
            </a:r>
            <a:r>
              <a:rPr lang="en-US" altLang="zh-CN" sz="1800" dirty="0"/>
              <a:t>show</a:t>
            </a:r>
            <a:r>
              <a:rPr lang="zh-CN" altLang="en-US" sz="1800" dirty="0"/>
              <a:t> </a:t>
            </a:r>
            <a:r>
              <a:rPr lang="en-US" altLang="zh-CN" sz="1800" dirty="0"/>
              <a:t>up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F,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never</a:t>
            </a:r>
            <a:r>
              <a:rPr lang="zh-CN" altLang="en-US" sz="1800" dirty="0"/>
              <a:t> </a:t>
            </a:r>
            <a:r>
              <a:rPr lang="en-US" altLang="zh-CN" sz="1800" dirty="0"/>
              <a:t>appears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right</a:t>
            </a:r>
            <a:r>
              <a:rPr lang="zh-CN" altLang="en-US" sz="1800" dirty="0"/>
              <a:t> </a:t>
            </a:r>
            <a:r>
              <a:rPr lang="en-US" altLang="zh-CN" sz="1800" dirty="0"/>
              <a:t>side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any</a:t>
            </a:r>
            <a:r>
              <a:rPr lang="zh-CN" altLang="en-US" sz="1800" dirty="0"/>
              <a:t> </a:t>
            </a:r>
            <a:r>
              <a:rPr lang="en-US" altLang="zh-CN" sz="1800" dirty="0"/>
              <a:t>relation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F.</a:t>
            </a:r>
            <a:r>
              <a:rPr lang="zh-CN" altLang="en-US" sz="1800" dirty="0"/>
              <a:t> </a:t>
            </a:r>
            <a:r>
              <a:rPr lang="en-US" altLang="zh-CN" sz="1800" dirty="0"/>
              <a:t>So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E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must-have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candidate</a:t>
            </a:r>
            <a:r>
              <a:rPr lang="zh-CN" altLang="en-US" sz="1800" dirty="0"/>
              <a:t> </a:t>
            </a:r>
            <a:r>
              <a:rPr lang="en-US" altLang="zh-CN" sz="1800" dirty="0"/>
              <a:t>keys.</a:t>
            </a:r>
            <a:r>
              <a:rPr lang="zh-CN" altLang="en-US" sz="1800" dirty="0"/>
              <a:t> </a:t>
            </a:r>
            <a:r>
              <a:rPr lang="en-US" altLang="zh-CN" sz="1800" dirty="0"/>
              <a:t>A-&gt;B,</a:t>
            </a:r>
            <a:r>
              <a:rPr lang="zh-CN" altLang="en-US" sz="1800" dirty="0"/>
              <a:t> </a:t>
            </a:r>
            <a:r>
              <a:rPr lang="en-US" altLang="zh-CN" sz="1800" dirty="0"/>
              <a:t>A-&gt;C,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C-&gt;D,</a:t>
            </a:r>
            <a:r>
              <a:rPr lang="zh-CN" altLang="en-US" sz="1800" dirty="0"/>
              <a:t> </a:t>
            </a:r>
            <a:r>
              <a:rPr lang="en-US" altLang="zh-CN" sz="1800" dirty="0"/>
              <a:t>so</a:t>
            </a:r>
            <a:r>
              <a:rPr lang="zh-CN" altLang="en-US" sz="1800" dirty="0"/>
              <a:t> </a:t>
            </a:r>
            <a:r>
              <a:rPr lang="en-US" altLang="zh-CN" sz="1800" dirty="0"/>
              <a:t>A-&gt;D,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means</a:t>
            </a:r>
            <a:r>
              <a:rPr lang="zh-CN" altLang="en-US" sz="1800" dirty="0"/>
              <a:t> </a:t>
            </a:r>
            <a:r>
              <a:rPr lang="en-US" altLang="zh-CN" sz="1800" dirty="0"/>
              <a:t>A,</a:t>
            </a:r>
            <a:r>
              <a:rPr lang="zh-CN" altLang="en-US" sz="1800" dirty="0"/>
              <a:t> </a:t>
            </a:r>
            <a:r>
              <a:rPr lang="en-US" altLang="zh-CN" sz="1800" dirty="0"/>
              <a:t>E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cover</a:t>
            </a:r>
            <a:r>
              <a:rPr lang="zh-CN" altLang="en-US" sz="1800" dirty="0"/>
              <a:t> </a:t>
            </a:r>
            <a:r>
              <a:rPr lang="en-US" altLang="zh-CN" sz="1800" dirty="0"/>
              <a:t>all</a:t>
            </a:r>
            <a:r>
              <a:rPr lang="zh-CN" altLang="en-US" sz="1800" dirty="0"/>
              <a:t> </a:t>
            </a:r>
            <a:r>
              <a:rPr lang="en-US" altLang="zh-CN" sz="1800" dirty="0"/>
              <a:t>attributes.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B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Lift</a:t>
            </a:r>
            <a:r>
              <a:rPr lang="zh-CN" altLang="en-US" sz="1800" dirty="0"/>
              <a:t> </a:t>
            </a:r>
            <a:r>
              <a:rPr lang="en-US" altLang="zh-CN" sz="1800" dirty="0"/>
              <a:t>C-&gt;D</a:t>
            </a:r>
            <a:r>
              <a:rPr lang="zh-CN" altLang="en-US" sz="1800" dirty="0"/>
              <a:t> </a:t>
            </a:r>
            <a:r>
              <a:rPr lang="en-US" altLang="zh-CN" sz="1800" dirty="0"/>
              <a:t>into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its</a:t>
            </a:r>
            <a:r>
              <a:rPr lang="zh-CN" altLang="en-US" sz="1800" dirty="0"/>
              <a:t> </a:t>
            </a:r>
            <a:r>
              <a:rPr lang="en-US" altLang="zh-CN" sz="1800" dirty="0"/>
              <a:t>own,</a:t>
            </a:r>
            <a:r>
              <a:rPr lang="zh-CN" altLang="en-US" sz="1800" dirty="0"/>
              <a:t> </a:t>
            </a:r>
            <a:r>
              <a:rPr lang="en-US" altLang="zh-CN" sz="1800" dirty="0"/>
              <a:t>R1(</a:t>
            </a:r>
            <a:r>
              <a:rPr lang="en-US" altLang="zh-CN" sz="1800" u="sng" dirty="0"/>
              <a:t>C</a:t>
            </a:r>
            <a:r>
              <a:rPr lang="en-US" altLang="zh-CN" sz="1800" dirty="0"/>
              <a:t>,D),</a:t>
            </a:r>
            <a:r>
              <a:rPr lang="zh-CN" altLang="en-US" sz="1800" dirty="0"/>
              <a:t> </a:t>
            </a:r>
            <a:r>
              <a:rPr lang="en-US" altLang="zh-CN" sz="1800" dirty="0"/>
              <a:t>Fr1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{C-&gt;D},</a:t>
            </a:r>
            <a:r>
              <a:rPr lang="zh-CN" altLang="en-US" sz="1800" dirty="0"/>
              <a:t> </a:t>
            </a:r>
            <a:r>
              <a:rPr lang="en-US" altLang="zh-CN" sz="1800" dirty="0"/>
              <a:t>keep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table,</a:t>
            </a:r>
            <a:r>
              <a:rPr lang="zh-CN" altLang="en-US" sz="1800" dirty="0"/>
              <a:t> </a:t>
            </a:r>
            <a:r>
              <a:rPr lang="en-US" altLang="zh-CN" sz="1800" dirty="0"/>
              <a:t>remove</a:t>
            </a:r>
            <a:r>
              <a:rPr lang="zh-CN" altLang="en-US" sz="1800" dirty="0"/>
              <a:t> </a:t>
            </a:r>
            <a:r>
              <a:rPr lang="en-US" altLang="zh-CN" sz="1800" dirty="0"/>
              <a:t>D,</a:t>
            </a:r>
            <a:r>
              <a:rPr lang="zh-CN" altLang="en-US" sz="1800" dirty="0"/>
              <a:t> </a:t>
            </a:r>
            <a:r>
              <a:rPr lang="en-US" altLang="zh-CN" sz="1800" dirty="0"/>
              <a:t>now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is:</a:t>
            </a:r>
            <a:r>
              <a:rPr lang="zh-CN" altLang="en-US" sz="1800" dirty="0"/>
              <a:t> </a:t>
            </a:r>
            <a:r>
              <a:rPr lang="en-US" altLang="zh-CN" sz="1800" dirty="0"/>
              <a:t>R(A,B,C,E)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Lift</a:t>
            </a:r>
            <a:r>
              <a:rPr lang="zh-CN" altLang="en-US" sz="1800" dirty="0"/>
              <a:t> </a:t>
            </a:r>
            <a:r>
              <a:rPr lang="en-US" altLang="zh-CN" sz="1800" dirty="0"/>
              <a:t>A-&gt;C</a:t>
            </a:r>
            <a:r>
              <a:rPr lang="zh-CN" altLang="en-US" sz="1800" dirty="0"/>
              <a:t> </a:t>
            </a:r>
            <a:r>
              <a:rPr lang="en-US" altLang="zh-CN" sz="1800" dirty="0"/>
              <a:t>into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its</a:t>
            </a:r>
            <a:r>
              <a:rPr lang="zh-CN" altLang="en-US" sz="1800" dirty="0"/>
              <a:t> </a:t>
            </a:r>
            <a:r>
              <a:rPr lang="en-US" altLang="zh-CN" sz="1800" dirty="0"/>
              <a:t>own,</a:t>
            </a:r>
            <a:r>
              <a:rPr lang="zh-CN" altLang="en-US" sz="1800" dirty="0"/>
              <a:t> </a:t>
            </a:r>
            <a:r>
              <a:rPr lang="en-US" altLang="zh-CN" sz="1800" dirty="0"/>
              <a:t>R2(</a:t>
            </a:r>
            <a:r>
              <a:rPr lang="en-US" altLang="zh-CN" sz="1800" u="sng" dirty="0"/>
              <a:t>A</a:t>
            </a:r>
            <a:r>
              <a:rPr lang="en-US" altLang="zh-CN" sz="1800" dirty="0"/>
              <a:t>,C),</a:t>
            </a:r>
            <a:r>
              <a:rPr lang="zh-CN" altLang="en-US" sz="1800" dirty="0"/>
              <a:t> </a:t>
            </a:r>
            <a:r>
              <a:rPr lang="en-US" altLang="zh-CN" sz="1800" dirty="0"/>
              <a:t>Fr2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{A-&gt;C},</a:t>
            </a:r>
            <a:r>
              <a:rPr lang="zh-CN" altLang="en-US" sz="1800" dirty="0"/>
              <a:t> 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keep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table,</a:t>
            </a:r>
            <a:r>
              <a:rPr lang="zh-CN" altLang="en-US" sz="1800" dirty="0"/>
              <a:t> </a:t>
            </a:r>
            <a:r>
              <a:rPr lang="en-US" altLang="zh-CN" sz="1800" dirty="0"/>
              <a:t>remove</a:t>
            </a:r>
            <a:r>
              <a:rPr lang="zh-CN" altLang="en-US" sz="1800" dirty="0"/>
              <a:t> </a:t>
            </a:r>
            <a:r>
              <a:rPr lang="en-US" altLang="zh-CN" sz="1800" dirty="0"/>
              <a:t>C,</a:t>
            </a:r>
            <a:r>
              <a:rPr lang="zh-CN" altLang="en-US" sz="1800" dirty="0"/>
              <a:t> </a:t>
            </a:r>
            <a:r>
              <a:rPr lang="en-US" altLang="zh-CN" sz="1800" dirty="0"/>
              <a:t>now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is:</a:t>
            </a:r>
            <a:r>
              <a:rPr lang="zh-CN" altLang="en-US" sz="1800" dirty="0"/>
              <a:t> </a:t>
            </a:r>
            <a:r>
              <a:rPr lang="en-US" altLang="zh-CN" sz="1800" dirty="0"/>
              <a:t>R(A,B,E)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Lift</a:t>
            </a:r>
            <a:r>
              <a:rPr lang="zh-CN" altLang="en-US" sz="1800" dirty="0"/>
              <a:t> </a:t>
            </a:r>
            <a:r>
              <a:rPr lang="en-US" altLang="zh-CN" sz="1800" dirty="0"/>
              <a:t>A-&gt;B</a:t>
            </a:r>
            <a:r>
              <a:rPr lang="zh-CN" altLang="en-US" sz="1800" dirty="0"/>
              <a:t> </a:t>
            </a:r>
            <a:r>
              <a:rPr lang="en-US" altLang="zh-CN" sz="1800" dirty="0"/>
              <a:t>into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its</a:t>
            </a:r>
            <a:r>
              <a:rPr lang="zh-CN" altLang="en-US" sz="1800" dirty="0"/>
              <a:t> </a:t>
            </a:r>
            <a:r>
              <a:rPr lang="en-US" altLang="zh-CN" sz="1800" dirty="0"/>
              <a:t>own,</a:t>
            </a:r>
            <a:r>
              <a:rPr lang="zh-CN" altLang="en-US" sz="1800" dirty="0"/>
              <a:t> </a:t>
            </a:r>
            <a:r>
              <a:rPr lang="en-US" altLang="zh-CN" sz="1800" dirty="0"/>
              <a:t>R3(</a:t>
            </a:r>
            <a:r>
              <a:rPr lang="en-US" altLang="zh-CN" sz="1800" u="sng" dirty="0"/>
              <a:t>A</a:t>
            </a:r>
            <a:r>
              <a:rPr lang="en-US" altLang="zh-CN" sz="1800" dirty="0"/>
              <a:t>,B),</a:t>
            </a:r>
            <a:r>
              <a:rPr lang="zh-CN" altLang="en-US" sz="1800" dirty="0"/>
              <a:t> </a:t>
            </a:r>
            <a:r>
              <a:rPr lang="en-US" altLang="zh-CN" sz="1800" dirty="0"/>
              <a:t>Fr3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{A-&gt;B},</a:t>
            </a:r>
            <a:r>
              <a:rPr lang="zh-CN" altLang="en-US" sz="1800" dirty="0"/>
              <a:t> 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keep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table,</a:t>
            </a:r>
            <a:r>
              <a:rPr lang="zh-CN" altLang="en-US" sz="1800" dirty="0"/>
              <a:t> </a:t>
            </a:r>
            <a:r>
              <a:rPr lang="en-US" altLang="zh-CN" sz="1800" dirty="0"/>
              <a:t>remove</a:t>
            </a:r>
            <a:r>
              <a:rPr lang="zh-CN" altLang="en-US" sz="1800" dirty="0"/>
              <a:t> </a:t>
            </a:r>
            <a:r>
              <a:rPr lang="en-US" altLang="zh-CN" sz="1800" dirty="0"/>
              <a:t>B,</a:t>
            </a:r>
            <a:r>
              <a:rPr lang="zh-CN" altLang="en-US" sz="1800" dirty="0"/>
              <a:t> </a:t>
            </a:r>
            <a:r>
              <a:rPr lang="en-US" altLang="zh-CN" sz="1800" dirty="0"/>
              <a:t>now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is:</a:t>
            </a:r>
            <a:r>
              <a:rPr lang="zh-CN" altLang="en-US" sz="1800" dirty="0"/>
              <a:t> </a:t>
            </a:r>
            <a:r>
              <a:rPr lang="en-US" altLang="zh-CN" sz="1800" dirty="0"/>
              <a:t>R(A,E)</a:t>
            </a:r>
          </a:p>
          <a:p>
            <a:pPr marL="0" indent="0">
              <a:buNone/>
            </a:pP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get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following</a:t>
            </a:r>
            <a:r>
              <a:rPr lang="zh-CN" altLang="en-US" sz="1800" dirty="0"/>
              <a:t> </a:t>
            </a:r>
            <a:r>
              <a:rPr lang="en-US" altLang="zh-CN" sz="1800" dirty="0"/>
              <a:t>decomposition,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R.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way,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preserves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dependencies</a:t>
            </a:r>
            <a:r>
              <a:rPr lang="zh-CN" altLang="en-US" sz="1800" dirty="0"/>
              <a:t> </a:t>
            </a:r>
            <a:r>
              <a:rPr lang="en-US" altLang="zh-CN" sz="1800" dirty="0"/>
              <a:t>since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lift</a:t>
            </a:r>
            <a:r>
              <a:rPr lang="zh-CN" altLang="en-US" sz="1800" dirty="0"/>
              <a:t> </a:t>
            </a:r>
            <a:r>
              <a:rPr lang="en-US" altLang="zh-CN" sz="1800" dirty="0"/>
              <a:t>all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dependencies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process.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C</a:t>
            </a:r>
          </a:p>
          <a:p>
            <a:pPr marL="0" indent="0">
              <a:buNone/>
            </a:pPr>
            <a:r>
              <a:rPr lang="en-US" altLang="zh-CN" sz="1800" dirty="0"/>
              <a:t>First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confirm</a:t>
            </a:r>
            <a:r>
              <a:rPr lang="zh-CN" altLang="en-US" sz="1800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minimal</a:t>
            </a:r>
            <a:r>
              <a:rPr lang="zh-CN" altLang="en-US" sz="1800" dirty="0"/>
              <a:t> </a:t>
            </a:r>
            <a:r>
              <a:rPr lang="en-US" altLang="zh-CN" sz="1800" dirty="0"/>
              <a:t>equivalent</a:t>
            </a:r>
            <a:r>
              <a:rPr lang="zh-CN" altLang="en-US" sz="1800" dirty="0"/>
              <a:t> </a:t>
            </a:r>
            <a:r>
              <a:rPr lang="en-US" altLang="zh-CN" sz="1800" dirty="0"/>
              <a:t>set.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output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relation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every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dependency.</a:t>
            </a:r>
            <a:r>
              <a:rPr lang="zh-CN" altLang="en-US" sz="1800" dirty="0"/>
              <a:t> </a:t>
            </a:r>
            <a:r>
              <a:rPr lang="en-US" altLang="zh-CN" sz="1800" dirty="0"/>
              <a:t>AB,</a:t>
            </a:r>
            <a:r>
              <a:rPr lang="zh-CN" altLang="en-US" sz="1800" dirty="0"/>
              <a:t> </a:t>
            </a:r>
            <a:r>
              <a:rPr lang="en-US" altLang="zh-CN" sz="1800" dirty="0"/>
              <a:t>AC,</a:t>
            </a:r>
            <a:r>
              <a:rPr lang="zh-CN" altLang="en-US" sz="1800" dirty="0"/>
              <a:t> </a:t>
            </a:r>
            <a:r>
              <a:rPr lang="en-US" altLang="zh-CN" sz="1800" dirty="0"/>
              <a:t>CD,</a:t>
            </a:r>
            <a:r>
              <a:rPr lang="zh-CN" altLang="en-US" sz="1800" dirty="0"/>
              <a:t> </a:t>
            </a:r>
            <a:r>
              <a:rPr lang="en-US" altLang="zh-CN" sz="1800" dirty="0"/>
              <a:t>together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AE.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relation</a:t>
            </a:r>
            <a:r>
              <a:rPr lang="zh-CN" altLang="en-US" sz="1800" dirty="0"/>
              <a:t> </a:t>
            </a:r>
            <a:r>
              <a:rPr lang="en-US" altLang="zh-CN" sz="1800" dirty="0"/>
              <a:t>AE</a:t>
            </a:r>
            <a:r>
              <a:rPr lang="zh-CN" altLang="en-US" sz="1800" dirty="0"/>
              <a:t> </a:t>
            </a:r>
            <a:r>
              <a:rPr lang="en-US" altLang="zh-CN" sz="1800" dirty="0"/>
              <a:t>contains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key</a:t>
            </a:r>
            <a:r>
              <a:rPr lang="zh-CN" altLang="en-US" sz="1800" dirty="0"/>
              <a:t> </a:t>
            </a:r>
            <a:r>
              <a:rPr lang="en-US" altLang="zh-CN" sz="1800" dirty="0"/>
              <a:t>(A,E),</a:t>
            </a:r>
            <a:r>
              <a:rPr lang="zh-CN" altLang="en-US" sz="1800" dirty="0"/>
              <a:t> </a:t>
            </a:r>
            <a:r>
              <a:rPr lang="en-US" altLang="zh-CN" sz="1800" dirty="0"/>
              <a:t>so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done.</a:t>
            </a:r>
            <a:r>
              <a:rPr lang="zh-CN" alt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038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1004</Words>
  <Application>Microsoft Macintosh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Q1-B</vt:lpstr>
      <vt:lpstr>Q2</vt:lpstr>
      <vt:lpstr>Q3</vt:lpstr>
      <vt:lpstr>Q4</vt:lpstr>
      <vt:lpstr>Q5</vt:lpstr>
      <vt:lpstr>Q6</vt:lpstr>
      <vt:lpstr>Q7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Cheng</dc:creator>
  <cp:lastModifiedBy>Chen, Cheng</cp:lastModifiedBy>
  <cp:revision>112</cp:revision>
  <dcterms:created xsi:type="dcterms:W3CDTF">2021-09-27T02:08:16Z</dcterms:created>
  <dcterms:modified xsi:type="dcterms:W3CDTF">2021-10-07T00:54:04Z</dcterms:modified>
</cp:coreProperties>
</file>