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8" r:id="rId1"/>
  </p:sldMasterIdLst>
  <p:sldIdLst>
    <p:sldId id="258" r:id="rId2"/>
    <p:sldId id="270" r:id="rId3"/>
    <p:sldId id="274" r:id="rId4"/>
    <p:sldId id="273" r:id="rId5"/>
    <p:sldId id="277" r:id="rId6"/>
    <p:sldId id="276" r:id="rId7"/>
    <p:sldId id="280" r:id="rId8"/>
    <p:sldId id="278" r:id="rId9"/>
    <p:sldId id="265" r:id="rId10"/>
    <p:sldId id="28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11"/>
    <p:restoredTop sz="94681"/>
  </p:normalViewPr>
  <p:slideViewPr>
    <p:cSldViewPr snapToGrid="0" snapToObjects="1">
      <p:cViewPr varScale="1">
        <p:scale>
          <a:sx n="110" d="100"/>
          <a:sy n="110" d="100"/>
        </p:scale>
        <p:origin x="624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82762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72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smtClean="0"/>
              <a:t>7/27/18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1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745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7/27/18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542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  <a:t>7/27/18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455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7/27/18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182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C6F822A4-8DA6-4447-9B1F-C5DB58435268}" type="datetimeFigureOut">
              <a:rPr lang="en-US" smtClean="0"/>
              <a:t>7/27/18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130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7/27/18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818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t>7/27/18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671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7/27/18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66779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7/27/18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934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smtClean="0"/>
              <a:t>7/27/18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964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3772C379-9A7C-4C87-A116-CBE9F58B04C5}" type="datetimeFigureOut">
              <a:rPr lang="en-US" smtClean="0"/>
              <a:t>7/27/18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038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8664C608-40B1-4030-A28D-5B74BC98ADCE}" type="datetimeFigureOut">
              <a:rPr lang="en-US" smtClean="0"/>
              <a:t>7/27/18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411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0" r:id="rId2"/>
    <p:sldLayoutId id="2147483951" r:id="rId3"/>
    <p:sldLayoutId id="2147483952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2"/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AD1BA-83E1-004A-B8F0-DF71B88DB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Review</a:t>
            </a:r>
            <a:r>
              <a:rPr lang="zh-CN" altLang="en-US" sz="3200" dirty="0"/>
              <a:t> </a:t>
            </a:r>
            <a:r>
              <a:rPr lang="en-US" altLang="zh-CN" sz="3200" dirty="0"/>
              <a:t>–</a:t>
            </a:r>
            <a:r>
              <a:rPr lang="zh-CN" altLang="en-US" sz="3200" dirty="0"/>
              <a:t> </a:t>
            </a:r>
            <a:r>
              <a:rPr lang="en-US" altLang="zh-CN" sz="3200" dirty="0"/>
              <a:t>Datasets</a:t>
            </a:r>
            <a:endParaRPr lang="en-US" sz="32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A919CF3-BB5C-6148-BECA-67682AA4640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5" t="-1435" r="1" b="-1"/>
          <a:stretch/>
        </p:blipFill>
        <p:spPr>
          <a:xfrm>
            <a:off x="810166" y="2252820"/>
            <a:ext cx="4629414" cy="3622219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26A3E70-346E-9F4C-A9E0-F1E43E5F1B5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1840" y="1927038"/>
            <a:ext cx="4620396" cy="1298681"/>
          </a:xfrm>
        </p:spPr>
      </p:pic>
      <p:pic>
        <p:nvPicPr>
          <p:cNvPr id="9" name="Content Placeholder 7">
            <a:extLst>
              <a:ext uri="{FF2B5EF4-FFF2-40B4-BE49-F238E27FC236}">
                <a16:creationId xmlns:a16="http://schemas.microsoft.com/office/drawing/2014/main" id="{8E763E2E-A99D-324C-BD6F-40DFD58322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6354" y="5072030"/>
            <a:ext cx="4620396" cy="121359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7E206B4-02A9-9947-A7C4-805772B32373}"/>
              </a:ext>
            </a:extLst>
          </p:cNvPr>
          <p:cNvSpPr txBox="1"/>
          <p:nvPr/>
        </p:nvSpPr>
        <p:spPr>
          <a:xfrm>
            <a:off x="668322" y="1997683"/>
            <a:ext cx="45409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err="1"/>
              <a:t>People.csv</a:t>
            </a:r>
            <a:r>
              <a:rPr lang="en-US" altLang="zh-CN" sz="1400" b="1" dirty="0"/>
              <a:t>:</a:t>
            </a:r>
            <a:r>
              <a:rPr lang="zh-CN" altLang="en-US" sz="1400" b="1" dirty="0"/>
              <a:t> </a:t>
            </a:r>
            <a:r>
              <a:rPr lang="en-US" altLang="zh-CN" sz="1400" dirty="0"/>
              <a:t>loan</a:t>
            </a:r>
            <a:r>
              <a:rPr lang="zh-CN" altLang="en-US" sz="1400" dirty="0"/>
              <a:t> </a:t>
            </a:r>
            <a:r>
              <a:rPr lang="en-US" altLang="zh-CN" sz="1400" dirty="0"/>
              <a:t>application</a:t>
            </a:r>
            <a:r>
              <a:rPr lang="zh-CN" altLang="en-US" sz="1400" dirty="0"/>
              <a:t> </a:t>
            </a:r>
            <a:r>
              <a:rPr lang="en-US" altLang="zh-CN" sz="1400" dirty="0"/>
              <a:t>survey</a:t>
            </a:r>
            <a:r>
              <a:rPr lang="zh-CN" altLang="en-US" sz="1400" dirty="0"/>
              <a:t> </a:t>
            </a:r>
            <a:r>
              <a:rPr lang="en-US" altLang="zh-CN" sz="1400" dirty="0"/>
              <a:t>questions</a:t>
            </a:r>
            <a:endParaRPr lang="en-US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759D198-61D5-5141-84CA-0F2923907AFA}"/>
              </a:ext>
            </a:extLst>
          </p:cNvPr>
          <p:cNvSpPr txBox="1"/>
          <p:nvPr/>
        </p:nvSpPr>
        <p:spPr>
          <a:xfrm>
            <a:off x="5977894" y="1828406"/>
            <a:ext cx="19329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err="1"/>
              <a:t>Repayment.csv</a:t>
            </a:r>
            <a:endParaRPr lang="en-US" sz="1400" b="1" dirty="0"/>
          </a:p>
        </p:txBody>
      </p:sp>
      <p:pic>
        <p:nvPicPr>
          <p:cNvPr id="13" name="Content Placeholder 7">
            <a:extLst>
              <a:ext uri="{FF2B5EF4-FFF2-40B4-BE49-F238E27FC236}">
                <a16:creationId xmlns:a16="http://schemas.microsoft.com/office/drawing/2014/main" id="{4C9B25AC-E24E-BF41-9009-ADF93024276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6354" y="3336426"/>
            <a:ext cx="4620396" cy="158159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EBAEBD2-D681-584F-8D9E-5B597B64C49D}"/>
              </a:ext>
            </a:extLst>
          </p:cNvPr>
          <p:cNvSpPr txBox="1"/>
          <p:nvPr/>
        </p:nvSpPr>
        <p:spPr>
          <a:xfrm>
            <a:off x="5977894" y="4945732"/>
            <a:ext cx="19329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err="1"/>
              <a:t>Mpesa.csv</a:t>
            </a:r>
            <a:endParaRPr lang="en-US" sz="16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D2C8F81-E671-2942-9D03-58B39036F58A}"/>
              </a:ext>
            </a:extLst>
          </p:cNvPr>
          <p:cNvSpPr txBox="1"/>
          <p:nvPr/>
        </p:nvSpPr>
        <p:spPr>
          <a:xfrm>
            <a:off x="5977894" y="3239574"/>
            <a:ext cx="19329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err="1"/>
              <a:t>Device.csv</a:t>
            </a:r>
            <a:endParaRPr lang="en-US" sz="1600" b="1" dirty="0"/>
          </a:p>
        </p:txBody>
      </p: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1FAD8D23-3513-E14A-BC7E-20FCDE4A1CB4}"/>
              </a:ext>
            </a:extLst>
          </p:cNvPr>
          <p:cNvCxnSpPr/>
          <p:nvPr/>
        </p:nvCxnSpPr>
        <p:spPr>
          <a:xfrm rot="10800000" flipV="1">
            <a:off x="5439580" y="2342735"/>
            <a:ext cx="1019690" cy="44400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461D9C07-F33F-E442-9647-65D70E92D0EB}"/>
              </a:ext>
            </a:extLst>
          </p:cNvPr>
          <p:cNvCxnSpPr/>
          <p:nvPr/>
        </p:nvCxnSpPr>
        <p:spPr>
          <a:xfrm rot="10800000">
            <a:off x="5439580" y="2766305"/>
            <a:ext cx="1019690" cy="100584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48C40689-354A-B84B-BCD5-316925EFA2C7}"/>
              </a:ext>
            </a:extLst>
          </p:cNvPr>
          <p:cNvCxnSpPr/>
          <p:nvPr/>
        </p:nvCxnSpPr>
        <p:spPr>
          <a:xfrm rot="10800000">
            <a:off x="5439580" y="2778645"/>
            <a:ext cx="1019690" cy="27432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97496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64B8F-03BC-DE4F-BB43-BEFA014E4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Recommendation</a:t>
            </a:r>
            <a:r>
              <a:rPr lang="zh-CN" altLang="en-US" sz="3200" dirty="0"/>
              <a:t> </a:t>
            </a:r>
            <a:r>
              <a:rPr lang="en-US" altLang="zh-CN" sz="3200" dirty="0"/>
              <a:t>–</a:t>
            </a:r>
            <a:r>
              <a:rPr lang="zh-CN" altLang="en-US" sz="3200" dirty="0"/>
              <a:t> </a:t>
            </a:r>
            <a:r>
              <a:rPr lang="en-US" altLang="zh-CN" sz="3200" dirty="0"/>
              <a:t>Loan</a:t>
            </a:r>
            <a:r>
              <a:rPr lang="zh-CN" altLang="en-US" sz="3200" dirty="0"/>
              <a:t> </a:t>
            </a:r>
            <a:r>
              <a:rPr lang="en-US" altLang="zh-CN" sz="3200" dirty="0"/>
              <a:t>Application</a:t>
            </a:r>
            <a:r>
              <a:rPr lang="zh-CN" altLang="en-US" sz="3200" dirty="0"/>
              <a:t> </a:t>
            </a:r>
            <a:r>
              <a:rPr lang="en-US" altLang="zh-CN" sz="3200" dirty="0"/>
              <a:t>&amp;</a:t>
            </a:r>
            <a:r>
              <a:rPr lang="zh-CN" altLang="en-US" sz="3200" dirty="0"/>
              <a:t> </a:t>
            </a:r>
            <a:r>
              <a:rPr lang="en-US" altLang="zh-CN" sz="3200" dirty="0"/>
              <a:t>Product</a:t>
            </a:r>
            <a:endParaRPr lang="en-US" sz="32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92B7A9D-29FD-474A-80F5-5B7F68B16456}"/>
              </a:ext>
            </a:extLst>
          </p:cNvPr>
          <p:cNvSpPr txBox="1">
            <a:spLocks/>
          </p:cNvSpPr>
          <p:nvPr/>
        </p:nvSpPr>
        <p:spPr>
          <a:xfrm>
            <a:off x="1069848" y="192743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2"/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spcBef>
                <a:spcPts val="1800"/>
              </a:spcBef>
            </a:pPr>
            <a:r>
              <a:rPr lang="en-US" altLang="zh-CN" sz="1700" dirty="0"/>
              <a:t>Set</a:t>
            </a:r>
            <a:r>
              <a:rPr lang="zh-CN" altLang="en-US" sz="1700" dirty="0"/>
              <a:t> </a:t>
            </a:r>
            <a:r>
              <a:rPr lang="en-US" altLang="zh-CN" sz="1700" dirty="0"/>
              <a:t>up</a:t>
            </a:r>
            <a:r>
              <a:rPr lang="zh-CN" altLang="en-US" sz="1700" dirty="0"/>
              <a:t> </a:t>
            </a:r>
            <a:r>
              <a:rPr lang="en-US" altLang="zh-CN" sz="1700" dirty="0"/>
              <a:t>some</a:t>
            </a:r>
            <a:r>
              <a:rPr lang="zh-CN" altLang="en-US" sz="1700" dirty="0"/>
              <a:t> </a:t>
            </a:r>
            <a:r>
              <a:rPr lang="en-US" altLang="zh-CN" sz="1700" dirty="0"/>
              <a:t>simple</a:t>
            </a:r>
            <a:r>
              <a:rPr lang="zh-CN" altLang="en-US" sz="1700" dirty="0"/>
              <a:t> </a:t>
            </a:r>
            <a:r>
              <a:rPr lang="en-US" altLang="zh-CN" sz="1700" dirty="0"/>
              <a:t>rules</a:t>
            </a:r>
            <a:r>
              <a:rPr lang="zh-CN" altLang="en-US" sz="1700" dirty="0"/>
              <a:t> </a:t>
            </a:r>
            <a:r>
              <a:rPr lang="en-US" altLang="zh-CN" sz="1700" dirty="0"/>
              <a:t>during</a:t>
            </a:r>
            <a:r>
              <a:rPr lang="zh-CN" altLang="en-US" sz="1700" dirty="0"/>
              <a:t> </a:t>
            </a:r>
            <a:r>
              <a:rPr lang="en-US" altLang="zh-CN" sz="1700" dirty="0"/>
              <a:t>the</a:t>
            </a:r>
            <a:r>
              <a:rPr lang="zh-CN" altLang="en-US" sz="1700" dirty="0"/>
              <a:t> </a:t>
            </a:r>
            <a:r>
              <a:rPr lang="en-US" altLang="zh-CN" sz="1700" dirty="0"/>
              <a:t>loan</a:t>
            </a:r>
            <a:r>
              <a:rPr lang="zh-CN" altLang="en-US" sz="1700" dirty="0"/>
              <a:t> </a:t>
            </a:r>
            <a:r>
              <a:rPr lang="en-US" altLang="zh-CN" sz="1700" dirty="0"/>
              <a:t>application</a:t>
            </a:r>
            <a:r>
              <a:rPr lang="zh-CN" altLang="en-US" sz="1700" dirty="0"/>
              <a:t> </a:t>
            </a:r>
            <a:r>
              <a:rPr lang="en-US" altLang="zh-CN" sz="1700" dirty="0"/>
              <a:t>process;</a:t>
            </a:r>
            <a:r>
              <a:rPr lang="zh-CN" altLang="en-US" sz="1700" dirty="0"/>
              <a:t> </a:t>
            </a:r>
            <a:endParaRPr lang="en-US" altLang="zh-CN" sz="1700" dirty="0"/>
          </a:p>
          <a:p>
            <a:pPr lvl="2">
              <a:spcBef>
                <a:spcPts val="1200"/>
              </a:spcBef>
            </a:pPr>
            <a:r>
              <a:rPr lang="en-US" altLang="zh-CN" sz="1400" dirty="0"/>
              <a:t>For</a:t>
            </a:r>
            <a:r>
              <a:rPr lang="zh-CN" altLang="en-US" sz="1400" dirty="0"/>
              <a:t> </a:t>
            </a:r>
            <a:r>
              <a:rPr lang="en-US" altLang="zh-CN" sz="1400" dirty="0"/>
              <a:t>example,</a:t>
            </a:r>
            <a:r>
              <a:rPr lang="zh-CN" altLang="en-US" sz="1400" dirty="0"/>
              <a:t> </a:t>
            </a:r>
            <a:r>
              <a:rPr lang="en-US" altLang="zh-CN" sz="1400" dirty="0"/>
              <a:t>the</a:t>
            </a:r>
            <a:r>
              <a:rPr lang="zh-CN" altLang="en-US" sz="1400" dirty="0"/>
              <a:t> </a:t>
            </a:r>
            <a:r>
              <a:rPr lang="en-US" altLang="zh-CN" sz="1400" dirty="0"/>
              <a:t>credit</a:t>
            </a:r>
            <a:r>
              <a:rPr lang="zh-CN" altLang="en-US" sz="1400" dirty="0"/>
              <a:t> </a:t>
            </a:r>
            <a:r>
              <a:rPr lang="en-US" altLang="zh-CN" sz="1400" dirty="0"/>
              <a:t>system</a:t>
            </a:r>
            <a:r>
              <a:rPr lang="zh-CN" altLang="en-US" sz="1400" dirty="0"/>
              <a:t> </a:t>
            </a:r>
            <a:r>
              <a:rPr lang="en-US" altLang="zh-CN" sz="1400" dirty="0"/>
              <a:t>should</a:t>
            </a:r>
            <a:r>
              <a:rPr lang="zh-CN" altLang="en-US" sz="1400" dirty="0"/>
              <a:t> </a:t>
            </a:r>
            <a:r>
              <a:rPr lang="en-US" altLang="zh-CN" sz="1400" dirty="0"/>
              <a:t>reject</a:t>
            </a:r>
            <a:r>
              <a:rPr lang="zh-CN" altLang="en-US" sz="1400" dirty="0"/>
              <a:t> </a:t>
            </a:r>
            <a:r>
              <a:rPr lang="en-US" altLang="zh-CN" sz="1400" dirty="0"/>
              <a:t>the</a:t>
            </a:r>
            <a:r>
              <a:rPr lang="zh-CN" altLang="en-US" sz="1400" dirty="0"/>
              <a:t> </a:t>
            </a:r>
            <a:r>
              <a:rPr lang="en-US" altLang="zh-CN" sz="1400" dirty="0"/>
              <a:t>loan</a:t>
            </a:r>
            <a:r>
              <a:rPr lang="zh-CN" altLang="en-US" sz="1400" dirty="0"/>
              <a:t> </a:t>
            </a:r>
            <a:r>
              <a:rPr lang="en-US" altLang="zh-CN" sz="1400" dirty="0"/>
              <a:t>application</a:t>
            </a:r>
            <a:r>
              <a:rPr lang="zh-CN" altLang="en-US" sz="1400" dirty="0"/>
              <a:t> </a:t>
            </a:r>
            <a:r>
              <a:rPr lang="en-US" altLang="zh-CN" sz="1400" dirty="0"/>
              <a:t>if</a:t>
            </a:r>
            <a:r>
              <a:rPr lang="zh-CN" altLang="en-US" sz="1400" dirty="0"/>
              <a:t> </a:t>
            </a:r>
            <a:r>
              <a:rPr lang="en-US" altLang="zh-CN" sz="1400" dirty="0"/>
              <a:t>it</a:t>
            </a:r>
            <a:r>
              <a:rPr lang="zh-CN" altLang="en-US" sz="1400" dirty="0"/>
              <a:t> </a:t>
            </a:r>
            <a:r>
              <a:rPr lang="en-US" altLang="zh-CN" sz="1400" dirty="0"/>
              <a:t>fails</a:t>
            </a:r>
            <a:r>
              <a:rPr lang="zh-CN" altLang="en-US" sz="1400" dirty="0"/>
              <a:t> </a:t>
            </a:r>
            <a:r>
              <a:rPr lang="en-US" altLang="zh-CN" sz="1400" dirty="0"/>
              <a:t>to</a:t>
            </a:r>
            <a:r>
              <a:rPr lang="zh-CN" altLang="en-US" sz="1400" dirty="0"/>
              <a:t> </a:t>
            </a:r>
            <a:r>
              <a:rPr lang="en-US" altLang="zh-CN" sz="1400" dirty="0"/>
              <a:t>collect</a:t>
            </a:r>
            <a:r>
              <a:rPr lang="zh-CN" altLang="en-US" sz="1400" dirty="0"/>
              <a:t> </a:t>
            </a:r>
            <a:r>
              <a:rPr lang="en-US" altLang="zh-CN" sz="1400" dirty="0"/>
              <a:t>enough</a:t>
            </a:r>
            <a:r>
              <a:rPr lang="zh-CN" altLang="en-US" sz="1400" dirty="0"/>
              <a:t> </a:t>
            </a:r>
            <a:r>
              <a:rPr lang="en-US" altLang="zh-CN" sz="1400" dirty="0"/>
              <a:t>device</a:t>
            </a:r>
            <a:r>
              <a:rPr lang="zh-CN" altLang="en-US" sz="1400" dirty="0"/>
              <a:t> </a:t>
            </a:r>
            <a:r>
              <a:rPr lang="en-US" altLang="zh-CN" sz="1400" dirty="0"/>
              <a:t>information.</a:t>
            </a:r>
            <a:r>
              <a:rPr lang="zh-CN" altLang="en-US" sz="1400" dirty="0"/>
              <a:t> </a:t>
            </a:r>
            <a:endParaRPr lang="en-US" altLang="zh-CN" sz="1400" dirty="0"/>
          </a:p>
          <a:p>
            <a:pPr lvl="1">
              <a:spcBef>
                <a:spcPts val="1800"/>
              </a:spcBef>
            </a:pPr>
            <a:r>
              <a:rPr lang="en-US" altLang="zh-CN" sz="1700" dirty="0"/>
              <a:t>Build</a:t>
            </a:r>
            <a:r>
              <a:rPr lang="zh-CN" altLang="en-US" sz="1700" dirty="0"/>
              <a:t> </a:t>
            </a:r>
            <a:r>
              <a:rPr lang="en-US" altLang="zh-CN" sz="1700" dirty="0"/>
              <a:t>out</a:t>
            </a:r>
            <a:r>
              <a:rPr lang="zh-CN" altLang="en-US" sz="1700" dirty="0"/>
              <a:t> </a:t>
            </a:r>
            <a:r>
              <a:rPr lang="en-US" altLang="zh-CN" sz="1700" dirty="0"/>
              <a:t>more</a:t>
            </a:r>
            <a:r>
              <a:rPr lang="zh-CN" altLang="en-US" sz="1700" dirty="0"/>
              <a:t> </a:t>
            </a:r>
            <a:r>
              <a:rPr lang="en-US" altLang="zh-CN" sz="1700" dirty="0"/>
              <a:t>flexible</a:t>
            </a:r>
            <a:r>
              <a:rPr lang="zh-CN" altLang="en-US" sz="1700" dirty="0"/>
              <a:t> </a:t>
            </a:r>
            <a:r>
              <a:rPr lang="en-US" altLang="zh-CN" sz="1700" dirty="0"/>
              <a:t>and</a:t>
            </a:r>
            <a:r>
              <a:rPr lang="zh-CN" altLang="en-US" sz="1700" dirty="0"/>
              <a:t> </a:t>
            </a:r>
            <a:r>
              <a:rPr lang="en-US" altLang="zh-CN" sz="1700" dirty="0"/>
              <a:t>customized</a:t>
            </a:r>
            <a:r>
              <a:rPr lang="zh-CN" altLang="en-US" sz="1700" dirty="0"/>
              <a:t> </a:t>
            </a:r>
            <a:r>
              <a:rPr lang="en-US" altLang="zh-CN" sz="1700" dirty="0"/>
              <a:t>loan</a:t>
            </a:r>
            <a:r>
              <a:rPr lang="zh-CN" altLang="en-US" sz="1700" dirty="0"/>
              <a:t> </a:t>
            </a:r>
            <a:r>
              <a:rPr lang="en-US" altLang="zh-CN" sz="1700" dirty="0"/>
              <a:t>plans</a:t>
            </a:r>
            <a:r>
              <a:rPr lang="zh-CN" altLang="en-US" sz="1700" dirty="0"/>
              <a:t> </a:t>
            </a:r>
            <a:r>
              <a:rPr lang="en-US" altLang="zh-CN" sz="1700" dirty="0"/>
              <a:t>(products)</a:t>
            </a:r>
            <a:r>
              <a:rPr lang="zh-CN" altLang="en-US" sz="1700" dirty="0"/>
              <a:t> </a:t>
            </a:r>
            <a:r>
              <a:rPr lang="en-US" altLang="zh-CN" sz="1700" dirty="0"/>
              <a:t>for</a:t>
            </a:r>
            <a:r>
              <a:rPr lang="zh-CN" altLang="en-US" sz="1700" dirty="0"/>
              <a:t> </a:t>
            </a:r>
            <a:r>
              <a:rPr lang="en-US" altLang="zh-CN" sz="1700" dirty="0"/>
              <a:t>customers;</a:t>
            </a:r>
          </a:p>
          <a:p>
            <a:pPr lvl="2">
              <a:spcBef>
                <a:spcPts val="1200"/>
              </a:spcBef>
            </a:pPr>
            <a:r>
              <a:rPr lang="en-US" altLang="zh-CN" sz="1400" dirty="0"/>
              <a:t>Customers</a:t>
            </a:r>
            <a:r>
              <a:rPr lang="zh-CN" altLang="en-US" sz="1400" dirty="0"/>
              <a:t> </a:t>
            </a:r>
            <a:r>
              <a:rPr lang="en-US" altLang="zh-CN" sz="1400" dirty="0"/>
              <a:t>with</a:t>
            </a:r>
            <a:r>
              <a:rPr lang="zh-CN" altLang="en-US" sz="1400" dirty="0"/>
              <a:t> </a:t>
            </a:r>
            <a:r>
              <a:rPr lang="en-US" altLang="zh-CN" sz="1400" dirty="0"/>
              <a:t>a</a:t>
            </a:r>
            <a:r>
              <a:rPr lang="zh-CN" altLang="en-US" sz="1400" dirty="0"/>
              <a:t> </a:t>
            </a:r>
            <a:r>
              <a:rPr lang="en-US" altLang="zh-CN" sz="1400" dirty="0"/>
              <a:t>few</a:t>
            </a:r>
            <a:r>
              <a:rPr lang="zh-CN" altLang="en-US" sz="1400" dirty="0"/>
              <a:t> </a:t>
            </a:r>
            <a:r>
              <a:rPr lang="en-US" altLang="zh-CN" sz="1400" dirty="0"/>
              <a:t>historical</a:t>
            </a:r>
            <a:r>
              <a:rPr lang="zh-CN" altLang="en-US" sz="1400" dirty="0"/>
              <a:t> </a:t>
            </a:r>
            <a:r>
              <a:rPr lang="en-US" altLang="zh-CN" sz="1400" dirty="0"/>
              <a:t>loans</a:t>
            </a:r>
            <a:r>
              <a:rPr lang="zh-CN" altLang="en-US" sz="1400" dirty="0"/>
              <a:t> </a:t>
            </a:r>
            <a:r>
              <a:rPr lang="en-US" altLang="zh-CN" sz="1400" dirty="0"/>
              <a:t>demonstrate</a:t>
            </a:r>
            <a:r>
              <a:rPr lang="zh-CN" altLang="en-US" sz="1400" dirty="0"/>
              <a:t> </a:t>
            </a:r>
            <a:r>
              <a:rPr lang="en-US" altLang="zh-CN" sz="1400" dirty="0"/>
              <a:t>their</a:t>
            </a:r>
            <a:r>
              <a:rPr lang="zh-CN" altLang="en-US" sz="1400" dirty="0"/>
              <a:t> </a:t>
            </a:r>
            <a:r>
              <a:rPr lang="en-US" altLang="zh-CN" sz="1400" dirty="0"/>
              <a:t>need</a:t>
            </a:r>
            <a:r>
              <a:rPr lang="zh-CN" altLang="en-US" sz="1400" dirty="0"/>
              <a:t> </a:t>
            </a:r>
            <a:r>
              <a:rPr lang="en-US" altLang="zh-CN" sz="1400" dirty="0"/>
              <a:t>of</a:t>
            </a:r>
            <a:r>
              <a:rPr lang="zh-CN" altLang="en-US" sz="1400" dirty="0"/>
              <a:t> </a:t>
            </a:r>
            <a:r>
              <a:rPr lang="en-US" altLang="zh-CN" sz="1400" dirty="0"/>
              <a:t>loans;</a:t>
            </a:r>
          </a:p>
          <a:p>
            <a:pPr lvl="2">
              <a:spcBef>
                <a:spcPts val="1000"/>
              </a:spcBef>
            </a:pPr>
            <a:r>
              <a:rPr lang="en-US" altLang="zh-CN" sz="1400" dirty="0"/>
              <a:t>They</a:t>
            </a:r>
            <a:r>
              <a:rPr lang="zh-CN" altLang="en-US" sz="1400" dirty="0"/>
              <a:t> </a:t>
            </a:r>
            <a:r>
              <a:rPr lang="en-US" altLang="zh-CN" sz="1400" dirty="0"/>
              <a:t>churn</a:t>
            </a:r>
            <a:r>
              <a:rPr lang="zh-CN" altLang="en-US" sz="1400" dirty="0"/>
              <a:t> </a:t>
            </a:r>
            <a:r>
              <a:rPr lang="en-US" altLang="zh-CN" sz="1400" dirty="0"/>
              <a:t>(with</a:t>
            </a:r>
            <a:r>
              <a:rPr lang="zh-CN" altLang="en-US" sz="1400" dirty="0"/>
              <a:t> </a:t>
            </a:r>
            <a:r>
              <a:rPr lang="en-US" altLang="zh-CN" sz="1400" dirty="0"/>
              <a:t>a</a:t>
            </a:r>
            <a:r>
              <a:rPr lang="zh-CN" altLang="en-US" sz="1400" dirty="0"/>
              <a:t> </a:t>
            </a:r>
            <a:r>
              <a:rPr lang="en-US" altLang="zh-CN" sz="1400" dirty="0"/>
              <a:t>default</a:t>
            </a:r>
            <a:r>
              <a:rPr lang="zh-CN" altLang="en-US" sz="1400" dirty="0"/>
              <a:t> </a:t>
            </a:r>
            <a:r>
              <a:rPr lang="en-US" altLang="zh-CN" sz="1400" dirty="0"/>
              <a:t>or</a:t>
            </a:r>
            <a:r>
              <a:rPr lang="zh-CN" altLang="en-US" sz="1400" dirty="0"/>
              <a:t> </a:t>
            </a:r>
            <a:r>
              <a:rPr lang="en-US" altLang="zh-CN" sz="1400" dirty="0"/>
              <a:t>not),</a:t>
            </a:r>
            <a:r>
              <a:rPr lang="zh-CN" altLang="en-US" sz="1400" dirty="0"/>
              <a:t> </a:t>
            </a:r>
            <a:r>
              <a:rPr lang="en-US" altLang="zh-CN" sz="1400" dirty="0"/>
              <a:t>potentially</a:t>
            </a:r>
            <a:r>
              <a:rPr lang="zh-CN" altLang="en-US" sz="1400" dirty="0"/>
              <a:t> </a:t>
            </a:r>
            <a:r>
              <a:rPr lang="en-US" altLang="zh-CN" sz="1400" dirty="0"/>
              <a:t>looking</a:t>
            </a:r>
            <a:r>
              <a:rPr lang="zh-CN" altLang="en-US" sz="1400" dirty="0"/>
              <a:t> </a:t>
            </a:r>
            <a:r>
              <a:rPr lang="en-US" altLang="zh-CN" sz="1400" dirty="0"/>
              <a:t>for</a:t>
            </a:r>
            <a:r>
              <a:rPr lang="zh-CN" altLang="en-US" sz="1400" dirty="0"/>
              <a:t> </a:t>
            </a:r>
            <a:r>
              <a:rPr lang="en-US" altLang="zh-CN" sz="1400" dirty="0"/>
              <a:t>other</a:t>
            </a:r>
            <a:r>
              <a:rPr lang="zh-CN" altLang="en-US" sz="1400" dirty="0"/>
              <a:t> </a:t>
            </a:r>
            <a:r>
              <a:rPr lang="en-US" altLang="zh-CN" sz="1400" dirty="0"/>
              <a:t>peer</a:t>
            </a:r>
            <a:r>
              <a:rPr lang="zh-CN" altLang="en-US" sz="1400" dirty="0"/>
              <a:t> </a:t>
            </a:r>
            <a:r>
              <a:rPr lang="en-US" altLang="zh-CN" sz="1400" dirty="0"/>
              <a:t>loan</a:t>
            </a:r>
            <a:r>
              <a:rPr lang="zh-CN" altLang="en-US" sz="1400" dirty="0"/>
              <a:t> </a:t>
            </a:r>
            <a:r>
              <a:rPr lang="en-US" altLang="zh-CN" sz="1400" dirty="0"/>
              <a:t>products</a:t>
            </a:r>
            <a:r>
              <a:rPr lang="zh-CN" altLang="en-US" sz="1400" dirty="0"/>
              <a:t> </a:t>
            </a:r>
            <a:r>
              <a:rPr lang="en-US" altLang="zh-CN" sz="1400" dirty="0"/>
              <a:t>on</a:t>
            </a:r>
            <a:r>
              <a:rPr lang="zh-CN" altLang="en-US" sz="1400" dirty="0"/>
              <a:t> </a:t>
            </a:r>
            <a:r>
              <a:rPr lang="en-US" altLang="zh-CN" sz="1400" dirty="0"/>
              <a:t>the</a:t>
            </a:r>
            <a:r>
              <a:rPr lang="zh-CN" altLang="en-US" sz="1400" dirty="0"/>
              <a:t> </a:t>
            </a:r>
            <a:r>
              <a:rPr lang="en-US" altLang="zh-CN" sz="1400" dirty="0"/>
              <a:t>market;</a:t>
            </a:r>
          </a:p>
          <a:p>
            <a:pPr lvl="2">
              <a:spcBef>
                <a:spcPts val="1000"/>
              </a:spcBef>
            </a:pPr>
            <a:r>
              <a:rPr lang="en-US" altLang="zh-CN" sz="1400" dirty="0"/>
              <a:t>Potentially</a:t>
            </a:r>
            <a:r>
              <a:rPr lang="zh-CN" altLang="en-US" sz="1400" dirty="0"/>
              <a:t> </a:t>
            </a:r>
            <a:r>
              <a:rPr lang="en-US" altLang="zh-CN" sz="1400" dirty="0"/>
              <a:t>useful</a:t>
            </a:r>
            <a:r>
              <a:rPr lang="zh-CN" altLang="en-US" sz="1400" dirty="0"/>
              <a:t> </a:t>
            </a:r>
            <a:r>
              <a:rPr lang="en-US" altLang="zh-CN" sz="1400" dirty="0"/>
              <a:t>products</a:t>
            </a:r>
            <a:r>
              <a:rPr lang="zh-CN" altLang="en-US" sz="1400" dirty="0"/>
              <a:t> </a:t>
            </a:r>
            <a:r>
              <a:rPr lang="en-US" altLang="zh-CN" sz="1400" dirty="0"/>
              <a:t>to</a:t>
            </a:r>
            <a:r>
              <a:rPr lang="zh-CN" altLang="en-US" sz="1400" dirty="0"/>
              <a:t> </a:t>
            </a:r>
            <a:r>
              <a:rPr lang="en-US" altLang="zh-CN" sz="1400" dirty="0"/>
              <a:t>help</a:t>
            </a:r>
            <a:r>
              <a:rPr lang="zh-CN" altLang="en-US" sz="1400" dirty="0"/>
              <a:t> </a:t>
            </a:r>
            <a:r>
              <a:rPr lang="en-US" altLang="zh-CN" sz="1400" dirty="0"/>
              <a:t>with</a:t>
            </a:r>
            <a:r>
              <a:rPr lang="zh-CN" altLang="en-US" sz="1400" dirty="0"/>
              <a:t> </a:t>
            </a:r>
            <a:r>
              <a:rPr lang="en-US" altLang="zh-CN" sz="1400" dirty="0"/>
              <a:t>user</a:t>
            </a:r>
            <a:r>
              <a:rPr lang="zh-CN" altLang="en-US" sz="1400" dirty="0"/>
              <a:t> </a:t>
            </a:r>
            <a:r>
              <a:rPr lang="en-US" altLang="zh-CN" sz="1400" dirty="0"/>
              <a:t>retention</a:t>
            </a:r>
            <a:r>
              <a:rPr lang="zh-CN" altLang="en-US" sz="1400" dirty="0"/>
              <a:t> </a:t>
            </a:r>
            <a:r>
              <a:rPr lang="en-US" altLang="zh-CN" sz="1400" dirty="0"/>
              <a:t>include</a:t>
            </a:r>
            <a:r>
              <a:rPr lang="zh-CN" altLang="en-US" sz="1400" dirty="0"/>
              <a:t> </a:t>
            </a:r>
            <a:r>
              <a:rPr lang="en-US" altLang="zh-CN" sz="1400" dirty="0"/>
              <a:t>(not</a:t>
            </a:r>
            <a:r>
              <a:rPr lang="zh-CN" altLang="en-US" sz="1400" dirty="0"/>
              <a:t> </a:t>
            </a:r>
            <a:r>
              <a:rPr lang="en-US" altLang="zh-CN" sz="1400" dirty="0"/>
              <a:t>limited</a:t>
            </a:r>
            <a:r>
              <a:rPr lang="zh-CN" altLang="en-US" sz="1400" dirty="0"/>
              <a:t> </a:t>
            </a:r>
            <a:r>
              <a:rPr lang="en-US" altLang="zh-CN" sz="1400" dirty="0"/>
              <a:t>to):</a:t>
            </a:r>
          </a:p>
          <a:p>
            <a:pPr lvl="3">
              <a:spcBef>
                <a:spcPts val="1000"/>
              </a:spcBef>
            </a:pPr>
            <a:r>
              <a:rPr lang="en-US" altLang="zh-CN" sz="1400" dirty="0"/>
              <a:t>Set</a:t>
            </a:r>
            <a:r>
              <a:rPr lang="zh-CN" altLang="en-US" sz="1400" dirty="0"/>
              <a:t> </a:t>
            </a:r>
            <a:r>
              <a:rPr lang="en-US" altLang="zh-CN" sz="1400" dirty="0"/>
              <a:t>up</a:t>
            </a:r>
            <a:r>
              <a:rPr lang="zh-CN" altLang="en-US" sz="1400" dirty="0"/>
              <a:t> </a:t>
            </a:r>
            <a:r>
              <a:rPr lang="en-US" altLang="zh-CN" sz="1400" dirty="0"/>
              <a:t>a</a:t>
            </a:r>
            <a:r>
              <a:rPr lang="zh-CN" altLang="en-US" sz="1400" dirty="0"/>
              <a:t> </a:t>
            </a:r>
            <a:r>
              <a:rPr lang="en-US" altLang="zh-CN" sz="1400" dirty="0"/>
              <a:t>credit</a:t>
            </a:r>
            <a:r>
              <a:rPr lang="zh-CN" altLang="en-US" sz="1400" dirty="0"/>
              <a:t> </a:t>
            </a:r>
            <a:r>
              <a:rPr lang="en-US" altLang="zh-CN" sz="1400" dirty="0"/>
              <a:t>line</a:t>
            </a:r>
            <a:r>
              <a:rPr lang="zh-CN" altLang="en-US" sz="1400" dirty="0"/>
              <a:t> </a:t>
            </a:r>
            <a:r>
              <a:rPr lang="en-US" altLang="zh-CN" sz="1400" dirty="0"/>
              <a:t>(with</a:t>
            </a:r>
            <a:r>
              <a:rPr lang="zh-CN" altLang="en-US" sz="1400" dirty="0"/>
              <a:t> </a:t>
            </a:r>
            <a:r>
              <a:rPr lang="en-US" altLang="zh-CN" sz="1400" dirty="0"/>
              <a:t>a</a:t>
            </a:r>
            <a:r>
              <a:rPr lang="zh-CN" altLang="en-US" sz="1400" dirty="0"/>
              <a:t> </a:t>
            </a:r>
            <a:r>
              <a:rPr lang="en-US" altLang="zh-CN" sz="1400" dirty="0"/>
              <a:t>slightly</a:t>
            </a:r>
            <a:r>
              <a:rPr lang="zh-CN" altLang="en-US" sz="1400" dirty="0"/>
              <a:t> </a:t>
            </a:r>
            <a:r>
              <a:rPr lang="en-US" altLang="zh-CN" sz="1400" dirty="0"/>
              <a:t>higher</a:t>
            </a:r>
            <a:r>
              <a:rPr lang="zh-CN" altLang="en-US" sz="1400" dirty="0"/>
              <a:t> </a:t>
            </a:r>
            <a:r>
              <a:rPr lang="en-US" altLang="zh-CN" sz="1400" dirty="0"/>
              <a:t>interest</a:t>
            </a:r>
            <a:r>
              <a:rPr lang="zh-CN" altLang="en-US" sz="1400" dirty="0"/>
              <a:t> </a:t>
            </a:r>
            <a:r>
              <a:rPr lang="en-US" altLang="zh-CN" sz="1400" dirty="0"/>
              <a:t>rate),</a:t>
            </a:r>
            <a:r>
              <a:rPr lang="zh-CN" altLang="en-US" sz="1400" dirty="0"/>
              <a:t> </a:t>
            </a:r>
            <a:r>
              <a:rPr lang="en-US" altLang="zh-CN" sz="1400" dirty="0"/>
              <a:t>instead</a:t>
            </a:r>
            <a:r>
              <a:rPr lang="zh-CN" altLang="en-US" sz="1400" dirty="0"/>
              <a:t> </a:t>
            </a:r>
            <a:r>
              <a:rPr lang="en-US" altLang="zh-CN" sz="1400" dirty="0"/>
              <a:t>of</a:t>
            </a:r>
            <a:r>
              <a:rPr lang="zh-CN" altLang="en-US" sz="1400" dirty="0"/>
              <a:t> </a:t>
            </a:r>
            <a:r>
              <a:rPr lang="en-US" altLang="zh-CN" sz="1400" dirty="0"/>
              <a:t>repaying</a:t>
            </a:r>
            <a:r>
              <a:rPr lang="zh-CN" altLang="en-US" sz="1400" dirty="0"/>
              <a:t> </a:t>
            </a:r>
            <a:r>
              <a:rPr lang="en-US" altLang="zh-CN" sz="1400" dirty="0"/>
              <a:t>all</a:t>
            </a:r>
            <a:r>
              <a:rPr lang="zh-CN" altLang="en-US" sz="1400" dirty="0"/>
              <a:t> </a:t>
            </a:r>
            <a:r>
              <a:rPr lang="en-US" altLang="zh-CN" sz="1400" dirty="0"/>
              <a:t>the</a:t>
            </a:r>
            <a:r>
              <a:rPr lang="zh-CN" altLang="en-US" sz="1400" dirty="0"/>
              <a:t> </a:t>
            </a:r>
            <a:r>
              <a:rPr lang="en-US" altLang="zh-CN" sz="1400" dirty="0"/>
              <a:t>amount</a:t>
            </a:r>
            <a:r>
              <a:rPr lang="zh-CN" altLang="en-US" sz="1400" dirty="0"/>
              <a:t> </a:t>
            </a:r>
            <a:r>
              <a:rPr lang="en-US" altLang="zh-CN" sz="1400" dirty="0"/>
              <a:t>before</a:t>
            </a:r>
            <a:r>
              <a:rPr lang="zh-CN" altLang="en-US" sz="1400" dirty="0"/>
              <a:t> </a:t>
            </a:r>
            <a:r>
              <a:rPr lang="en-US" altLang="zh-CN" sz="1400" dirty="0"/>
              <a:t>making</a:t>
            </a:r>
            <a:r>
              <a:rPr lang="zh-CN" altLang="en-US" sz="1400" dirty="0"/>
              <a:t> </a:t>
            </a:r>
            <a:r>
              <a:rPr lang="en-US" altLang="zh-CN" sz="1400" dirty="0"/>
              <a:t>a</a:t>
            </a:r>
            <a:r>
              <a:rPr lang="zh-CN" altLang="en-US" sz="1400" dirty="0"/>
              <a:t> </a:t>
            </a:r>
            <a:r>
              <a:rPr lang="en-US" altLang="zh-CN" sz="1400" dirty="0"/>
              <a:t>new</a:t>
            </a:r>
            <a:r>
              <a:rPr lang="zh-CN" altLang="en-US" sz="1400" dirty="0"/>
              <a:t> </a:t>
            </a:r>
            <a:r>
              <a:rPr lang="en-US" altLang="zh-CN" sz="1400" dirty="0"/>
              <a:t>loan;</a:t>
            </a:r>
            <a:r>
              <a:rPr lang="zh-CN" altLang="en-US" sz="1400" dirty="0"/>
              <a:t> </a:t>
            </a:r>
            <a:r>
              <a:rPr lang="en-US" altLang="zh-CN" sz="1400" dirty="0"/>
              <a:t>it</a:t>
            </a:r>
            <a:r>
              <a:rPr lang="zh-CN" altLang="en-US" sz="1400" dirty="0"/>
              <a:t> </a:t>
            </a:r>
            <a:r>
              <a:rPr lang="en-US" altLang="zh-CN" sz="1400" dirty="0"/>
              <a:t>helps</a:t>
            </a:r>
            <a:r>
              <a:rPr lang="zh-CN" altLang="en-US" sz="1400" dirty="0"/>
              <a:t> </a:t>
            </a:r>
            <a:r>
              <a:rPr lang="en-US" altLang="zh-CN" sz="1400" dirty="0"/>
              <a:t>retain</a:t>
            </a:r>
            <a:r>
              <a:rPr lang="zh-CN" altLang="en-US" sz="1400" dirty="0"/>
              <a:t> </a:t>
            </a:r>
            <a:r>
              <a:rPr lang="en-US" altLang="zh-CN" sz="1400" dirty="0"/>
              <a:t>high</a:t>
            </a:r>
            <a:r>
              <a:rPr lang="zh-CN" altLang="en-US" sz="1400" dirty="0"/>
              <a:t> </a:t>
            </a:r>
            <a:r>
              <a:rPr lang="en-US" altLang="zh-CN" sz="1400" dirty="0"/>
              <a:t>LTV</a:t>
            </a:r>
            <a:r>
              <a:rPr lang="zh-CN" altLang="en-US" sz="1400" dirty="0"/>
              <a:t> </a:t>
            </a:r>
            <a:r>
              <a:rPr lang="en-US" altLang="zh-CN" sz="1400" dirty="0"/>
              <a:t>customers</a:t>
            </a:r>
            <a:r>
              <a:rPr lang="zh-CN" altLang="en-US" sz="1400" dirty="0"/>
              <a:t> </a:t>
            </a:r>
            <a:r>
              <a:rPr lang="en-US" altLang="zh-CN" sz="1400" dirty="0"/>
              <a:t>as</a:t>
            </a:r>
            <a:r>
              <a:rPr lang="zh-CN" altLang="en-US" sz="1400" dirty="0"/>
              <a:t> </a:t>
            </a:r>
            <a:r>
              <a:rPr lang="en-US" altLang="zh-CN" sz="1400" dirty="0"/>
              <a:t>they</a:t>
            </a:r>
            <a:r>
              <a:rPr lang="zh-CN" altLang="en-US" sz="1400" dirty="0"/>
              <a:t> </a:t>
            </a:r>
            <a:r>
              <a:rPr lang="en-US" altLang="zh-CN" sz="1400" dirty="0"/>
              <a:t>transact</a:t>
            </a:r>
            <a:r>
              <a:rPr lang="zh-CN" altLang="en-US" sz="1400" dirty="0"/>
              <a:t> </a:t>
            </a:r>
            <a:r>
              <a:rPr lang="en-US" altLang="zh-CN" sz="1400" dirty="0"/>
              <a:t>more</a:t>
            </a:r>
            <a:r>
              <a:rPr lang="zh-CN" altLang="en-US" sz="1400" dirty="0"/>
              <a:t> </a:t>
            </a:r>
            <a:r>
              <a:rPr lang="en-US" altLang="zh-CN" sz="1400" dirty="0"/>
              <a:t>frequently;</a:t>
            </a:r>
          </a:p>
          <a:p>
            <a:pPr lvl="3">
              <a:spcBef>
                <a:spcPts val="1000"/>
              </a:spcBef>
            </a:pPr>
            <a:r>
              <a:rPr lang="en-US" altLang="zh-CN" sz="1400" dirty="0"/>
              <a:t>Add</a:t>
            </a:r>
            <a:r>
              <a:rPr lang="zh-CN" altLang="en-US" sz="1400" dirty="0"/>
              <a:t> </a:t>
            </a:r>
            <a:r>
              <a:rPr lang="en-US" altLang="zh-CN" sz="1400" dirty="0"/>
              <a:t>more</a:t>
            </a:r>
            <a:r>
              <a:rPr lang="zh-CN" altLang="en-US" sz="1400" dirty="0"/>
              <a:t> </a:t>
            </a:r>
            <a:r>
              <a:rPr lang="en-US" altLang="zh-CN" sz="1400" dirty="0"/>
              <a:t>plans</a:t>
            </a:r>
            <a:r>
              <a:rPr lang="zh-CN" altLang="en-US" sz="1400" dirty="0"/>
              <a:t> </a:t>
            </a:r>
            <a:r>
              <a:rPr lang="en-US" altLang="zh-CN" sz="1400" dirty="0"/>
              <a:t>in</a:t>
            </a:r>
            <a:r>
              <a:rPr lang="zh-CN" altLang="en-US" sz="1400" dirty="0"/>
              <a:t> </a:t>
            </a:r>
            <a:r>
              <a:rPr lang="en-US" altLang="zh-CN" sz="1400" dirty="0"/>
              <a:t>addition</a:t>
            </a:r>
            <a:r>
              <a:rPr lang="zh-CN" altLang="en-US" sz="1400" dirty="0"/>
              <a:t> </a:t>
            </a:r>
            <a:r>
              <a:rPr lang="en-US" altLang="zh-CN" sz="1400" dirty="0"/>
              <a:t>to</a:t>
            </a:r>
            <a:r>
              <a:rPr lang="zh-CN" altLang="en-US" sz="1400" dirty="0"/>
              <a:t> </a:t>
            </a:r>
            <a:r>
              <a:rPr lang="en-US" altLang="zh-CN" sz="1400" dirty="0"/>
              <a:t>‘three</a:t>
            </a:r>
            <a:r>
              <a:rPr lang="zh-CN" altLang="en-US" sz="1400" dirty="0"/>
              <a:t> </a:t>
            </a:r>
            <a:r>
              <a:rPr lang="en-US" altLang="zh-CN" sz="1400" dirty="0"/>
              <a:t>weekly</a:t>
            </a:r>
            <a:r>
              <a:rPr lang="zh-CN" altLang="en-US" sz="1400" dirty="0"/>
              <a:t> </a:t>
            </a:r>
            <a:r>
              <a:rPr lang="en-US" altLang="zh-CN" sz="1400" dirty="0"/>
              <a:t>repayments’;</a:t>
            </a:r>
            <a:r>
              <a:rPr lang="zh-CN" altLang="en-US" sz="1400" dirty="0"/>
              <a:t> </a:t>
            </a:r>
            <a:r>
              <a:rPr lang="en-US" altLang="zh-CN" sz="1400" dirty="0"/>
              <a:t>for</a:t>
            </a:r>
            <a:r>
              <a:rPr lang="zh-CN" altLang="en-US" sz="1400" dirty="0"/>
              <a:t> </a:t>
            </a:r>
            <a:r>
              <a:rPr lang="en-US" altLang="zh-CN" sz="1400" dirty="0"/>
              <a:t>example,</a:t>
            </a:r>
            <a:r>
              <a:rPr lang="zh-CN" altLang="en-US" sz="1400" dirty="0"/>
              <a:t> </a:t>
            </a:r>
            <a:r>
              <a:rPr lang="en-US" altLang="zh-CN" sz="1400" dirty="0"/>
              <a:t>one</a:t>
            </a:r>
            <a:r>
              <a:rPr lang="zh-CN" altLang="en-US" sz="1400" dirty="0"/>
              <a:t> </a:t>
            </a:r>
            <a:r>
              <a:rPr lang="en-US" altLang="zh-CN" sz="1400" dirty="0"/>
              <a:t>monthly</a:t>
            </a:r>
            <a:r>
              <a:rPr lang="zh-CN" altLang="en-US" sz="1400" dirty="0"/>
              <a:t> </a:t>
            </a:r>
            <a:r>
              <a:rPr lang="en-US" altLang="zh-CN" sz="1400" dirty="0"/>
              <a:t>repayment</a:t>
            </a:r>
            <a:r>
              <a:rPr lang="zh-CN" altLang="en-US" sz="1400" dirty="0"/>
              <a:t> </a:t>
            </a:r>
            <a:r>
              <a:rPr lang="en-US" altLang="zh-CN" sz="1400" dirty="0"/>
              <a:t>would</a:t>
            </a:r>
            <a:r>
              <a:rPr lang="zh-CN" altLang="en-US" sz="1400" dirty="0"/>
              <a:t> </a:t>
            </a:r>
            <a:r>
              <a:rPr lang="en-US" altLang="zh-CN" sz="1400" dirty="0"/>
              <a:t>be</a:t>
            </a:r>
            <a:r>
              <a:rPr lang="zh-CN" altLang="en-US" sz="1400" dirty="0"/>
              <a:t> </a:t>
            </a:r>
            <a:r>
              <a:rPr lang="en-US" altLang="zh-CN" sz="1400" dirty="0"/>
              <a:t>more</a:t>
            </a:r>
            <a:r>
              <a:rPr lang="zh-CN" altLang="en-US" sz="1400" dirty="0"/>
              <a:t> </a:t>
            </a:r>
            <a:r>
              <a:rPr lang="en-US" altLang="zh-CN" sz="1400" dirty="0"/>
              <a:t>appealing</a:t>
            </a:r>
            <a:r>
              <a:rPr lang="zh-CN" altLang="en-US" sz="1400" dirty="0"/>
              <a:t> </a:t>
            </a:r>
            <a:r>
              <a:rPr lang="en-US" altLang="zh-CN" sz="1400" dirty="0"/>
              <a:t>as</a:t>
            </a:r>
            <a:r>
              <a:rPr lang="zh-CN" altLang="en-US" sz="1400" dirty="0"/>
              <a:t> </a:t>
            </a:r>
            <a:r>
              <a:rPr lang="en-US" altLang="zh-CN" sz="1400" dirty="0"/>
              <a:t>there</a:t>
            </a:r>
            <a:r>
              <a:rPr lang="zh-CN" altLang="en-US" sz="1400" dirty="0"/>
              <a:t> </a:t>
            </a:r>
            <a:r>
              <a:rPr lang="en-US" altLang="zh-CN" sz="1400" dirty="0"/>
              <a:t>might</a:t>
            </a:r>
            <a:r>
              <a:rPr lang="zh-CN" altLang="en-US" sz="1400" dirty="0"/>
              <a:t> </a:t>
            </a:r>
            <a:r>
              <a:rPr lang="en-US" altLang="zh-CN" sz="1400" dirty="0"/>
              <a:t>be</a:t>
            </a:r>
            <a:r>
              <a:rPr lang="zh-CN" altLang="en-US" sz="1400" dirty="0"/>
              <a:t> </a:t>
            </a:r>
            <a:r>
              <a:rPr lang="en-US" altLang="zh-CN" sz="1400" dirty="0"/>
              <a:t>a</a:t>
            </a:r>
            <a:r>
              <a:rPr lang="zh-CN" altLang="en-US" sz="1400" dirty="0"/>
              <a:t> </a:t>
            </a:r>
            <a:r>
              <a:rPr lang="en-US" altLang="zh-CN" sz="1400" dirty="0"/>
              <a:t>seasonality</a:t>
            </a:r>
            <a:r>
              <a:rPr lang="zh-CN" altLang="en-US" sz="1400" dirty="0"/>
              <a:t> </a:t>
            </a:r>
            <a:r>
              <a:rPr lang="en-US" altLang="zh-CN" sz="1400" dirty="0"/>
              <a:t>effect</a:t>
            </a:r>
            <a:r>
              <a:rPr lang="zh-CN" altLang="en-US" sz="1400" dirty="0"/>
              <a:t> </a:t>
            </a:r>
            <a:r>
              <a:rPr lang="en-US" altLang="zh-CN" sz="1400" dirty="0"/>
              <a:t>that</a:t>
            </a:r>
            <a:r>
              <a:rPr lang="zh-CN" altLang="en-US" sz="1400" dirty="0"/>
              <a:t> </a:t>
            </a:r>
            <a:r>
              <a:rPr lang="en-US" altLang="zh-CN" sz="1400" dirty="0"/>
              <a:t>customers</a:t>
            </a:r>
            <a:r>
              <a:rPr lang="zh-CN" altLang="en-US" sz="1400" dirty="0"/>
              <a:t> </a:t>
            </a:r>
            <a:r>
              <a:rPr lang="en-US" altLang="zh-CN" sz="1400" dirty="0"/>
              <a:t>need</a:t>
            </a:r>
            <a:r>
              <a:rPr lang="zh-CN" altLang="en-US" sz="1400" dirty="0"/>
              <a:t> </a:t>
            </a:r>
            <a:r>
              <a:rPr lang="en-US" altLang="zh-CN" sz="1400" dirty="0"/>
              <a:t>loans</a:t>
            </a:r>
            <a:r>
              <a:rPr lang="zh-CN" altLang="en-US" sz="1400" dirty="0"/>
              <a:t> </a:t>
            </a:r>
            <a:r>
              <a:rPr lang="en-US" altLang="zh-CN" sz="1400" dirty="0"/>
              <a:t>to</a:t>
            </a:r>
            <a:r>
              <a:rPr lang="zh-CN" altLang="en-US" sz="1400" dirty="0"/>
              <a:t> </a:t>
            </a:r>
            <a:r>
              <a:rPr lang="en-US" altLang="zh-CN" sz="1400" dirty="0"/>
              <a:t>pay</a:t>
            </a:r>
            <a:r>
              <a:rPr lang="zh-CN" altLang="en-US" sz="1400" dirty="0"/>
              <a:t> </a:t>
            </a:r>
            <a:r>
              <a:rPr lang="en-US" altLang="zh-CN" sz="1400" dirty="0"/>
              <a:t>for</a:t>
            </a:r>
            <a:r>
              <a:rPr lang="zh-CN" altLang="en-US" sz="1400" dirty="0"/>
              <a:t> </a:t>
            </a:r>
            <a:r>
              <a:rPr lang="en-US" altLang="zh-CN" sz="1400" dirty="0"/>
              <a:t>monthly</a:t>
            </a:r>
            <a:r>
              <a:rPr lang="zh-CN" altLang="en-US" sz="1400" dirty="0"/>
              <a:t> </a:t>
            </a:r>
            <a:r>
              <a:rPr lang="en-US" altLang="zh-CN" sz="1400" dirty="0"/>
              <a:t>bills</a:t>
            </a:r>
            <a:r>
              <a:rPr lang="zh-CN" altLang="en-US" sz="1400" dirty="0"/>
              <a:t> </a:t>
            </a:r>
            <a:r>
              <a:rPr lang="en-US" altLang="zh-CN" sz="1400" dirty="0"/>
              <a:t>like</a:t>
            </a:r>
            <a:r>
              <a:rPr lang="zh-CN" altLang="en-US" sz="1400" dirty="0"/>
              <a:t> </a:t>
            </a:r>
            <a:r>
              <a:rPr lang="en-US" altLang="zh-CN" sz="1400" dirty="0"/>
              <a:t>house-rent</a:t>
            </a:r>
            <a:r>
              <a:rPr lang="zh-CN" altLang="en-US" sz="1400" dirty="0"/>
              <a:t> </a:t>
            </a:r>
            <a:r>
              <a:rPr lang="en-US" altLang="zh-CN" sz="1400" dirty="0"/>
              <a:t>according</a:t>
            </a:r>
            <a:r>
              <a:rPr lang="zh-CN" altLang="en-US" sz="1400" dirty="0"/>
              <a:t> </a:t>
            </a:r>
            <a:r>
              <a:rPr lang="en-US" altLang="zh-CN" sz="1400" dirty="0"/>
              <a:t>to</a:t>
            </a:r>
            <a:r>
              <a:rPr lang="zh-CN" altLang="en-US" sz="1400" dirty="0"/>
              <a:t> </a:t>
            </a:r>
            <a:r>
              <a:rPr lang="en-US" altLang="zh-CN" sz="1400" dirty="0"/>
              <a:t>‘</a:t>
            </a:r>
            <a:r>
              <a:rPr lang="en-US" altLang="zh-CN" sz="1400" dirty="0" err="1"/>
              <a:t>signup_date</a:t>
            </a:r>
            <a:r>
              <a:rPr lang="en-US" altLang="zh-CN" sz="1400" dirty="0"/>
              <a:t>’</a:t>
            </a:r>
            <a:r>
              <a:rPr lang="zh-CN" altLang="en-US" sz="1400" dirty="0"/>
              <a:t> </a:t>
            </a:r>
            <a:r>
              <a:rPr lang="en-US" altLang="zh-CN" sz="1400" dirty="0"/>
              <a:t>field</a:t>
            </a:r>
            <a:r>
              <a:rPr lang="zh-CN" altLang="en-US" sz="1400" dirty="0"/>
              <a:t> </a:t>
            </a:r>
            <a:r>
              <a:rPr lang="en-US" altLang="zh-CN" sz="1400" dirty="0"/>
              <a:t>in</a:t>
            </a:r>
            <a:r>
              <a:rPr lang="zh-CN" altLang="en-US" sz="1400" dirty="0"/>
              <a:t> </a:t>
            </a:r>
            <a:r>
              <a:rPr lang="en-US" altLang="zh-CN" sz="1400" dirty="0"/>
              <a:t>Data</a:t>
            </a:r>
            <a:r>
              <a:rPr lang="zh-CN" altLang="en-US" sz="1400" dirty="0"/>
              <a:t> </a:t>
            </a:r>
            <a:r>
              <a:rPr lang="en-US" altLang="zh-CN" sz="1400" dirty="0"/>
              <a:t>Quality</a:t>
            </a:r>
            <a:r>
              <a:rPr lang="zh-CN" altLang="en-US" sz="1400" dirty="0"/>
              <a:t> </a:t>
            </a:r>
            <a:r>
              <a:rPr lang="en-US" altLang="zh-CN" sz="1400" dirty="0"/>
              <a:t>Report</a:t>
            </a:r>
            <a:r>
              <a:rPr lang="zh-CN" altLang="en-US" sz="1400" dirty="0"/>
              <a:t> </a:t>
            </a:r>
            <a:r>
              <a:rPr lang="en-US" altLang="zh-CN" sz="1400" dirty="0"/>
              <a:t>(DQR);</a:t>
            </a:r>
            <a:r>
              <a:rPr lang="zh-CN" altLang="en-US" sz="1400" dirty="0"/>
              <a:t> </a:t>
            </a:r>
            <a:endParaRPr lang="en-US" altLang="zh-CN" sz="1400" dirty="0"/>
          </a:p>
          <a:p>
            <a:pPr lvl="3">
              <a:spcBef>
                <a:spcPts val="1000"/>
              </a:spcBef>
            </a:pP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785474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64B8F-03BC-DE4F-BB43-BEFA014E4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Question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71D58-400F-C446-B40C-B8DEBE24C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927438"/>
            <a:ext cx="10058400" cy="4050792"/>
          </a:xfrm>
        </p:spPr>
        <p:txBody>
          <a:bodyPr>
            <a:normAutofit/>
          </a:bodyPr>
          <a:lstStyle/>
          <a:p>
            <a:r>
              <a:rPr lang="en-US" dirty="0"/>
              <a:t>Choose a statistical approach that will give you insight into our new customer acquisition strategy, based on the likelihood of repayment. Describe and develop variables related to our marketing optimization. 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23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71D58-400F-C446-B40C-B8DEBE24C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927438"/>
            <a:ext cx="10058400" cy="4050792"/>
          </a:xfrm>
        </p:spPr>
        <p:txBody>
          <a:bodyPr>
            <a:normAutofit/>
          </a:bodyPr>
          <a:lstStyle/>
          <a:p>
            <a:r>
              <a:rPr lang="en-US" altLang="zh-CN" sz="1800" dirty="0"/>
              <a:t>Approach:</a:t>
            </a:r>
            <a:r>
              <a:rPr lang="zh-CN" altLang="en-US" sz="1800" dirty="0"/>
              <a:t> </a:t>
            </a:r>
            <a:r>
              <a:rPr lang="en-US" altLang="zh-CN" sz="1800" dirty="0"/>
              <a:t>logistic</a:t>
            </a:r>
            <a:r>
              <a:rPr lang="zh-CN" altLang="en-US" sz="1800" dirty="0"/>
              <a:t> </a:t>
            </a:r>
            <a:r>
              <a:rPr lang="en-US" altLang="zh-CN" sz="1800" dirty="0"/>
              <a:t>regression</a:t>
            </a:r>
          </a:p>
          <a:p>
            <a:pPr>
              <a:spcBef>
                <a:spcPts val="1800"/>
              </a:spcBef>
            </a:pPr>
            <a:r>
              <a:rPr lang="en-US" altLang="zh-CN" sz="1800" dirty="0"/>
              <a:t>Dependent</a:t>
            </a:r>
            <a:r>
              <a:rPr lang="zh-CN" altLang="en-US" sz="1800" dirty="0"/>
              <a:t> </a:t>
            </a:r>
            <a:r>
              <a:rPr lang="en-US" altLang="zh-CN" sz="1800" dirty="0"/>
              <a:t>variable:</a:t>
            </a:r>
            <a:r>
              <a:rPr lang="zh-CN" altLang="en-US" sz="1800" dirty="0"/>
              <a:t> </a:t>
            </a:r>
            <a:endParaRPr lang="en-US" altLang="zh-CN" sz="1800" dirty="0"/>
          </a:p>
          <a:p>
            <a:pPr marL="731520" lvl="1">
              <a:spcBef>
                <a:spcPts val="1000"/>
              </a:spcBef>
            </a:pPr>
            <a:r>
              <a:rPr lang="en-US" altLang="zh-CN" sz="1600" b="1" dirty="0"/>
              <a:t>Repayment</a:t>
            </a:r>
            <a:r>
              <a:rPr lang="en-US" altLang="zh-CN" sz="1600" dirty="0"/>
              <a:t>:</a:t>
            </a:r>
            <a:r>
              <a:rPr lang="zh-CN" altLang="en-US" sz="1600" dirty="0"/>
              <a:t> </a:t>
            </a:r>
            <a:r>
              <a:rPr lang="en-US" altLang="zh-CN" sz="1600" dirty="0"/>
              <a:t>whether</a:t>
            </a:r>
            <a:r>
              <a:rPr lang="zh-CN" altLang="en-US" sz="1600" dirty="0"/>
              <a:t> </a:t>
            </a:r>
            <a:r>
              <a:rPr lang="en-US" altLang="zh-CN" sz="1600" dirty="0"/>
              <a:t>a</a:t>
            </a:r>
            <a:r>
              <a:rPr lang="zh-CN" altLang="en-US" sz="1600" dirty="0"/>
              <a:t> </a:t>
            </a:r>
            <a:r>
              <a:rPr lang="en-US" altLang="zh-CN" sz="1600" dirty="0"/>
              <a:t>borrower</a:t>
            </a:r>
            <a:r>
              <a:rPr lang="zh-CN" altLang="en-US" sz="1600" dirty="0"/>
              <a:t> </a:t>
            </a:r>
            <a:r>
              <a:rPr lang="en-US" altLang="zh-CN" sz="1600" dirty="0"/>
              <a:t>would</a:t>
            </a:r>
            <a:r>
              <a:rPr lang="zh-CN" altLang="en-US" sz="1600" dirty="0"/>
              <a:t> </a:t>
            </a:r>
            <a:r>
              <a:rPr lang="en-US" altLang="zh-CN" sz="1600" dirty="0"/>
              <a:t>repay</a:t>
            </a:r>
            <a:r>
              <a:rPr lang="zh-CN" altLang="en-US" sz="1600" dirty="0"/>
              <a:t> </a:t>
            </a:r>
            <a:r>
              <a:rPr lang="en-US" altLang="zh-CN" sz="1600" dirty="0"/>
              <a:t>his/her</a:t>
            </a:r>
            <a:r>
              <a:rPr lang="zh-CN" altLang="en-US" sz="1600" dirty="0"/>
              <a:t> </a:t>
            </a:r>
            <a:r>
              <a:rPr lang="en-US" altLang="zh-CN" sz="1600" dirty="0"/>
              <a:t>first</a:t>
            </a:r>
            <a:r>
              <a:rPr lang="zh-CN" altLang="en-US" sz="1600" dirty="0"/>
              <a:t> </a:t>
            </a:r>
            <a:r>
              <a:rPr lang="en-US" altLang="zh-CN" sz="1600" dirty="0"/>
              <a:t>loan;</a:t>
            </a:r>
          </a:p>
          <a:p>
            <a:pPr>
              <a:spcBef>
                <a:spcPts val="1800"/>
              </a:spcBef>
            </a:pPr>
            <a:r>
              <a:rPr lang="en-US" altLang="zh-CN" sz="1800" dirty="0"/>
              <a:t>Input</a:t>
            </a:r>
            <a:r>
              <a:rPr lang="zh-CN" altLang="en-US" sz="1800" dirty="0"/>
              <a:t> </a:t>
            </a:r>
            <a:r>
              <a:rPr lang="en-US" altLang="zh-CN" sz="1800" dirty="0"/>
              <a:t>variables:</a:t>
            </a:r>
            <a:r>
              <a:rPr lang="zh-CN" altLang="en-US" sz="1800" dirty="0"/>
              <a:t> </a:t>
            </a:r>
            <a:endParaRPr lang="en-US" altLang="zh-CN" sz="1800" dirty="0"/>
          </a:p>
          <a:p>
            <a:endParaRPr lang="en-US" dirty="0"/>
          </a:p>
          <a:p>
            <a:pPr marL="274320" lvl="1" indent="0">
              <a:buNone/>
            </a:pP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D602E22-70EC-3A46-BB34-B4C408377ACA}"/>
              </a:ext>
            </a:extLst>
          </p:cNvPr>
          <p:cNvSpPr txBox="1">
            <a:spLocks/>
          </p:cNvSpPr>
          <p:nvPr/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 cap="none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dirty="0"/>
              <a:t>Question</a:t>
            </a:r>
            <a:r>
              <a:rPr lang="zh-CN" altLang="en-US" sz="3200" dirty="0"/>
              <a:t> </a:t>
            </a:r>
            <a:endParaRPr lang="en-US" sz="3200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2C3B6A3-07A4-DD4A-A246-BCFB8D190A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2680069"/>
              </p:ext>
            </p:extLst>
          </p:nvPr>
        </p:nvGraphicFramePr>
        <p:xfrm>
          <a:off x="1657928" y="3640996"/>
          <a:ext cx="4562762" cy="2682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0254">
                  <a:extLst>
                    <a:ext uri="{9D8B030D-6E8A-4147-A177-3AD203B41FA5}">
                      <a16:colId xmlns:a16="http://schemas.microsoft.com/office/drawing/2014/main" val="3317031677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993496586"/>
                    </a:ext>
                  </a:extLst>
                </a:gridCol>
                <a:gridCol w="1274618">
                  <a:extLst>
                    <a:ext uri="{9D8B030D-6E8A-4147-A177-3AD203B41FA5}">
                      <a16:colId xmlns:a16="http://schemas.microsoft.com/office/drawing/2014/main" val="1010847841"/>
                    </a:ext>
                  </a:extLst>
                </a:gridCol>
                <a:gridCol w="1039090">
                  <a:extLst>
                    <a:ext uri="{9D8B030D-6E8A-4147-A177-3AD203B41FA5}">
                      <a16:colId xmlns:a16="http://schemas.microsoft.com/office/drawing/2014/main" val="3990046728"/>
                    </a:ext>
                  </a:extLst>
                </a:gridCol>
              </a:tblGrid>
              <a:tr h="319902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(1)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gender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categorical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2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levels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7480923"/>
                  </a:ext>
                </a:extLst>
              </a:tr>
              <a:tr h="319902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(2)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/>
                        <a:t>living_situation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categorical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4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levels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848497"/>
                  </a:ext>
                </a:extLst>
              </a:tr>
              <a:tr h="319902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(3)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education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categorical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4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levels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554724"/>
                  </a:ext>
                </a:extLst>
              </a:tr>
              <a:tr h="319902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(4)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/>
                        <a:t>how_much_paid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numerical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5799714"/>
                  </a:ext>
                </a:extLst>
              </a:tr>
              <a:tr h="319902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(5)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/>
                        <a:t>is_employed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categorical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3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levels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1026576"/>
                  </a:ext>
                </a:extLst>
              </a:tr>
              <a:tr h="319902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(6)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age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numerical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8679473"/>
                  </a:ext>
                </a:extLst>
              </a:tr>
              <a:tr h="319902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(7)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/>
                        <a:t>hasWlan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binary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2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levels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3302102"/>
                  </a:ext>
                </a:extLst>
              </a:tr>
              <a:tr h="319902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(8)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/>
                        <a:t>andrVer</a:t>
                      </a:r>
                      <a:r>
                        <a:rPr lang="zh-CN" altLang="en-US" sz="1600" dirty="0"/>
                        <a:t>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categorical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3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levels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8976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7547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64B8F-03BC-DE4F-BB43-BEFA014E4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553200" cy="831550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  </a:t>
            </a:r>
            <a:r>
              <a:rPr lang="en-US" altLang="zh-CN" sz="2000" dirty="0"/>
              <a:t>Question</a:t>
            </a:r>
            <a:r>
              <a:rPr lang="zh-CN" altLang="en-US" sz="2000" dirty="0"/>
              <a:t> </a:t>
            </a:r>
            <a:endParaRPr lang="en-US" sz="20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7C93B1F-B371-0344-AFC1-59577F739C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386" y="2135696"/>
            <a:ext cx="5176279" cy="2421521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48B7B1D-4888-744C-954F-6E7846E60CC5}"/>
              </a:ext>
            </a:extLst>
          </p:cNvPr>
          <p:cNvSpPr txBox="1"/>
          <p:nvPr/>
        </p:nvSpPr>
        <p:spPr>
          <a:xfrm>
            <a:off x="447386" y="1660180"/>
            <a:ext cx="47480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Summary</a:t>
            </a:r>
            <a:r>
              <a:rPr lang="zh-CN" altLang="en-US" sz="1600" dirty="0"/>
              <a:t> </a:t>
            </a:r>
            <a:r>
              <a:rPr lang="en-US" altLang="zh-CN" sz="1600" dirty="0"/>
              <a:t>of</a:t>
            </a:r>
            <a:r>
              <a:rPr lang="zh-CN" altLang="en-US" sz="1600" dirty="0"/>
              <a:t> </a:t>
            </a:r>
            <a:r>
              <a:rPr lang="en-US" altLang="zh-CN" sz="1600" dirty="0"/>
              <a:t>model</a:t>
            </a:r>
            <a:r>
              <a:rPr lang="zh-CN" altLang="en-US" sz="1600" dirty="0"/>
              <a:t> </a:t>
            </a:r>
            <a:r>
              <a:rPr lang="en-US" altLang="zh-CN" sz="1600" dirty="0"/>
              <a:t>after</a:t>
            </a:r>
            <a:r>
              <a:rPr lang="zh-CN" altLang="en-US" sz="1600" dirty="0"/>
              <a:t> </a:t>
            </a:r>
            <a:r>
              <a:rPr lang="en-US" altLang="zh-CN" sz="1600" dirty="0"/>
              <a:t>feature</a:t>
            </a:r>
            <a:r>
              <a:rPr lang="zh-CN" altLang="en-US" sz="1600" dirty="0"/>
              <a:t> </a:t>
            </a:r>
            <a:r>
              <a:rPr lang="en-US" altLang="zh-CN" sz="1600" dirty="0"/>
              <a:t>selection:</a:t>
            </a:r>
            <a:endParaRPr lang="en-US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0B937A-8B22-8B45-B52B-BC1200BA7B7D}"/>
              </a:ext>
            </a:extLst>
          </p:cNvPr>
          <p:cNvSpPr txBox="1"/>
          <p:nvPr/>
        </p:nvSpPr>
        <p:spPr>
          <a:xfrm>
            <a:off x="6151418" y="1159282"/>
            <a:ext cx="541308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Findings:</a:t>
            </a:r>
          </a:p>
          <a:p>
            <a:endParaRPr lang="en-US" sz="1600" b="1" dirty="0"/>
          </a:p>
          <a:p>
            <a:r>
              <a:rPr lang="en-US" altLang="zh-CN" sz="1600" dirty="0"/>
              <a:t>What</a:t>
            </a:r>
            <a:r>
              <a:rPr lang="zh-CN" altLang="en-US" sz="1600" dirty="0"/>
              <a:t> </a:t>
            </a:r>
            <a:r>
              <a:rPr lang="en-US" altLang="zh-CN" sz="1600" dirty="0"/>
              <a:t>drives</a:t>
            </a:r>
            <a:r>
              <a:rPr lang="zh-CN" altLang="en-US" sz="1600" dirty="0"/>
              <a:t> </a:t>
            </a:r>
            <a:r>
              <a:rPr lang="en-US" altLang="zh-CN" sz="1600" dirty="0"/>
              <a:t>the</a:t>
            </a:r>
            <a:r>
              <a:rPr lang="zh-CN" altLang="en-US" sz="1600" dirty="0"/>
              <a:t> </a:t>
            </a:r>
            <a:r>
              <a:rPr lang="en-US" altLang="zh-CN" sz="1600" dirty="0"/>
              <a:t>increase</a:t>
            </a:r>
            <a:r>
              <a:rPr lang="zh-CN" altLang="en-US" sz="1600" dirty="0"/>
              <a:t> </a:t>
            </a:r>
            <a:r>
              <a:rPr lang="en-US" altLang="zh-CN" sz="1600" dirty="0"/>
              <a:t>of</a:t>
            </a:r>
            <a:r>
              <a:rPr lang="zh-CN" altLang="en-US" sz="1600" dirty="0"/>
              <a:t> </a:t>
            </a:r>
            <a:r>
              <a:rPr lang="en-US" altLang="zh-CN" sz="1600" dirty="0"/>
              <a:t>repayment</a:t>
            </a:r>
            <a:r>
              <a:rPr lang="zh-CN" altLang="en-US" sz="1600" dirty="0"/>
              <a:t> </a:t>
            </a:r>
            <a:r>
              <a:rPr lang="en-US" altLang="zh-CN" sz="1600" dirty="0"/>
              <a:t>likelihood:</a:t>
            </a:r>
            <a:r>
              <a:rPr lang="zh-CN" altLang="en-US" sz="1600" dirty="0"/>
              <a:t> </a:t>
            </a:r>
            <a:endParaRPr lang="en-US" sz="1600" dirty="0"/>
          </a:p>
          <a:p>
            <a:pPr marL="285750" indent="-2857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1400" dirty="0"/>
              <a:t>Higher</a:t>
            </a:r>
            <a:r>
              <a:rPr lang="zh-CN" altLang="en-US" sz="1400" dirty="0"/>
              <a:t> </a:t>
            </a:r>
            <a:r>
              <a:rPr lang="en-US" altLang="zh-CN" sz="1400" dirty="0"/>
              <a:t>android</a:t>
            </a:r>
            <a:r>
              <a:rPr lang="zh-CN" altLang="en-US" sz="1400" dirty="0"/>
              <a:t> </a:t>
            </a:r>
            <a:r>
              <a:rPr lang="en-US" altLang="zh-CN" sz="1400" dirty="0"/>
              <a:t>version</a:t>
            </a:r>
          </a:p>
          <a:p>
            <a:pPr marL="285750" indent="-2857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1400" dirty="0"/>
              <a:t>Female</a:t>
            </a:r>
          </a:p>
          <a:p>
            <a:pPr marL="285750" indent="-2857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1400" dirty="0"/>
              <a:t>Larger</a:t>
            </a:r>
            <a:r>
              <a:rPr lang="zh-CN" altLang="en-US" sz="1400" dirty="0"/>
              <a:t> </a:t>
            </a:r>
            <a:r>
              <a:rPr lang="en-US" altLang="zh-CN" sz="1400" dirty="0" err="1"/>
              <a:t>how_much_paid</a:t>
            </a:r>
            <a:endParaRPr lang="en-US" altLang="zh-CN" sz="1400" dirty="0"/>
          </a:p>
          <a:p>
            <a:pPr marL="285750" indent="-2857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1400" dirty="0"/>
              <a:t>Device</a:t>
            </a:r>
            <a:r>
              <a:rPr lang="zh-CN" altLang="en-US" sz="1400" dirty="0"/>
              <a:t> </a:t>
            </a:r>
            <a:r>
              <a:rPr lang="en-US" altLang="zh-CN" sz="1400" dirty="0"/>
              <a:t>has</a:t>
            </a:r>
            <a:r>
              <a:rPr lang="zh-CN" altLang="en-US" sz="1400" dirty="0"/>
              <a:t> </a:t>
            </a:r>
            <a:r>
              <a:rPr lang="en-US" altLang="zh-CN" sz="1400" dirty="0" err="1"/>
              <a:t>Wlan</a:t>
            </a:r>
            <a:endParaRPr lang="en-US" altLang="zh-CN" sz="1400" dirty="0"/>
          </a:p>
          <a:p>
            <a:pPr>
              <a:spcBef>
                <a:spcPts val="1200"/>
              </a:spcBef>
            </a:pPr>
            <a:endParaRPr lang="en-US" altLang="zh-CN" sz="1000" dirty="0"/>
          </a:p>
          <a:p>
            <a:pPr>
              <a:spcBef>
                <a:spcPts val="1200"/>
              </a:spcBef>
            </a:pPr>
            <a:r>
              <a:rPr lang="en-US" altLang="zh-CN" sz="1600" dirty="0"/>
              <a:t>What</a:t>
            </a:r>
            <a:r>
              <a:rPr lang="zh-CN" altLang="en-US" sz="1600" dirty="0"/>
              <a:t> </a:t>
            </a:r>
            <a:r>
              <a:rPr lang="en-US" altLang="zh-CN" sz="1600" dirty="0"/>
              <a:t>drives</a:t>
            </a:r>
            <a:r>
              <a:rPr lang="zh-CN" altLang="en-US" sz="1600" dirty="0"/>
              <a:t> </a:t>
            </a:r>
            <a:r>
              <a:rPr lang="en-US" altLang="zh-CN" sz="1600" dirty="0"/>
              <a:t>the</a:t>
            </a:r>
            <a:r>
              <a:rPr lang="zh-CN" altLang="en-US" sz="1600" dirty="0"/>
              <a:t> </a:t>
            </a:r>
            <a:r>
              <a:rPr lang="en-US" altLang="zh-CN" sz="1600" dirty="0"/>
              <a:t>decrease</a:t>
            </a:r>
            <a:r>
              <a:rPr lang="zh-CN" altLang="en-US" sz="1600" dirty="0"/>
              <a:t> </a:t>
            </a:r>
            <a:r>
              <a:rPr lang="en-US" altLang="zh-CN" sz="1600" dirty="0"/>
              <a:t>of</a:t>
            </a:r>
            <a:r>
              <a:rPr lang="zh-CN" altLang="en-US" sz="1600" dirty="0"/>
              <a:t> </a:t>
            </a:r>
            <a:r>
              <a:rPr lang="en-US" altLang="zh-CN" sz="1600" dirty="0"/>
              <a:t>repayment</a:t>
            </a:r>
            <a:r>
              <a:rPr lang="zh-CN" altLang="en-US" sz="1600" dirty="0"/>
              <a:t> </a:t>
            </a:r>
            <a:r>
              <a:rPr lang="en-US" altLang="zh-CN" sz="1600" dirty="0"/>
              <a:t>likelihood:</a:t>
            </a:r>
          </a:p>
          <a:p>
            <a:pPr marL="285750" indent="-2857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1400" dirty="0"/>
              <a:t>Unstated</a:t>
            </a:r>
            <a:r>
              <a:rPr lang="zh-CN" altLang="en-US" sz="1400" dirty="0"/>
              <a:t> </a:t>
            </a:r>
            <a:r>
              <a:rPr lang="en-US" altLang="zh-CN" sz="1400" dirty="0"/>
              <a:t>education</a:t>
            </a:r>
          </a:p>
          <a:p>
            <a:pPr marL="285750" indent="-2857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1400" dirty="0"/>
              <a:t>Unstated</a:t>
            </a:r>
            <a:r>
              <a:rPr lang="zh-CN" altLang="en-US" sz="1400" dirty="0"/>
              <a:t> </a:t>
            </a:r>
            <a:r>
              <a:rPr lang="en-US" altLang="zh-CN" sz="1400" dirty="0"/>
              <a:t>whether</a:t>
            </a:r>
            <a:r>
              <a:rPr lang="zh-CN" altLang="en-US" sz="1400" dirty="0"/>
              <a:t> </a:t>
            </a:r>
            <a:r>
              <a:rPr lang="en-US" altLang="zh-CN" sz="1400" dirty="0"/>
              <a:t>is</a:t>
            </a:r>
            <a:r>
              <a:rPr lang="zh-CN" altLang="en-US" sz="1400" dirty="0"/>
              <a:t> </a:t>
            </a:r>
            <a:r>
              <a:rPr lang="en-US" altLang="zh-CN" sz="1400" dirty="0"/>
              <a:t>currently</a:t>
            </a:r>
            <a:r>
              <a:rPr lang="zh-CN" altLang="en-US" sz="1400" dirty="0"/>
              <a:t> </a:t>
            </a:r>
            <a:r>
              <a:rPr lang="en-US" altLang="zh-CN" sz="1400" dirty="0"/>
              <a:t>employed</a:t>
            </a:r>
          </a:p>
          <a:p>
            <a:pPr>
              <a:spcBef>
                <a:spcPts val="1200"/>
              </a:spcBef>
            </a:pP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828689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71D58-400F-C446-B40C-B8DEBE24C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927438"/>
            <a:ext cx="10058400" cy="4050792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dirty="0"/>
              <a:t>Based on the analysis, what Facebook targeting fields should we leverage to maximize our repayment outcomes? What else can you recommend to the business based on your results?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886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64B8F-03BC-DE4F-BB43-BEFA014E4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933709" cy="777794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  </a:t>
            </a:r>
            <a:r>
              <a:rPr lang="en-US" altLang="zh-CN" sz="2000" dirty="0"/>
              <a:t>Question</a:t>
            </a:r>
            <a:r>
              <a:rPr lang="zh-CN" altLang="en-US" sz="2000" dirty="0"/>
              <a:t> </a:t>
            </a:r>
            <a:endParaRPr lang="en-US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71D58-400F-C446-B40C-B8DEBE24C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0872" y="1330035"/>
            <a:ext cx="9313297" cy="4890655"/>
          </a:xfrm>
        </p:spPr>
        <p:txBody>
          <a:bodyPr wrap="square" lIns="91440">
            <a:normAutofit fontScale="85000" lnSpcReduction="20000"/>
          </a:bodyPr>
          <a:lstStyle/>
          <a:p>
            <a:pPr>
              <a:spcBef>
                <a:spcPts val="1800"/>
              </a:spcBef>
            </a:pPr>
            <a:r>
              <a:rPr lang="en-US" altLang="zh-CN" dirty="0"/>
              <a:t>Purpose:</a:t>
            </a:r>
            <a:r>
              <a:rPr lang="zh-CN" altLang="en-US" dirty="0"/>
              <a:t> </a:t>
            </a:r>
            <a:endParaRPr lang="en-US" altLang="zh-CN" dirty="0"/>
          </a:p>
          <a:p>
            <a:pPr lvl="1">
              <a:lnSpc>
                <a:spcPct val="140000"/>
              </a:lnSpc>
              <a:spcBef>
                <a:spcPts val="600"/>
              </a:spcBef>
            </a:pP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maximize</a:t>
            </a:r>
            <a:r>
              <a:rPr lang="zh-CN" altLang="en-US" dirty="0"/>
              <a:t> </a:t>
            </a:r>
            <a:r>
              <a:rPr lang="en-US" altLang="zh-CN" dirty="0"/>
              <a:t>repayment</a:t>
            </a:r>
            <a:r>
              <a:rPr lang="zh-CN" altLang="en-US" dirty="0"/>
              <a:t> </a:t>
            </a:r>
            <a:r>
              <a:rPr lang="en-US" altLang="zh-CN" dirty="0"/>
              <a:t>outcomes,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should</a:t>
            </a:r>
            <a:r>
              <a:rPr lang="zh-CN" altLang="en-US" dirty="0"/>
              <a:t> </a:t>
            </a:r>
            <a:r>
              <a:rPr lang="en-US" altLang="zh-CN" dirty="0"/>
              <a:t>analyze</a:t>
            </a:r>
            <a:r>
              <a:rPr lang="zh-CN" altLang="en-US" dirty="0"/>
              <a:t> </a:t>
            </a:r>
            <a:r>
              <a:rPr lang="en-US" altLang="zh-CN" dirty="0"/>
              <a:t>each</a:t>
            </a:r>
            <a:r>
              <a:rPr lang="zh-CN" altLang="en-US" dirty="0"/>
              <a:t> </a:t>
            </a:r>
            <a:r>
              <a:rPr lang="en-US" altLang="zh-CN" dirty="0"/>
              <a:t>customer’s</a:t>
            </a:r>
            <a:r>
              <a:rPr lang="zh-CN" altLang="en-US" dirty="0"/>
              <a:t> </a:t>
            </a:r>
            <a:r>
              <a:rPr lang="en-US" altLang="zh-CN" dirty="0"/>
              <a:t>life-time-value</a:t>
            </a:r>
            <a:r>
              <a:rPr lang="zh-CN" altLang="en-US" dirty="0"/>
              <a:t> </a:t>
            </a:r>
            <a:r>
              <a:rPr lang="en-US" altLang="zh-CN" dirty="0"/>
              <a:t>(LTV)</a:t>
            </a:r>
            <a:r>
              <a:rPr lang="zh-CN" altLang="en-US" dirty="0"/>
              <a:t> </a:t>
            </a:r>
            <a:r>
              <a:rPr lang="en-US" altLang="zh-CN" dirty="0"/>
              <a:t>instead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their</a:t>
            </a:r>
            <a:r>
              <a:rPr lang="zh-CN" altLang="en-US" dirty="0"/>
              <a:t> </a:t>
            </a:r>
            <a:r>
              <a:rPr lang="en-US" altLang="zh-CN" dirty="0"/>
              <a:t>likelihood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repayment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question</a:t>
            </a:r>
            <a:r>
              <a:rPr lang="zh-CN" altLang="en-US" dirty="0"/>
              <a:t> </a:t>
            </a:r>
            <a:r>
              <a:rPr lang="en-US" altLang="zh-CN" dirty="0"/>
              <a:t>2.</a:t>
            </a:r>
          </a:p>
          <a:p>
            <a:pPr>
              <a:spcBef>
                <a:spcPts val="1800"/>
              </a:spcBef>
            </a:pPr>
            <a:r>
              <a:rPr lang="en-US" altLang="zh-CN" dirty="0"/>
              <a:t>Define</a:t>
            </a:r>
            <a:r>
              <a:rPr lang="zh-CN" altLang="en-US" dirty="0"/>
              <a:t> </a:t>
            </a:r>
            <a:r>
              <a:rPr lang="en-US" altLang="zh-CN" dirty="0"/>
              <a:t>target:</a:t>
            </a:r>
            <a:r>
              <a:rPr lang="zh-CN" altLang="en-US" dirty="0"/>
              <a:t> </a:t>
            </a:r>
            <a:endParaRPr lang="en-US" altLang="zh-CN" dirty="0"/>
          </a:p>
          <a:p>
            <a:pPr lvl="1">
              <a:lnSpc>
                <a:spcPct val="140000"/>
              </a:lnSpc>
              <a:spcBef>
                <a:spcPts val="600"/>
              </a:spcBef>
            </a:pPr>
            <a:r>
              <a:rPr lang="en-US" altLang="zh-CN" b="1" dirty="0"/>
              <a:t>Life-Time-Value</a:t>
            </a:r>
            <a:r>
              <a:rPr lang="zh-CN" altLang="en-US" b="1" dirty="0"/>
              <a:t> </a:t>
            </a:r>
            <a:r>
              <a:rPr lang="en-US" altLang="zh-CN" b="1" dirty="0"/>
              <a:t>(LTV):</a:t>
            </a:r>
            <a:r>
              <a:rPr lang="zh-CN" altLang="en-US" b="1" dirty="0"/>
              <a:t> </a:t>
            </a:r>
            <a:r>
              <a:rPr lang="en-US" altLang="zh-CN" dirty="0"/>
              <a:t>whether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customer</a:t>
            </a:r>
            <a:r>
              <a:rPr lang="zh-CN" altLang="en-US" dirty="0"/>
              <a:t> </a:t>
            </a:r>
            <a:r>
              <a:rPr lang="en-US" altLang="zh-CN" dirty="0"/>
              <a:t>has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high</a:t>
            </a:r>
            <a:r>
              <a:rPr lang="zh-CN" altLang="en-US" dirty="0"/>
              <a:t> </a:t>
            </a:r>
            <a:r>
              <a:rPr lang="en-US" altLang="zh-CN" dirty="0"/>
              <a:t>LTV,</a:t>
            </a:r>
            <a:r>
              <a:rPr lang="zh-CN" altLang="en-US" dirty="0"/>
              <a:t> </a:t>
            </a:r>
            <a:r>
              <a:rPr lang="en-US" altLang="zh-CN" dirty="0"/>
              <a:t>binary</a:t>
            </a:r>
            <a:r>
              <a:rPr lang="zh-CN" altLang="en-US" dirty="0"/>
              <a:t> </a:t>
            </a:r>
            <a:r>
              <a:rPr lang="en-US" altLang="zh-CN" dirty="0"/>
              <a:t>variable;</a:t>
            </a:r>
          </a:p>
          <a:p>
            <a:pPr lvl="2">
              <a:spcBef>
                <a:spcPts val="1200"/>
              </a:spcBef>
            </a:pPr>
            <a:r>
              <a:rPr lang="en-US" altLang="zh-CN" dirty="0"/>
              <a:t>High</a:t>
            </a:r>
            <a:r>
              <a:rPr lang="zh-CN" altLang="en-US" dirty="0"/>
              <a:t> </a:t>
            </a:r>
            <a:r>
              <a:rPr lang="en-US" altLang="zh-CN" dirty="0"/>
              <a:t>LTV</a:t>
            </a:r>
            <a:r>
              <a:rPr lang="zh-CN" altLang="en-US" dirty="0"/>
              <a:t> </a:t>
            </a:r>
            <a:r>
              <a:rPr lang="en-US" altLang="zh-CN" dirty="0"/>
              <a:t>Customer:</a:t>
            </a:r>
            <a:r>
              <a:rPr lang="zh-CN" altLang="en-US" dirty="0"/>
              <a:t> </a:t>
            </a:r>
            <a:r>
              <a:rPr lang="en-US" altLang="zh-CN" dirty="0"/>
              <a:t>high</a:t>
            </a:r>
            <a:r>
              <a:rPr lang="zh-CN" altLang="en-US" dirty="0"/>
              <a:t> </a:t>
            </a:r>
            <a:r>
              <a:rPr lang="en-US" altLang="zh-CN" dirty="0"/>
              <a:t>frequency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large</a:t>
            </a:r>
            <a:r>
              <a:rPr lang="zh-CN" altLang="en-US" dirty="0"/>
              <a:t> </a:t>
            </a:r>
            <a:r>
              <a:rPr lang="en-US" altLang="zh-CN" dirty="0"/>
              <a:t>historical</a:t>
            </a:r>
            <a:r>
              <a:rPr lang="zh-CN" altLang="en-US" dirty="0"/>
              <a:t> </a:t>
            </a:r>
            <a:r>
              <a:rPr lang="en-US" altLang="zh-CN" dirty="0"/>
              <a:t>number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loans;</a:t>
            </a:r>
          </a:p>
          <a:p>
            <a:pPr lvl="2">
              <a:spcBef>
                <a:spcPts val="600"/>
              </a:spcBef>
            </a:pPr>
            <a:r>
              <a:rPr lang="en-US" altLang="zh-CN" dirty="0"/>
              <a:t>Low</a:t>
            </a:r>
            <a:r>
              <a:rPr lang="zh-CN" altLang="en-US" dirty="0"/>
              <a:t> </a:t>
            </a:r>
            <a:r>
              <a:rPr lang="en-US" altLang="zh-CN" dirty="0"/>
              <a:t>LTV</a:t>
            </a:r>
            <a:r>
              <a:rPr lang="zh-CN" altLang="en-US" dirty="0"/>
              <a:t> </a:t>
            </a:r>
            <a:r>
              <a:rPr lang="en-US" altLang="zh-CN" dirty="0"/>
              <a:t>Customer:</a:t>
            </a:r>
            <a:r>
              <a:rPr lang="zh-CN" altLang="en-US" dirty="0"/>
              <a:t> </a:t>
            </a:r>
            <a:r>
              <a:rPr lang="en-US" altLang="zh-CN" dirty="0"/>
              <a:t>early-stage</a:t>
            </a:r>
            <a:r>
              <a:rPr lang="zh-CN" altLang="en-US" dirty="0"/>
              <a:t> </a:t>
            </a:r>
            <a:r>
              <a:rPr lang="en-US" altLang="zh-CN" dirty="0"/>
              <a:t>default,</a:t>
            </a:r>
            <a:r>
              <a:rPr lang="zh-CN" altLang="en-US" dirty="0"/>
              <a:t> </a:t>
            </a:r>
            <a:r>
              <a:rPr lang="en-US" altLang="zh-CN" dirty="0"/>
              <a:t>low</a:t>
            </a:r>
            <a:r>
              <a:rPr lang="zh-CN" altLang="en-US" dirty="0"/>
              <a:t> </a:t>
            </a:r>
            <a:r>
              <a:rPr lang="en-US" altLang="zh-CN" dirty="0"/>
              <a:t>frequency,</a:t>
            </a:r>
            <a:r>
              <a:rPr lang="zh-CN" altLang="en-US" dirty="0"/>
              <a:t> </a:t>
            </a:r>
            <a:r>
              <a:rPr lang="en-US" altLang="zh-CN" dirty="0"/>
              <a:t>small</a:t>
            </a:r>
            <a:r>
              <a:rPr lang="zh-CN" altLang="en-US" dirty="0"/>
              <a:t> </a:t>
            </a:r>
            <a:r>
              <a:rPr lang="en-US" altLang="zh-CN" dirty="0"/>
              <a:t>historical</a:t>
            </a:r>
            <a:r>
              <a:rPr lang="zh-CN" altLang="en-US" dirty="0"/>
              <a:t> </a:t>
            </a:r>
            <a:r>
              <a:rPr lang="en-US" altLang="zh-CN" dirty="0"/>
              <a:t>number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loans;</a:t>
            </a:r>
          </a:p>
          <a:p>
            <a:pPr>
              <a:spcBef>
                <a:spcPts val="1800"/>
              </a:spcBef>
            </a:pPr>
            <a:r>
              <a:rPr lang="en-US" altLang="zh-CN" dirty="0"/>
              <a:t>LTV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labeled</a:t>
            </a:r>
            <a:r>
              <a:rPr lang="zh-CN" altLang="en-US" dirty="0"/>
              <a:t> </a:t>
            </a:r>
            <a:r>
              <a:rPr lang="en-US" altLang="zh-CN" dirty="0"/>
              <a:t>based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several</a:t>
            </a:r>
            <a:r>
              <a:rPr lang="zh-CN" altLang="en-US" dirty="0"/>
              <a:t> </a:t>
            </a:r>
            <a:r>
              <a:rPr lang="en-US" altLang="zh-CN" dirty="0"/>
              <a:t>rules: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altLang="zh-CN" dirty="0"/>
              <a:t>Rule 1: if a customer defaults within the first 3 loans, we label he/she as Low LTV Customer;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altLang="zh-CN" dirty="0"/>
              <a:t>Rule 2: if a customer</a:t>
            </a:r>
            <a:r>
              <a:rPr lang="zh-CN" altLang="en-US" dirty="0"/>
              <a:t> </a:t>
            </a:r>
            <a:r>
              <a:rPr lang="en-US" altLang="zh-CN" dirty="0"/>
              <a:t>never</a:t>
            </a:r>
            <a:r>
              <a:rPr lang="zh-CN" altLang="en-US" dirty="0"/>
              <a:t> </a:t>
            </a:r>
            <a:r>
              <a:rPr lang="en-US" altLang="zh-CN" dirty="0"/>
              <a:t>defaults</a:t>
            </a:r>
            <a:r>
              <a:rPr lang="zh-CN" altLang="en-US" dirty="0"/>
              <a:t> </a:t>
            </a:r>
            <a:r>
              <a:rPr lang="en-US" altLang="zh-CN" dirty="0"/>
              <a:t>but</a:t>
            </a:r>
            <a:r>
              <a:rPr lang="zh-CN" altLang="en-US" dirty="0"/>
              <a:t> </a:t>
            </a:r>
            <a:r>
              <a:rPr lang="en-US" altLang="zh-CN" dirty="0"/>
              <a:t>has no</a:t>
            </a:r>
            <a:r>
              <a:rPr lang="zh-CN" altLang="en-US" dirty="0"/>
              <a:t> </a:t>
            </a:r>
            <a:r>
              <a:rPr lang="en-US" altLang="zh-CN" dirty="0"/>
              <a:t>more</a:t>
            </a:r>
            <a:r>
              <a:rPr lang="zh-CN" altLang="en-US" dirty="0"/>
              <a:t> </a:t>
            </a:r>
            <a:r>
              <a:rPr lang="en-US" altLang="zh-CN" dirty="0"/>
              <a:t>than 3</a:t>
            </a:r>
            <a:r>
              <a:rPr lang="zh-CN" altLang="en-US" dirty="0"/>
              <a:t> </a:t>
            </a:r>
            <a:r>
              <a:rPr lang="en-US" altLang="zh-CN" dirty="0"/>
              <a:t>loans, remove the record since LTV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unclear;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altLang="zh-CN" dirty="0"/>
              <a:t>Rule 3: if the median of</a:t>
            </a:r>
            <a:r>
              <a:rPr lang="zh-CN" altLang="en-US" dirty="0"/>
              <a:t> </a:t>
            </a:r>
            <a:r>
              <a:rPr lang="en-US" altLang="zh-CN" dirty="0"/>
              <a:t>loan intervals of a customer is within 5 weeks, label</a:t>
            </a:r>
            <a:r>
              <a:rPr lang="zh-CN" altLang="en-US" dirty="0"/>
              <a:t> </a:t>
            </a:r>
            <a:r>
              <a:rPr lang="en-US" altLang="zh-CN" dirty="0"/>
              <a:t>he/she as High LTV Customer; 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altLang="zh-CN" dirty="0"/>
              <a:t>Rule 4: if a customer has over</a:t>
            </a:r>
            <a:r>
              <a:rPr lang="zh-CN" altLang="en-US" dirty="0"/>
              <a:t> </a:t>
            </a:r>
            <a:r>
              <a:rPr lang="en-US" altLang="zh-CN" dirty="0"/>
              <a:t>10 historical</a:t>
            </a:r>
            <a:r>
              <a:rPr lang="zh-CN" altLang="en-US" dirty="0"/>
              <a:t> </a:t>
            </a:r>
            <a:r>
              <a:rPr lang="en-US" altLang="zh-CN" dirty="0"/>
              <a:t>loans, label</a:t>
            </a:r>
            <a:r>
              <a:rPr lang="zh-CN" altLang="en-US" dirty="0"/>
              <a:t> </a:t>
            </a:r>
            <a:r>
              <a:rPr lang="en-US" altLang="zh-CN" dirty="0"/>
              <a:t>he/she as High LTV Customer, no matter he/she</a:t>
            </a:r>
            <a:r>
              <a:rPr lang="zh-CN" altLang="en-US" dirty="0"/>
              <a:t> </a:t>
            </a:r>
            <a:r>
              <a:rPr lang="en-US" altLang="zh-CN" dirty="0"/>
              <a:t>eventually</a:t>
            </a:r>
            <a:r>
              <a:rPr lang="zh-CN" altLang="en-US" dirty="0"/>
              <a:t> </a:t>
            </a:r>
            <a:r>
              <a:rPr lang="en-US" altLang="zh-CN" dirty="0"/>
              <a:t>defaults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not.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82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71D58-400F-C446-B40C-B8DEBE24C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927438"/>
            <a:ext cx="10058400" cy="4050792"/>
          </a:xfrm>
        </p:spPr>
        <p:txBody>
          <a:bodyPr>
            <a:normAutofit/>
          </a:bodyPr>
          <a:lstStyle/>
          <a:p>
            <a:r>
              <a:rPr lang="en-US" altLang="zh-CN" sz="1800" dirty="0"/>
              <a:t>Approach:</a:t>
            </a:r>
            <a:r>
              <a:rPr lang="zh-CN" altLang="en-US" sz="1800" dirty="0"/>
              <a:t> </a:t>
            </a:r>
            <a:r>
              <a:rPr lang="en-US" altLang="zh-CN" sz="1800" dirty="0"/>
              <a:t>logistic</a:t>
            </a:r>
            <a:r>
              <a:rPr lang="zh-CN" altLang="en-US" sz="1800" dirty="0"/>
              <a:t> </a:t>
            </a:r>
            <a:r>
              <a:rPr lang="en-US" altLang="zh-CN" sz="1800" dirty="0"/>
              <a:t>regression</a:t>
            </a:r>
          </a:p>
          <a:p>
            <a:pPr>
              <a:spcBef>
                <a:spcPts val="1800"/>
              </a:spcBef>
            </a:pPr>
            <a:r>
              <a:rPr lang="en-US" altLang="zh-CN" sz="1800" dirty="0"/>
              <a:t>Dependent</a:t>
            </a:r>
            <a:r>
              <a:rPr lang="zh-CN" altLang="en-US" sz="1800" dirty="0"/>
              <a:t> </a:t>
            </a:r>
            <a:r>
              <a:rPr lang="en-US" altLang="zh-CN" sz="1800" dirty="0"/>
              <a:t>variable:</a:t>
            </a:r>
            <a:r>
              <a:rPr lang="zh-CN" altLang="en-US" sz="1800" dirty="0"/>
              <a:t> </a:t>
            </a:r>
            <a:endParaRPr lang="en-US" altLang="zh-CN" sz="1800" dirty="0"/>
          </a:p>
          <a:p>
            <a:pPr marL="731520" lvl="1">
              <a:spcBef>
                <a:spcPts val="1000"/>
              </a:spcBef>
            </a:pPr>
            <a:r>
              <a:rPr lang="en-US" altLang="zh-CN" sz="1600" b="1" dirty="0"/>
              <a:t>Life-Time-Value</a:t>
            </a:r>
            <a:r>
              <a:rPr lang="zh-CN" altLang="en-US" sz="1600" b="1" dirty="0"/>
              <a:t> </a:t>
            </a:r>
            <a:r>
              <a:rPr lang="en-US" altLang="zh-CN" sz="1600" b="1" dirty="0"/>
              <a:t>(LTV):</a:t>
            </a:r>
            <a:r>
              <a:rPr lang="zh-CN" altLang="en-US" sz="1600" b="1" dirty="0"/>
              <a:t> </a:t>
            </a:r>
            <a:r>
              <a:rPr lang="en-US" altLang="zh-CN" sz="1600" dirty="0"/>
              <a:t>whether</a:t>
            </a:r>
            <a:r>
              <a:rPr lang="zh-CN" altLang="en-US" sz="1600" dirty="0"/>
              <a:t> </a:t>
            </a:r>
            <a:r>
              <a:rPr lang="en-US" altLang="zh-CN" sz="1600" dirty="0"/>
              <a:t>a</a:t>
            </a:r>
            <a:r>
              <a:rPr lang="zh-CN" altLang="en-US" sz="1600" dirty="0"/>
              <a:t> </a:t>
            </a:r>
            <a:r>
              <a:rPr lang="en-US" altLang="zh-CN" sz="1600" dirty="0"/>
              <a:t>customer</a:t>
            </a:r>
            <a:r>
              <a:rPr lang="zh-CN" altLang="en-US" sz="1600" dirty="0"/>
              <a:t> </a:t>
            </a:r>
            <a:r>
              <a:rPr lang="en-US" altLang="zh-CN" sz="1600" dirty="0"/>
              <a:t>has</a:t>
            </a:r>
            <a:r>
              <a:rPr lang="zh-CN" altLang="en-US" sz="1600" dirty="0"/>
              <a:t> </a:t>
            </a:r>
            <a:r>
              <a:rPr lang="en-US" altLang="zh-CN" sz="1600" dirty="0"/>
              <a:t>a</a:t>
            </a:r>
            <a:r>
              <a:rPr lang="zh-CN" altLang="en-US" sz="1600" dirty="0"/>
              <a:t> </a:t>
            </a:r>
            <a:r>
              <a:rPr lang="en-US" altLang="zh-CN" sz="1600" dirty="0"/>
              <a:t>high</a:t>
            </a:r>
            <a:r>
              <a:rPr lang="zh-CN" altLang="en-US" sz="1600" dirty="0"/>
              <a:t> </a:t>
            </a:r>
            <a:r>
              <a:rPr lang="en-US" altLang="zh-CN" sz="1600" dirty="0"/>
              <a:t>LTV,</a:t>
            </a:r>
            <a:r>
              <a:rPr lang="zh-CN" altLang="en-US" sz="1600" dirty="0"/>
              <a:t> </a:t>
            </a:r>
            <a:r>
              <a:rPr lang="en-US" altLang="zh-CN" sz="1600" dirty="0"/>
              <a:t>binary</a:t>
            </a:r>
            <a:r>
              <a:rPr lang="zh-CN" altLang="en-US" sz="1600" dirty="0"/>
              <a:t> </a:t>
            </a:r>
            <a:r>
              <a:rPr lang="en-US" altLang="zh-CN" sz="1600" dirty="0"/>
              <a:t>variable;</a:t>
            </a:r>
          </a:p>
          <a:p>
            <a:pPr>
              <a:spcBef>
                <a:spcPts val="1800"/>
              </a:spcBef>
            </a:pPr>
            <a:r>
              <a:rPr lang="en-US" altLang="zh-CN" sz="1800" dirty="0"/>
              <a:t>Input</a:t>
            </a:r>
            <a:r>
              <a:rPr lang="zh-CN" altLang="en-US" sz="1800" dirty="0"/>
              <a:t> </a:t>
            </a:r>
            <a:r>
              <a:rPr lang="en-US" altLang="zh-CN" sz="1800" dirty="0"/>
              <a:t>variables:</a:t>
            </a:r>
            <a:r>
              <a:rPr lang="zh-CN" altLang="en-US" sz="1800" dirty="0"/>
              <a:t> </a:t>
            </a:r>
            <a:endParaRPr lang="en-US" altLang="zh-CN" sz="1800" dirty="0"/>
          </a:p>
          <a:p>
            <a:endParaRPr lang="en-US" dirty="0"/>
          </a:p>
          <a:p>
            <a:pPr marL="274320" lvl="1" indent="0">
              <a:buNone/>
            </a:pP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D602E22-70EC-3A46-BB34-B4C408377ACA}"/>
              </a:ext>
            </a:extLst>
          </p:cNvPr>
          <p:cNvSpPr txBox="1">
            <a:spLocks/>
          </p:cNvSpPr>
          <p:nvPr/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 cap="none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dirty="0"/>
              <a:t>Question</a:t>
            </a:r>
            <a:r>
              <a:rPr lang="zh-CN" altLang="en-US" sz="3200" dirty="0"/>
              <a:t> </a:t>
            </a:r>
            <a:endParaRPr lang="en-US" sz="3200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2C3B6A3-07A4-DD4A-A246-BCFB8D190A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6994202"/>
              </p:ext>
            </p:extLst>
          </p:nvPr>
        </p:nvGraphicFramePr>
        <p:xfrm>
          <a:off x="1657928" y="3627744"/>
          <a:ext cx="4562762" cy="2682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0254">
                  <a:extLst>
                    <a:ext uri="{9D8B030D-6E8A-4147-A177-3AD203B41FA5}">
                      <a16:colId xmlns:a16="http://schemas.microsoft.com/office/drawing/2014/main" val="3317031677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993496586"/>
                    </a:ext>
                  </a:extLst>
                </a:gridCol>
                <a:gridCol w="1274618">
                  <a:extLst>
                    <a:ext uri="{9D8B030D-6E8A-4147-A177-3AD203B41FA5}">
                      <a16:colId xmlns:a16="http://schemas.microsoft.com/office/drawing/2014/main" val="1010847841"/>
                    </a:ext>
                  </a:extLst>
                </a:gridCol>
                <a:gridCol w="1039090">
                  <a:extLst>
                    <a:ext uri="{9D8B030D-6E8A-4147-A177-3AD203B41FA5}">
                      <a16:colId xmlns:a16="http://schemas.microsoft.com/office/drawing/2014/main" val="3990046728"/>
                    </a:ext>
                  </a:extLst>
                </a:gridCol>
              </a:tblGrid>
              <a:tr h="319902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(1)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gender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categorical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2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levels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7480923"/>
                  </a:ext>
                </a:extLst>
              </a:tr>
              <a:tr h="319902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(2)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/>
                        <a:t>living_situation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categorical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4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levels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848497"/>
                  </a:ext>
                </a:extLst>
              </a:tr>
              <a:tr h="319902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(3)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education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categorical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4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levels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554724"/>
                  </a:ext>
                </a:extLst>
              </a:tr>
              <a:tr h="319902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(4)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/>
                        <a:t>how_much_paid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numerical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5799714"/>
                  </a:ext>
                </a:extLst>
              </a:tr>
              <a:tr h="319902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(5)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/>
                        <a:t>is_employed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categorical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3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levels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1026576"/>
                  </a:ext>
                </a:extLst>
              </a:tr>
              <a:tr h="319902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(6)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age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numerical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8679473"/>
                  </a:ext>
                </a:extLst>
              </a:tr>
              <a:tr h="319902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(7)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/>
                        <a:t>hasWlan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binary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2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levels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3302102"/>
                  </a:ext>
                </a:extLst>
              </a:tr>
              <a:tr h="319902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(8)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/>
                        <a:t>andrVer</a:t>
                      </a:r>
                      <a:r>
                        <a:rPr lang="zh-CN" altLang="en-US" sz="1600" dirty="0"/>
                        <a:t>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categorical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3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levels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8976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12779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64B8F-03BC-DE4F-BB43-BEFA014E4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553200" cy="831550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  </a:t>
            </a:r>
            <a:r>
              <a:rPr lang="en-US" altLang="zh-CN" sz="2000" dirty="0"/>
              <a:t>Question</a:t>
            </a:r>
            <a:r>
              <a:rPr lang="zh-CN" altLang="en-US" sz="2000" dirty="0"/>
              <a:t> </a:t>
            </a:r>
            <a:endParaRPr lang="en-US" sz="20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7C93B1F-B371-0344-AFC1-59577F739C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386" y="2269925"/>
            <a:ext cx="5176279" cy="2153064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48B7B1D-4888-744C-954F-6E7846E60CC5}"/>
              </a:ext>
            </a:extLst>
          </p:cNvPr>
          <p:cNvSpPr txBox="1"/>
          <p:nvPr/>
        </p:nvSpPr>
        <p:spPr>
          <a:xfrm>
            <a:off x="447386" y="1931371"/>
            <a:ext cx="47480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Summary</a:t>
            </a:r>
            <a:r>
              <a:rPr lang="zh-CN" altLang="en-US" sz="1600" dirty="0"/>
              <a:t> </a:t>
            </a:r>
            <a:r>
              <a:rPr lang="en-US" altLang="zh-CN" sz="1600" dirty="0"/>
              <a:t>of</a:t>
            </a:r>
            <a:r>
              <a:rPr lang="zh-CN" altLang="en-US" sz="1600" dirty="0"/>
              <a:t> </a:t>
            </a:r>
            <a:r>
              <a:rPr lang="en-US" altLang="zh-CN" sz="1600" dirty="0"/>
              <a:t>model</a:t>
            </a:r>
            <a:r>
              <a:rPr lang="zh-CN" altLang="en-US" sz="1600" dirty="0"/>
              <a:t> </a:t>
            </a:r>
            <a:r>
              <a:rPr lang="en-US" altLang="zh-CN" sz="1600" dirty="0"/>
              <a:t>after</a:t>
            </a:r>
            <a:r>
              <a:rPr lang="zh-CN" altLang="en-US" sz="1600" dirty="0"/>
              <a:t> </a:t>
            </a:r>
            <a:r>
              <a:rPr lang="en-US" altLang="zh-CN" sz="1600" dirty="0"/>
              <a:t>feature</a:t>
            </a:r>
            <a:r>
              <a:rPr lang="zh-CN" altLang="en-US" sz="1600" dirty="0"/>
              <a:t> </a:t>
            </a:r>
            <a:r>
              <a:rPr lang="en-US" altLang="zh-CN" sz="1600" dirty="0"/>
              <a:t>selection:</a:t>
            </a:r>
            <a:endParaRPr lang="en-US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B0FCDC-A24A-6D49-AEC9-2D93EA4CAC84}"/>
              </a:ext>
            </a:extLst>
          </p:cNvPr>
          <p:cNvSpPr txBox="1"/>
          <p:nvPr/>
        </p:nvSpPr>
        <p:spPr>
          <a:xfrm>
            <a:off x="6065956" y="1178140"/>
            <a:ext cx="5413086" cy="50731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Findings:</a:t>
            </a:r>
          </a:p>
          <a:p>
            <a:endParaRPr lang="en-US" sz="1600" b="1" dirty="0"/>
          </a:p>
          <a:p>
            <a:r>
              <a:rPr lang="en-US" altLang="zh-CN" sz="1600" dirty="0"/>
              <a:t>What</a:t>
            </a:r>
            <a:r>
              <a:rPr lang="zh-CN" altLang="en-US" sz="1600" dirty="0"/>
              <a:t> </a:t>
            </a:r>
            <a:r>
              <a:rPr lang="en-US" altLang="zh-CN" sz="1600" dirty="0"/>
              <a:t>drives</a:t>
            </a:r>
            <a:r>
              <a:rPr lang="zh-CN" altLang="en-US" sz="1600" dirty="0"/>
              <a:t> </a:t>
            </a:r>
            <a:r>
              <a:rPr lang="en-US" altLang="zh-CN" sz="1600" dirty="0"/>
              <a:t>the</a:t>
            </a:r>
            <a:r>
              <a:rPr lang="zh-CN" altLang="en-US" sz="1600" dirty="0"/>
              <a:t> </a:t>
            </a:r>
            <a:r>
              <a:rPr lang="en-US" altLang="zh-CN" sz="1600" dirty="0"/>
              <a:t>increase</a:t>
            </a:r>
            <a:r>
              <a:rPr lang="zh-CN" altLang="en-US" sz="1600" dirty="0"/>
              <a:t> </a:t>
            </a:r>
            <a:r>
              <a:rPr lang="en-US" altLang="zh-CN" sz="1600" dirty="0"/>
              <a:t>of</a:t>
            </a:r>
            <a:r>
              <a:rPr lang="zh-CN" altLang="en-US" sz="1600" dirty="0"/>
              <a:t> </a:t>
            </a:r>
            <a:r>
              <a:rPr lang="en-US" altLang="zh-CN" sz="1600" dirty="0"/>
              <a:t>High</a:t>
            </a:r>
            <a:r>
              <a:rPr lang="zh-CN" altLang="en-US" sz="1600" dirty="0"/>
              <a:t> </a:t>
            </a:r>
            <a:r>
              <a:rPr lang="en-US" altLang="zh-CN" sz="1600" dirty="0"/>
              <a:t>LTV</a:t>
            </a:r>
            <a:r>
              <a:rPr lang="zh-CN" altLang="en-US" sz="1600" dirty="0"/>
              <a:t> </a:t>
            </a:r>
            <a:r>
              <a:rPr lang="en-US" altLang="zh-CN" sz="1600" dirty="0"/>
              <a:t>likelihood:</a:t>
            </a:r>
            <a:r>
              <a:rPr lang="zh-CN" altLang="en-US" sz="1600" dirty="0"/>
              <a:t> </a:t>
            </a:r>
            <a:endParaRPr lang="en-US" sz="1600" dirty="0"/>
          </a:p>
          <a:p>
            <a:pPr marL="285750" indent="-2857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1400" dirty="0"/>
              <a:t>Higher</a:t>
            </a:r>
            <a:r>
              <a:rPr lang="zh-CN" altLang="en-US" sz="1400" dirty="0"/>
              <a:t> </a:t>
            </a:r>
            <a:r>
              <a:rPr lang="en-US" altLang="zh-CN" sz="1400" dirty="0"/>
              <a:t>android</a:t>
            </a:r>
            <a:r>
              <a:rPr lang="zh-CN" altLang="en-US" sz="1400" dirty="0"/>
              <a:t> </a:t>
            </a:r>
            <a:r>
              <a:rPr lang="en-US" altLang="zh-CN" sz="1400" dirty="0"/>
              <a:t>version</a:t>
            </a:r>
          </a:p>
          <a:p>
            <a:pPr marL="285750" indent="-2857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1400" dirty="0"/>
              <a:t>Female</a:t>
            </a:r>
          </a:p>
          <a:p>
            <a:pPr marL="285750" indent="-2857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1400" dirty="0"/>
              <a:t>Larger</a:t>
            </a:r>
            <a:r>
              <a:rPr lang="zh-CN" altLang="en-US" sz="1400" dirty="0"/>
              <a:t> </a:t>
            </a:r>
            <a:r>
              <a:rPr lang="en-US" altLang="zh-CN" sz="1400" dirty="0" err="1"/>
              <a:t>how_much_paid</a:t>
            </a:r>
            <a:endParaRPr lang="en-US" altLang="zh-CN" sz="800" dirty="0"/>
          </a:p>
          <a:p>
            <a:pPr>
              <a:spcBef>
                <a:spcPts val="1800"/>
              </a:spcBef>
            </a:pPr>
            <a:r>
              <a:rPr lang="en-US" altLang="zh-CN" sz="1600" dirty="0"/>
              <a:t>What</a:t>
            </a:r>
            <a:r>
              <a:rPr lang="zh-CN" altLang="en-US" sz="1600" dirty="0"/>
              <a:t> </a:t>
            </a:r>
            <a:r>
              <a:rPr lang="en-US" altLang="zh-CN" sz="1600" dirty="0"/>
              <a:t>drives</a:t>
            </a:r>
            <a:r>
              <a:rPr lang="zh-CN" altLang="en-US" sz="1600" dirty="0"/>
              <a:t> </a:t>
            </a:r>
            <a:r>
              <a:rPr lang="en-US" altLang="zh-CN" sz="1600" dirty="0"/>
              <a:t>the</a:t>
            </a:r>
            <a:r>
              <a:rPr lang="zh-CN" altLang="en-US" sz="1600" dirty="0"/>
              <a:t> </a:t>
            </a:r>
            <a:r>
              <a:rPr lang="en-US" altLang="zh-CN" sz="1600" dirty="0"/>
              <a:t>decrease</a:t>
            </a:r>
            <a:r>
              <a:rPr lang="zh-CN" altLang="en-US" sz="1600" dirty="0"/>
              <a:t> </a:t>
            </a:r>
            <a:r>
              <a:rPr lang="en-US" altLang="zh-CN" sz="1600" dirty="0"/>
              <a:t>of</a:t>
            </a:r>
            <a:r>
              <a:rPr lang="zh-CN" altLang="en-US" sz="1600" dirty="0"/>
              <a:t> </a:t>
            </a:r>
            <a:r>
              <a:rPr lang="en-US" altLang="zh-CN" sz="1600" dirty="0"/>
              <a:t>High</a:t>
            </a:r>
            <a:r>
              <a:rPr lang="zh-CN" altLang="en-US" sz="1600" dirty="0"/>
              <a:t> </a:t>
            </a:r>
            <a:r>
              <a:rPr lang="en-US" altLang="zh-CN" sz="1600" dirty="0"/>
              <a:t>LTV</a:t>
            </a:r>
            <a:r>
              <a:rPr lang="zh-CN" altLang="en-US" sz="1600" dirty="0"/>
              <a:t> </a:t>
            </a:r>
            <a:r>
              <a:rPr lang="en-US" altLang="zh-CN" sz="1600" dirty="0"/>
              <a:t>likelihood</a:t>
            </a:r>
          </a:p>
          <a:p>
            <a:pPr marL="285750" indent="-2857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1400" dirty="0"/>
              <a:t>Unstated</a:t>
            </a:r>
            <a:r>
              <a:rPr lang="zh-CN" altLang="en-US" sz="1400" dirty="0"/>
              <a:t> </a:t>
            </a:r>
            <a:r>
              <a:rPr lang="en-US" altLang="zh-CN" sz="1400" dirty="0"/>
              <a:t>education</a:t>
            </a:r>
          </a:p>
          <a:p>
            <a:pPr marL="285750" indent="-2857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1400" dirty="0"/>
              <a:t>Unstated</a:t>
            </a:r>
            <a:r>
              <a:rPr lang="zh-CN" altLang="en-US" sz="1400" dirty="0"/>
              <a:t> </a:t>
            </a:r>
            <a:r>
              <a:rPr lang="en-US" altLang="zh-CN" sz="1400" dirty="0"/>
              <a:t>whether</a:t>
            </a:r>
            <a:r>
              <a:rPr lang="zh-CN" altLang="en-US" sz="1400" dirty="0"/>
              <a:t> </a:t>
            </a:r>
            <a:r>
              <a:rPr lang="en-US" altLang="zh-CN" sz="1400" dirty="0"/>
              <a:t>is</a:t>
            </a:r>
            <a:r>
              <a:rPr lang="zh-CN" altLang="en-US" sz="1400" dirty="0"/>
              <a:t> </a:t>
            </a:r>
            <a:r>
              <a:rPr lang="en-US" altLang="zh-CN" sz="1400" dirty="0"/>
              <a:t>currently</a:t>
            </a:r>
            <a:r>
              <a:rPr lang="zh-CN" altLang="en-US" sz="1400" dirty="0"/>
              <a:t> </a:t>
            </a:r>
            <a:r>
              <a:rPr lang="en-US" altLang="zh-CN" sz="1400" dirty="0"/>
              <a:t>employed</a:t>
            </a:r>
            <a:endParaRPr lang="en-US" altLang="zh-CN" sz="800" dirty="0"/>
          </a:p>
          <a:p>
            <a:pPr>
              <a:spcBef>
                <a:spcPts val="1800"/>
              </a:spcBef>
            </a:pPr>
            <a:r>
              <a:rPr lang="en-US" altLang="zh-CN" sz="1600" b="1" dirty="0"/>
              <a:t>Highlights</a:t>
            </a:r>
            <a:r>
              <a:rPr lang="en-US" altLang="zh-CN" sz="1400" dirty="0"/>
              <a:t>: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sz="1400" dirty="0"/>
              <a:t>Both</a:t>
            </a:r>
            <a:r>
              <a:rPr lang="zh-CN" altLang="en-US" sz="1400" dirty="0"/>
              <a:t> </a:t>
            </a:r>
            <a:r>
              <a:rPr lang="en-US" altLang="zh-CN" sz="1400" dirty="0"/>
              <a:t>LTV</a:t>
            </a:r>
            <a:r>
              <a:rPr lang="zh-CN" altLang="en-US" sz="1400" dirty="0"/>
              <a:t> </a:t>
            </a:r>
            <a:r>
              <a:rPr lang="en-US" altLang="zh-CN" sz="1400" dirty="0"/>
              <a:t>and</a:t>
            </a:r>
            <a:r>
              <a:rPr lang="zh-CN" altLang="en-US" sz="1400" dirty="0"/>
              <a:t> </a:t>
            </a:r>
            <a:r>
              <a:rPr lang="en-US" altLang="zh-CN" sz="1400" dirty="0"/>
              <a:t>Repayment</a:t>
            </a:r>
            <a:r>
              <a:rPr lang="zh-CN" altLang="en-US" sz="1400" dirty="0"/>
              <a:t> </a:t>
            </a:r>
            <a:r>
              <a:rPr lang="en-US" altLang="zh-CN" sz="1400" dirty="0"/>
              <a:t>are</a:t>
            </a:r>
            <a:r>
              <a:rPr lang="zh-CN" altLang="en-US" sz="1400" dirty="0"/>
              <a:t> </a:t>
            </a:r>
            <a:r>
              <a:rPr lang="en-US" altLang="zh-CN" sz="1400" dirty="0"/>
              <a:t>measures</a:t>
            </a:r>
            <a:r>
              <a:rPr lang="zh-CN" altLang="en-US" sz="1400" dirty="0"/>
              <a:t> </a:t>
            </a:r>
            <a:r>
              <a:rPr lang="en-US" altLang="zh-CN" sz="1400" dirty="0"/>
              <a:t>of</a:t>
            </a:r>
            <a:r>
              <a:rPr lang="zh-CN" altLang="en-US" sz="1400" dirty="0"/>
              <a:t> </a:t>
            </a:r>
            <a:r>
              <a:rPr lang="en-US" altLang="zh-CN" sz="1400" dirty="0"/>
              <a:t>a</a:t>
            </a:r>
            <a:r>
              <a:rPr lang="zh-CN" altLang="en-US" sz="1400" dirty="0"/>
              <a:t> </a:t>
            </a:r>
            <a:r>
              <a:rPr lang="en-US" altLang="zh-CN" sz="1400" dirty="0"/>
              <a:t>customer’s</a:t>
            </a:r>
            <a:r>
              <a:rPr lang="zh-CN" altLang="en-US" sz="1400" dirty="0"/>
              <a:t> </a:t>
            </a:r>
            <a:r>
              <a:rPr lang="en-US" altLang="zh-CN" sz="1400" dirty="0"/>
              <a:t>repaying</a:t>
            </a:r>
            <a:r>
              <a:rPr lang="zh-CN" altLang="en-US" sz="1400" dirty="0"/>
              <a:t> </a:t>
            </a:r>
            <a:r>
              <a:rPr lang="en-US" altLang="zh-CN" sz="1400" dirty="0"/>
              <a:t>performance;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sz="1400" dirty="0"/>
              <a:t>Their</a:t>
            </a:r>
            <a:r>
              <a:rPr lang="zh-CN" altLang="en-US" sz="1400" dirty="0"/>
              <a:t> </a:t>
            </a:r>
            <a:r>
              <a:rPr lang="en-US" altLang="zh-CN" sz="1400" dirty="0"/>
              <a:t>correlation</a:t>
            </a:r>
            <a:r>
              <a:rPr lang="zh-CN" altLang="en-US" sz="1400" dirty="0"/>
              <a:t> </a:t>
            </a:r>
            <a:r>
              <a:rPr lang="en-US" altLang="zh-CN" sz="1400" dirty="0"/>
              <a:t>is</a:t>
            </a:r>
            <a:r>
              <a:rPr lang="zh-CN" altLang="en-US" sz="1400" dirty="0"/>
              <a:t> </a:t>
            </a:r>
            <a:r>
              <a:rPr lang="en-US" altLang="zh-CN" sz="1400" dirty="0"/>
              <a:t>only</a:t>
            </a:r>
            <a:r>
              <a:rPr lang="zh-CN" altLang="en-US" sz="1400" dirty="0"/>
              <a:t> </a:t>
            </a:r>
            <a:r>
              <a:rPr lang="en-US" altLang="zh-CN" sz="1400" dirty="0"/>
              <a:t>0.62,</a:t>
            </a:r>
            <a:r>
              <a:rPr lang="zh-CN" altLang="en-US" sz="1400" dirty="0"/>
              <a:t> </a:t>
            </a:r>
            <a:r>
              <a:rPr lang="en-US" altLang="zh-CN" sz="1400" dirty="0"/>
              <a:t>but</a:t>
            </a:r>
            <a:r>
              <a:rPr lang="zh-CN" altLang="en-US" sz="1400" dirty="0"/>
              <a:t> </a:t>
            </a:r>
            <a:r>
              <a:rPr lang="en-US" altLang="zh-CN" sz="1400" dirty="0"/>
              <a:t>we</a:t>
            </a:r>
            <a:r>
              <a:rPr lang="zh-CN" altLang="en-US" sz="1400" dirty="0"/>
              <a:t> </a:t>
            </a:r>
            <a:r>
              <a:rPr lang="en-US" altLang="zh-CN" sz="1400" dirty="0"/>
              <a:t>get</a:t>
            </a:r>
            <a:r>
              <a:rPr lang="zh-CN" altLang="en-US" sz="1400" dirty="0"/>
              <a:t> </a:t>
            </a:r>
            <a:r>
              <a:rPr lang="en-US" altLang="zh-CN" sz="1400" dirty="0"/>
              <a:t>very</a:t>
            </a:r>
            <a:r>
              <a:rPr lang="zh-CN" altLang="en-US" sz="1400" dirty="0"/>
              <a:t> </a:t>
            </a:r>
            <a:r>
              <a:rPr lang="en-US" altLang="zh-CN" sz="1400" dirty="0"/>
              <a:t>similar</a:t>
            </a:r>
            <a:r>
              <a:rPr lang="zh-CN" altLang="en-US" sz="1400" dirty="0"/>
              <a:t> </a:t>
            </a:r>
            <a:r>
              <a:rPr lang="en-US" altLang="zh-CN" sz="1400" dirty="0"/>
              <a:t>findings</a:t>
            </a:r>
            <a:r>
              <a:rPr lang="zh-CN" altLang="en-US" sz="1400" dirty="0"/>
              <a:t> </a:t>
            </a:r>
            <a:r>
              <a:rPr lang="en-US" altLang="zh-CN" sz="1400" dirty="0"/>
              <a:t>on</a:t>
            </a:r>
            <a:r>
              <a:rPr lang="zh-CN" altLang="en-US" sz="1400" dirty="0"/>
              <a:t> </a:t>
            </a:r>
            <a:r>
              <a:rPr lang="en-US" altLang="zh-CN" sz="1400" dirty="0"/>
              <a:t>what</a:t>
            </a:r>
            <a:r>
              <a:rPr lang="zh-CN" altLang="en-US" sz="1400" dirty="0"/>
              <a:t> </a:t>
            </a:r>
            <a:r>
              <a:rPr lang="en-US" altLang="zh-CN" sz="1400" dirty="0"/>
              <a:t>drive</a:t>
            </a:r>
            <a:r>
              <a:rPr lang="zh-CN" altLang="en-US" sz="1400" dirty="0"/>
              <a:t> </a:t>
            </a:r>
            <a:r>
              <a:rPr lang="en-US" altLang="zh-CN" sz="1400" dirty="0"/>
              <a:t>better/worse</a:t>
            </a:r>
            <a:r>
              <a:rPr lang="zh-CN" altLang="en-US" sz="1400" dirty="0"/>
              <a:t> </a:t>
            </a:r>
            <a:r>
              <a:rPr lang="en-US" altLang="zh-CN" sz="1400" dirty="0"/>
              <a:t>performance</a:t>
            </a:r>
            <a:r>
              <a:rPr lang="en-US" altLang="zh-CN" sz="1600" dirty="0"/>
              <a:t>;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sz="1400" dirty="0"/>
              <a:t>Convincing</a:t>
            </a:r>
            <a:r>
              <a:rPr lang="zh-CN" altLang="en-US" sz="1400" dirty="0"/>
              <a:t> </a:t>
            </a:r>
            <a:r>
              <a:rPr lang="en-US" altLang="zh-CN" sz="1400" dirty="0"/>
              <a:t>as</a:t>
            </a:r>
            <a:r>
              <a:rPr lang="zh-CN" altLang="en-US" sz="1400" dirty="0"/>
              <a:t> </a:t>
            </a:r>
            <a:r>
              <a:rPr lang="en-US" altLang="zh-CN" sz="1400" dirty="0"/>
              <a:t>they</a:t>
            </a:r>
            <a:r>
              <a:rPr lang="zh-CN" altLang="en-US" sz="1400" dirty="0"/>
              <a:t> </a:t>
            </a:r>
            <a:r>
              <a:rPr lang="en-US" altLang="zh-CN" sz="1400" dirty="0"/>
              <a:t>support</a:t>
            </a:r>
            <a:r>
              <a:rPr lang="zh-CN" altLang="en-US" sz="1400" dirty="0"/>
              <a:t> </a:t>
            </a:r>
            <a:r>
              <a:rPr lang="en-US" altLang="zh-CN" sz="1400" dirty="0"/>
              <a:t>and</a:t>
            </a:r>
            <a:r>
              <a:rPr lang="zh-CN" altLang="en-US" sz="1400" dirty="0"/>
              <a:t> </a:t>
            </a:r>
            <a:r>
              <a:rPr lang="en-US" altLang="zh-CN" sz="1400" dirty="0"/>
              <a:t>validate</a:t>
            </a:r>
            <a:r>
              <a:rPr lang="zh-CN" altLang="en-US" sz="1400" dirty="0"/>
              <a:t> </a:t>
            </a:r>
            <a:r>
              <a:rPr lang="en-US" altLang="zh-CN" sz="1400" dirty="0"/>
              <a:t>each</a:t>
            </a:r>
            <a:r>
              <a:rPr lang="zh-CN" altLang="en-US" sz="1400" dirty="0"/>
              <a:t> </a:t>
            </a:r>
            <a:r>
              <a:rPr lang="en-US" altLang="zh-CN" sz="1400" dirty="0"/>
              <a:t>other;</a:t>
            </a:r>
            <a:r>
              <a:rPr lang="zh-CN" altLang="en-US" sz="1400" dirty="0"/>
              <a:t> </a:t>
            </a: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26336628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64B8F-03BC-DE4F-BB43-BEFA014E4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Recommendation</a:t>
            </a:r>
            <a:r>
              <a:rPr lang="zh-CN" altLang="en-US" sz="3200" dirty="0"/>
              <a:t> </a:t>
            </a:r>
            <a:r>
              <a:rPr lang="en-US" altLang="zh-CN" sz="3200" dirty="0"/>
              <a:t>–</a:t>
            </a:r>
            <a:r>
              <a:rPr lang="zh-CN" altLang="en-US" sz="3200" dirty="0"/>
              <a:t> </a:t>
            </a:r>
            <a:r>
              <a:rPr lang="en-US" altLang="zh-CN" sz="3200" dirty="0"/>
              <a:t>User</a:t>
            </a:r>
            <a:r>
              <a:rPr lang="zh-CN" altLang="en-US" sz="3200" dirty="0"/>
              <a:t> </a:t>
            </a:r>
            <a:r>
              <a:rPr lang="en-US" altLang="zh-CN" sz="3200" dirty="0"/>
              <a:t>Acquisition</a:t>
            </a:r>
            <a:endParaRPr lang="en-US" sz="32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92B7A9D-29FD-474A-80F5-5B7F68B16456}"/>
              </a:ext>
            </a:extLst>
          </p:cNvPr>
          <p:cNvSpPr txBox="1">
            <a:spLocks/>
          </p:cNvSpPr>
          <p:nvPr/>
        </p:nvSpPr>
        <p:spPr>
          <a:xfrm>
            <a:off x="1069847" y="1927438"/>
            <a:ext cx="10247509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2"/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>
              <a:spcBef>
                <a:spcPts val="1800"/>
              </a:spcBef>
            </a:pPr>
            <a:r>
              <a:rPr lang="en-US" altLang="zh-CN" sz="1700" dirty="0"/>
              <a:t>According</a:t>
            </a:r>
            <a:r>
              <a:rPr lang="zh-CN" altLang="en-US" sz="1700" dirty="0"/>
              <a:t> </a:t>
            </a:r>
            <a:r>
              <a:rPr lang="en-US" altLang="zh-CN" sz="1700" dirty="0"/>
              <a:t>to</a:t>
            </a:r>
            <a:r>
              <a:rPr lang="zh-CN" altLang="en-US" sz="1700" dirty="0"/>
              <a:t> </a:t>
            </a:r>
            <a:r>
              <a:rPr lang="en-US" altLang="zh-CN" sz="1700" dirty="0"/>
              <a:t>model</a:t>
            </a:r>
            <a:r>
              <a:rPr lang="zh-CN" altLang="en-US" sz="1700" dirty="0"/>
              <a:t> </a:t>
            </a:r>
            <a:r>
              <a:rPr lang="en-US" altLang="zh-CN" sz="1700" dirty="0"/>
              <a:t>results</a:t>
            </a:r>
            <a:r>
              <a:rPr lang="zh-CN" altLang="en-US" sz="1700" dirty="0"/>
              <a:t> </a:t>
            </a:r>
            <a:r>
              <a:rPr lang="en-US" altLang="zh-CN" sz="1700" dirty="0"/>
              <a:t>in</a:t>
            </a:r>
            <a:r>
              <a:rPr lang="zh-CN" altLang="en-US" sz="1700" dirty="0"/>
              <a:t> </a:t>
            </a:r>
            <a:r>
              <a:rPr lang="en-US" altLang="zh-CN" sz="1700" dirty="0"/>
              <a:t>analyzing</a:t>
            </a:r>
            <a:r>
              <a:rPr lang="zh-CN" altLang="en-US" sz="1700" dirty="0"/>
              <a:t> </a:t>
            </a:r>
            <a:r>
              <a:rPr lang="en-US" altLang="zh-CN" sz="1700" dirty="0"/>
              <a:t>LTV</a:t>
            </a:r>
            <a:r>
              <a:rPr lang="zh-CN" altLang="en-US" sz="1700" dirty="0"/>
              <a:t> </a:t>
            </a:r>
            <a:r>
              <a:rPr lang="en-US" altLang="zh-CN" sz="1700" dirty="0"/>
              <a:t>and</a:t>
            </a:r>
            <a:r>
              <a:rPr lang="zh-CN" altLang="en-US" sz="1700" dirty="0"/>
              <a:t> </a:t>
            </a:r>
            <a:r>
              <a:rPr lang="en-US" altLang="zh-CN" sz="1700" dirty="0"/>
              <a:t>Repayment,</a:t>
            </a:r>
            <a:r>
              <a:rPr lang="zh-CN" altLang="en-US" sz="1700" dirty="0"/>
              <a:t> </a:t>
            </a:r>
            <a:r>
              <a:rPr lang="en-US" altLang="zh-CN" sz="1700" dirty="0"/>
              <a:t>marketing</a:t>
            </a:r>
            <a:r>
              <a:rPr lang="zh-CN" altLang="en-US" sz="1700" dirty="0"/>
              <a:t> </a:t>
            </a:r>
            <a:r>
              <a:rPr lang="en-US" altLang="zh-CN" sz="1700" dirty="0"/>
              <a:t>and</a:t>
            </a:r>
            <a:r>
              <a:rPr lang="zh-CN" altLang="en-US" sz="1700" dirty="0"/>
              <a:t> </a:t>
            </a:r>
            <a:r>
              <a:rPr lang="en-US" altLang="zh-CN" sz="1700" dirty="0"/>
              <a:t>user</a:t>
            </a:r>
            <a:r>
              <a:rPr lang="zh-CN" altLang="en-US" sz="1700" dirty="0"/>
              <a:t> </a:t>
            </a:r>
            <a:r>
              <a:rPr lang="en-US" altLang="zh-CN" sz="1700" dirty="0"/>
              <a:t>acquisition</a:t>
            </a:r>
            <a:r>
              <a:rPr lang="zh-CN" altLang="en-US" sz="1700" dirty="0"/>
              <a:t> </a:t>
            </a:r>
            <a:r>
              <a:rPr lang="en-US" altLang="zh-CN" sz="1700" dirty="0"/>
              <a:t>on</a:t>
            </a:r>
            <a:r>
              <a:rPr lang="zh-CN" altLang="en-US" sz="1700" dirty="0"/>
              <a:t> </a:t>
            </a:r>
            <a:r>
              <a:rPr lang="en-US" altLang="zh-CN" sz="1700" dirty="0"/>
              <a:t>Facebook</a:t>
            </a:r>
            <a:r>
              <a:rPr lang="zh-CN" altLang="en-US" sz="1700" dirty="0"/>
              <a:t> </a:t>
            </a:r>
            <a:r>
              <a:rPr lang="en-US" altLang="zh-CN" sz="1700" dirty="0"/>
              <a:t>should</a:t>
            </a:r>
            <a:r>
              <a:rPr lang="zh-CN" altLang="en-US" sz="1700" dirty="0"/>
              <a:t> </a:t>
            </a:r>
            <a:r>
              <a:rPr lang="en-US" altLang="zh-CN" sz="1700" dirty="0"/>
              <a:t>focus</a:t>
            </a:r>
            <a:r>
              <a:rPr lang="zh-CN" altLang="en-US" sz="1700" dirty="0"/>
              <a:t> </a:t>
            </a:r>
            <a:r>
              <a:rPr lang="en-US" altLang="zh-CN" sz="1700" dirty="0"/>
              <a:t>on:</a:t>
            </a:r>
          </a:p>
          <a:p>
            <a:pPr marL="914400" lvl="1">
              <a:lnSpc>
                <a:spcPct val="80000"/>
              </a:lnSpc>
              <a:spcBef>
                <a:spcPts val="600"/>
              </a:spcBef>
            </a:pPr>
            <a:r>
              <a:rPr lang="en-US" altLang="zh-CN" sz="1400" dirty="0"/>
              <a:t>Devices</a:t>
            </a:r>
            <a:r>
              <a:rPr lang="zh-CN" altLang="en-US" sz="1400" dirty="0"/>
              <a:t> </a:t>
            </a:r>
            <a:r>
              <a:rPr lang="en-US" altLang="zh-CN" sz="1400" dirty="0"/>
              <a:t>with</a:t>
            </a:r>
            <a:r>
              <a:rPr lang="zh-CN" altLang="en-US" sz="1400" dirty="0"/>
              <a:t> </a:t>
            </a:r>
            <a:r>
              <a:rPr lang="en-US" altLang="zh-CN" sz="1400" dirty="0"/>
              <a:t>higher</a:t>
            </a:r>
            <a:r>
              <a:rPr lang="zh-CN" altLang="en-US" sz="1400" dirty="0"/>
              <a:t> </a:t>
            </a:r>
            <a:r>
              <a:rPr lang="en-US" altLang="zh-CN" sz="1400" dirty="0"/>
              <a:t>android</a:t>
            </a:r>
            <a:r>
              <a:rPr lang="zh-CN" altLang="en-US" sz="1400" dirty="0"/>
              <a:t> </a:t>
            </a:r>
            <a:r>
              <a:rPr lang="en-US" altLang="zh-CN" sz="1400" dirty="0"/>
              <a:t>version;</a:t>
            </a:r>
          </a:p>
          <a:p>
            <a:pPr marL="914400" lvl="1">
              <a:lnSpc>
                <a:spcPct val="80000"/>
              </a:lnSpc>
              <a:spcBef>
                <a:spcPts val="600"/>
              </a:spcBef>
            </a:pPr>
            <a:r>
              <a:rPr lang="en-US" altLang="zh-CN" sz="1400" dirty="0"/>
              <a:t>Female</a:t>
            </a:r>
            <a:r>
              <a:rPr lang="zh-CN" altLang="en-US" sz="1400" dirty="0"/>
              <a:t> </a:t>
            </a:r>
            <a:r>
              <a:rPr lang="en-US" altLang="zh-CN" sz="1400" dirty="0"/>
              <a:t>customers;</a:t>
            </a:r>
          </a:p>
          <a:p>
            <a:pPr marL="914400" lvl="1">
              <a:lnSpc>
                <a:spcPct val="80000"/>
              </a:lnSpc>
              <a:spcBef>
                <a:spcPts val="600"/>
              </a:spcBef>
            </a:pPr>
            <a:r>
              <a:rPr lang="en-US" altLang="zh-CN" sz="1400" dirty="0"/>
              <a:t>Customers</a:t>
            </a:r>
            <a:r>
              <a:rPr lang="zh-CN" altLang="en-US" sz="1400" dirty="0"/>
              <a:t> </a:t>
            </a:r>
            <a:r>
              <a:rPr lang="en-US" altLang="zh-CN" sz="1400" dirty="0"/>
              <a:t>with</a:t>
            </a:r>
            <a:r>
              <a:rPr lang="zh-CN" altLang="en-US" sz="1400" dirty="0"/>
              <a:t> </a:t>
            </a:r>
            <a:r>
              <a:rPr lang="en-US" altLang="zh-CN" sz="1400" dirty="0"/>
              <a:t>higher</a:t>
            </a:r>
            <a:r>
              <a:rPr lang="zh-CN" altLang="en-US" sz="1400" dirty="0"/>
              <a:t> </a:t>
            </a:r>
            <a:r>
              <a:rPr lang="en-US" altLang="zh-CN" sz="1400" dirty="0"/>
              <a:t>incomes;</a:t>
            </a:r>
          </a:p>
          <a:p>
            <a:pPr marL="914400" lvl="1">
              <a:lnSpc>
                <a:spcPct val="80000"/>
              </a:lnSpc>
              <a:spcBef>
                <a:spcPts val="600"/>
              </a:spcBef>
            </a:pPr>
            <a:r>
              <a:rPr lang="en-US" altLang="zh-CN" sz="1400" dirty="0"/>
              <a:t>Customers</a:t>
            </a:r>
            <a:r>
              <a:rPr lang="zh-CN" altLang="en-US" sz="1400" dirty="0"/>
              <a:t> </a:t>
            </a:r>
            <a:r>
              <a:rPr lang="en-US" altLang="zh-CN" sz="1400" dirty="0"/>
              <a:t>with</a:t>
            </a:r>
            <a:r>
              <a:rPr lang="zh-CN" altLang="en-US" sz="1400" dirty="0"/>
              <a:t> </a:t>
            </a:r>
            <a:r>
              <a:rPr lang="en-US" altLang="zh-CN" sz="1400" dirty="0"/>
              <a:t>clear</a:t>
            </a:r>
            <a:r>
              <a:rPr lang="zh-CN" altLang="en-US" sz="1400" dirty="0"/>
              <a:t> </a:t>
            </a:r>
            <a:r>
              <a:rPr lang="en-US" altLang="zh-CN" sz="1400" dirty="0"/>
              <a:t>employment</a:t>
            </a:r>
            <a:r>
              <a:rPr lang="zh-CN" altLang="en-US" sz="1400" dirty="0"/>
              <a:t> </a:t>
            </a:r>
            <a:r>
              <a:rPr lang="en-US" altLang="zh-CN" sz="1400" dirty="0"/>
              <a:t>status</a:t>
            </a:r>
            <a:r>
              <a:rPr lang="zh-CN" altLang="en-US" sz="1400" dirty="0"/>
              <a:t> </a:t>
            </a:r>
            <a:r>
              <a:rPr lang="en-US" altLang="zh-CN" sz="1400" dirty="0"/>
              <a:t>and</a:t>
            </a:r>
            <a:r>
              <a:rPr lang="zh-CN" altLang="en-US" sz="1400" dirty="0"/>
              <a:t> </a:t>
            </a:r>
            <a:r>
              <a:rPr lang="en-US" altLang="zh-CN" sz="1400" dirty="0"/>
              <a:t>education</a:t>
            </a:r>
            <a:r>
              <a:rPr lang="zh-CN" altLang="en-US" sz="1400" dirty="0"/>
              <a:t> </a:t>
            </a:r>
            <a:r>
              <a:rPr lang="en-US" altLang="zh-CN" sz="1400" dirty="0"/>
              <a:t>history;</a:t>
            </a:r>
          </a:p>
          <a:p>
            <a:pPr marL="457200">
              <a:lnSpc>
                <a:spcPct val="80000"/>
              </a:lnSpc>
            </a:pPr>
            <a:r>
              <a:rPr lang="en-US" altLang="zh-CN" sz="1700" dirty="0"/>
              <a:t>Build</a:t>
            </a:r>
            <a:r>
              <a:rPr lang="zh-CN" altLang="en-US" sz="1700" dirty="0"/>
              <a:t> </a:t>
            </a:r>
            <a:r>
              <a:rPr lang="en-US" altLang="zh-CN" sz="1700" dirty="0"/>
              <a:t>referral</a:t>
            </a:r>
            <a:r>
              <a:rPr lang="zh-CN" altLang="en-US" sz="1700" dirty="0"/>
              <a:t> </a:t>
            </a:r>
            <a:r>
              <a:rPr lang="en-US" altLang="zh-CN" sz="1700" dirty="0"/>
              <a:t>program:</a:t>
            </a:r>
          </a:p>
          <a:p>
            <a:pPr marL="914400" lvl="1" indent="-285750">
              <a:lnSpc>
                <a:spcPct val="80000"/>
              </a:lnSpc>
              <a:spcBef>
                <a:spcPts val="600"/>
              </a:spcBef>
            </a:pPr>
            <a:r>
              <a:rPr lang="en-US" altLang="zh-CN" sz="1400" dirty="0"/>
              <a:t>If</a:t>
            </a:r>
            <a:r>
              <a:rPr lang="zh-CN" altLang="en-US" sz="1400" dirty="0"/>
              <a:t> </a:t>
            </a:r>
            <a:r>
              <a:rPr lang="en-US" altLang="zh-CN" sz="1400" dirty="0"/>
              <a:t>a</a:t>
            </a:r>
            <a:r>
              <a:rPr lang="zh-CN" altLang="en-US" sz="1400" dirty="0"/>
              <a:t> </a:t>
            </a:r>
            <a:r>
              <a:rPr lang="en-US" altLang="zh-CN" sz="1400" dirty="0"/>
              <a:t>new</a:t>
            </a:r>
            <a:r>
              <a:rPr lang="zh-CN" altLang="en-US" sz="1400" dirty="0"/>
              <a:t> </a:t>
            </a:r>
            <a:r>
              <a:rPr lang="en-US" altLang="zh-CN" sz="1400" dirty="0"/>
              <a:t>customer</a:t>
            </a:r>
            <a:r>
              <a:rPr lang="zh-CN" altLang="en-US" sz="1400" dirty="0"/>
              <a:t> </a:t>
            </a:r>
            <a:r>
              <a:rPr lang="en-US" altLang="zh-CN" sz="1400" dirty="0"/>
              <a:t>was</a:t>
            </a:r>
            <a:r>
              <a:rPr lang="zh-CN" altLang="en-US" sz="1400" dirty="0"/>
              <a:t> </a:t>
            </a:r>
            <a:r>
              <a:rPr lang="en-US" altLang="zh-CN" sz="1400" dirty="0"/>
              <a:t>referred</a:t>
            </a:r>
            <a:r>
              <a:rPr lang="zh-CN" altLang="en-US" sz="1400" dirty="0"/>
              <a:t> </a:t>
            </a:r>
            <a:r>
              <a:rPr lang="en-US" altLang="zh-CN" sz="1400" dirty="0"/>
              <a:t>by</a:t>
            </a:r>
            <a:r>
              <a:rPr lang="zh-CN" altLang="en-US" sz="1400" dirty="0"/>
              <a:t> </a:t>
            </a:r>
            <a:r>
              <a:rPr lang="en-US" altLang="zh-CN" sz="1400" dirty="0"/>
              <a:t>any</a:t>
            </a:r>
            <a:r>
              <a:rPr lang="zh-CN" altLang="en-US" sz="1400" dirty="0"/>
              <a:t> </a:t>
            </a:r>
            <a:r>
              <a:rPr lang="en-US" altLang="zh-CN" sz="1400" dirty="0"/>
              <a:t>source,</a:t>
            </a:r>
            <a:r>
              <a:rPr lang="zh-CN" altLang="en-US" sz="1400" dirty="0"/>
              <a:t> </a:t>
            </a:r>
            <a:r>
              <a:rPr lang="en-US" altLang="zh-CN" sz="1400" dirty="0"/>
              <a:t>he/she</a:t>
            </a:r>
            <a:r>
              <a:rPr lang="zh-CN" altLang="en-US" sz="1400" dirty="0"/>
              <a:t> </a:t>
            </a:r>
            <a:r>
              <a:rPr lang="en-US" altLang="zh-CN" sz="1400" dirty="0"/>
              <a:t>is</a:t>
            </a:r>
            <a:r>
              <a:rPr lang="zh-CN" altLang="en-US" sz="1400" dirty="0"/>
              <a:t> </a:t>
            </a:r>
            <a:r>
              <a:rPr lang="en-US" altLang="zh-CN" sz="1400" dirty="0"/>
              <a:t>very</a:t>
            </a:r>
            <a:r>
              <a:rPr lang="zh-CN" altLang="en-US" sz="1400" dirty="0"/>
              <a:t> </a:t>
            </a:r>
            <a:r>
              <a:rPr lang="en-US" altLang="zh-CN" sz="1400" dirty="0"/>
              <a:t>likely</a:t>
            </a:r>
            <a:r>
              <a:rPr lang="zh-CN" altLang="en-US" sz="1400" dirty="0"/>
              <a:t> </a:t>
            </a:r>
            <a:r>
              <a:rPr lang="en-US" altLang="zh-CN" sz="1400" dirty="0"/>
              <a:t>(83%)</a:t>
            </a:r>
            <a:r>
              <a:rPr lang="zh-CN" altLang="en-US" sz="1400" dirty="0"/>
              <a:t> </a:t>
            </a:r>
            <a:r>
              <a:rPr lang="en-US" altLang="zh-CN" sz="1400" dirty="0"/>
              <a:t>to</a:t>
            </a:r>
            <a:r>
              <a:rPr lang="zh-CN" altLang="en-US" sz="1400" dirty="0"/>
              <a:t> </a:t>
            </a:r>
            <a:r>
              <a:rPr lang="en-US" altLang="zh-CN" sz="1400" dirty="0"/>
              <a:t>repay</a:t>
            </a:r>
            <a:r>
              <a:rPr lang="zh-CN" altLang="en-US" sz="1400" dirty="0"/>
              <a:t> </a:t>
            </a:r>
            <a:r>
              <a:rPr lang="en-US" altLang="zh-CN" sz="1400" dirty="0"/>
              <a:t>the</a:t>
            </a:r>
            <a:r>
              <a:rPr lang="zh-CN" altLang="en-US" sz="1400" dirty="0"/>
              <a:t> </a:t>
            </a:r>
            <a:r>
              <a:rPr lang="en-US" altLang="zh-CN" sz="1400" dirty="0"/>
              <a:t>first</a:t>
            </a:r>
            <a:r>
              <a:rPr lang="zh-CN" altLang="en-US" sz="1400" dirty="0"/>
              <a:t> </a:t>
            </a:r>
            <a:r>
              <a:rPr lang="en-US" altLang="zh-CN" sz="1400" dirty="0"/>
              <a:t>loan;</a:t>
            </a:r>
          </a:p>
          <a:p>
            <a:pPr marL="457200" indent="-285750"/>
            <a:r>
              <a:rPr lang="en-US" altLang="zh-CN" sz="1700" dirty="0"/>
              <a:t>Target</a:t>
            </a:r>
            <a:r>
              <a:rPr lang="zh-CN" altLang="en-US" sz="1700" dirty="0"/>
              <a:t> </a:t>
            </a:r>
            <a:r>
              <a:rPr lang="en-US" altLang="zh-CN" sz="1700" dirty="0"/>
              <a:t>customers</a:t>
            </a:r>
            <a:r>
              <a:rPr lang="zh-CN" altLang="en-US" sz="1700" dirty="0"/>
              <a:t> </a:t>
            </a:r>
            <a:r>
              <a:rPr lang="en-US" altLang="zh-CN" sz="1700" dirty="0"/>
              <a:t>with</a:t>
            </a:r>
            <a:r>
              <a:rPr lang="zh-CN" altLang="en-US" sz="1700" dirty="0"/>
              <a:t> </a:t>
            </a:r>
            <a:r>
              <a:rPr lang="en-US" altLang="zh-CN" sz="1700" dirty="0"/>
              <a:t>more</a:t>
            </a:r>
            <a:r>
              <a:rPr lang="zh-CN" altLang="en-US" sz="1700" dirty="0"/>
              <a:t> </a:t>
            </a:r>
            <a:r>
              <a:rPr lang="en-US" altLang="zh-CN" sz="1700" dirty="0"/>
              <a:t>frequent</a:t>
            </a:r>
            <a:r>
              <a:rPr lang="zh-CN" altLang="en-US" sz="1700" dirty="0"/>
              <a:t> </a:t>
            </a:r>
            <a:r>
              <a:rPr lang="en-US" altLang="zh-CN" sz="1700" dirty="0"/>
              <a:t>financial</a:t>
            </a:r>
            <a:r>
              <a:rPr lang="zh-CN" altLang="en-US" sz="1700" dirty="0"/>
              <a:t> </a:t>
            </a:r>
            <a:r>
              <a:rPr lang="en-US" altLang="zh-CN" sz="1700" dirty="0"/>
              <a:t>activities:</a:t>
            </a:r>
          </a:p>
          <a:p>
            <a:pPr marL="914400" lvl="1" indent="-285750">
              <a:spcBef>
                <a:spcPts val="600"/>
              </a:spcBef>
            </a:pPr>
            <a:r>
              <a:rPr lang="en-US" altLang="zh-CN" sz="1400" dirty="0"/>
              <a:t>Using</a:t>
            </a:r>
            <a:r>
              <a:rPr lang="zh-CN" altLang="en-US" sz="1400" dirty="0"/>
              <a:t> </a:t>
            </a:r>
            <a:r>
              <a:rPr lang="en-US" altLang="zh-CN" sz="1400" dirty="0" err="1"/>
              <a:t>Mpesa</a:t>
            </a:r>
            <a:r>
              <a:rPr lang="zh-CN" altLang="en-US" sz="1400" dirty="0"/>
              <a:t> </a:t>
            </a:r>
            <a:r>
              <a:rPr lang="en-US" altLang="zh-CN" sz="1400" dirty="0"/>
              <a:t>data,</a:t>
            </a:r>
            <a:r>
              <a:rPr lang="zh-CN" altLang="en-US" sz="1400" dirty="0"/>
              <a:t> </a:t>
            </a:r>
            <a:r>
              <a:rPr lang="en-US" altLang="zh-CN" sz="1400" dirty="0"/>
              <a:t>we</a:t>
            </a:r>
            <a:r>
              <a:rPr lang="zh-CN" altLang="en-US" sz="1400" dirty="0"/>
              <a:t> </a:t>
            </a:r>
            <a:r>
              <a:rPr lang="en-US" altLang="zh-CN" sz="1400" dirty="0"/>
              <a:t>identify</a:t>
            </a:r>
            <a:r>
              <a:rPr lang="zh-CN" altLang="en-US" sz="1400" dirty="0"/>
              <a:t> </a:t>
            </a:r>
            <a:r>
              <a:rPr lang="en-US" altLang="zh-CN" sz="1400" dirty="0"/>
              <a:t>that</a:t>
            </a:r>
            <a:r>
              <a:rPr lang="zh-CN" altLang="en-US" sz="1400" dirty="0"/>
              <a:t> </a:t>
            </a:r>
            <a:r>
              <a:rPr lang="en-US" altLang="zh-CN" sz="1400" dirty="0"/>
              <a:t>on</a:t>
            </a:r>
            <a:r>
              <a:rPr lang="zh-CN" altLang="en-US" sz="1400" dirty="0"/>
              <a:t> </a:t>
            </a:r>
            <a:r>
              <a:rPr lang="en-US" altLang="zh-CN" sz="1400" dirty="0"/>
              <a:t>average</a:t>
            </a:r>
            <a:r>
              <a:rPr lang="zh-CN" altLang="en-US" sz="1400" dirty="0"/>
              <a:t> </a:t>
            </a:r>
            <a:r>
              <a:rPr lang="en-US" altLang="zh-CN" sz="1400" dirty="0"/>
              <a:t>high</a:t>
            </a:r>
            <a:r>
              <a:rPr lang="zh-CN" altLang="en-US" sz="1400" dirty="0"/>
              <a:t> </a:t>
            </a:r>
            <a:r>
              <a:rPr lang="en-US" altLang="zh-CN" sz="1400" dirty="0"/>
              <a:t>LTV</a:t>
            </a:r>
            <a:r>
              <a:rPr lang="zh-CN" altLang="en-US" sz="1400" dirty="0"/>
              <a:t> </a:t>
            </a:r>
            <a:r>
              <a:rPr lang="en-US" altLang="zh-CN" sz="1400" dirty="0"/>
              <a:t>customers</a:t>
            </a:r>
            <a:r>
              <a:rPr lang="zh-CN" altLang="en-US" sz="1400" dirty="0"/>
              <a:t> </a:t>
            </a:r>
            <a:r>
              <a:rPr lang="en-US" altLang="zh-CN" sz="1400" dirty="0"/>
              <a:t>transact</a:t>
            </a:r>
            <a:r>
              <a:rPr lang="zh-CN" altLang="en-US" sz="1400" dirty="0"/>
              <a:t> </a:t>
            </a:r>
            <a:r>
              <a:rPr lang="en-US" altLang="zh-CN" sz="1400" dirty="0"/>
              <a:t>more</a:t>
            </a:r>
            <a:r>
              <a:rPr lang="zh-CN" altLang="en-US" sz="1400" dirty="0"/>
              <a:t> </a:t>
            </a:r>
            <a:r>
              <a:rPr lang="en-US" altLang="zh-CN" sz="1400" dirty="0"/>
              <a:t>frequently;</a:t>
            </a:r>
          </a:p>
          <a:p>
            <a:pPr marL="457200" indent="-285750"/>
            <a:r>
              <a:rPr lang="en-US" altLang="zh-CN" sz="1700" dirty="0"/>
              <a:t>Target</a:t>
            </a:r>
            <a:r>
              <a:rPr lang="zh-CN" altLang="en-US" sz="1700" dirty="0"/>
              <a:t> </a:t>
            </a:r>
            <a:r>
              <a:rPr lang="en-US" altLang="zh-CN" sz="1700" dirty="0"/>
              <a:t>customers</a:t>
            </a:r>
            <a:r>
              <a:rPr lang="zh-CN" altLang="en-US" sz="1700" dirty="0"/>
              <a:t> </a:t>
            </a:r>
            <a:r>
              <a:rPr lang="en-US" altLang="zh-CN" sz="1700" dirty="0"/>
              <a:t>with</a:t>
            </a:r>
            <a:r>
              <a:rPr lang="zh-CN" altLang="en-US" sz="1700" dirty="0"/>
              <a:t> </a:t>
            </a:r>
            <a:r>
              <a:rPr lang="en-US" altLang="zh-CN" sz="1700" dirty="0"/>
              <a:t>stable</a:t>
            </a:r>
            <a:r>
              <a:rPr lang="zh-CN" altLang="en-US" sz="1700" dirty="0"/>
              <a:t> </a:t>
            </a:r>
            <a:r>
              <a:rPr lang="en-US" altLang="zh-CN" sz="1700" dirty="0"/>
              <a:t>relationship</a:t>
            </a:r>
            <a:r>
              <a:rPr lang="zh-CN" altLang="en-US" sz="1700" dirty="0"/>
              <a:t> </a:t>
            </a:r>
            <a:r>
              <a:rPr lang="en-US" altLang="zh-CN" sz="1700" dirty="0"/>
              <a:t>status:</a:t>
            </a:r>
          </a:p>
          <a:p>
            <a:pPr marL="914400" lvl="1" indent="-285750">
              <a:spcBef>
                <a:spcPts val="600"/>
              </a:spcBef>
            </a:pPr>
            <a:r>
              <a:rPr lang="en-US" altLang="zh-CN" sz="1400" dirty="0"/>
              <a:t>Married</a:t>
            </a:r>
            <a:r>
              <a:rPr lang="zh-CN" altLang="en-US" sz="1400" dirty="0"/>
              <a:t> </a:t>
            </a:r>
            <a:r>
              <a:rPr lang="en-US" altLang="zh-CN" sz="1400" dirty="0"/>
              <a:t>people</a:t>
            </a:r>
            <a:r>
              <a:rPr lang="zh-CN" altLang="en-US" sz="1400" dirty="0"/>
              <a:t> </a:t>
            </a:r>
            <a:r>
              <a:rPr lang="en-US" altLang="zh-CN" sz="1400" dirty="0"/>
              <a:t>have</a:t>
            </a:r>
            <a:r>
              <a:rPr lang="zh-CN" altLang="en-US" sz="1400" dirty="0"/>
              <a:t> </a:t>
            </a:r>
            <a:r>
              <a:rPr lang="en-US" altLang="zh-CN" sz="1400" dirty="0"/>
              <a:t>better</a:t>
            </a:r>
            <a:r>
              <a:rPr lang="zh-CN" altLang="en-US" sz="1400" dirty="0"/>
              <a:t> </a:t>
            </a:r>
            <a:r>
              <a:rPr lang="en-US" altLang="zh-CN" sz="1400" dirty="0"/>
              <a:t>repayment</a:t>
            </a:r>
            <a:r>
              <a:rPr lang="zh-CN" altLang="en-US" sz="1400" dirty="0"/>
              <a:t> </a:t>
            </a:r>
            <a:r>
              <a:rPr lang="en-US" altLang="zh-CN" sz="1400" dirty="0"/>
              <a:t>as</a:t>
            </a:r>
            <a:r>
              <a:rPr lang="zh-CN" altLang="en-US" sz="1400" dirty="0"/>
              <a:t> </a:t>
            </a:r>
            <a:r>
              <a:rPr lang="en-US" altLang="zh-CN" sz="1400" dirty="0"/>
              <a:t>they</a:t>
            </a:r>
            <a:r>
              <a:rPr lang="zh-CN" altLang="en-US" sz="1400" dirty="0"/>
              <a:t> </a:t>
            </a:r>
            <a:r>
              <a:rPr lang="en-US" altLang="zh-CN" sz="1400" dirty="0"/>
              <a:t>are</a:t>
            </a:r>
            <a:r>
              <a:rPr lang="zh-CN" altLang="en-US" sz="1400" dirty="0"/>
              <a:t> </a:t>
            </a:r>
            <a:r>
              <a:rPr lang="en-US" altLang="zh-CN" sz="1400" dirty="0"/>
              <a:t>more</a:t>
            </a:r>
            <a:r>
              <a:rPr lang="zh-CN" altLang="en-US" sz="1400" dirty="0"/>
              <a:t> </a:t>
            </a:r>
            <a:r>
              <a:rPr lang="en-US" altLang="zh-CN" sz="1400" dirty="0"/>
              <a:t>likely</a:t>
            </a:r>
            <a:r>
              <a:rPr lang="zh-CN" altLang="en-US" sz="1400" dirty="0"/>
              <a:t> </a:t>
            </a:r>
            <a:r>
              <a:rPr lang="en-US" altLang="zh-CN" sz="1400" dirty="0"/>
              <a:t>to</a:t>
            </a:r>
            <a:r>
              <a:rPr lang="zh-CN" altLang="en-US" sz="1400" dirty="0"/>
              <a:t> </a:t>
            </a:r>
            <a:r>
              <a:rPr lang="en-US" altLang="zh-CN" sz="1400" dirty="0"/>
              <a:t>have</a:t>
            </a:r>
            <a:r>
              <a:rPr lang="zh-CN" altLang="en-US" sz="1400" dirty="0"/>
              <a:t> </a:t>
            </a:r>
            <a:r>
              <a:rPr lang="en-US" altLang="zh-CN" sz="1400" dirty="0"/>
              <a:t>stable</a:t>
            </a:r>
            <a:r>
              <a:rPr lang="zh-CN" altLang="en-US" sz="1400" dirty="0"/>
              <a:t> </a:t>
            </a:r>
            <a:r>
              <a:rPr lang="en-US" altLang="zh-CN" sz="1400" dirty="0"/>
              <a:t>financial</a:t>
            </a:r>
            <a:r>
              <a:rPr lang="zh-CN" altLang="en-US" sz="1400" dirty="0"/>
              <a:t> </a:t>
            </a:r>
            <a:r>
              <a:rPr lang="en-US" altLang="zh-CN" sz="1400" dirty="0"/>
              <a:t>condition;</a:t>
            </a:r>
          </a:p>
        </p:txBody>
      </p:sp>
    </p:spTree>
    <p:extLst>
      <p:ext uri="{BB962C8B-B14F-4D97-AF65-F5344CB8AC3E}">
        <p14:creationId xmlns:p14="http://schemas.microsoft.com/office/powerpoint/2010/main" val="5565372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84ACB6"/>
      </a:dk2>
      <a:lt2>
        <a:srgbClr val="EBE9DD"/>
      </a:lt2>
      <a:accent1>
        <a:srgbClr val="6F8183"/>
      </a:accent1>
      <a:accent2>
        <a:srgbClr val="967E96"/>
      </a:accent2>
      <a:accent3>
        <a:srgbClr val="CCC893"/>
      </a:accent3>
      <a:accent4>
        <a:srgbClr val="A54D74"/>
      </a:accent4>
      <a:accent5>
        <a:srgbClr val="949C6B"/>
      </a:accent5>
      <a:accent6>
        <a:srgbClr val="766A50"/>
      </a:accent6>
      <a:hlink>
        <a:srgbClr val="CC6600"/>
      </a:hlink>
      <a:folHlink>
        <a:srgbClr val="777777"/>
      </a:folHlink>
    </a:clrScheme>
    <a:fontScheme name="Wood Type">
      <a:majorFont>
        <a:latin typeface="Century Gothic" panose="020B0502020202020204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man Old Style" panose="02050604050505020204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8E89CD47-BF55-4DDE-B823-2283AA7E769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{C1B54B6B-0083-2244-97CF-ED817A5F37B4}tf10001070</Template>
  <TotalTime>1337</TotalTime>
  <Words>857</Words>
  <Application>Microsoft Macintosh PowerPoint</Application>
  <PresentationFormat>Widescreen</PresentationFormat>
  <Paragraphs>139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宋体</vt:lpstr>
      <vt:lpstr>幼圆</vt:lpstr>
      <vt:lpstr>Arial</vt:lpstr>
      <vt:lpstr>Bookman Old Style</vt:lpstr>
      <vt:lpstr>Calibri</vt:lpstr>
      <vt:lpstr>Century Gothic</vt:lpstr>
      <vt:lpstr>Rockwell Extra Bold</vt:lpstr>
      <vt:lpstr>Wingdings</vt:lpstr>
      <vt:lpstr>Wood Type</vt:lpstr>
      <vt:lpstr>Review – Datasets</vt:lpstr>
      <vt:lpstr>Question</vt:lpstr>
      <vt:lpstr>PowerPoint Presentation</vt:lpstr>
      <vt:lpstr>  Question </vt:lpstr>
      <vt:lpstr>PowerPoint Presentation</vt:lpstr>
      <vt:lpstr>  Question </vt:lpstr>
      <vt:lpstr>PowerPoint Presentation</vt:lpstr>
      <vt:lpstr>  Question </vt:lpstr>
      <vt:lpstr>Recommendation – User Acquisition</vt:lpstr>
      <vt:lpstr>Recommendation – Loan Application &amp; Product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SAMBA TV CHALLENGE</dc:title>
  <dc:creator>CHENG CHEN</dc:creator>
  <cp:lastModifiedBy>CHENG CHEN</cp:lastModifiedBy>
  <cp:revision>75</cp:revision>
  <dcterms:created xsi:type="dcterms:W3CDTF">2018-07-06T21:16:16Z</dcterms:created>
  <dcterms:modified xsi:type="dcterms:W3CDTF">2018-07-27T19:21:29Z</dcterms:modified>
</cp:coreProperties>
</file>