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93" r:id="rId3"/>
    <p:sldId id="291" r:id="rId4"/>
    <p:sldId id="257"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9" r:id="rId24"/>
    <p:sldId id="278" r:id="rId25"/>
    <p:sldId id="280" r:id="rId26"/>
    <p:sldId id="281" r:id="rId27"/>
    <p:sldId id="282" r:id="rId28"/>
    <p:sldId id="283" r:id="rId29"/>
    <p:sldId id="295" r:id="rId30"/>
    <p:sldId id="296" r:id="rId31"/>
    <p:sldId id="300" r:id="rId32"/>
    <p:sldId id="301" r:id="rId33"/>
    <p:sldId id="284" r:id="rId34"/>
    <p:sldId id="285" r:id="rId35"/>
    <p:sldId id="286" r:id="rId36"/>
    <p:sldId id="287" r:id="rId37"/>
    <p:sldId id="294" r:id="rId38"/>
    <p:sldId id="288" r:id="rId39"/>
    <p:sldId id="289" r:id="rId40"/>
    <p:sldId id="290" r:id="rId41"/>
    <p:sldId id="292"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2000" autoAdjust="0"/>
  </p:normalViewPr>
  <p:slideViewPr>
    <p:cSldViewPr snapToGrid="0">
      <p:cViewPr varScale="1">
        <p:scale>
          <a:sx n="46" d="100"/>
          <a:sy n="46" d="100"/>
        </p:scale>
        <p:origin x="2069"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497195-2AB8-448F-9AC0-584AD1804F59}" type="datetimeFigureOut">
              <a:rPr lang="zh-CN" altLang="en-US" smtClean="0"/>
              <a:t>2017/12/25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37DE43-7DE5-49A8-8163-A1B4ACB559EF}" type="slidenum">
              <a:rPr lang="zh-CN" altLang="en-US" smtClean="0"/>
              <a:t>‹#›</a:t>
            </a:fld>
            <a:endParaRPr lang="zh-CN" altLang="en-US"/>
          </a:p>
        </p:txBody>
      </p:sp>
    </p:spTree>
    <p:extLst>
      <p:ext uri="{BB962C8B-B14F-4D97-AF65-F5344CB8AC3E}">
        <p14:creationId xmlns:p14="http://schemas.microsoft.com/office/powerpoint/2010/main" val="660664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wiki.mbalib.com/wiki/%E7%A4%BE%E4%BC%9A%E7%BE%A4%E4%BD%93" TargetMode="External"/><Relationship Id="rId13" Type="http://schemas.openxmlformats.org/officeDocument/2006/relationships/hyperlink" Target="http://wiki.mbalib.com/wiki/%E7%BB%84%E7%BB%87%E6%B0%94%E6%B0%9B" TargetMode="External"/><Relationship Id="rId3" Type="http://schemas.openxmlformats.org/officeDocument/2006/relationships/hyperlink" Target="http://wiki.mbalib.com/wiki/%E7%9F%A5%E8%A7%89" TargetMode="External"/><Relationship Id="rId7" Type="http://schemas.openxmlformats.org/officeDocument/2006/relationships/hyperlink" Target="http://wiki.mbalib.com/wiki/%E4%BC%81%E4%B8%9A" TargetMode="External"/><Relationship Id="rId12" Type="http://schemas.openxmlformats.org/officeDocument/2006/relationships/hyperlink" Target="http://wiki.mbalib.com/wiki/%E6%B2%9F%E9%80%9A%E6%95%88%E7%8E%87" TargetMode="External"/><Relationship Id="rId17" Type="http://schemas.openxmlformats.org/officeDocument/2006/relationships/hyperlink" Target="http://wiki.mbalib.com/wiki/%E5%B8%82%E5%9C%BA%E9%9C%80%E6%B1%82" TargetMode="External"/><Relationship Id="rId2" Type="http://schemas.openxmlformats.org/officeDocument/2006/relationships/slide" Target="../slides/slide5.xml"/><Relationship Id="rId16" Type="http://schemas.openxmlformats.org/officeDocument/2006/relationships/hyperlink" Target="http://wiki.mbalib.com/wiki/%E7%94%9F%E4%BA%A7%E8%AE%A1%E5%88%92" TargetMode="External"/><Relationship Id="rId1" Type="http://schemas.openxmlformats.org/officeDocument/2006/relationships/notesMaster" Target="../notesMasters/notesMaster1.xml"/><Relationship Id="rId6" Type="http://schemas.openxmlformats.org/officeDocument/2006/relationships/hyperlink" Target="http://wiki.mbalib.com/wiki/%E5%BF%83%E7%90%86%E5%AD%A6" TargetMode="External"/><Relationship Id="rId11" Type="http://schemas.openxmlformats.org/officeDocument/2006/relationships/hyperlink" Target="http://wiki.mbalib.com/wiki/%E9%83%A8%E9%97%A8%E8%81%8C%E8%B4%A3" TargetMode="External"/><Relationship Id="rId5" Type="http://schemas.openxmlformats.org/officeDocument/2006/relationships/hyperlink" Target="http://wiki.mbalib.com/wiki/%E6%80%9D%E7%BB%B4" TargetMode="External"/><Relationship Id="rId15" Type="http://schemas.openxmlformats.org/officeDocument/2006/relationships/hyperlink" Target="http://wiki.mbalib.com/wiki/%E4%BF%A1%E6%81%AF%E4%B8%8D%E5%AF%B9%E7%A7%B0" TargetMode="External"/><Relationship Id="rId10" Type="http://schemas.openxmlformats.org/officeDocument/2006/relationships/hyperlink" Target="http://wiki.mbalib.com/wiki/%E6%83%85%E7%BB%AA" TargetMode="External"/><Relationship Id="rId4" Type="http://schemas.openxmlformats.org/officeDocument/2006/relationships/hyperlink" Target="http://wiki.mbalib.com/wiki/%E8%AE%B0%E5%BF%86" TargetMode="External"/><Relationship Id="rId9" Type="http://schemas.openxmlformats.org/officeDocument/2006/relationships/hyperlink" Target="http://wiki.mbalib.com/wiki/%E8%B7%A8%E5%9B%BD%E4%BC%81%E4%B8%9A" TargetMode="External"/><Relationship Id="rId14" Type="http://schemas.openxmlformats.org/officeDocument/2006/relationships/hyperlink" Target="http://wiki.mbalib.com/wiki/%E6%B2%9F%E9%80%9A%E6%B8%A0%E9%81%93"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1</a:t>
            </a:fld>
            <a:endParaRPr lang="zh-CN" altLang="en-US"/>
          </a:p>
        </p:txBody>
      </p:sp>
    </p:spTree>
    <p:extLst>
      <p:ext uri="{BB962C8B-B14F-4D97-AF65-F5344CB8AC3E}">
        <p14:creationId xmlns:p14="http://schemas.microsoft.com/office/powerpoint/2010/main" val="588010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10</a:t>
            </a:fld>
            <a:endParaRPr lang="zh-CN" altLang="en-US"/>
          </a:p>
        </p:txBody>
      </p:sp>
    </p:spTree>
    <p:extLst>
      <p:ext uri="{BB962C8B-B14F-4D97-AF65-F5344CB8AC3E}">
        <p14:creationId xmlns:p14="http://schemas.microsoft.com/office/powerpoint/2010/main" val="2625451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11</a:t>
            </a:fld>
            <a:endParaRPr lang="zh-CN" altLang="en-US"/>
          </a:p>
        </p:txBody>
      </p:sp>
    </p:spTree>
    <p:extLst>
      <p:ext uri="{BB962C8B-B14F-4D97-AF65-F5344CB8AC3E}">
        <p14:creationId xmlns:p14="http://schemas.microsoft.com/office/powerpoint/2010/main" val="2728052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12</a:t>
            </a:fld>
            <a:endParaRPr lang="zh-CN" altLang="en-US"/>
          </a:p>
        </p:txBody>
      </p:sp>
    </p:spTree>
    <p:extLst>
      <p:ext uri="{BB962C8B-B14F-4D97-AF65-F5344CB8AC3E}">
        <p14:creationId xmlns:p14="http://schemas.microsoft.com/office/powerpoint/2010/main" val="354412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13</a:t>
            </a:fld>
            <a:endParaRPr lang="zh-CN" altLang="en-US"/>
          </a:p>
        </p:txBody>
      </p:sp>
    </p:spTree>
    <p:extLst>
      <p:ext uri="{BB962C8B-B14F-4D97-AF65-F5344CB8AC3E}">
        <p14:creationId xmlns:p14="http://schemas.microsoft.com/office/powerpoint/2010/main" val="3850768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14</a:t>
            </a:fld>
            <a:endParaRPr lang="zh-CN" altLang="en-US"/>
          </a:p>
        </p:txBody>
      </p:sp>
    </p:spTree>
    <p:extLst>
      <p:ext uri="{BB962C8B-B14F-4D97-AF65-F5344CB8AC3E}">
        <p14:creationId xmlns:p14="http://schemas.microsoft.com/office/powerpoint/2010/main" val="697846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15</a:t>
            </a:fld>
            <a:endParaRPr lang="zh-CN" altLang="en-US"/>
          </a:p>
        </p:txBody>
      </p:sp>
    </p:spTree>
    <p:extLst>
      <p:ext uri="{BB962C8B-B14F-4D97-AF65-F5344CB8AC3E}">
        <p14:creationId xmlns:p14="http://schemas.microsoft.com/office/powerpoint/2010/main" val="2892892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16</a:t>
            </a:fld>
            <a:endParaRPr lang="zh-CN" altLang="en-US"/>
          </a:p>
        </p:txBody>
      </p:sp>
    </p:spTree>
    <p:extLst>
      <p:ext uri="{BB962C8B-B14F-4D97-AF65-F5344CB8AC3E}">
        <p14:creationId xmlns:p14="http://schemas.microsoft.com/office/powerpoint/2010/main" val="3815446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17</a:t>
            </a:fld>
            <a:endParaRPr lang="zh-CN" altLang="en-US"/>
          </a:p>
        </p:txBody>
      </p:sp>
    </p:spTree>
    <p:extLst>
      <p:ext uri="{BB962C8B-B14F-4D97-AF65-F5344CB8AC3E}">
        <p14:creationId xmlns:p14="http://schemas.microsoft.com/office/powerpoint/2010/main" val="1741643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18</a:t>
            </a:fld>
            <a:endParaRPr lang="zh-CN" altLang="en-US"/>
          </a:p>
        </p:txBody>
      </p:sp>
    </p:spTree>
    <p:extLst>
      <p:ext uri="{BB962C8B-B14F-4D97-AF65-F5344CB8AC3E}">
        <p14:creationId xmlns:p14="http://schemas.microsoft.com/office/powerpoint/2010/main" val="2116053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19</a:t>
            </a:fld>
            <a:endParaRPr lang="zh-CN" altLang="en-US"/>
          </a:p>
        </p:txBody>
      </p:sp>
    </p:spTree>
    <p:extLst>
      <p:ext uri="{BB962C8B-B14F-4D97-AF65-F5344CB8AC3E}">
        <p14:creationId xmlns:p14="http://schemas.microsoft.com/office/powerpoint/2010/main" val="552551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沟通</a:t>
            </a:r>
            <a:r>
              <a:rPr lang="zh-CN" altLang="en-US" sz="1200" b="0" i="0" kern="1200" dirty="0" smtClean="0">
                <a:solidFill>
                  <a:schemeClr val="tx1"/>
                </a:solidFill>
                <a:effectLst/>
                <a:latin typeface="+mn-lt"/>
                <a:ea typeface="+mn-ea"/>
                <a:cs typeface="+mn-cs"/>
              </a:rPr>
              <a:t>是不同的行为主体，通过各种载体实现信息的双向流动，形成行为主体的感知，以达到特定目标的行为过程。</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2</a:t>
            </a:fld>
            <a:endParaRPr lang="zh-CN" altLang="en-US"/>
          </a:p>
        </p:txBody>
      </p:sp>
    </p:spTree>
    <p:extLst>
      <p:ext uri="{BB962C8B-B14F-4D97-AF65-F5344CB8AC3E}">
        <p14:creationId xmlns:p14="http://schemas.microsoft.com/office/powerpoint/2010/main" val="3085276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20</a:t>
            </a:fld>
            <a:endParaRPr lang="zh-CN" altLang="en-US"/>
          </a:p>
        </p:txBody>
      </p:sp>
    </p:spTree>
    <p:extLst>
      <p:ext uri="{BB962C8B-B14F-4D97-AF65-F5344CB8AC3E}">
        <p14:creationId xmlns:p14="http://schemas.microsoft.com/office/powerpoint/2010/main" val="148922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21</a:t>
            </a:fld>
            <a:endParaRPr lang="zh-CN" altLang="en-US"/>
          </a:p>
        </p:txBody>
      </p:sp>
    </p:spTree>
    <p:extLst>
      <p:ext uri="{BB962C8B-B14F-4D97-AF65-F5344CB8AC3E}">
        <p14:creationId xmlns:p14="http://schemas.microsoft.com/office/powerpoint/2010/main" val="1780669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22</a:t>
            </a:fld>
            <a:endParaRPr lang="zh-CN" altLang="en-US"/>
          </a:p>
        </p:txBody>
      </p:sp>
    </p:spTree>
    <p:extLst>
      <p:ext uri="{BB962C8B-B14F-4D97-AF65-F5344CB8AC3E}">
        <p14:creationId xmlns:p14="http://schemas.microsoft.com/office/powerpoint/2010/main" val="7923889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23</a:t>
            </a:fld>
            <a:endParaRPr lang="zh-CN" altLang="en-US"/>
          </a:p>
        </p:txBody>
      </p:sp>
    </p:spTree>
    <p:extLst>
      <p:ext uri="{BB962C8B-B14F-4D97-AF65-F5344CB8AC3E}">
        <p14:creationId xmlns:p14="http://schemas.microsoft.com/office/powerpoint/2010/main" val="1083667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24</a:t>
            </a:fld>
            <a:endParaRPr lang="zh-CN" altLang="en-US"/>
          </a:p>
        </p:txBody>
      </p:sp>
    </p:spTree>
    <p:extLst>
      <p:ext uri="{BB962C8B-B14F-4D97-AF65-F5344CB8AC3E}">
        <p14:creationId xmlns:p14="http://schemas.microsoft.com/office/powerpoint/2010/main" val="15740772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25</a:t>
            </a:fld>
            <a:endParaRPr lang="zh-CN" altLang="en-US"/>
          </a:p>
        </p:txBody>
      </p:sp>
    </p:spTree>
    <p:extLst>
      <p:ext uri="{BB962C8B-B14F-4D97-AF65-F5344CB8AC3E}">
        <p14:creationId xmlns:p14="http://schemas.microsoft.com/office/powerpoint/2010/main" val="3078388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26</a:t>
            </a:fld>
            <a:endParaRPr lang="zh-CN" altLang="en-US"/>
          </a:p>
        </p:txBody>
      </p:sp>
    </p:spTree>
    <p:extLst>
      <p:ext uri="{BB962C8B-B14F-4D97-AF65-F5344CB8AC3E}">
        <p14:creationId xmlns:p14="http://schemas.microsoft.com/office/powerpoint/2010/main" val="34496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27</a:t>
            </a:fld>
            <a:endParaRPr lang="zh-CN" altLang="en-US"/>
          </a:p>
        </p:txBody>
      </p:sp>
    </p:spTree>
    <p:extLst>
      <p:ext uri="{BB962C8B-B14F-4D97-AF65-F5344CB8AC3E}">
        <p14:creationId xmlns:p14="http://schemas.microsoft.com/office/powerpoint/2010/main" val="1726523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28</a:t>
            </a:fld>
            <a:endParaRPr lang="zh-CN" altLang="en-US"/>
          </a:p>
        </p:txBody>
      </p:sp>
    </p:spTree>
    <p:extLst>
      <p:ext uri="{BB962C8B-B14F-4D97-AF65-F5344CB8AC3E}">
        <p14:creationId xmlns:p14="http://schemas.microsoft.com/office/powerpoint/2010/main" val="1081384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29</a:t>
            </a:fld>
            <a:endParaRPr lang="zh-CN" altLang="en-US"/>
          </a:p>
        </p:txBody>
      </p:sp>
    </p:spTree>
    <p:extLst>
      <p:ext uri="{BB962C8B-B14F-4D97-AF65-F5344CB8AC3E}">
        <p14:creationId xmlns:p14="http://schemas.microsoft.com/office/powerpoint/2010/main" val="376323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3</a:t>
            </a:fld>
            <a:endParaRPr lang="zh-CN" altLang="en-US"/>
          </a:p>
        </p:txBody>
      </p:sp>
    </p:spTree>
    <p:extLst>
      <p:ext uri="{BB962C8B-B14F-4D97-AF65-F5344CB8AC3E}">
        <p14:creationId xmlns:p14="http://schemas.microsoft.com/office/powerpoint/2010/main" val="19500915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30</a:t>
            </a:fld>
            <a:endParaRPr lang="zh-CN" altLang="en-US"/>
          </a:p>
        </p:txBody>
      </p:sp>
    </p:spTree>
    <p:extLst>
      <p:ext uri="{BB962C8B-B14F-4D97-AF65-F5344CB8AC3E}">
        <p14:creationId xmlns:p14="http://schemas.microsoft.com/office/powerpoint/2010/main" val="25438659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31</a:t>
            </a:fld>
            <a:endParaRPr lang="zh-CN" altLang="en-US"/>
          </a:p>
        </p:txBody>
      </p:sp>
    </p:spTree>
    <p:extLst>
      <p:ext uri="{BB962C8B-B14F-4D97-AF65-F5344CB8AC3E}">
        <p14:creationId xmlns:p14="http://schemas.microsoft.com/office/powerpoint/2010/main" val="12018098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32</a:t>
            </a:fld>
            <a:endParaRPr lang="zh-CN" altLang="en-US"/>
          </a:p>
        </p:txBody>
      </p:sp>
    </p:spTree>
    <p:extLst>
      <p:ext uri="{BB962C8B-B14F-4D97-AF65-F5344CB8AC3E}">
        <p14:creationId xmlns:p14="http://schemas.microsoft.com/office/powerpoint/2010/main" val="9004096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33</a:t>
            </a:fld>
            <a:endParaRPr lang="zh-CN" altLang="en-US"/>
          </a:p>
        </p:txBody>
      </p:sp>
    </p:spTree>
    <p:extLst>
      <p:ext uri="{BB962C8B-B14F-4D97-AF65-F5344CB8AC3E}">
        <p14:creationId xmlns:p14="http://schemas.microsoft.com/office/powerpoint/2010/main" val="16262023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长期伙伴关系</a:t>
            </a:r>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34</a:t>
            </a:fld>
            <a:endParaRPr lang="zh-CN" altLang="en-US"/>
          </a:p>
        </p:txBody>
      </p:sp>
    </p:spTree>
    <p:extLst>
      <p:ext uri="{BB962C8B-B14F-4D97-AF65-F5344CB8AC3E}">
        <p14:creationId xmlns:p14="http://schemas.microsoft.com/office/powerpoint/2010/main" val="25208553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Commitment must be visible through action. It’s easy to place posters and signs upon the wall, but that’s not the action of which I’m speaking.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Once the commitment is in place, the need to ensure that everyone within the organization is on the same page is paramount to the organization’s success. Completeness means that everyone within every department understands their role in providing great customer service.</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Consistency means the customer receives the same level of service during each encounter with your organization. </a:t>
            </a:r>
          </a:p>
          <a:p>
            <a:endParaRPr lang="en-US" altLang="zh-CN" sz="1200" b="0" i="0" kern="1200" dirty="0" smtClean="0">
              <a:solidFill>
                <a:schemeClr val="tx1"/>
              </a:solidFill>
              <a:effectLst/>
              <a:latin typeface="+mn-lt"/>
              <a:ea typeface="+mn-ea"/>
              <a:cs typeface="+mn-cs"/>
            </a:endParaRPr>
          </a:p>
          <a:p>
            <a:r>
              <a:rPr lang="en-US" altLang="zh-CN" dirty="0" smtClean="0"/>
              <a:t> The glue that holds all of this together is the fourth C – Communication</a:t>
            </a:r>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35</a:t>
            </a:fld>
            <a:endParaRPr lang="zh-CN" altLang="en-US"/>
          </a:p>
        </p:txBody>
      </p:sp>
    </p:spTree>
    <p:extLst>
      <p:ext uri="{BB962C8B-B14F-4D97-AF65-F5344CB8AC3E}">
        <p14:creationId xmlns:p14="http://schemas.microsoft.com/office/powerpoint/2010/main" val="2662264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Commitment must be visible through action. It’s easy to place posters and signs upon the wall, but that’s not the action of which I’m speaking.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Once the commitment is in place, the need to ensure that everyone within the organization is on the same page is paramount to the organization’s success. Completeness means that everyone within every department understands their role in providing great customer service.</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Consistency means the customer receives the same level of service during each encounter with your organization. </a:t>
            </a:r>
          </a:p>
          <a:p>
            <a:endParaRPr lang="en-US" altLang="zh-CN" sz="1200" b="0" i="0" kern="1200" dirty="0" smtClean="0">
              <a:solidFill>
                <a:schemeClr val="tx1"/>
              </a:solidFill>
              <a:effectLst/>
              <a:latin typeface="+mn-lt"/>
              <a:ea typeface="+mn-ea"/>
              <a:cs typeface="+mn-cs"/>
            </a:endParaRPr>
          </a:p>
          <a:p>
            <a:r>
              <a:rPr lang="en-US" altLang="zh-CN" dirty="0" smtClean="0"/>
              <a:t> The glue that holds all of this together is the fourth C – Communication</a:t>
            </a:r>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36</a:t>
            </a:fld>
            <a:endParaRPr lang="zh-CN" altLang="en-US"/>
          </a:p>
        </p:txBody>
      </p:sp>
    </p:spTree>
    <p:extLst>
      <p:ext uri="{BB962C8B-B14F-4D97-AF65-F5344CB8AC3E}">
        <p14:creationId xmlns:p14="http://schemas.microsoft.com/office/powerpoint/2010/main" val="34513882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r>
              <a:rPr lang="zh-CN" altLang="en-US" dirty="0" smtClean="0"/>
              <a:t>速度</a:t>
            </a:r>
            <a:endParaRPr lang="en-US" altLang="zh-CN" dirty="0" smtClean="0"/>
          </a:p>
          <a:p>
            <a:pPr lvl="3"/>
            <a:r>
              <a:rPr lang="zh-CN" altLang="en-US" dirty="0" smtClean="0"/>
              <a:t>做错事，认错就要和时间赛跑</a:t>
            </a:r>
            <a:endParaRPr lang="en-US" altLang="zh-CN" dirty="0" smtClean="0"/>
          </a:p>
          <a:p>
            <a:pPr lvl="2"/>
            <a:r>
              <a:rPr lang="zh-CN" altLang="en-US" dirty="0" smtClean="0"/>
              <a:t>坦诚</a:t>
            </a:r>
            <a:endParaRPr lang="en-US" altLang="zh-CN" dirty="0" smtClean="0"/>
          </a:p>
          <a:p>
            <a:pPr lvl="3"/>
            <a:r>
              <a:rPr lang="zh-CN" altLang="en-US" dirty="0" smtClean="0"/>
              <a:t>公开透明，开诚布公</a:t>
            </a:r>
            <a:endParaRPr lang="en-US" altLang="zh-CN" dirty="0" smtClean="0"/>
          </a:p>
          <a:p>
            <a:pPr lvl="2"/>
            <a:r>
              <a:rPr lang="zh-CN" altLang="en-US" dirty="0" smtClean="0"/>
              <a:t>弱点</a:t>
            </a:r>
            <a:endParaRPr lang="en-US" altLang="zh-CN" dirty="0" smtClean="0"/>
          </a:p>
          <a:p>
            <a:pPr lvl="3"/>
            <a:r>
              <a:rPr lang="zh-CN" altLang="en-US" dirty="0" smtClean="0"/>
              <a:t>猴子和猩猩打斗之后会将自己的手指放到被欺凌的一方口中</a:t>
            </a:r>
            <a:endParaRPr lang="en-US" altLang="zh-CN" dirty="0" smtClean="0"/>
          </a:p>
          <a:p>
            <a:pPr lvl="2"/>
            <a:r>
              <a:rPr lang="zh-CN" altLang="en-US" dirty="0" smtClean="0"/>
              <a:t>关注受害人</a:t>
            </a:r>
            <a:endParaRPr lang="en-US" altLang="zh-CN" dirty="0" smtClean="0"/>
          </a:p>
          <a:p>
            <a:pPr lvl="3"/>
            <a:r>
              <a:rPr lang="zh-CN" altLang="en-US" dirty="0" smtClean="0"/>
              <a:t>你不喜欢</a:t>
            </a:r>
            <a:r>
              <a:rPr lang="en-US" altLang="zh-CN" dirty="0" smtClean="0"/>
              <a:t>iPhone4</a:t>
            </a:r>
            <a:r>
              <a:rPr lang="zh-CN" altLang="en-US" dirty="0" smtClean="0"/>
              <a:t>就不要买，你买了不喜欢你就退回来</a:t>
            </a:r>
            <a:r>
              <a:rPr lang="en-US" altLang="zh-CN" dirty="0" smtClean="0"/>
              <a:t>……</a:t>
            </a:r>
            <a:r>
              <a:rPr lang="zh-CN" altLang="en-US" dirty="0" smtClean="0"/>
              <a:t>但你又不想退回来</a:t>
            </a:r>
            <a:endParaRPr lang="en-US" altLang="zh-CN" dirty="0" smtClean="0"/>
          </a:p>
          <a:p>
            <a:pPr lvl="2"/>
            <a:r>
              <a:rPr lang="zh-CN" altLang="en-US" dirty="0" smtClean="0"/>
              <a:t>承诺进行改变</a:t>
            </a:r>
            <a:endParaRPr lang="en-US" altLang="zh-CN" dirty="0" smtClean="0"/>
          </a:p>
          <a:p>
            <a:pPr lvl="3"/>
            <a:r>
              <a:rPr lang="zh-CN" altLang="en-US" dirty="0" smtClean="0"/>
              <a:t>最重要的部分，成功的致歉将致歉人分成两部分：一部分要对错误承担责任，另一部分值得再获得一次机会</a:t>
            </a:r>
            <a:endParaRPr lang="en-US" altLang="zh-CN" dirty="0" smtClean="0"/>
          </a:p>
          <a:p>
            <a:pPr lvl="2"/>
            <a:r>
              <a:rPr lang="zh-CN" altLang="en-US" dirty="0" smtClean="0"/>
              <a:t>忏悔</a:t>
            </a:r>
            <a:endParaRPr lang="en-US" altLang="zh-CN" dirty="0" smtClean="0"/>
          </a:p>
          <a:p>
            <a:pPr lvl="2"/>
            <a:r>
              <a:rPr lang="en-US" altLang="zh-CN" baseline="0" dirty="0" smtClean="0"/>
              <a:t>           </a:t>
            </a:r>
            <a:r>
              <a:rPr lang="zh-CN" altLang="en-US" baseline="0" dirty="0" smtClean="0"/>
              <a:t>任何对受害者的赔罪都算作是忏悔。</a:t>
            </a:r>
            <a:endParaRPr lang="en-US" altLang="zh-CN" baseline="0" dirty="0" smtClean="0"/>
          </a:p>
          <a:p>
            <a:pPr lvl="2"/>
            <a:r>
              <a:rPr lang="en-US" altLang="zh-CN" baseline="0" dirty="0" smtClean="0"/>
              <a:t>           </a:t>
            </a:r>
            <a:r>
              <a:rPr lang="zh-CN" altLang="en-US" baseline="0" dirty="0" smtClean="0"/>
              <a:t>向对方传递信号，经常是非语言形式的。</a:t>
            </a:r>
            <a:endParaRPr lang="en-US" altLang="zh-CN" baseline="0" dirty="0" smtClean="0"/>
          </a:p>
          <a:p>
            <a:pPr lvl="2"/>
            <a:r>
              <a:rPr lang="en-US" altLang="zh-CN" baseline="0" dirty="0" smtClean="0"/>
              <a:t>           </a:t>
            </a:r>
            <a:r>
              <a:rPr lang="zh-CN" altLang="en-US" baseline="0" dirty="0" smtClean="0"/>
              <a:t>信号的清晰度和力度</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37</a:t>
            </a:fld>
            <a:endParaRPr lang="zh-CN" altLang="en-US"/>
          </a:p>
        </p:txBody>
      </p:sp>
    </p:spTree>
    <p:extLst>
      <p:ext uri="{BB962C8B-B14F-4D97-AF65-F5344CB8AC3E}">
        <p14:creationId xmlns:p14="http://schemas.microsoft.com/office/powerpoint/2010/main" val="32122625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38</a:t>
            </a:fld>
            <a:endParaRPr lang="zh-CN" altLang="en-US"/>
          </a:p>
        </p:txBody>
      </p:sp>
    </p:spTree>
    <p:extLst>
      <p:ext uri="{BB962C8B-B14F-4D97-AF65-F5344CB8AC3E}">
        <p14:creationId xmlns:p14="http://schemas.microsoft.com/office/powerpoint/2010/main" val="12713112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39</a:t>
            </a:fld>
            <a:endParaRPr lang="zh-CN" altLang="en-US"/>
          </a:p>
        </p:txBody>
      </p:sp>
    </p:spTree>
    <p:extLst>
      <p:ext uri="{BB962C8B-B14F-4D97-AF65-F5344CB8AC3E}">
        <p14:creationId xmlns:p14="http://schemas.microsoft.com/office/powerpoint/2010/main" val="2540735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4</a:t>
            </a:fld>
            <a:endParaRPr lang="zh-CN" altLang="en-US"/>
          </a:p>
        </p:txBody>
      </p:sp>
    </p:spTree>
    <p:extLst>
      <p:ext uri="{BB962C8B-B14F-4D97-AF65-F5344CB8AC3E}">
        <p14:creationId xmlns:p14="http://schemas.microsoft.com/office/powerpoint/2010/main" val="33277006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40</a:t>
            </a:fld>
            <a:endParaRPr lang="zh-CN" altLang="en-US"/>
          </a:p>
        </p:txBody>
      </p:sp>
    </p:spTree>
    <p:extLst>
      <p:ext uri="{BB962C8B-B14F-4D97-AF65-F5344CB8AC3E}">
        <p14:creationId xmlns:p14="http://schemas.microsoft.com/office/powerpoint/2010/main" val="4097700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个人认知偏误。认知，指人类认识客观事物，获得知识的活动。包括</a:t>
            </a:r>
            <a:r>
              <a:rPr lang="zh-CN" altLang="en-US" sz="1200" b="0" i="0" u="none" strike="noStrike" kern="1200" dirty="0" smtClean="0">
                <a:solidFill>
                  <a:schemeClr val="tx1"/>
                </a:solidFill>
                <a:effectLst/>
                <a:latin typeface="+mn-lt"/>
                <a:ea typeface="+mn-ea"/>
                <a:cs typeface="+mn-cs"/>
                <a:hlinkClick r:id="rId3" tooltip="知觉"/>
              </a:rPr>
              <a:t>知觉</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4" tooltip="记忆"/>
              </a:rPr>
              <a:t>记忆</a:t>
            </a:r>
            <a:r>
              <a:rPr lang="zh-CN" altLang="en-US" sz="1200" b="0" i="0" kern="1200" dirty="0" smtClean="0">
                <a:solidFill>
                  <a:schemeClr val="tx1"/>
                </a:solidFill>
                <a:effectLst/>
                <a:latin typeface="+mn-lt"/>
                <a:ea typeface="+mn-ea"/>
                <a:cs typeface="+mn-cs"/>
              </a:rPr>
              <a:t>、言语、</a:t>
            </a:r>
            <a:r>
              <a:rPr lang="zh-CN" altLang="en-US" sz="1200" b="0" i="0" u="none" strike="noStrike" kern="1200" dirty="0" smtClean="0">
                <a:solidFill>
                  <a:schemeClr val="tx1"/>
                </a:solidFill>
                <a:effectLst/>
                <a:latin typeface="+mn-lt"/>
                <a:ea typeface="+mn-ea"/>
                <a:cs typeface="+mn-cs"/>
                <a:hlinkClick r:id="rId5" tooltip="思维"/>
              </a:rPr>
              <a:t>思维</a:t>
            </a:r>
            <a:r>
              <a:rPr lang="zh-CN" altLang="en-US" sz="1200" b="0" i="0" kern="1200" dirty="0" smtClean="0">
                <a:solidFill>
                  <a:schemeClr val="tx1"/>
                </a:solidFill>
                <a:effectLst/>
                <a:latin typeface="+mn-lt"/>
                <a:ea typeface="+mn-ea"/>
                <a:cs typeface="+mn-cs"/>
              </a:rPr>
              <a:t>和问题解决等过程．按照</a:t>
            </a:r>
            <a:r>
              <a:rPr lang="zh-CN" altLang="en-US" sz="1200" b="0" i="0" u="none" strike="noStrike" kern="1200" dirty="0" smtClean="0">
                <a:solidFill>
                  <a:schemeClr val="tx1"/>
                </a:solidFill>
                <a:effectLst/>
                <a:latin typeface="+mn-lt"/>
                <a:ea typeface="+mn-ea"/>
                <a:cs typeface="+mn-cs"/>
                <a:hlinkClick r:id="rId6" tooltip="心理学"/>
              </a:rPr>
              <a:t>心理学</a:t>
            </a:r>
            <a:r>
              <a:rPr lang="zh-CN" altLang="en-US" sz="1200" b="0" i="0" kern="1200" dirty="0" smtClean="0">
                <a:solidFill>
                  <a:schemeClr val="tx1"/>
                </a:solidFill>
                <a:effectLst/>
                <a:latin typeface="+mn-lt"/>
                <a:ea typeface="+mn-ea"/>
                <a:cs typeface="+mn-cs"/>
              </a:rPr>
              <a:t>的观点，人的认知活动是人对外界信息进行积极加工的过程。每个人的认知程度都是有限的，而且也不相同。某些人对某些事情带有偏见，这些偏见开始时是对某个部门或某个人的抱怨．时间长了就造成了认知的偏误。例如，有些员工认为人力资源部的工作总是很清闲的．这是一种偏见。它可能是由于不熟悉其部门工作而造成的．又或许是以前在某一段经历造成的，但事实上并非如此。认知的偏误就有可能造成了部门间沟通的障碍。</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语言障碍。语言是沟通最重要的工具，语言没有阶级性．但</a:t>
            </a:r>
            <a:r>
              <a:rPr lang="zh-CN" altLang="en-US" sz="1200" b="0" i="0" u="none" strike="noStrike" kern="1200" dirty="0" smtClean="0">
                <a:solidFill>
                  <a:schemeClr val="tx1"/>
                </a:solidFill>
                <a:effectLst/>
                <a:latin typeface="+mn-lt"/>
                <a:ea typeface="+mn-ea"/>
                <a:cs typeface="+mn-cs"/>
                <a:hlinkClick r:id="rId7" tooltip="企业"/>
              </a:rPr>
              <a:t>企业</a:t>
            </a:r>
            <a:r>
              <a:rPr lang="zh-CN" altLang="en-US" sz="1200" b="0" i="0" kern="1200" dirty="0" smtClean="0">
                <a:solidFill>
                  <a:schemeClr val="tx1"/>
                </a:solidFill>
                <a:effectLst/>
                <a:latin typeface="+mn-lt"/>
                <a:ea typeface="+mn-ea"/>
                <a:cs typeface="+mn-cs"/>
              </a:rPr>
              <a:t>中会有来自不同阶层和</a:t>
            </a:r>
            <a:r>
              <a:rPr lang="zh-CN" altLang="en-US" sz="1200" b="0" i="0" u="none" strike="noStrike" kern="1200" dirty="0" smtClean="0">
                <a:solidFill>
                  <a:schemeClr val="tx1"/>
                </a:solidFill>
                <a:effectLst/>
                <a:latin typeface="+mn-lt"/>
                <a:ea typeface="+mn-ea"/>
                <a:cs typeface="+mn-cs"/>
                <a:hlinkClick r:id="rId8" tooltip="社会群体"/>
              </a:rPr>
              <a:t>社会群体</a:t>
            </a:r>
            <a:r>
              <a:rPr lang="zh-CN" altLang="en-US" sz="1200" b="0" i="0" kern="1200" dirty="0" smtClean="0">
                <a:solidFill>
                  <a:schemeClr val="tx1"/>
                </a:solidFill>
                <a:effectLst/>
                <a:latin typeface="+mn-lt"/>
                <a:ea typeface="+mn-ea"/>
                <a:cs typeface="+mn-cs"/>
              </a:rPr>
              <a:t>的人，也会有来自不同国家和地区的人。这些因素会造成语言在使用上的差异。而差异的存在，从而就导致了沟通的障碍。例如，</a:t>
            </a:r>
            <a:r>
              <a:rPr lang="zh-CN" altLang="en-US" sz="1200" b="0" i="0" u="none" strike="noStrike" kern="1200" dirty="0" smtClean="0">
                <a:solidFill>
                  <a:schemeClr val="tx1"/>
                </a:solidFill>
                <a:effectLst/>
                <a:latin typeface="+mn-lt"/>
                <a:ea typeface="+mn-ea"/>
                <a:cs typeface="+mn-cs"/>
                <a:hlinkClick r:id="rId9" tooltip="跨国企业"/>
              </a:rPr>
              <a:t>跨国企业</a:t>
            </a:r>
            <a:r>
              <a:rPr lang="zh-CN" altLang="en-US" sz="1200" b="0" i="0" kern="1200" dirty="0" smtClean="0">
                <a:solidFill>
                  <a:schemeClr val="tx1"/>
                </a:solidFill>
                <a:effectLst/>
                <a:latin typeface="+mn-lt"/>
                <a:ea typeface="+mn-ea"/>
                <a:cs typeface="+mn-cs"/>
              </a:rPr>
              <a:t>中，部门人员由不同国家的人组成，部门内和部门间沟通都会有语言障碍产生的可能。</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(3)</a:t>
            </a:r>
            <a:r>
              <a:rPr lang="zh-CN" altLang="en-US" sz="1200" b="0" i="0" u="none" strike="noStrike" kern="1200" dirty="0" smtClean="0">
                <a:solidFill>
                  <a:schemeClr val="tx1"/>
                </a:solidFill>
                <a:effectLst/>
                <a:latin typeface="+mn-lt"/>
                <a:ea typeface="+mn-ea"/>
                <a:cs typeface="+mn-cs"/>
                <a:hlinkClick r:id="rId10" tooltip="情绪"/>
              </a:rPr>
              <a:t>情绪</a:t>
            </a:r>
            <a:r>
              <a:rPr lang="zh-CN" altLang="en-US" sz="1200" b="0" i="0" kern="1200" dirty="0" smtClean="0">
                <a:solidFill>
                  <a:schemeClr val="tx1"/>
                </a:solidFill>
                <a:effectLst/>
                <a:latin typeface="+mn-lt"/>
                <a:ea typeface="+mn-ea"/>
                <a:cs typeface="+mn-cs"/>
              </a:rPr>
              <a:t>的变化。情绪是从人对客观事物所持的态度中产生的主观体验。德国冯特认为。情绪可从愉快一不愉快、紧张一放松和激动一平静三方面做出描述。对客观事物持肯定态度时，就会感到愉快、满意等；持否定态度时，就会感到憎恨、恐俱、愤怒或悲哀等。情绪的变化。会影响部门间的沟通。例如．当财务部在年末忙得抽不出空来的时候。人力资源部要求其进入企业内部信息系统对部门员工绩效考核作出评价．并提供相关资料。财务部员工在焦虑、急噪的情绪中接收到信息，有可能对人力资源部产生厌烦心理，任务布置上的重要信息没有给予充分重视，往往导致不能及时完成人力资源部交代的工作。</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职能和权责划分不明确。组织部门间分工不明确、</a:t>
            </a:r>
            <a:r>
              <a:rPr lang="zh-CN" altLang="en-US" sz="1200" b="0" i="0" u="none" strike="noStrike" kern="1200" dirty="0" smtClean="0">
                <a:solidFill>
                  <a:schemeClr val="tx1"/>
                </a:solidFill>
                <a:effectLst/>
                <a:latin typeface="+mn-lt"/>
                <a:ea typeface="+mn-ea"/>
                <a:cs typeface="+mn-cs"/>
                <a:hlinkClick r:id="rId11" tooltip="部门职责"/>
              </a:rPr>
              <a:t>部门职责</a:t>
            </a:r>
            <a:r>
              <a:rPr lang="zh-CN" altLang="en-US" sz="1200" b="0" i="0" kern="1200" dirty="0" smtClean="0">
                <a:solidFill>
                  <a:schemeClr val="tx1"/>
                </a:solidFill>
                <a:effectLst/>
                <a:latin typeface="+mn-lt"/>
                <a:ea typeface="+mn-ea"/>
                <a:cs typeface="+mn-cs"/>
              </a:rPr>
              <a:t>划分重叠、部门间权利、利益不清，是导致跨部门沟通存在问题的主要原因之一。职权不明确．容易引致企业中出现责任推委、任务延误、工作内容重复的情况。</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组织架构不合理。在传统工业经济下形成的企业组织结构大多是直线型的职能组织，管理层级众多，名目繁多的部门与科室“叠床架屋”，公司机构庞大。这样庞大的机构运转困难，</a:t>
            </a:r>
            <a:r>
              <a:rPr lang="zh-CN" altLang="en-US" sz="1200" b="0" i="0" u="none" strike="noStrike" kern="1200" dirty="0" smtClean="0">
                <a:solidFill>
                  <a:schemeClr val="tx1"/>
                </a:solidFill>
                <a:effectLst/>
                <a:latin typeface="+mn-lt"/>
                <a:ea typeface="+mn-ea"/>
                <a:cs typeface="+mn-cs"/>
                <a:hlinkClick r:id="rId12" tooltip="沟通效率"/>
              </a:rPr>
              <a:t>沟通效率</a:t>
            </a:r>
            <a:r>
              <a:rPr lang="zh-CN" altLang="en-US" sz="1200" b="0" i="0" kern="1200" dirty="0" smtClean="0">
                <a:solidFill>
                  <a:schemeClr val="tx1"/>
                </a:solidFill>
                <a:effectLst/>
                <a:latin typeface="+mn-lt"/>
                <a:ea typeface="+mn-ea"/>
                <a:cs typeface="+mn-cs"/>
              </a:rPr>
              <a:t>低．于是导致部门之间的联系减弱，公司的制度越来越多，文犊主义盛行，会议多、文件多，事事请示，层层批示，沟通问题由此而生。如某制造企业，公司下设部门，部门下有科室，每个科室只有科长、副科长，没有科员。这种明显的组织架构的不合理，致使部门问沟通不畅顺，有时候制造部门通宵赶工，赶完后发现原来市场营销部已经改了计划。赶工的产品只能积压在仓库。</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(3)</a:t>
            </a:r>
            <a:r>
              <a:rPr lang="zh-CN" altLang="en-US" sz="1200" b="0" i="0" u="none" strike="noStrike" kern="1200" dirty="0" smtClean="0">
                <a:solidFill>
                  <a:schemeClr val="tx1"/>
                </a:solidFill>
                <a:effectLst/>
                <a:latin typeface="+mn-lt"/>
                <a:ea typeface="+mn-ea"/>
                <a:cs typeface="+mn-cs"/>
                <a:hlinkClick r:id="rId13" tooltip="组织气氛"/>
              </a:rPr>
              <a:t>组织气氛</a:t>
            </a:r>
            <a:r>
              <a:rPr lang="zh-CN" altLang="en-US" sz="1200" b="0" i="0" kern="1200" dirty="0" smtClean="0">
                <a:solidFill>
                  <a:schemeClr val="tx1"/>
                </a:solidFill>
                <a:effectLst/>
                <a:latin typeface="+mn-lt"/>
                <a:ea typeface="+mn-ea"/>
                <a:cs typeface="+mn-cs"/>
              </a:rPr>
              <a:t>不和谐。一个组织的气氛对信息接收的程度也会产生影响。一个具有开放办公政策、组织气氛相对和谐的企业．部门间的沟通效率会有所提高；在一个封闭的办公政策、组织气氛紧张的企业，部门间的沟通会相对减少．不利于信息的传递。</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组织信息系统不完善。组织信息系统是企业部门间沟通的重要渠道．如果</a:t>
            </a:r>
            <a:r>
              <a:rPr lang="zh-CN" altLang="en-US" sz="1200" b="0" i="0" u="none" strike="noStrike" kern="1200" dirty="0" smtClean="0">
                <a:solidFill>
                  <a:schemeClr val="tx1"/>
                </a:solidFill>
                <a:effectLst/>
                <a:latin typeface="+mn-lt"/>
                <a:ea typeface="+mn-ea"/>
                <a:cs typeface="+mn-cs"/>
                <a:hlinkClick r:id="rId14" tooltip="沟通渠道"/>
              </a:rPr>
              <a:t>沟通渠道</a:t>
            </a:r>
            <a:r>
              <a:rPr lang="zh-CN" altLang="en-US" sz="1200" b="0" i="0" kern="1200" dirty="0" smtClean="0">
                <a:solidFill>
                  <a:schemeClr val="tx1"/>
                </a:solidFill>
                <a:effectLst/>
                <a:latin typeface="+mn-lt"/>
                <a:ea typeface="+mn-ea"/>
                <a:cs typeface="+mn-cs"/>
              </a:rPr>
              <a:t>不畅，沟通双方掌握的</a:t>
            </a:r>
            <a:r>
              <a:rPr lang="zh-CN" altLang="en-US" sz="1200" b="0" i="0" u="none" strike="noStrike" kern="1200" dirty="0" smtClean="0">
                <a:solidFill>
                  <a:schemeClr val="tx1"/>
                </a:solidFill>
                <a:effectLst/>
                <a:latin typeface="+mn-lt"/>
                <a:ea typeface="+mn-ea"/>
                <a:cs typeface="+mn-cs"/>
                <a:hlinkClick r:id="rId15" tooltip="信息不对称"/>
              </a:rPr>
              <a:t>信息不对称</a:t>
            </a:r>
            <a:r>
              <a:rPr lang="zh-CN" altLang="en-US" sz="1200" b="0" i="0" kern="1200" dirty="0" smtClean="0">
                <a:solidFill>
                  <a:schemeClr val="tx1"/>
                </a:solidFill>
                <a:effectLst/>
                <a:latin typeface="+mn-lt"/>
                <a:ea typeface="+mn-ea"/>
                <a:cs typeface="+mn-cs"/>
              </a:rPr>
              <a:t>，就会产生跨部门沟通问题。比如，某企业在制订</a:t>
            </a:r>
            <a:r>
              <a:rPr lang="zh-CN" altLang="en-US" sz="1200" b="0" i="0" u="none" strike="noStrike" kern="1200" dirty="0" smtClean="0">
                <a:solidFill>
                  <a:schemeClr val="tx1"/>
                </a:solidFill>
                <a:effectLst/>
                <a:latin typeface="+mn-lt"/>
                <a:ea typeface="+mn-ea"/>
                <a:cs typeface="+mn-cs"/>
                <a:hlinkClick r:id="rId16" tooltip="生产计划"/>
              </a:rPr>
              <a:t>生产计划</a:t>
            </a:r>
            <a:r>
              <a:rPr lang="zh-CN" altLang="en-US" sz="1200" b="0" i="0" kern="1200" dirty="0" smtClean="0">
                <a:solidFill>
                  <a:schemeClr val="tx1"/>
                </a:solidFill>
                <a:effectLst/>
                <a:latin typeface="+mn-lt"/>
                <a:ea typeface="+mn-ea"/>
                <a:cs typeface="+mn-cs"/>
              </a:rPr>
              <a:t>时，计划部门与供销部门的意见不一致，原来计划部门的数据来源于上级的规划，而销售部门的数据来源于</a:t>
            </a:r>
            <a:r>
              <a:rPr lang="zh-CN" altLang="en-US" sz="1200" b="0" i="0" u="none" strike="noStrike" kern="1200" dirty="0" smtClean="0">
                <a:solidFill>
                  <a:schemeClr val="tx1"/>
                </a:solidFill>
                <a:effectLst/>
                <a:latin typeface="+mn-lt"/>
                <a:ea typeface="+mn-ea"/>
                <a:cs typeface="+mn-cs"/>
                <a:hlinkClick r:id="rId17" tooltip="市场需求"/>
              </a:rPr>
              <a:t>市场需求</a:t>
            </a:r>
            <a:r>
              <a:rPr lang="zh-CN" altLang="en-US" sz="1200" b="0" i="0" kern="1200" dirty="0" smtClean="0">
                <a:solidFill>
                  <a:schemeClr val="tx1"/>
                </a:solidFill>
                <a:effectLst/>
                <a:latin typeface="+mn-lt"/>
                <a:ea typeface="+mn-ea"/>
                <a:cs typeface="+mn-cs"/>
              </a:rPr>
              <a:t>。由于掌握的信息不一致，分歧在所难免。</a:t>
            </a:r>
          </a:p>
          <a:p>
            <a:endParaRPr lang="zh-CN" altLang="en-US" sz="1200" b="0" i="0" kern="1200" dirty="0" smtClean="0">
              <a:solidFill>
                <a:schemeClr val="tx1"/>
              </a:solidFill>
              <a:effectLst/>
              <a:latin typeface="+mn-lt"/>
              <a:ea typeface="+mn-ea"/>
              <a:cs typeface="+mn-cs"/>
            </a:endParaRPr>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5</a:t>
            </a:fld>
            <a:endParaRPr lang="zh-CN" altLang="en-US"/>
          </a:p>
        </p:txBody>
      </p:sp>
    </p:spTree>
    <p:extLst>
      <p:ext uri="{BB962C8B-B14F-4D97-AF65-F5344CB8AC3E}">
        <p14:creationId xmlns:p14="http://schemas.microsoft.com/office/powerpoint/2010/main" val="3468572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NNNYY</a:t>
            </a:r>
          </a:p>
          <a:p>
            <a:r>
              <a:rPr lang="en-US" altLang="zh-CN" dirty="0" smtClean="0"/>
              <a:t>NYNYY</a:t>
            </a:r>
          </a:p>
          <a:p>
            <a:endParaRPr lang="en-US" altLang="zh-CN" dirty="0" smtClean="0"/>
          </a:p>
          <a:p>
            <a:r>
              <a:rPr lang="en-US" altLang="zh-CN" dirty="0" smtClean="0"/>
              <a:t>Dispute</a:t>
            </a:r>
          </a:p>
          <a:p>
            <a:r>
              <a:rPr lang="en-US" altLang="zh-CN" dirty="0" smtClean="0"/>
              <a:t>Disagreement</a:t>
            </a:r>
          </a:p>
          <a:p>
            <a:r>
              <a:rPr lang="en-US" altLang="zh-CN" dirty="0" smtClean="0"/>
              <a:t>Conflict</a:t>
            </a:r>
            <a:r>
              <a:rPr lang="en-US" altLang="zh-CN" baseline="0" dirty="0" smtClean="0"/>
              <a:t> </a:t>
            </a:r>
          </a:p>
          <a:p>
            <a:r>
              <a:rPr lang="en-US" altLang="zh-CN" baseline="0" dirty="0" smtClean="0"/>
              <a:t>Confrontation</a:t>
            </a:r>
          </a:p>
          <a:p>
            <a:endParaRPr lang="en-US" altLang="zh-CN" baseline="0" dirty="0" smtClean="0"/>
          </a:p>
          <a:p>
            <a:r>
              <a:rPr lang="en-US" altLang="zh-CN" sz="1200" b="1" i="0" kern="1200" dirty="0" smtClean="0">
                <a:solidFill>
                  <a:schemeClr val="tx1"/>
                </a:solidFill>
                <a:effectLst/>
                <a:latin typeface="+mn-lt"/>
                <a:ea typeface="+mn-ea"/>
                <a:cs typeface="+mn-cs"/>
              </a:rPr>
              <a:t>What is the difference between Conflict and Dispute?</a:t>
            </a:r>
          </a:p>
          <a:p>
            <a:r>
              <a:rPr lang="en-US" altLang="zh-CN" sz="1200" b="0" i="0" kern="1200" dirty="0" smtClean="0">
                <a:solidFill>
                  <a:schemeClr val="tx1"/>
                </a:solidFill>
                <a:effectLst/>
                <a:latin typeface="+mn-lt"/>
                <a:ea typeface="+mn-ea"/>
                <a:cs typeface="+mn-cs"/>
              </a:rPr>
              <a:t>• A Dispute is a short-term disagreement while a Conflict is a long-term disagreement.</a:t>
            </a:r>
          </a:p>
          <a:p>
            <a:r>
              <a:rPr lang="en-US" altLang="zh-CN" sz="1200" b="0" i="0" kern="1200" dirty="0" smtClean="0">
                <a:solidFill>
                  <a:schemeClr val="tx1"/>
                </a:solidFill>
                <a:effectLst/>
                <a:latin typeface="+mn-lt"/>
                <a:ea typeface="+mn-ea"/>
                <a:cs typeface="+mn-cs"/>
              </a:rPr>
              <a:t>• Conflicts, unlike Disputes, cannot be easily resolved and the possibility of resolving them is very remote. In contrast, a Dispute can be resolved through judicial or other means.</a:t>
            </a:r>
          </a:p>
          <a:p>
            <a:r>
              <a:rPr lang="en-US" altLang="zh-CN" sz="1200" b="0" i="0" kern="1200" dirty="0" smtClean="0">
                <a:solidFill>
                  <a:schemeClr val="tx1"/>
                </a:solidFill>
                <a:effectLst/>
                <a:latin typeface="+mn-lt"/>
                <a:ea typeface="+mn-ea"/>
                <a:cs typeface="+mn-cs"/>
              </a:rPr>
              <a:t>• A Conflict refers to a broad area of issues and within this broad area specific Disputes can arise. Thus, Disputes may stem from a Conflict.</a:t>
            </a:r>
          </a:p>
          <a:p>
            <a:r>
              <a:rPr lang="en-US" altLang="zh-CN" sz="1200" b="0" i="0" kern="1200" dirty="0" smtClean="0">
                <a:solidFill>
                  <a:schemeClr val="tx1"/>
                </a:solidFill>
                <a:effectLst/>
                <a:latin typeface="+mn-lt"/>
                <a:ea typeface="+mn-ea"/>
                <a:cs typeface="+mn-cs"/>
              </a:rPr>
              <a:t>• Disputes can be easily resolved by dealing with the specific issue at hand and coming to a final determination. This is not the same with Conflict.</a:t>
            </a:r>
          </a:p>
          <a:p>
            <a:r>
              <a:rPr lang="en-US" altLang="zh-CN" sz="1200" b="0" i="0" kern="1200" dirty="0" smtClean="0">
                <a:solidFill>
                  <a:schemeClr val="tx1"/>
                </a:solidFill>
                <a:effectLst/>
                <a:latin typeface="+mn-lt"/>
                <a:ea typeface="+mn-ea"/>
                <a:cs typeface="+mn-cs"/>
              </a:rPr>
              <a:t>• Conflicts are more serious and sensitive in nature and very volatile in terms of resolution.</a:t>
            </a:r>
          </a:p>
          <a:p>
            <a:endParaRPr lang="en-US" altLang="zh-CN" baseline="0"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6</a:t>
            </a:fld>
            <a:endParaRPr lang="zh-CN" altLang="en-US"/>
          </a:p>
        </p:txBody>
      </p:sp>
    </p:spTree>
    <p:extLst>
      <p:ext uri="{BB962C8B-B14F-4D97-AF65-F5344CB8AC3E}">
        <p14:creationId xmlns:p14="http://schemas.microsoft.com/office/powerpoint/2010/main" val="128577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7</a:t>
            </a:fld>
            <a:endParaRPr lang="zh-CN" altLang="en-US"/>
          </a:p>
        </p:txBody>
      </p:sp>
    </p:spTree>
    <p:extLst>
      <p:ext uri="{BB962C8B-B14F-4D97-AF65-F5344CB8AC3E}">
        <p14:creationId xmlns:p14="http://schemas.microsoft.com/office/powerpoint/2010/main" val="2089928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8</a:t>
            </a:fld>
            <a:endParaRPr lang="zh-CN" altLang="en-US"/>
          </a:p>
        </p:txBody>
      </p:sp>
    </p:spTree>
    <p:extLst>
      <p:ext uri="{BB962C8B-B14F-4D97-AF65-F5344CB8AC3E}">
        <p14:creationId xmlns:p14="http://schemas.microsoft.com/office/powerpoint/2010/main" val="3531759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37DE43-7DE5-49A8-8163-A1B4ACB559EF}" type="slidenum">
              <a:rPr lang="zh-CN" altLang="en-US" smtClean="0"/>
              <a:t>9</a:t>
            </a:fld>
            <a:endParaRPr lang="zh-CN" altLang="en-US"/>
          </a:p>
        </p:txBody>
      </p:sp>
    </p:spTree>
    <p:extLst>
      <p:ext uri="{BB962C8B-B14F-4D97-AF65-F5344CB8AC3E}">
        <p14:creationId xmlns:p14="http://schemas.microsoft.com/office/powerpoint/2010/main" val="607622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2C9BDF9-6F65-4C8F-9042-B26B020407D2}" type="datetimeFigureOut">
              <a:rPr lang="zh-CN" altLang="en-US" smtClean="0"/>
              <a:t>2017/12/25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94868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2C9BDF9-6F65-4C8F-9042-B26B020407D2}" type="datetimeFigureOut">
              <a:rPr lang="zh-CN" altLang="en-US" smtClean="0"/>
              <a:t>2017/12/25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619088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2C9BDF9-6F65-4C8F-9042-B26B020407D2}" type="datetimeFigureOut">
              <a:rPr lang="zh-CN" altLang="en-US" smtClean="0"/>
              <a:t>2017/12/25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2853729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2C9BDF9-6F65-4C8F-9042-B26B020407D2}" type="datetimeFigureOut">
              <a:rPr lang="zh-CN" altLang="en-US" smtClean="0"/>
              <a:t>2017/12/25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1505258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2C9BDF9-6F65-4C8F-9042-B26B020407D2}" type="datetimeFigureOut">
              <a:rPr lang="zh-CN" altLang="en-US" smtClean="0"/>
              <a:t>2017/12/25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3173392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2C9BDF9-6F65-4C8F-9042-B26B020407D2}" type="datetimeFigureOut">
              <a:rPr lang="zh-CN" altLang="en-US" smtClean="0"/>
              <a:t>2017/12/25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2969605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2C9BDF9-6F65-4C8F-9042-B26B020407D2}" type="datetimeFigureOut">
              <a:rPr lang="zh-CN" altLang="en-US" smtClean="0"/>
              <a:t>2017/12/25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3533166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2C9BDF9-6F65-4C8F-9042-B26B020407D2}" type="datetimeFigureOut">
              <a:rPr lang="zh-CN" altLang="en-US" smtClean="0"/>
              <a:t>2017/12/25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3378085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2C9BDF9-6F65-4C8F-9042-B26B020407D2}" type="datetimeFigureOut">
              <a:rPr lang="zh-CN" altLang="en-US" smtClean="0"/>
              <a:t>2017/12/25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213663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2C9BDF9-6F65-4C8F-9042-B26B020407D2}" type="datetimeFigureOut">
              <a:rPr lang="zh-CN" altLang="en-US" smtClean="0"/>
              <a:t>2017/12/25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2131136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2C9BDF9-6F65-4C8F-9042-B26B020407D2}" type="datetimeFigureOut">
              <a:rPr lang="zh-CN" altLang="en-US" smtClean="0"/>
              <a:t>2017/12/25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971243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9BDF9-6F65-4C8F-9042-B26B020407D2}" type="datetimeFigureOut">
              <a:rPr lang="zh-CN" altLang="en-US" smtClean="0"/>
              <a:t>2017/12/25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6AAA9-E0EF-4D5B-8CDE-B8931C568FC8}" type="slidenum">
              <a:rPr lang="zh-CN" altLang="en-US" smtClean="0"/>
              <a:t>‹#›</a:t>
            </a:fld>
            <a:endParaRPr lang="zh-CN" altLang="en-US"/>
          </a:p>
        </p:txBody>
      </p:sp>
    </p:spTree>
    <p:extLst>
      <p:ext uri="{BB962C8B-B14F-4D97-AF65-F5344CB8AC3E}">
        <p14:creationId xmlns:p14="http://schemas.microsoft.com/office/powerpoint/2010/main" val="779196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跨</a:t>
            </a:r>
            <a:r>
              <a:rPr lang="zh-CN" altLang="en-US" dirty="0" smtClean="0"/>
              <a:t>部门沟通</a:t>
            </a:r>
            <a:endParaRPr lang="zh-CN" altLang="en-US" dirty="0"/>
          </a:p>
        </p:txBody>
      </p:sp>
      <p:sp>
        <p:nvSpPr>
          <p:cNvPr id="3" name="副标题 2"/>
          <p:cNvSpPr>
            <a:spLocks noGrp="1"/>
          </p:cNvSpPr>
          <p:nvPr>
            <p:ph type="subTitle" idx="1"/>
          </p:nvPr>
        </p:nvSpPr>
        <p:spPr/>
        <p:txBody>
          <a:bodyPr/>
          <a:lstStyle/>
          <a:p>
            <a:r>
              <a:rPr lang="en-US" altLang="zh-CN" dirty="0" smtClean="0"/>
              <a:t>-----------------------     </a:t>
            </a:r>
            <a:r>
              <a:rPr lang="zh-CN" altLang="en-US" dirty="0" smtClean="0"/>
              <a:t>程春光    </a:t>
            </a:r>
            <a:r>
              <a:rPr lang="en-US" altLang="zh-CN" dirty="0" smtClean="0"/>
              <a:t>-----------------------</a:t>
            </a:r>
            <a:endParaRPr lang="zh-CN" altLang="en-US" dirty="0"/>
          </a:p>
        </p:txBody>
      </p:sp>
    </p:spTree>
    <p:extLst>
      <p:ext uri="{BB962C8B-B14F-4D97-AF65-F5344CB8AC3E}">
        <p14:creationId xmlns:p14="http://schemas.microsoft.com/office/powerpoint/2010/main" val="1031660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对待部门冲突的正确认知</a:t>
            </a:r>
            <a:endParaRPr lang="zh-CN" altLang="en-US" dirty="0"/>
          </a:p>
        </p:txBody>
      </p:sp>
      <p:sp>
        <p:nvSpPr>
          <p:cNvPr id="3" name="内容占位符 2"/>
          <p:cNvSpPr>
            <a:spLocks noGrp="1"/>
          </p:cNvSpPr>
          <p:nvPr>
            <p:ph idx="1"/>
          </p:nvPr>
        </p:nvSpPr>
        <p:spPr>
          <a:xfrm>
            <a:off x="838200" y="1825625"/>
            <a:ext cx="9896856" cy="4351338"/>
          </a:xfrm>
        </p:spPr>
        <p:txBody>
          <a:bodyPr/>
          <a:lstStyle/>
          <a:p>
            <a:pPr lvl="1"/>
            <a:r>
              <a:rPr lang="zh-CN" altLang="en-US" dirty="0" smtClean="0"/>
              <a:t>跨部门冲突是正常的，是组织体系的一部分，无法避免也不用回避</a:t>
            </a:r>
            <a:endParaRPr lang="en-US" altLang="zh-CN" dirty="0" smtClean="0"/>
          </a:p>
          <a:p>
            <a:pPr lvl="1"/>
            <a:r>
              <a:rPr lang="zh-CN" altLang="en-US" dirty="0"/>
              <a:t>跨</a:t>
            </a:r>
            <a:r>
              <a:rPr lang="zh-CN" altLang="en-US" dirty="0" smtClean="0"/>
              <a:t>部门冲突不应该被压抑，应该鼓励公开讨论</a:t>
            </a:r>
            <a:endParaRPr lang="en-US" altLang="zh-CN" dirty="0" smtClean="0"/>
          </a:p>
          <a:p>
            <a:pPr lvl="1"/>
            <a:r>
              <a:rPr lang="zh-CN" altLang="en-US" dirty="0"/>
              <a:t>跨</a:t>
            </a:r>
            <a:r>
              <a:rPr lang="zh-CN" altLang="en-US" dirty="0" smtClean="0"/>
              <a:t>部门冲突不会凭空消失，必须用智慧和技巧化解</a:t>
            </a:r>
            <a:endParaRPr lang="en-US" altLang="zh-CN" dirty="0" smtClean="0"/>
          </a:p>
          <a:p>
            <a:pPr lvl="1"/>
            <a:r>
              <a:rPr lang="zh-CN" altLang="en-US" dirty="0" smtClean="0"/>
              <a:t>处理得当，跨部门冲突可以转化为进步的契机，同时增进跨部门团队之间的工作关系</a:t>
            </a:r>
            <a:endParaRPr lang="en-US" altLang="zh-CN" dirty="0" smtClean="0"/>
          </a:p>
          <a:p>
            <a:pPr lvl="1"/>
            <a:r>
              <a:rPr lang="zh-CN" altLang="en-US" dirty="0"/>
              <a:t>跨</a:t>
            </a:r>
            <a:r>
              <a:rPr lang="zh-CN" altLang="en-US" dirty="0" smtClean="0"/>
              <a:t>部门冲突需要双方都做出努力，无法单靠一方达成</a:t>
            </a:r>
            <a:endParaRPr lang="en-US" altLang="zh-CN" dirty="0" smtClean="0"/>
          </a:p>
          <a:p>
            <a:pPr lvl="1"/>
            <a:r>
              <a:rPr lang="zh-CN" altLang="en-US" dirty="0"/>
              <a:t>跨</a:t>
            </a:r>
            <a:r>
              <a:rPr lang="zh-CN" altLang="en-US" dirty="0" smtClean="0"/>
              <a:t>部门冲突最不必要的结果是演变成为双边关系恶化</a:t>
            </a: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 </a:t>
            </a:r>
            <a:r>
              <a:rPr lang="zh-CN" altLang="en-US" sz="1400" dirty="0" smtClean="0">
                <a:solidFill>
                  <a:srgbClr val="FF0000"/>
                </a:solidFill>
                <a:latin typeface="微软雅黑" panose="020B0503020204020204" pitchFamily="34" charset="-122"/>
                <a:ea typeface="微软雅黑" panose="020B0503020204020204" pitchFamily="34" charset="-122"/>
              </a:rPr>
              <a:t>掌握跨部门冲突的本质</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381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跨部门之间互动的四种关系状态</a:t>
            </a:r>
            <a:endParaRPr lang="zh-CN" altLang="en-US" dirty="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 </a:t>
            </a:r>
            <a:r>
              <a:rPr lang="zh-CN" altLang="en-US" sz="1400" dirty="0" smtClean="0">
                <a:solidFill>
                  <a:srgbClr val="FF0000"/>
                </a:solidFill>
                <a:latin typeface="微软雅黑" panose="020B0503020204020204" pitchFamily="34" charset="-122"/>
                <a:ea typeface="微软雅黑" panose="020B0503020204020204" pitchFamily="34" charset="-122"/>
              </a:rPr>
              <a:t>掌握跨部门冲突的本质</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nvPr>
        </p:nvSpPr>
        <p:spPr/>
        <p:txBody>
          <a:bodyPr/>
          <a:lstStyle/>
          <a:p>
            <a:r>
              <a:rPr lang="zh-CN" altLang="en-US" dirty="0" smtClean="0"/>
              <a:t>人际导向 </a:t>
            </a:r>
            <a:r>
              <a:rPr lang="en-US" altLang="zh-CN" dirty="0" smtClean="0"/>
              <a:t>VS </a:t>
            </a:r>
            <a:r>
              <a:rPr lang="zh-CN" altLang="en-US" dirty="0" smtClean="0"/>
              <a:t>任务导向</a:t>
            </a:r>
            <a:endParaRPr lang="zh-CN" altLang="en-US" dirty="0"/>
          </a:p>
        </p:txBody>
      </p:sp>
      <p:sp>
        <p:nvSpPr>
          <p:cNvPr id="6" name="矩形 5"/>
          <p:cNvSpPr/>
          <p:nvPr/>
        </p:nvSpPr>
        <p:spPr>
          <a:xfrm>
            <a:off x="3493478" y="3036277"/>
            <a:ext cx="1840523" cy="808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知己好友</a:t>
            </a:r>
            <a:endParaRPr lang="zh-CN" altLang="en-US" dirty="0"/>
          </a:p>
        </p:txBody>
      </p:sp>
      <p:sp>
        <p:nvSpPr>
          <p:cNvPr id="7" name="矩形 6"/>
          <p:cNvSpPr/>
          <p:nvPr/>
        </p:nvSpPr>
        <p:spPr>
          <a:xfrm>
            <a:off x="6389078" y="3036277"/>
            <a:ext cx="1840523" cy="808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伙伴关系</a:t>
            </a:r>
            <a:endParaRPr lang="zh-CN" altLang="en-US" dirty="0"/>
          </a:p>
        </p:txBody>
      </p:sp>
      <p:sp>
        <p:nvSpPr>
          <p:cNvPr id="8" name="矩形 7"/>
          <p:cNvSpPr/>
          <p:nvPr/>
        </p:nvSpPr>
        <p:spPr>
          <a:xfrm>
            <a:off x="3493477" y="4651375"/>
            <a:ext cx="1840523" cy="808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点头之交</a:t>
            </a:r>
            <a:endParaRPr lang="zh-CN" altLang="en-US" dirty="0"/>
          </a:p>
        </p:txBody>
      </p:sp>
      <p:sp>
        <p:nvSpPr>
          <p:cNvPr id="9" name="矩形 8"/>
          <p:cNvSpPr/>
          <p:nvPr/>
        </p:nvSpPr>
        <p:spPr>
          <a:xfrm>
            <a:off x="6398691" y="4606620"/>
            <a:ext cx="1840523" cy="808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公事公办</a:t>
            </a:r>
            <a:endParaRPr lang="zh-CN" altLang="en-US" dirty="0"/>
          </a:p>
        </p:txBody>
      </p:sp>
      <p:cxnSp>
        <p:nvCxnSpPr>
          <p:cNvPr id="11" name="直接箭头连接符 10"/>
          <p:cNvCxnSpPr/>
          <p:nvPr/>
        </p:nvCxnSpPr>
        <p:spPr>
          <a:xfrm>
            <a:off x="3376247" y="5943600"/>
            <a:ext cx="5313601" cy="48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2813540" y="3036277"/>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flipH="1">
            <a:off x="5334000" y="5622966"/>
            <a:ext cx="2385647" cy="369332"/>
          </a:xfrm>
          <a:prstGeom prst="rect">
            <a:avLst/>
          </a:prstGeom>
          <a:noFill/>
        </p:spPr>
        <p:txBody>
          <a:bodyPr wrap="square" rtlCol="0">
            <a:spAutoFit/>
          </a:bodyPr>
          <a:lstStyle/>
          <a:p>
            <a:r>
              <a:rPr lang="zh-CN" altLang="en-US" dirty="0" smtClean="0"/>
              <a:t>任务导向</a:t>
            </a:r>
            <a:endParaRPr lang="zh-CN" altLang="en-US" dirty="0"/>
          </a:p>
        </p:txBody>
      </p:sp>
      <p:sp>
        <p:nvSpPr>
          <p:cNvPr id="17" name="文本框 16"/>
          <p:cNvSpPr txBox="1"/>
          <p:nvPr/>
        </p:nvSpPr>
        <p:spPr>
          <a:xfrm>
            <a:off x="2253764" y="3690481"/>
            <a:ext cx="451338" cy="1200329"/>
          </a:xfrm>
          <a:prstGeom prst="rect">
            <a:avLst/>
          </a:prstGeom>
          <a:noFill/>
        </p:spPr>
        <p:txBody>
          <a:bodyPr wrap="square" rtlCol="0">
            <a:spAutoFit/>
          </a:bodyPr>
          <a:lstStyle/>
          <a:p>
            <a:r>
              <a:rPr lang="zh-CN" altLang="en-US" dirty="0" smtClean="0"/>
              <a:t>人际导向</a:t>
            </a:r>
            <a:endParaRPr lang="zh-CN" altLang="en-US" dirty="0"/>
          </a:p>
        </p:txBody>
      </p:sp>
    </p:spTree>
    <p:extLst>
      <p:ext uri="{BB962C8B-B14F-4D97-AF65-F5344CB8AC3E}">
        <p14:creationId xmlns:p14="http://schemas.microsoft.com/office/powerpoint/2010/main" val="1457913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HEAT</a:t>
            </a:r>
            <a:r>
              <a:rPr lang="zh-CN" altLang="en-US" dirty="0" smtClean="0"/>
              <a:t>：成功的跨部门合作</a:t>
            </a:r>
            <a:endParaRPr lang="zh-CN" altLang="en-US" dirty="0"/>
          </a:p>
        </p:txBody>
      </p:sp>
      <p:sp>
        <p:nvSpPr>
          <p:cNvPr id="3" name="内容占位符 2"/>
          <p:cNvSpPr>
            <a:spLocks noGrp="1"/>
          </p:cNvSpPr>
          <p:nvPr>
            <p:ph idx="1"/>
          </p:nvPr>
        </p:nvSpPr>
        <p:spPr>
          <a:xfrm>
            <a:off x="838200" y="1825625"/>
            <a:ext cx="9896856" cy="4351338"/>
          </a:xfrm>
        </p:spPr>
        <p:txBody>
          <a:bodyPr/>
          <a:lstStyle/>
          <a:p>
            <a:pPr lvl="1"/>
            <a:r>
              <a:rPr lang="zh-CN" altLang="en-US" dirty="0" smtClean="0"/>
              <a:t>关系和谐</a:t>
            </a:r>
            <a:r>
              <a:rPr lang="en-US" altLang="zh-CN" dirty="0" smtClean="0"/>
              <a:t>&lt;Harmony&gt;</a:t>
            </a:r>
          </a:p>
          <a:p>
            <a:pPr lvl="1"/>
            <a:r>
              <a:rPr lang="zh-CN" altLang="en-US" dirty="0"/>
              <a:t>高效</a:t>
            </a:r>
            <a:r>
              <a:rPr lang="zh-CN" altLang="en-US" dirty="0" smtClean="0"/>
              <a:t>高能</a:t>
            </a:r>
            <a:r>
              <a:rPr lang="en-US" altLang="zh-CN" dirty="0" smtClean="0"/>
              <a:t>&lt;Effectiveness&gt;</a:t>
            </a:r>
          </a:p>
          <a:p>
            <a:pPr lvl="1"/>
            <a:r>
              <a:rPr lang="zh-CN" altLang="en-US" dirty="0" smtClean="0"/>
              <a:t>达成共赢</a:t>
            </a:r>
            <a:r>
              <a:rPr lang="en-US" altLang="zh-CN" dirty="0" smtClean="0"/>
              <a:t>&lt;Achieving&gt;</a:t>
            </a:r>
          </a:p>
          <a:p>
            <a:pPr lvl="1"/>
            <a:r>
              <a:rPr lang="zh-CN" altLang="en-US" dirty="0" smtClean="0"/>
              <a:t>彼此互信</a:t>
            </a:r>
            <a:r>
              <a:rPr lang="en-US" altLang="zh-CN" dirty="0" smtClean="0"/>
              <a:t>&lt;Trust&gt;</a:t>
            </a:r>
            <a:endParaRPr lang="zh-CN" altLang="en-US"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 </a:t>
            </a:r>
            <a:r>
              <a:rPr lang="zh-CN" altLang="en-US" sz="1400" dirty="0" smtClean="0">
                <a:solidFill>
                  <a:srgbClr val="FF0000"/>
                </a:solidFill>
                <a:latin typeface="微软雅黑" panose="020B0503020204020204" pitchFamily="34" charset="-122"/>
                <a:ea typeface="微软雅黑" panose="020B0503020204020204" pitchFamily="34" charset="-122"/>
              </a:rPr>
              <a:t>掌握跨部门冲突的本质</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60091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策略模式及考量点</a:t>
            </a:r>
            <a:endParaRPr lang="zh-CN" altLang="en-US" dirty="0"/>
          </a:p>
        </p:txBody>
      </p:sp>
      <p:sp>
        <p:nvSpPr>
          <p:cNvPr id="3" name="内容占位符 2"/>
          <p:cNvSpPr>
            <a:spLocks noGrp="1"/>
          </p:cNvSpPr>
          <p:nvPr>
            <p:ph idx="1"/>
          </p:nvPr>
        </p:nvSpPr>
        <p:spPr>
          <a:xfrm>
            <a:off x="838200" y="1825625"/>
            <a:ext cx="9896856" cy="4351338"/>
          </a:xfrm>
        </p:spPr>
        <p:txBody>
          <a:bodyPr/>
          <a:lstStyle/>
          <a:p>
            <a:pPr lvl="1"/>
            <a:r>
              <a:rPr lang="zh-CN" altLang="en-US" dirty="0" smtClean="0"/>
              <a:t>对我的重要性</a:t>
            </a:r>
            <a:endParaRPr lang="en-US" altLang="zh-CN" dirty="0" smtClean="0"/>
          </a:p>
          <a:p>
            <a:pPr lvl="1"/>
            <a:r>
              <a:rPr lang="zh-CN" altLang="en-US" dirty="0" smtClean="0"/>
              <a:t>是否需要与对方维护好的关系</a:t>
            </a:r>
            <a:endParaRPr lang="en-US" altLang="zh-CN" dirty="0" smtClean="0"/>
          </a:p>
          <a:p>
            <a:pPr lvl="1"/>
            <a:r>
              <a:rPr lang="zh-CN" altLang="en-US" dirty="0" smtClean="0"/>
              <a:t>每个策略的可行性</a:t>
            </a:r>
            <a:endParaRPr lang="en-US" altLang="zh-CN" dirty="0" smtClean="0"/>
          </a:p>
          <a:p>
            <a:pPr lvl="1"/>
            <a:r>
              <a:rPr lang="zh-CN" altLang="en-US" dirty="0" smtClean="0"/>
              <a:t>对方的行事风格</a:t>
            </a: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7983415"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a:off x="8159259" y="3421326"/>
            <a:ext cx="3464171" cy="1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584537" y="4001294"/>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flipH="1">
            <a:off x="9237783" y="3067480"/>
            <a:ext cx="2385647" cy="369332"/>
          </a:xfrm>
          <a:prstGeom prst="rect">
            <a:avLst/>
          </a:prstGeom>
          <a:noFill/>
        </p:spPr>
        <p:txBody>
          <a:bodyPr wrap="square" rtlCol="0">
            <a:spAutoFit/>
          </a:bodyPr>
          <a:lstStyle/>
          <a:p>
            <a:r>
              <a:rPr lang="zh-CN" altLang="en-US" dirty="0" smtClean="0"/>
              <a:t>满足对方期望</a:t>
            </a:r>
            <a:endParaRPr lang="zh-CN" altLang="en-US" dirty="0"/>
          </a:p>
        </p:txBody>
      </p:sp>
      <p:sp>
        <p:nvSpPr>
          <p:cNvPr id="12" name="文本框 11"/>
          <p:cNvSpPr txBox="1"/>
          <p:nvPr/>
        </p:nvSpPr>
        <p:spPr>
          <a:xfrm>
            <a:off x="7004421" y="4422638"/>
            <a:ext cx="451338" cy="1754326"/>
          </a:xfrm>
          <a:prstGeom prst="rect">
            <a:avLst/>
          </a:prstGeom>
          <a:noFill/>
        </p:spPr>
        <p:txBody>
          <a:bodyPr wrap="square" rtlCol="0">
            <a:spAutoFit/>
          </a:bodyPr>
          <a:lstStyle/>
          <a:p>
            <a:r>
              <a:rPr lang="zh-CN" altLang="en-US" dirty="0" smtClean="0"/>
              <a:t>达成我的目标</a:t>
            </a:r>
            <a:endParaRPr lang="zh-CN" altLang="en-US" dirty="0"/>
          </a:p>
        </p:txBody>
      </p:sp>
      <p:sp>
        <p:nvSpPr>
          <p:cNvPr id="13" name="矩形 12"/>
          <p:cNvSpPr/>
          <p:nvPr/>
        </p:nvSpPr>
        <p:spPr>
          <a:xfrm>
            <a:off x="9370958"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0744434" y="3803162"/>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7983415"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p:nvSpPr>
        <p:spPr>
          <a:xfrm>
            <a:off x="9373421"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10744434"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7983415" y="5843953"/>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nvSpPr>
        <p:spPr>
          <a:xfrm>
            <a:off x="9417852" y="581234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0758501" y="581234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1431126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A-1 </a:t>
            </a:r>
            <a:r>
              <a:rPr lang="zh-CN" altLang="en-US" dirty="0" smtClean="0"/>
              <a:t>冷处理</a:t>
            </a:r>
            <a:endParaRPr lang="zh-CN" altLang="en-US" dirty="0"/>
          </a:p>
        </p:txBody>
      </p:sp>
      <p:sp>
        <p:nvSpPr>
          <p:cNvPr id="3" name="内容占位符 2"/>
          <p:cNvSpPr>
            <a:spLocks noGrp="1"/>
          </p:cNvSpPr>
          <p:nvPr>
            <p:ph idx="1"/>
          </p:nvPr>
        </p:nvSpPr>
        <p:spPr>
          <a:xfrm>
            <a:off x="838200" y="1825625"/>
            <a:ext cx="6359182" cy="4351338"/>
          </a:xfrm>
        </p:spPr>
        <p:txBody>
          <a:bodyPr/>
          <a:lstStyle/>
          <a:p>
            <a:pPr marL="457200" lvl="1" indent="0">
              <a:buNone/>
            </a:pPr>
            <a:r>
              <a:rPr lang="zh-CN" altLang="en-US" dirty="0" smtClean="0"/>
              <a:t>运用重点：</a:t>
            </a:r>
            <a:endParaRPr lang="en-US" altLang="zh-CN" dirty="0" smtClean="0"/>
          </a:p>
          <a:p>
            <a:pPr marL="914400" lvl="2" indent="0">
              <a:buNone/>
            </a:pPr>
            <a:r>
              <a:rPr lang="zh-CN" altLang="en-US" dirty="0"/>
              <a:t>不</a:t>
            </a:r>
            <a:r>
              <a:rPr lang="zh-CN" altLang="en-US" dirty="0" smtClean="0"/>
              <a:t>表态、不退让、不采取明确行动</a:t>
            </a:r>
            <a:endParaRPr lang="en-US" altLang="zh-CN" dirty="0" smtClean="0"/>
          </a:p>
          <a:p>
            <a:pPr marL="457200" lvl="1" indent="0">
              <a:buNone/>
            </a:pPr>
            <a:endParaRPr lang="en-US" altLang="zh-CN" dirty="0"/>
          </a:p>
          <a:p>
            <a:pPr marL="457200" lvl="1" indent="0">
              <a:buNone/>
            </a:pPr>
            <a:r>
              <a:rPr lang="zh-CN" altLang="en-US" dirty="0" smtClean="0"/>
              <a:t>应用时机：</a:t>
            </a:r>
            <a:endParaRPr lang="en-US" altLang="zh-CN" dirty="0" smtClean="0"/>
          </a:p>
          <a:p>
            <a:pPr marL="914400" lvl="2" indent="0">
              <a:buNone/>
            </a:pPr>
            <a:r>
              <a:rPr lang="zh-CN" altLang="en-US" dirty="0" smtClean="0"/>
              <a:t>冷处理，或者维持，是一种通过拖延时间来为自己争取有利局势的应对策略。</a:t>
            </a:r>
            <a:endParaRPr lang="en-US" altLang="zh-CN" dirty="0" smtClean="0"/>
          </a:p>
          <a:p>
            <a:pPr marL="457200" lvl="1" indent="0">
              <a:buNone/>
            </a:pPr>
            <a:endParaRPr lang="en-US" altLang="zh-CN" dirty="0"/>
          </a:p>
          <a:p>
            <a:pPr marL="457200" lvl="1" indent="0">
              <a:buNone/>
            </a:pPr>
            <a:r>
              <a:rPr lang="zh-CN" altLang="en-US" dirty="0" smtClean="0"/>
              <a:t>可以运用的方式：</a:t>
            </a:r>
            <a:endParaRPr lang="en-US" altLang="zh-CN" dirty="0" smtClean="0"/>
          </a:p>
          <a:p>
            <a:pPr marL="914400" lvl="2" indent="0">
              <a:buNone/>
            </a:pPr>
            <a:r>
              <a:rPr lang="zh-CN" altLang="en-US" dirty="0"/>
              <a:t>破</a:t>
            </a:r>
            <a:r>
              <a:rPr lang="zh-CN" altLang="en-US" dirty="0" smtClean="0"/>
              <a:t>唱片法 </a:t>
            </a:r>
            <a:r>
              <a:rPr lang="en-US" altLang="zh-CN" dirty="0" smtClean="0"/>
              <a:t>repeat-repeat-repeat </a:t>
            </a:r>
            <a:r>
              <a:rPr lang="zh-CN" altLang="en-US" dirty="0" smtClean="0"/>
              <a:t>再想想</a:t>
            </a:r>
            <a:endParaRPr lang="en-US" altLang="zh-CN" dirty="0" smtClean="0"/>
          </a:p>
          <a:p>
            <a:pPr marL="914400" lvl="2" indent="0">
              <a:buNone/>
            </a:pPr>
            <a:r>
              <a:rPr lang="zh-CN" altLang="en-US" dirty="0" smtClean="0"/>
              <a:t>权限法 做不了主，问领导等</a:t>
            </a: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7983415"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a:off x="8159259" y="3421326"/>
            <a:ext cx="3464171" cy="1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584537" y="4001294"/>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flipH="1">
            <a:off x="9237783" y="3067480"/>
            <a:ext cx="2385647" cy="369332"/>
          </a:xfrm>
          <a:prstGeom prst="rect">
            <a:avLst/>
          </a:prstGeom>
          <a:noFill/>
        </p:spPr>
        <p:txBody>
          <a:bodyPr wrap="square" rtlCol="0">
            <a:spAutoFit/>
          </a:bodyPr>
          <a:lstStyle/>
          <a:p>
            <a:r>
              <a:rPr lang="zh-CN" altLang="en-US" dirty="0" smtClean="0"/>
              <a:t>满足对方期望</a:t>
            </a:r>
            <a:endParaRPr lang="zh-CN" altLang="en-US" dirty="0"/>
          </a:p>
        </p:txBody>
      </p:sp>
      <p:sp>
        <p:nvSpPr>
          <p:cNvPr id="12" name="文本框 11"/>
          <p:cNvSpPr txBox="1"/>
          <p:nvPr/>
        </p:nvSpPr>
        <p:spPr>
          <a:xfrm>
            <a:off x="7004421" y="4422638"/>
            <a:ext cx="451338" cy="1754326"/>
          </a:xfrm>
          <a:prstGeom prst="rect">
            <a:avLst/>
          </a:prstGeom>
          <a:noFill/>
        </p:spPr>
        <p:txBody>
          <a:bodyPr wrap="square" rtlCol="0">
            <a:spAutoFit/>
          </a:bodyPr>
          <a:lstStyle/>
          <a:p>
            <a:r>
              <a:rPr lang="zh-CN" altLang="en-US" dirty="0" smtClean="0"/>
              <a:t>达成我的目标</a:t>
            </a:r>
            <a:endParaRPr lang="zh-CN" altLang="en-US" dirty="0"/>
          </a:p>
        </p:txBody>
      </p:sp>
      <p:sp>
        <p:nvSpPr>
          <p:cNvPr id="13" name="矩形 12"/>
          <p:cNvSpPr/>
          <p:nvPr/>
        </p:nvSpPr>
        <p:spPr>
          <a:xfrm>
            <a:off x="9370958"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0744434" y="3803162"/>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7983415"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p:nvSpPr>
        <p:spPr>
          <a:xfrm>
            <a:off x="9373421"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10744434"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7983415" y="5843953"/>
            <a:ext cx="1254368" cy="8792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20" name="矩形 19"/>
          <p:cNvSpPr/>
          <p:nvPr/>
        </p:nvSpPr>
        <p:spPr>
          <a:xfrm>
            <a:off x="9417852" y="581234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0758501" y="581234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562390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A-2 </a:t>
            </a:r>
            <a:r>
              <a:rPr lang="zh-CN" altLang="en-US" dirty="0" smtClean="0"/>
              <a:t>说服</a:t>
            </a:r>
            <a:endParaRPr lang="zh-CN" altLang="en-US" dirty="0"/>
          </a:p>
        </p:txBody>
      </p:sp>
      <p:sp>
        <p:nvSpPr>
          <p:cNvPr id="3" name="内容占位符 2"/>
          <p:cNvSpPr>
            <a:spLocks noGrp="1"/>
          </p:cNvSpPr>
          <p:nvPr>
            <p:ph idx="1"/>
          </p:nvPr>
        </p:nvSpPr>
        <p:spPr>
          <a:xfrm>
            <a:off x="838200" y="1825625"/>
            <a:ext cx="6359182" cy="4351338"/>
          </a:xfrm>
        </p:spPr>
        <p:txBody>
          <a:bodyPr>
            <a:normAutofit lnSpcReduction="10000"/>
          </a:bodyPr>
          <a:lstStyle/>
          <a:p>
            <a:pPr marL="457200" lvl="1" indent="0">
              <a:buNone/>
            </a:pPr>
            <a:r>
              <a:rPr lang="zh-CN" altLang="en-US" dirty="0" smtClean="0"/>
              <a:t>运用重点：</a:t>
            </a:r>
            <a:endParaRPr lang="en-US" altLang="zh-CN" dirty="0" smtClean="0"/>
          </a:p>
          <a:p>
            <a:pPr lvl="2"/>
            <a:r>
              <a:rPr lang="zh-CN" altLang="en-US" dirty="0" smtClean="0"/>
              <a:t>选择性提供有利于己方的事实依据</a:t>
            </a:r>
            <a:endParaRPr lang="en-US" altLang="zh-CN" dirty="0" smtClean="0"/>
          </a:p>
          <a:p>
            <a:pPr lvl="2"/>
            <a:r>
              <a:rPr lang="zh-CN" altLang="en-US" dirty="0" smtClean="0"/>
              <a:t>避开分歧，忽视对自己不利的地方</a:t>
            </a:r>
            <a:endParaRPr lang="en-US" altLang="zh-CN" dirty="0" smtClean="0"/>
          </a:p>
          <a:p>
            <a:pPr lvl="2"/>
            <a:r>
              <a:rPr lang="zh-CN" altLang="en-US" dirty="0" smtClean="0"/>
              <a:t>强调跟对方的一致之处，跟能够给对方带来的利益</a:t>
            </a:r>
            <a:endParaRPr lang="en-US" altLang="zh-CN" dirty="0" smtClean="0"/>
          </a:p>
          <a:p>
            <a:pPr lvl="2"/>
            <a:r>
              <a:rPr lang="zh-CN" altLang="en-US" dirty="0" smtClean="0"/>
              <a:t>清晰的了解双方诉求，并灵活考量</a:t>
            </a:r>
            <a:endParaRPr lang="en-US" altLang="zh-CN" dirty="0" smtClean="0"/>
          </a:p>
          <a:p>
            <a:pPr marL="457200" lvl="1" indent="0">
              <a:buNone/>
            </a:pPr>
            <a:r>
              <a:rPr lang="zh-CN" altLang="en-US" dirty="0" smtClean="0"/>
              <a:t>应用时机：</a:t>
            </a:r>
            <a:endParaRPr lang="en-US" altLang="zh-CN" dirty="0" smtClean="0"/>
          </a:p>
          <a:p>
            <a:pPr lvl="2"/>
            <a:r>
              <a:rPr lang="zh-CN" altLang="en-US" dirty="0" smtClean="0"/>
              <a:t>手上缺乏权力，或者不想动用权力，却又希望对方接受你的方案时</a:t>
            </a:r>
            <a:endParaRPr lang="en-US" altLang="zh-CN" dirty="0" smtClean="0"/>
          </a:p>
          <a:p>
            <a:pPr lvl="2"/>
            <a:r>
              <a:rPr lang="zh-CN" altLang="en-US" dirty="0" smtClean="0"/>
              <a:t>说服比支配柔软的多，运用的好的话，比较容易让对方从心里上接受</a:t>
            </a:r>
            <a:endParaRPr lang="en-US" altLang="zh-CN" dirty="0" smtClean="0"/>
          </a:p>
          <a:p>
            <a:pPr lvl="2"/>
            <a:r>
              <a:rPr lang="zh-CN" altLang="en-US" dirty="0" smtClean="0"/>
              <a:t>难度比较大</a:t>
            </a:r>
            <a:endParaRPr lang="en-US" altLang="zh-CN" dirty="0" smtClean="0"/>
          </a:p>
          <a:p>
            <a:pPr marL="457200" lvl="1" indent="0">
              <a:buNone/>
            </a:pPr>
            <a:endParaRPr lang="en-US" altLang="zh-CN" dirty="0"/>
          </a:p>
          <a:p>
            <a:pPr marL="457200" lvl="1" indent="0">
              <a:buNone/>
            </a:pPr>
            <a:r>
              <a:rPr lang="en-US" altLang="zh-CN" dirty="0" smtClean="0"/>
              <a:t>Give Me A Strong Reason!!</a:t>
            </a: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7983415"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a:off x="8159259" y="3421326"/>
            <a:ext cx="3464171" cy="1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584537" y="4001294"/>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flipH="1">
            <a:off x="9237783" y="3067480"/>
            <a:ext cx="2385647" cy="369332"/>
          </a:xfrm>
          <a:prstGeom prst="rect">
            <a:avLst/>
          </a:prstGeom>
          <a:noFill/>
        </p:spPr>
        <p:txBody>
          <a:bodyPr wrap="square" rtlCol="0">
            <a:spAutoFit/>
          </a:bodyPr>
          <a:lstStyle/>
          <a:p>
            <a:r>
              <a:rPr lang="zh-CN" altLang="en-US" dirty="0" smtClean="0"/>
              <a:t>满足对方期望</a:t>
            </a:r>
            <a:endParaRPr lang="zh-CN" altLang="en-US" dirty="0"/>
          </a:p>
        </p:txBody>
      </p:sp>
      <p:sp>
        <p:nvSpPr>
          <p:cNvPr id="12" name="文本框 11"/>
          <p:cNvSpPr txBox="1"/>
          <p:nvPr/>
        </p:nvSpPr>
        <p:spPr>
          <a:xfrm>
            <a:off x="7004421" y="4422638"/>
            <a:ext cx="451338" cy="1754326"/>
          </a:xfrm>
          <a:prstGeom prst="rect">
            <a:avLst/>
          </a:prstGeom>
          <a:noFill/>
        </p:spPr>
        <p:txBody>
          <a:bodyPr wrap="square" rtlCol="0">
            <a:spAutoFit/>
          </a:bodyPr>
          <a:lstStyle/>
          <a:p>
            <a:r>
              <a:rPr lang="zh-CN" altLang="en-US" dirty="0" smtClean="0"/>
              <a:t>达成我的目标</a:t>
            </a:r>
            <a:endParaRPr lang="zh-CN" altLang="en-US" dirty="0"/>
          </a:p>
        </p:txBody>
      </p:sp>
      <p:sp>
        <p:nvSpPr>
          <p:cNvPr id="13" name="矩形 12"/>
          <p:cNvSpPr/>
          <p:nvPr/>
        </p:nvSpPr>
        <p:spPr>
          <a:xfrm>
            <a:off x="9370958"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0744434" y="3803162"/>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7983415" y="4789000"/>
            <a:ext cx="1254368" cy="8792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C000"/>
              </a:solidFill>
            </a:endParaRPr>
          </a:p>
        </p:txBody>
      </p:sp>
      <p:sp>
        <p:nvSpPr>
          <p:cNvPr id="16" name="矩形 15"/>
          <p:cNvSpPr/>
          <p:nvPr/>
        </p:nvSpPr>
        <p:spPr>
          <a:xfrm>
            <a:off x="9373421"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10744434"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7983415" y="5843953"/>
            <a:ext cx="1254368" cy="879232"/>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zh-CN" altLang="en-US" dirty="0"/>
          </a:p>
        </p:txBody>
      </p:sp>
      <p:sp>
        <p:nvSpPr>
          <p:cNvPr id="20" name="矩形 19"/>
          <p:cNvSpPr/>
          <p:nvPr/>
        </p:nvSpPr>
        <p:spPr>
          <a:xfrm>
            <a:off x="9417852" y="581234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0758501" y="581234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0527762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A-3 </a:t>
            </a:r>
            <a:r>
              <a:rPr lang="zh-CN" altLang="en-US" dirty="0"/>
              <a:t>支配</a:t>
            </a:r>
          </a:p>
        </p:txBody>
      </p:sp>
      <p:sp>
        <p:nvSpPr>
          <p:cNvPr id="3" name="内容占位符 2"/>
          <p:cNvSpPr>
            <a:spLocks noGrp="1"/>
          </p:cNvSpPr>
          <p:nvPr>
            <p:ph idx="1"/>
          </p:nvPr>
        </p:nvSpPr>
        <p:spPr>
          <a:xfrm>
            <a:off x="838200" y="1825625"/>
            <a:ext cx="6359182" cy="4351338"/>
          </a:xfrm>
        </p:spPr>
        <p:txBody>
          <a:bodyPr>
            <a:normAutofit/>
          </a:bodyPr>
          <a:lstStyle/>
          <a:p>
            <a:pPr marL="457200" lvl="1" indent="0">
              <a:buNone/>
            </a:pPr>
            <a:r>
              <a:rPr lang="zh-CN" altLang="en-US" dirty="0" smtClean="0"/>
              <a:t>运用重点：</a:t>
            </a:r>
            <a:endParaRPr lang="en-US" altLang="zh-CN" dirty="0" smtClean="0"/>
          </a:p>
          <a:p>
            <a:pPr lvl="2"/>
            <a:r>
              <a:rPr lang="zh-CN" altLang="en-US" dirty="0" smtClean="0"/>
              <a:t>立场：坚定明确，语气，不能模棱两可</a:t>
            </a:r>
            <a:endParaRPr lang="en-US" altLang="zh-CN" dirty="0" smtClean="0"/>
          </a:p>
          <a:p>
            <a:pPr lvl="2"/>
            <a:r>
              <a:rPr lang="zh-CN" altLang="en-US" dirty="0" smtClean="0"/>
              <a:t>情绪：不激动，不攻击</a:t>
            </a:r>
            <a:endParaRPr lang="en-US" altLang="zh-CN" dirty="0" smtClean="0"/>
          </a:p>
          <a:p>
            <a:pPr lvl="2"/>
            <a:r>
              <a:rPr lang="zh-CN" altLang="en-US" dirty="0" smtClean="0"/>
              <a:t>清晰果断的表明自己的期望、观点、标准或者要对方遵循的规范</a:t>
            </a:r>
            <a:endParaRPr lang="en-US" altLang="zh-CN" dirty="0" smtClean="0"/>
          </a:p>
          <a:p>
            <a:pPr lvl="2"/>
            <a:r>
              <a:rPr lang="zh-CN" altLang="en-US" dirty="0" smtClean="0"/>
              <a:t>必要时说明不遵从的可能后果</a:t>
            </a:r>
            <a:endParaRPr lang="en-US" altLang="zh-CN" dirty="0"/>
          </a:p>
          <a:p>
            <a:pPr marL="457200" lvl="1" indent="0">
              <a:buNone/>
            </a:pPr>
            <a:r>
              <a:rPr lang="zh-CN" altLang="en-US" dirty="0" smtClean="0"/>
              <a:t>应用时机：</a:t>
            </a:r>
            <a:endParaRPr lang="en-US" altLang="zh-CN" dirty="0" smtClean="0"/>
          </a:p>
          <a:p>
            <a:pPr marL="914400" lvl="2" indent="0">
              <a:buNone/>
            </a:pPr>
            <a:r>
              <a:rPr lang="zh-CN" altLang="en-US" dirty="0" smtClean="0"/>
              <a:t>冲突过程中，当自己的观点或者立场极为重要并且必须得到贯彻时，采用支配命令是必要的，我们可以通过各种会让对方畏惧乃至服从的手段方式，包括威胁，奖励，惩罚以及施加压力等途径贯彻自己的意志。</a:t>
            </a: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7983415" y="3774831"/>
            <a:ext cx="1254368" cy="8792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a:off x="8159259" y="3421326"/>
            <a:ext cx="3464171" cy="1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584537" y="4001294"/>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flipH="1">
            <a:off x="9237783" y="3067480"/>
            <a:ext cx="2385647" cy="369332"/>
          </a:xfrm>
          <a:prstGeom prst="rect">
            <a:avLst/>
          </a:prstGeom>
          <a:noFill/>
        </p:spPr>
        <p:txBody>
          <a:bodyPr wrap="square" rtlCol="0">
            <a:spAutoFit/>
          </a:bodyPr>
          <a:lstStyle/>
          <a:p>
            <a:r>
              <a:rPr lang="zh-CN" altLang="en-US" dirty="0" smtClean="0"/>
              <a:t>满足对方期望</a:t>
            </a:r>
            <a:endParaRPr lang="zh-CN" altLang="en-US" dirty="0"/>
          </a:p>
        </p:txBody>
      </p:sp>
      <p:sp>
        <p:nvSpPr>
          <p:cNvPr id="12" name="文本框 11"/>
          <p:cNvSpPr txBox="1"/>
          <p:nvPr/>
        </p:nvSpPr>
        <p:spPr>
          <a:xfrm>
            <a:off x="7004421" y="4422638"/>
            <a:ext cx="451338" cy="1754326"/>
          </a:xfrm>
          <a:prstGeom prst="rect">
            <a:avLst/>
          </a:prstGeom>
          <a:noFill/>
        </p:spPr>
        <p:txBody>
          <a:bodyPr wrap="square" rtlCol="0">
            <a:spAutoFit/>
          </a:bodyPr>
          <a:lstStyle/>
          <a:p>
            <a:r>
              <a:rPr lang="zh-CN" altLang="en-US" dirty="0" smtClean="0"/>
              <a:t>达成我的目标</a:t>
            </a:r>
            <a:endParaRPr lang="zh-CN" altLang="en-US" dirty="0"/>
          </a:p>
        </p:txBody>
      </p:sp>
      <p:sp>
        <p:nvSpPr>
          <p:cNvPr id="13" name="矩形 12"/>
          <p:cNvSpPr/>
          <p:nvPr/>
        </p:nvSpPr>
        <p:spPr>
          <a:xfrm>
            <a:off x="9370958"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0744434" y="3803162"/>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7983415"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C000"/>
              </a:solidFill>
            </a:endParaRPr>
          </a:p>
        </p:txBody>
      </p:sp>
      <p:sp>
        <p:nvSpPr>
          <p:cNvPr id="16" name="矩形 15"/>
          <p:cNvSpPr/>
          <p:nvPr/>
        </p:nvSpPr>
        <p:spPr>
          <a:xfrm>
            <a:off x="9373421"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10744434"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7983415" y="5843953"/>
            <a:ext cx="1254368" cy="879232"/>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zh-CN" altLang="en-US" dirty="0"/>
          </a:p>
        </p:txBody>
      </p:sp>
      <p:sp>
        <p:nvSpPr>
          <p:cNvPr id="20" name="矩形 19"/>
          <p:cNvSpPr/>
          <p:nvPr/>
        </p:nvSpPr>
        <p:spPr>
          <a:xfrm>
            <a:off x="9417852" y="581234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0758501" y="581234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173415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支配需要</a:t>
            </a:r>
            <a:r>
              <a:rPr lang="zh-CN" altLang="en-US" dirty="0" smtClean="0">
                <a:solidFill>
                  <a:srgbClr val="0070C0"/>
                </a:solidFill>
              </a:rPr>
              <a:t>权利</a:t>
            </a:r>
            <a:r>
              <a:rPr lang="en-US" altLang="zh-CN" dirty="0" smtClean="0">
                <a:solidFill>
                  <a:srgbClr val="0070C0"/>
                </a:solidFill>
              </a:rPr>
              <a:t>/</a:t>
            </a:r>
            <a:r>
              <a:rPr lang="zh-CN" altLang="en-US" dirty="0" smtClean="0">
                <a:solidFill>
                  <a:srgbClr val="0070C0"/>
                </a:solidFill>
              </a:rPr>
              <a:t>权威</a:t>
            </a:r>
            <a:endParaRPr lang="zh-CN" altLang="en-US" dirty="0">
              <a:solidFill>
                <a:srgbClr val="0070C0"/>
              </a:solidFill>
            </a:endParaRPr>
          </a:p>
        </p:txBody>
      </p:sp>
      <p:sp>
        <p:nvSpPr>
          <p:cNvPr id="3" name="内容占位符 2"/>
          <p:cNvSpPr>
            <a:spLocks noGrp="1"/>
          </p:cNvSpPr>
          <p:nvPr>
            <p:ph idx="1"/>
          </p:nvPr>
        </p:nvSpPr>
        <p:spPr>
          <a:xfrm>
            <a:off x="838200" y="1825625"/>
            <a:ext cx="9896856" cy="4351338"/>
          </a:xfrm>
        </p:spPr>
        <p:txBody>
          <a:bodyPr/>
          <a:lstStyle/>
          <a:p>
            <a:pPr marL="457200" lvl="1" indent="0">
              <a:buNone/>
            </a:pPr>
            <a:r>
              <a:rPr lang="zh-CN" altLang="en-US" dirty="0" smtClean="0"/>
              <a:t>可以运用的权利</a:t>
            </a:r>
            <a:r>
              <a:rPr lang="en-US" altLang="zh-CN" dirty="0" smtClean="0"/>
              <a:t>/</a:t>
            </a:r>
            <a:r>
              <a:rPr lang="zh-CN" altLang="en-US" dirty="0" smtClean="0"/>
              <a:t>权威来源：</a:t>
            </a:r>
            <a:endParaRPr lang="en-US" altLang="zh-CN" dirty="0" smtClean="0"/>
          </a:p>
          <a:p>
            <a:pPr lvl="2"/>
            <a:r>
              <a:rPr lang="zh-CN" altLang="en-US" dirty="0" smtClean="0"/>
              <a:t>职位</a:t>
            </a:r>
            <a:endParaRPr lang="en-US" altLang="zh-CN" dirty="0" smtClean="0"/>
          </a:p>
          <a:p>
            <a:pPr lvl="2"/>
            <a:r>
              <a:rPr lang="zh-CN" altLang="en-US" dirty="0" smtClean="0"/>
              <a:t>职权</a:t>
            </a:r>
            <a:endParaRPr lang="en-US" altLang="zh-CN" dirty="0" smtClean="0"/>
          </a:p>
          <a:p>
            <a:pPr lvl="2"/>
            <a:r>
              <a:rPr lang="zh-CN" altLang="en-US" dirty="0" smtClean="0"/>
              <a:t>后台</a:t>
            </a:r>
            <a:endParaRPr lang="en-US" altLang="zh-CN" dirty="0" smtClean="0"/>
          </a:p>
          <a:p>
            <a:pPr lvl="2"/>
            <a:r>
              <a:rPr lang="zh-CN" altLang="en-US" dirty="0"/>
              <a:t>借力</a:t>
            </a:r>
            <a:r>
              <a:rPr lang="zh-CN" altLang="en-US" dirty="0" smtClean="0"/>
              <a:t>使力</a:t>
            </a:r>
            <a:endParaRPr lang="en-US" altLang="zh-CN" dirty="0" smtClean="0"/>
          </a:p>
          <a:p>
            <a:pPr lvl="2"/>
            <a:r>
              <a:rPr lang="zh-CN" altLang="en-US" dirty="0" smtClean="0"/>
              <a:t>结盟，聚沙成塔</a:t>
            </a:r>
            <a:endParaRPr lang="en-US" altLang="zh-CN" dirty="0" smtClean="0"/>
          </a:p>
          <a:p>
            <a:pPr lvl="2"/>
            <a:r>
              <a:rPr lang="zh-CN" altLang="en-US" dirty="0" smtClean="0"/>
              <a:t>气势</a:t>
            </a:r>
            <a:endParaRPr lang="en-US" altLang="zh-CN" dirty="0" smtClean="0"/>
          </a:p>
          <a:p>
            <a:pPr lvl="2"/>
            <a:r>
              <a:rPr lang="zh-CN" altLang="en-US" dirty="0">
                <a:solidFill>
                  <a:srgbClr val="FF0000"/>
                </a:solidFill>
              </a:rPr>
              <a:t>豁出去</a:t>
            </a:r>
            <a:endParaRPr lang="zh-CN" altLang="en-US" dirty="0" smtClean="0">
              <a:solidFill>
                <a:srgbClr val="FF0000"/>
              </a:solidFill>
            </a:endParaRP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80304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B-1 </a:t>
            </a:r>
            <a:r>
              <a:rPr lang="zh-CN" altLang="en-US" dirty="0" smtClean="0"/>
              <a:t>依据规则</a:t>
            </a:r>
            <a:endParaRPr lang="zh-CN" altLang="en-US" dirty="0"/>
          </a:p>
        </p:txBody>
      </p:sp>
      <p:sp>
        <p:nvSpPr>
          <p:cNvPr id="3" name="内容占位符 2"/>
          <p:cNvSpPr>
            <a:spLocks noGrp="1"/>
          </p:cNvSpPr>
          <p:nvPr>
            <p:ph idx="1"/>
          </p:nvPr>
        </p:nvSpPr>
        <p:spPr>
          <a:xfrm>
            <a:off x="838200" y="1825625"/>
            <a:ext cx="6359182" cy="4351338"/>
          </a:xfrm>
        </p:spPr>
        <p:txBody>
          <a:bodyPr>
            <a:normAutofit/>
          </a:bodyPr>
          <a:lstStyle/>
          <a:p>
            <a:pPr marL="457200" lvl="1" indent="0">
              <a:buNone/>
            </a:pPr>
            <a:r>
              <a:rPr lang="zh-CN" altLang="en-US" dirty="0" smtClean="0"/>
              <a:t>运用重点：</a:t>
            </a:r>
            <a:endParaRPr lang="en-US" altLang="zh-CN" dirty="0" smtClean="0"/>
          </a:p>
          <a:p>
            <a:pPr lvl="2"/>
            <a:r>
              <a:rPr lang="zh-CN" altLang="en-US" dirty="0" smtClean="0"/>
              <a:t>双方事前一致同意的某种规则，作为选择裁决的依据</a:t>
            </a:r>
            <a:endParaRPr lang="en-US" altLang="zh-CN" dirty="0" smtClean="0"/>
          </a:p>
          <a:p>
            <a:pPr lvl="2"/>
            <a:r>
              <a:rPr lang="zh-CN" altLang="en-US" dirty="0" smtClean="0"/>
              <a:t>方案的选择不能使用权威或者多数投票的形式决定，必须得到相关利益方的一致同意</a:t>
            </a:r>
            <a:endParaRPr lang="en-US" altLang="zh-CN" dirty="0" smtClean="0"/>
          </a:p>
          <a:p>
            <a:pPr marL="457200" lvl="1" indent="0">
              <a:buNone/>
            </a:pPr>
            <a:endParaRPr lang="en-US" altLang="zh-CN" dirty="0" smtClean="0"/>
          </a:p>
          <a:p>
            <a:pPr marL="457200" lvl="1" indent="0">
              <a:buNone/>
            </a:pPr>
            <a:r>
              <a:rPr lang="zh-CN" altLang="en-US" dirty="0" smtClean="0"/>
              <a:t>应用时机：</a:t>
            </a:r>
            <a:endParaRPr lang="en-US" altLang="zh-CN" dirty="0" smtClean="0"/>
          </a:p>
          <a:p>
            <a:pPr marL="914400" lvl="2" indent="0">
              <a:buNone/>
            </a:pPr>
            <a:r>
              <a:rPr lang="zh-CN" altLang="en-US" dirty="0" smtClean="0"/>
              <a:t>双方势均力敌，或者方案各有高下，无法分辨出孰优孰劣，而</a:t>
            </a:r>
            <a:r>
              <a:rPr lang="zh-CN" altLang="en-US" dirty="0" smtClean="0">
                <a:solidFill>
                  <a:srgbClr val="FF0000"/>
                </a:solidFill>
              </a:rPr>
              <a:t>眼前必须做出决定时</a:t>
            </a:r>
            <a:endParaRPr lang="en-US" altLang="zh-CN" dirty="0" smtClean="0">
              <a:solidFill>
                <a:srgbClr val="FF0000"/>
              </a:solidFill>
            </a:endParaRP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7983415" y="3774831"/>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a:off x="8159259" y="3421326"/>
            <a:ext cx="3464171" cy="1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584537" y="4001294"/>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flipH="1">
            <a:off x="9237783" y="3067480"/>
            <a:ext cx="2385647" cy="369332"/>
          </a:xfrm>
          <a:prstGeom prst="rect">
            <a:avLst/>
          </a:prstGeom>
          <a:noFill/>
        </p:spPr>
        <p:txBody>
          <a:bodyPr wrap="square" rtlCol="0">
            <a:spAutoFit/>
          </a:bodyPr>
          <a:lstStyle/>
          <a:p>
            <a:r>
              <a:rPr lang="zh-CN" altLang="en-US" dirty="0" smtClean="0"/>
              <a:t>满足对方期望</a:t>
            </a:r>
            <a:endParaRPr lang="zh-CN" altLang="en-US" dirty="0"/>
          </a:p>
        </p:txBody>
      </p:sp>
      <p:sp>
        <p:nvSpPr>
          <p:cNvPr id="12" name="文本框 11"/>
          <p:cNvSpPr txBox="1"/>
          <p:nvPr/>
        </p:nvSpPr>
        <p:spPr>
          <a:xfrm>
            <a:off x="7004421" y="4422638"/>
            <a:ext cx="451338" cy="1754326"/>
          </a:xfrm>
          <a:prstGeom prst="rect">
            <a:avLst/>
          </a:prstGeom>
          <a:noFill/>
        </p:spPr>
        <p:txBody>
          <a:bodyPr wrap="square" rtlCol="0">
            <a:spAutoFit/>
          </a:bodyPr>
          <a:lstStyle/>
          <a:p>
            <a:r>
              <a:rPr lang="zh-CN" altLang="en-US" dirty="0" smtClean="0"/>
              <a:t>达成我的目标</a:t>
            </a:r>
            <a:endParaRPr lang="zh-CN" altLang="en-US" dirty="0"/>
          </a:p>
        </p:txBody>
      </p:sp>
      <p:sp>
        <p:nvSpPr>
          <p:cNvPr id="13" name="矩形 12"/>
          <p:cNvSpPr/>
          <p:nvPr/>
        </p:nvSpPr>
        <p:spPr>
          <a:xfrm>
            <a:off x="9370958"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0744434" y="3803162"/>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7983415"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C000"/>
              </a:solidFill>
            </a:endParaRPr>
          </a:p>
        </p:txBody>
      </p:sp>
      <p:sp>
        <p:nvSpPr>
          <p:cNvPr id="16" name="矩形 15"/>
          <p:cNvSpPr/>
          <p:nvPr/>
        </p:nvSpPr>
        <p:spPr>
          <a:xfrm>
            <a:off x="9373421"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10744434"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7983415" y="5843953"/>
            <a:ext cx="1254368" cy="879232"/>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zh-CN" altLang="en-US" dirty="0"/>
          </a:p>
        </p:txBody>
      </p:sp>
      <p:sp>
        <p:nvSpPr>
          <p:cNvPr id="20" name="矩形 19"/>
          <p:cNvSpPr/>
          <p:nvPr/>
        </p:nvSpPr>
        <p:spPr>
          <a:xfrm>
            <a:off x="9417852" y="5812340"/>
            <a:ext cx="1254368" cy="8792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0758501" y="581234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7277927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B-1 </a:t>
            </a:r>
            <a:r>
              <a:rPr lang="zh-CN" altLang="en-US" dirty="0" smtClean="0"/>
              <a:t>依据规则</a:t>
            </a:r>
            <a:endParaRPr lang="zh-CN" altLang="en-US" dirty="0"/>
          </a:p>
        </p:txBody>
      </p:sp>
      <p:sp>
        <p:nvSpPr>
          <p:cNvPr id="3" name="内容占位符 2"/>
          <p:cNvSpPr>
            <a:spLocks noGrp="1"/>
          </p:cNvSpPr>
          <p:nvPr>
            <p:ph idx="1"/>
          </p:nvPr>
        </p:nvSpPr>
        <p:spPr>
          <a:xfrm>
            <a:off x="838200" y="1825625"/>
            <a:ext cx="9896856" cy="4351338"/>
          </a:xfrm>
        </p:spPr>
        <p:txBody>
          <a:bodyPr/>
          <a:lstStyle/>
          <a:p>
            <a:pPr marL="457200" lvl="1" indent="0">
              <a:buNone/>
            </a:pPr>
            <a:r>
              <a:rPr lang="zh-CN" altLang="en-US" dirty="0" smtClean="0"/>
              <a:t>运用步骤：</a:t>
            </a:r>
            <a:endParaRPr lang="en-US" altLang="zh-CN" dirty="0" smtClean="0"/>
          </a:p>
          <a:p>
            <a:pPr lvl="2"/>
            <a:r>
              <a:rPr lang="zh-CN" altLang="en-US" dirty="0" smtClean="0"/>
              <a:t>共识：双方都同意以制定某种规则处理冲突</a:t>
            </a:r>
            <a:endParaRPr lang="en-US" altLang="zh-CN" dirty="0" smtClean="0"/>
          </a:p>
          <a:p>
            <a:pPr lvl="2"/>
            <a:r>
              <a:rPr lang="zh-CN" altLang="en-US" dirty="0" smtClean="0"/>
              <a:t>选择：双方一起决定用何种规则</a:t>
            </a:r>
            <a:endParaRPr lang="en-US" altLang="zh-CN" dirty="0" smtClean="0"/>
          </a:p>
          <a:p>
            <a:pPr lvl="2"/>
            <a:r>
              <a:rPr lang="zh-CN" altLang="en-US" dirty="0" smtClean="0"/>
              <a:t>承诺：双方必须支持规则的结果</a:t>
            </a:r>
            <a:endParaRPr lang="en-US" altLang="zh-CN" dirty="0" smtClean="0"/>
          </a:p>
          <a:p>
            <a:pPr lvl="2"/>
            <a:r>
              <a:rPr lang="zh-CN" altLang="en-US" dirty="0" smtClean="0"/>
              <a:t>约束：必要时，制定违反承诺的惩罚条款或者指定公正第三方（有权威者）仲裁</a:t>
            </a: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5735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写在</a:t>
            </a:r>
            <a:r>
              <a:rPr lang="zh-CN" altLang="en-US" dirty="0" smtClean="0"/>
              <a:t>开始之前</a:t>
            </a:r>
            <a:endParaRPr lang="zh-CN" altLang="en-US" dirty="0"/>
          </a:p>
        </p:txBody>
      </p:sp>
      <p:sp>
        <p:nvSpPr>
          <p:cNvPr id="3" name="内容占位符 2"/>
          <p:cNvSpPr>
            <a:spLocks noGrp="1"/>
          </p:cNvSpPr>
          <p:nvPr>
            <p:ph idx="1"/>
          </p:nvPr>
        </p:nvSpPr>
        <p:spPr>
          <a:xfrm>
            <a:off x="838200" y="1825625"/>
            <a:ext cx="9896856" cy="4351338"/>
          </a:xfrm>
        </p:spPr>
        <p:txBody>
          <a:bodyPr>
            <a:normAutofit/>
          </a:bodyPr>
          <a:lstStyle/>
          <a:p>
            <a:pPr marL="0" indent="0">
              <a:buNone/>
            </a:pPr>
            <a:r>
              <a:rPr lang="zh-CN" altLang="en-US" sz="2400" dirty="0" smtClean="0">
                <a:latin typeface="+mj-ea"/>
                <a:ea typeface="+mj-ea"/>
              </a:rPr>
              <a:t>什么是跨部门？</a:t>
            </a:r>
            <a:endParaRPr lang="en-US" altLang="zh-CN" sz="2400" dirty="0" smtClean="0">
              <a:latin typeface="+mj-ea"/>
              <a:ea typeface="+mj-ea"/>
            </a:endParaRPr>
          </a:p>
          <a:p>
            <a:pPr marL="0" indent="0">
              <a:buNone/>
            </a:pPr>
            <a:endParaRPr lang="en-US" altLang="zh-CN" sz="2400" dirty="0">
              <a:latin typeface="+mj-ea"/>
              <a:ea typeface="+mj-ea"/>
            </a:endParaRPr>
          </a:p>
          <a:p>
            <a:pPr marL="0" indent="0">
              <a:buNone/>
            </a:pPr>
            <a:r>
              <a:rPr lang="zh-CN" altLang="en-US" sz="2400" dirty="0" smtClean="0">
                <a:latin typeface="+mj-ea"/>
                <a:ea typeface="+mj-ea"/>
              </a:rPr>
              <a:t>什么是沟通？</a:t>
            </a:r>
            <a:endParaRPr lang="en-US" altLang="zh-CN" sz="2400" dirty="0" smtClean="0">
              <a:latin typeface="+mj-ea"/>
              <a:ea typeface="+mj-ea"/>
            </a:endParaRPr>
          </a:p>
          <a:p>
            <a:pPr marL="0" indent="0">
              <a:buNone/>
            </a:pPr>
            <a:endParaRPr lang="en-US" altLang="zh-CN" sz="2400" dirty="0">
              <a:latin typeface="+mj-ea"/>
              <a:ea typeface="+mj-ea"/>
            </a:endParaRPr>
          </a:p>
          <a:p>
            <a:pPr marL="0" indent="0">
              <a:buNone/>
            </a:pPr>
            <a:r>
              <a:rPr lang="zh-CN" altLang="en-US" sz="2400" dirty="0" smtClean="0">
                <a:latin typeface="+mj-ea"/>
                <a:ea typeface="+mj-ea"/>
              </a:rPr>
              <a:t>什么是跨部门沟通？</a:t>
            </a:r>
            <a:endParaRPr lang="zh-CN" altLang="en-US" sz="2400" dirty="0">
              <a:latin typeface="+mj-ea"/>
              <a:ea typeface="+mj-ea"/>
            </a:endParaRP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14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5503735" y="1604964"/>
            <a:ext cx="6372225" cy="3048000"/>
          </a:xfrm>
          <a:prstGeom prst="rect">
            <a:avLst/>
          </a:prstGeom>
        </p:spPr>
      </p:pic>
    </p:spTree>
    <p:extLst>
      <p:ext uri="{BB962C8B-B14F-4D97-AF65-F5344CB8AC3E}">
        <p14:creationId xmlns:p14="http://schemas.microsoft.com/office/powerpoint/2010/main" val="1981855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B-2 </a:t>
            </a:r>
            <a:r>
              <a:rPr lang="zh-CN" altLang="en-US" dirty="0" smtClean="0"/>
              <a:t>共存</a:t>
            </a:r>
            <a:endParaRPr lang="zh-CN" altLang="en-US" dirty="0"/>
          </a:p>
        </p:txBody>
      </p:sp>
      <p:sp>
        <p:nvSpPr>
          <p:cNvPr id="3" name="内容占位符 2"/>
          <p:cNvSpPr>
            <a:spLocks noGrp="1"/>
          </p:cNvSpPr>
          <p:nvPr>
            <p:ph idx="1"/>
          </p:nvPr>
        </p:nvSpPr>
        <p:spPr>
          <a:xfrm>
            <a:off x="838200" y="1825625"/>
            <a:ext cx="6359182" cy="4351338"/>
          </a:xfrm>
        </p:spPr>
        <p:txBody>
          <a:bodyPr>
            <a:normAutofit/>
          </a:bodyPr>
          <a:lstStyle/>
          <a:p>
            <a:pPr marL="457200" lvl="1" indent="0">
              <a:buNone/>
            </a:pPr>
            <a:r>
              <a:rPr lang="zh-CN" altLang="en-US" dirty="0" smtClean="0"/>
              <a:t>运用重点：</a:t>
            </a:r>
            <a:endParaRPr lang="en-US" altLang="zh-CN" dirty="0" smtClean="0"/>
          </a:p>
          <a:p>
            <a:pPr lvl="2"/>
            <a:r>
              <a:rPr lang="zh-CN" altLang="en-US" dirty="0" smtClean="0"/>
              <a:t>双方一致同意，各自执行自己的观点和方案，谁也不能干涉对方</a:t>
            </a:r>
            <a:endParaRPr lang="en-US" altLang="zh-CN" dirty="0"/>
          </a:p>
          <a:p>
            <a:pPr lvl="2"/>
            <a:r>
              <a:rPr lang="zh-CN" altLang="en-US" dirty="0" smtClean="0"/>
              <a:t>如果一定要选出一个最终方案，必须事前明确最终方案的选择标准，以示公平</a:t>
            </a:r>
            <a:endParaRPr lang="en-US" altLang="zh-CN" dirty="0" smtClean="0"/>
          </a:p>
          <a:p>
            <a:pPr marL="914400" lvl="2" indent="0">
              <a:buNone/>
            </a:pPr>
            <a:endParaRPr lang="en-US" altLang="zh-CN" dirty="0" smtClean="0"/>
          </a:p>
          <a:p>
            <a:pPr marL="457200" lvl="1" indent="0">
              <a:buNone/>
            </a:pPr>
            <a:r>
              <a:rPr lang="zh-CN" altLang="en-US" dirty="0" smtClean="0"/>
              <a:t>应用时机：</a:t>
            </a:r>
            <a:endParaRPr lang="en-US" altLang="zh-CN" dirty="0" smtClean="0"/>
          </a:p>
          <a:p>
            <a:pPr marL="914400" lvl="2" indent="0">
              <a:buNone/>
            </a:pPr>
            <a:r>
              <a:rPr lang="zh-CN" altLang="en-US" dirty="0" smtClean="0"/>
              <a:t>双方对各自方案的优越性都坚信不疑，短期内又无法达成一致，可以采用这种方式</a:t>
            </a: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7983415" y="3774831"/>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a:off x="8159259" y="3421326"/>
            <a:ext cx="3464171" cy="1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584537" y="4001294"/>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flipH="1">
            <a:off x="9237783" y="3067480"/>
            <a:ext cx="2385647" cy="369332"/>
          </a:xfrm>
          <a:prstGeom prst="rect">
            <a:avLst/>
          </a:prstGeom>
          <a:noFill/>
        </p:spPr>
        <p:txBody>
          <a:bodyPr wrap="square" rtlCol="0">
            <a:spAutoFit/>
          </a:bodyPr>
          <a:lstStyle/>
          <a:p>
            <a:r>
              <a:rPr lang="zh-CN" altLang="en-US" dirty="0" smtClean="0"/>
              <a:t>满足对方期望</a:t>
            </a:r>
            <a:endParaRPr lang="zh-CN" altLang="en-US" dirty="0"/>
          </a:p>
        </p:txBody>
      </p:sp>
      <p:sp>
        <p:nvSpPr>
          <p:cNvPr id="12" name="文本框 11"/>
          <p:cNvSpPr txBox="1"/>
          <p:nvPr/>
        </p:nvSpPr>
        <p:spPr>
          <a:xfrm>
            <a:off x="7004421" y="4422638"/>
            <a:ext cx="451338" cy="1754326"/>
          </a:xfrm>
          <a:prstGeom prst="rect">
            <a:avLst/>
          </a:prstGeom>
          <a:noFill/>
        </p:spPr>
        <p:txBody>
          <a:bodyPr wrap="square" rtlCol="0">
            <a:spAutoFit/>
          </a:bodyPr>
          <a:lstStyle/>
          <a:p>
            <a:r>
              <a:rPr lang="zh-CN" altLang="en-US" dirty="0" smtClean="0"/>
              <a:t>达成我的目标</a:t>
            </a:r>
            <a:endParaRPr lang="zh-CN" altLang="en-US" dirty="0"/>
          </a:p>
        </p:txBody>
      </p:sp>
      <p:sp>
        <p:nvSpPr>
          <p:cNvPr id="13" name="矩形 12"/>
          <p:cNvSpPr/>
          <p:nvPr/>
        </p:nvSpPr>
        <p:spPr>
          <a:xfrm>
            <a:off x="9370958"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0744434" y="3803162"/>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7983415"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C000"/>
              </a:solidFill>
            </a:endParaRPr>
          </a:p>
        </p:txBody>
      </p:sp>
      <p:sp>
        <p:nvSpPr>
          <p:cNvPr id="16" name="矩形 15"/>
          <p:cNvSpPr/>
          <p:nvPr/>
        </p:nvSpPr>
        <p:spPr>
          <a:xfrm>
            <a:off x="9373421" y="4789000"/>
            <a:ext cx="1254368" cy="8792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10744434"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7983415" y="5843953"/>
            <a:ext cx="1254368" cy="879232"/>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zh-CN" altLang="en-US" dirty="0"/>
          </a:p>
        </p:txBody>
      </p:sp>
      <p:sp>
        <p:nvSpPr>
          <p:cNvPr id="20" name="矩形 19"/>
          <p:cNvSpPr/>
          <p:nvPr/>
        </p:nvSpPr>
        <p:spPr>
          <a:xfrm>
            <a:off x="9394406" y="581234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0758501" y="581234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9479341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B-2 </a:t>
            </a:r>
            <a:r>
              <a:rPr lang="zh-CN" altLang="en-US" dirty="0" smtClean="0"/>
              <a:t>共存</a:t>
            </a:r>
            <a:endParaRPr lang="zh-CN" altLang="en-US" dirty="0"/>
          </a:p>
        </p:txBody>
      </p:sp>
      <p:sp>
        <p:nvSpPr>
          <p:cNvPr id="3" name="内容占位符 2"/>
          <p:cNvSpPr>
            <a:spLocks noGrp="1"/>
          </p:cNvSpPr>
          <p:nvPr>
            <p:ph idx="1"/>
          </p:nvPr>
        </p:nvSpPr>
        <p:spPr>
          <a:xfrm>
            <a:off x="838200" y="1825625"/>
            <a:ext cx="9896856" cy="4351338"/>
          </a:xfrm>
        </p:spPr>
        <p:txBody>
          <a:bodyPr/>
          <a:lstStyle/>
          <a:p>
            <a:pPr marL="457200" lvl="1" indent="0">
              <a:buNone/>
            </a:pPr>
            <a:r>
              <a:rPr lang="zh-CN" altLang="en-US" dirty="0" smtClean="0"/>
              <a:t>可以运用的方式</a:t>
            </a:r>
            <a:endParaRPr lang="en-US" altLang="zh-CN" dirty="0" smtClean="0"/>
          </a:p>
          <a:p>
            <a:pPr marL="457200" lvl="1" indent="0">
              <a:buNone/>
            </a:pPr>
            <a:endParaRPr lang="en-US" altLang="zh-CN" dirty="0" smtClean="0"/>
          </a:p>
          <a:p>
            <a:pPr lvl="1"/>
            <a:r>
              <a:rPr lang="zh-CN" altLang="en-US" dirty="0"/>
              <a:t>各走各</a:t>
            </a:r>
            <a:r>
              <a:rPr lang="zh-CN" altLang="en-US" dirty="0" smtClean="0"/>
              <a:t>的</a:t>
            </a:r>
            <a:r>
              <a:rPr lang="en-US" altLang="zh-CN" dirty="0" smtClean="0"/>
              <a:t>co-exist</a:t>
            </a:r>
          </a:p>
          <a:p>
            <a:pPr lvl="2"/>
            <a:r>
              <a:rPr lang="zh-CN" altLang="en-US" dirty="0" smtClean="0"/>
              <a:t>同意双方各自采取行动，尊重对方的行动空间</a:t>
            </a:r>
            <a:endParaRPr lang="en-US" altLang="zh-CN" dirty="0" smtClean="0"/>
          </a:p>
          <a:p>
            <a:pPr lvl="1"/>
            <a:r>
              <a:rPr lang="zh-CN" altLang="en-US" dirty="0" smtClean="0"/>
              <a:t>约定</a:t>
            </a:r>
            <a:r>
              <a:rPr lang="en-US" altLang="zh-CN" dirty="0" smtClean="0"/>
              <a:t>PK</a:t>
            </a:r>
          </a:p>
          <a:p>
            <a:pPr lvl="2"/>
            <a:r>
              <a:rPr lang="zh-CN" altLang="en-US" dirty="0" smtClean="0"/>
              <a:t>决定是否最后要比较</a:t>
            </a:r>
            <a:r>
              <a:rPr lang="zh-CN" altLang="en-US" dirty="0"/>
              <a:t>方案</a:t>
            </a:r>
            <a:r>
              <a:rPr lang="zh-CN" altLang="en-US" dirty="0" smtClean="0"/>
              <a:t>的优劣</a:t>
            </a:r>
            <a:endParaRPr lang="en-US" altLang="zh-CN" dirty="0" smtClean="0"/>
          </a:p>
          <a:p>
            <a:pPr lvl="2"/>
            <a:r>
              <a:rPr lang="zh-CN" altLang="en-US" dirty="0" smtClean="0"/>
              <a:t>如果必须选择一个方案作为最终结果，事先双方必须说明和同意，如何评价结果和决策方式</a:t>
            </a: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69292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B-3 </a:t>
            </a:r>
            <a:r>
              <a:rPr lang="zh-CN" altLang="en-US" dirty="0" smtClean="0"/>
              <a:t>交易</a:t>
            </a:r>
            <a:r>
              <a:rPr lang="en-US" altLang="zh-CN" dirty="0" smtClean="0"/>
              <a:t>/</a:t>
            </a:r>
            <a:r>
              <a:rPr lang="zh-CN" altLang="en-US" dirty="0" smtClean="0"/>
              <a:t>讨价还价</a:t>
            </a:r>
            <a:endParaRPr lang="zh-CN" altLang="en-US" dirty="0"/>
          </a:p>
        </p:txBody>
      </p:sp>
      <p:sp>
        <p:nvSpPr>
          <p:cNvPr id="3" name="内容占位符 2"/>
          <p:cNvSpPr>
            <a:spLocks noGrp="1"/>
          </p:cNvSpPr>
          <p:nvPr>
            <p:ph idx="1"/>
          </p:nvPr>
        </p:nvSpPr>
        <p:spPr>
          <a:xfrm>
            <a:off x="838200" y="1825625"/>
            <a:ext cx="6359182" cy="4351338"/>
          </a:xfrm>
        </p:spPr>
        <p:txBody>
          <a:bodyPr>
            <a:normAutofit/>
          </a:bodyPr>
          <a:lstStyle/>
          <a:p>
            <a:pPr marL="457200" lvl="1" indent="0">
              <a:buNone/>
            </a:pPr>
            <a:r>
              <a:rPr lang="zh-CN" altLang="en-US" dirty="0" smtClean="0"/>
              <a:t>运用重点：</a:t>
            </a:r>
            <a:endParaRPr lang="en-US" altLang="zh-CN" dirty="0" smtClean="0"/>
          </a:p>
          <a:p>
            <a:pPr lvl="2"/>
            <a:r>
              <a:rPr lang="zh-CN" altLang="en-US" dirty="0" smtClean="0"/>
              <a:t>情报：是否充分掌握对方的利益需求</a:t>
            </a:r>
            <a:endParaRPr lang="en-US" altLang="zh-CN" dirty="0"/>
          </a:p>
          <a:p>
            <a:pPr lvl="2"/>
            <a:r>
              <a:rPr lang="zh-CN" altLang="en-US" dirty="0" smtClean="0"/>
              <a:t>筹码：是否拥有对方拥有或者畏惧的资源</a:t>
            </a:r>
            <a:endParaRPr lang="en-US" altLang="zh-CN" dirty="0" smtClean="0"/>
          </a:p>
          <a:p>
            <a:pPr lvl="2"/>
            <a:r>
              <a:rPr lang="zh-CN" altLang="en-US" dirty="0" smtClean="0"/>
              <a:t>时间：哪方比较紧急达成结果？哪方不着急？</a:t>
            </a:r>
            <a:endParaRPr lang="en-US" altLang="zh-CN" dirty="0" smtClean="0"/>
          </a:p>
          <a:p>
            <a:pPr lvl="2"/>
            <a:r>
              <a:rPr lang="zh-CN" altLang="en-US" dirty="0" smtClean="0"/>
              <a:t>策略：是否灵活运用各种谈判策略</a:t>
            </a:r>
            <a:endParaRPr lang="en-US" altLang="zh-CN" dirty="0" smtClean="0"/>
          </a:p>
          <a:p>
            <a:pPr marL="914400" lvl="2" indent="0">
              <a:buNone/>
            </a:pPr>
            <a:endParaRPr lang="en-US" altLang="zh-CN" dirty="0" smtClean="0"/>
          </a:p>
          <a:p>
            <a:pPr marL="457200" lvl="1" indent="0">
              <a:buNone/>
            </a:pPr>
            <a:r>
              <a:rPr lang="zh-CN" altLang="en-US" dirty="0" smtClean="0"/>
              <a:t>应用时机：</a:t>
            </a:r>
            <a:endParaRPr lang="en-US" altLang="zh-CN" dirty="0" smtClean="0"/>
          </a:p>
          <a:p>
            <a:pPr marL="914400" lvl="2" indent="0">
              <a:buNone/>
            </a:pPr>
            <a:r>
              <a:rPr lang="zh-CN" altLang="en-US" dirty="0" smtClean="0"/>
              <a:t>双方各自做出某种程度的妥协，以迅速达成协议，而透过这种途径，双方各自取得某种程度的利益，也为对方做出让步</a:t>
            </a: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7983415" y="3774831"/>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a:off x="8159259" y="3421326"/>
            <a:ext cx="3464171" cy="1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584537" y="4001294"/>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flipH="1">
            <a:off x="9237783" y="3067480"/>
            <a:ext cx="2385647" cy="369332"/>
          </a:xfrm>
          <a:prstGeom prst="rect">
            <a:avLst/>
          </a:prstGeom>
          <a:noFill/>
        </p:spPr>
        <p:txBody>
          <a:bodyPr wrap="square" rtlCol="0">
            <a:spAutoFit/>
          </a:bodyPr>
          <a:lstStyle/>
          <a:p>
            <a:r>
              <a:rPr lang="zh-CN" altLang="en-US" dirty="0" smtClean="0"/>
              <a:t>满足对方期望</a:t>
            </a:r>
            <a:endParaRPr lang="zh-CN" altLang="en-US" dirty="0"/>
          </a:p>
        </p:txBody>
      </p:sp>
      <p:sp>
        <p:nvSpPr>
          <p:cNvPr id="12" name="文本框 11"/>
          <p:cNvSpPr txBox="1"/>
          <p:nvPr/>
        </p:nvSpPr>
        <p:spPr>
          <a:xfrm>
            <a:off x="7004421" y="4422638"/>
            <a:ext cx="451338" cy="1754326"/>
          </a:xfrm>
          <a:prstGeom prst="rect">
            <a:avLst/>
          </a:prstGeom>
          <a:noFill/>
        </p:spPr>
        <p:txBody>
          <a:bodyPr wrap="square" rtlCol="0">
            <a:spAutoFit/>
          </a:bodyPr>
          <a:lstStyle/>
          <a:p>
            <a:r>
              <a:rPr lang="zh-CN" altLang="en-US" dirty="0" smtClean="0"/>
              <a:t>达成我的目标</a:t>
            </a:r>
            <a:endParaRPr lang="zh-CN" altLang="en-US" dirty="0"/>
          </a:p>
        </p:txBody>
      </p:sp>
      <p:sp>
        <p:nvSpPr>
          <p:cNvPr id="13" name="矩形 12"/>
          <p:cNvSpPr/>
          <p:nvPr/>
        </p:nvSpPr>
        <p:spPr>
          <a:xfrm>
            <a:off x="9370958" y="3774831"/>
            <a:ext cx="1254368" cy="8792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0744434" y="3803162"/>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7983415"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C000"/>
              </a:solidFill>
            </a:endParaRPr>
          </a:p>
        </p:txBody>
      </p:sp>
      <p:sp>
        <p:nvSpPr>
          <p:cNvPr id="16" name="矩形 15"/>
          <p:cNvSpPr/>
          <p:nvPr/>
        </p:nvSpPr>
        <p:spPr>
          <a:xfrm>
            <a:off x="9373421"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10744434"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7983415" y="5843953"/>
            <a:ext cx="1254368" cy="879232"/>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zh-CN" altLang="en-US" dirty="0"/>
          </a:p>
        </p:txBody>
      </p:sp>
      <p:sp>
        <p:nvSpPr>
          <p:cNvPr id="20" name="矩形 19"/>
          <p:cNvSpPr/>
          <p:nvPr/>
        </p:nvSpPr>
        <p:spPr>
          <a:xfrm>
            <a:off x="9394406" y="581234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0758501" y="581234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流程图: 汇总连接 5"/>
          <p:cNvSpPr/>
          <p:nvPr/>
        </p:nvSpPr>
        <p:spPr>
          <a:xfrm>
            <a:off x="6330461" y="2239483"/>
            <a:ext cx="234462" cy="316523"/>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汇总连接 18"/>
          <p:cNvSpPr/>
          <p:nvPr/>
        </p:nvSpPr>
        <p:spPr>
          <a:xfrm>
            <a:off x="6752432" y="2556006"/>
            <a:ext cx="234462" cy="316523"/>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汇总连接 21"/>
          <p:cNvSpPr/>
          <p:nvPr/>
        </p:nvSpPr>
        <p:spPr>
          <a:xfrm>
            <a:off x="7112859" y="2872529"/>
            <a:ext cx="234462" cy="316523"/>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9887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C-1 </a:t>
            </a:r>
            <a:r>
              <a:rPr lang="zh-CN" altLang="en-US" dirty="0" smtClean="0"/>
              <a:t>退让</a:t>
            </a:r>
            <a:endParaRPr lang="zh-CN" altLang="en-US" dirty="0"/>
          </a:p>
        </p:txBody>
      </p:sp>
      <p:sp>
        <p:nvSpPr>
          <p:cNvPr id="3" name="内容占位符 2"/>
          <p:cNvSpPr>
            <a:spLocks noGrp="1"/>
          </p:cNvSpPr>
          <p:nvPr>
            <p:ph idx="1"/>
          </p:nvPr>
        </p:nvSpPr>
        <p:spPr>
          <a:xfrm>
            <a:off x="838200" y="1825625"/>
            <a:ext cx="6359182" cy="4351338"/>
          </a:xfrm>
        </p:spPr>
        <p:txBody>
          <a:bodyPr>
            <a:normAutofit fontScale="92500" lnSpcReduction="10000"/>
          </a:bodyPr>
          <a:lstStyle/>
          <a:p>
            <a:pPr marL="457200" lvl="1" indent="0">
              <a:buNone/>
            </a:pPr>
            <a:r>
              <a:rPr lang="zh-CN" altLang="en-US" dirty="0" smtClean="0"/>
              <a:t>运用重点：</a:t>
            </a:r>
            <a:endParaRPr lang="en-US" altLang="zh-CN" dirty="0" smtClean="0"/>
          </a:p>
          <a:p>
            <a:pPr lvl="2"/>
            <a:r>
              <a:rPr lang="zh-CN" altLang="en-US" dirty="0" smtClean="0"/>
              <a:t>不要让对方觉得自己放弃主张是很轻易的</a:t>
            </a:r>
            <a:endParaRPr lang="en-US" altLang="zh-CN" dirty="0" smtClean="0"/>
          </a:p>
          <a:p>
            <a:pPr lvl="2"/>
            <a:r>
              <a:rPr lang="zh-CN" altLang="en-US" dirty="0" smtClean="0"/>
              <a:t>让对方感觉己方是经过慎重考虑，放弃自己珍惜的事物才做出的决定</a:t>
            </a:r>
            <a:endParaRPr lang="en-US" altLang="zh-CN" dirty="0" smtClean="0"/>
          </a:p>
          <a:p>
            <a:pPr lvl="2"/>
            <a:r>
              <a:rPr lang="zh-CN" altLang="en-US" dirty="0" smtClean="0"/>
              <a:t>表明放弃自己立场是为了想与对方维系长远的关系，对方很重要等等</a:t>
            </a:r>
            <a:endParaRPr lang="en-US" altLang="zh-CN" dirty="0" smtClean="0"/>
          </a:p>
          <a:p>
            <a:pPr marL="914400" lvl="2" indent="0">
              <a:buNone/>
            </a:pPr>
            <a:endParaRPr lang="en-US" altLang="zh-CN" dirty="0" smtClean="0"/>
          </a:p>
          <a:p>
            <a:pPr marL="457200" lvl="1" indent="0">
              <a:buNone/>
            </a:pPr>
            <a:r>
              <a:rPr lang="zh-CN" altLang="en-US" dirty="0" smtClean="0"/>
              <a:t>应用时机：</a:t>
            </a:r>
            <a:endParaRPr lang="en-US" altLang="zh-CN" dirty="0" smtClean="0"/>
          </a:p>
          <a:p>
            <a:pPr marL="914400" lvl="2" indent="0">
              <a:buNone/>
            </a:pPr>
            <a:r>
              <a:rPr lang="zh-CN" altLang="en-US" dirty="0" smtClean="0"/>
              <a:t>双方争论的问题对对方很重要，对己方不是特别重要，如果己方不反对可以为己方争取额外的利益时，退让是可选策略之一。</a:t>
            </a:r>
            <a:endParaRPr lang="en-US" altLang="zh-CN" dirty="0" smtClean="0"/>
          </a:p>
          <a:p>
            <a:pPr lvl="3"/>
            <a:r>
              <a:rPr lang="zh-CN" altLang="en-US" dirty="0"/>
              <a:t>退一</a:t>
            </a:r>
            <a:r>
              <a:rPr lang="zh-CN" altLang="en-US" dirty="0" smtClean="0"/>
              <a:t>步海阔天空</a:t>
            </a:r>
            <a:endParaRPr lang="en-US" altLang="zh-CN" dirty="0" smtClean="0"/>
          </a:p>
          <a:p>
            <a:pPr lvl="3"/>
            <a:r>
              <a:rPr lang="zh-CN" altLang="en-US" dirty="0" smtClean="0"/>
              <a:t>放长线钓大鱼</a:t>
            </a:r>
            <a:endParaRPr lang="en-US" altLang="zh-CN" dirty="0" smtClean="0"/>
          </a:p>
          <a:p>
            <a:pPr lvl="3"/>
            <a:r>
              <a:rPr lang="zh-CN" altLang="en-US" dirty="0" smtClean="0"/>
              <a:t>以退为进</a:t>
            </a:r>
            <a:endParaRPr lang="en-US" altLang="zh-CN" dirty="0" smtClean="0"/>
          </a:p>
          <a:p>
            <a:pPr lvl="3"/>
            <a:r>
              <a:rPr lang="zh-CN" altLang="en-US" dirty="0"/>
              <a:t>交</a:t>
            </a:r>
            <a:r>
              <a:rPr lang="zh-CN" altLang="en-US" dirty="0" smtClean="0"/>
              <a:t>个朋友</a:t>
            </a: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7983415" y="3774831"/>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a:off x="8159259" y="3421326"/>
            <a:ext cx="3464171" cy="1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584537" y="4001294"/>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flipH="1">
            <a:off x="9237783" y="3067480"/>
            <a:ext cx="2385647" cy="369332"/>
          </a:xfrm>
          <a:prstGeom prst="rect">
            <a:avLst/>
          </a:prstGeom>
          <a:noFill/>
        </p:spPr>
        <p:txBody>
          <a:bodyPr wrap="square" rtlCol="0">
            <a:spAutoFit/>
          </a:bodyPr>
          <a:lstStyle/>
          <a:p>
            <a:r>
              <a:rPr lang="zh-CN" altLang="en-US" dirty="0" smtClean="0"/>
              <a:t>满足对方期望</a:t>
            </a:r>
            <a:endParaRPr lang="zh-CN" altLang="en-US" dirty="0"/>
          </a:p>
        </p:txBody>
      </p:sp>
      <p:sp>
        <p:nvSpPr>
          <p:cNvPr id="12" name="文本框 11"/>
          <p:cNvSpPr txBox="1"/>
          <p:nvPr/>
        </p:nvSpPr>
        <p:spPr>
          <a:xfrm>
            <a:off x="7004421" y="4422638"/>
            <a:ext cx="451338" cy="1754326"/>
          </a:xfrm>
          <a:prstGeom prst="rect">
            <a:avLst/>
          </a:prstGeom>
          <a:noFill/>
        </p:spPr>
        <p:txBody>
          <a:bodyPr wrap="square" rtlCol="0">
            <a:spAutoFit/>
          </a:bodyPr>
          <a:lstStyle/>
          <a:p>
            <a:r>
              <a:rPr lang="zh-CN" altLang="en-US" dirty="0" smtClean="0"/>
              <a:t>达成我的目标</a:t>
            </a:r>
            <a:endParaRPr lang="zh-CN" altLang="en-US" dirty="0"/>
          </a:p>
        </p:txBody>
      </p:sp>
      <p:sp>
        <p:nvSpPr>
          <p:cNvPr id="13" name="矩形 12"/>
          <p:cNvSpPr/>
          <p:nvPr/>
        </p:nvSpPr>
        <p:spPr>
          <a:xfrm>
            <a:off x="9370958"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0744434" y="3803162"/>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7983415"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C000"/>
              </a:solidFill>
            </a:endParaRPr>
          </a:p>
        </p:txBody>
      </p:sp>
      <p:sp>
        <p:nvSpPr>
          <p:cNvPr id="16" name="矩形 15"/>
          <p:cNvSpPr/>
          <p:nvPr/>
        </p:nvSpPr>
        <p:spPr>
          <a:xfrm>
            <a:off x="9373421"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10744434" y="4789000"/>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7983415" y="5843953"/>
            <a:ext cx="1254368" cy="879232"/>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zh-CN" altLang="en-US" dirty="0"/>
          </a:p>
        </p:txBody>
      </p:sp>
      <p:sp>
        <p:nvSpPr>
          <p:cNvPr id="20" name="矩形 19"/>
          <p:cNvSpPr/>
          <p:nvPr/>
        </p:nvSpPr>
        <p:spPr>
          <a:xfrm>
            <a:off x="9394406" y="581234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0758501" y="5812340"/>
            <a:ext cx="1254368" cy="8792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0783059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C-1 </a:t>
            </a:r>
            <a:r>
              <a:rPr lang="zh-CN" altLang="en-US" dirty="0"/>
              <a:t>退让</a:t>
            </a:r>
          </a:p>
        </p:txBody>
      </p:sp>
      <p:sp>
        <p:nvSpPr>
          <p:cNvPr id="3" name="内容占位符 2"/>
          <p:cNvSpPr>
            <a:spLocks noGrp="1"/>
          </p:cNvSpPr>
          <p:nvPr>
            <p:ph idx="1"/>
          </p:nvPr>
        </p:nvSpPr>
        <p:spPr>
          <a:xfrm>
            <a:off x="838200" y="1825625"/>
            <a:ext cx="9896856" cy="4351338"/>
          </a:xfrm>
        </p:spPr>
        <p:txBody>
          <a:bodyPr/>
          <a:lstStyle/>
          <a:p>
            <a:pPr marL="457200" lvl="1" indent="0">
              <a:buNone/>
            </a:pPr>
            <a:r>
              <a:rPr lang="zh-CN" altLang="en-US" dirty="0" smtClean="0"/>
              <a:t>运用步骤：</a:t>
            </a:r>
            <a:endParaRPr lang="en-US" altLang="zh-CN" dirty="0" smtClean="0"/>
          </a:p>
          <a:p>
            <a:pPr lvl="2"/>
            <a:r>
              <a:rPr lang="zh-CN" altLang="en-US" dirty="0" smtClean="0"/>
              <a:t>开场：这个问题我挣扎很久，对我而言实在是不容易的决定</a:t>
            </a:r>
            <a:r>
              <a:rPr lang="en-US" altLang="zh-CN" dirty="0" smtClean="0"/>
              <a:t>……</a:t>
            </a:r>
          </a:p>
          <a:p>
            <a:pPr lvl="2"/>
            <a:r>
              <a:rPr lang="zh-CN" altLang="en-US" dirty="0" smtClean="0"/>
              <a:t>表白：但是，考虑到我们的长久友谊，几经考虑，我决定</a:t>
            </a:r>
            <a:r>
              <a:rPr lang="en-US" altLang="zh-CN" dirty="0" smtClean="0"/>
              <a:t>……</a:t>
            </a:r>
          </a:p>
          <a:p>
            <a:pPr lvl="2"/>
            <a:r>
              <a:rPr lang="zh-CN" altLang="en-US" dirty="0" smtClean="0"/>
              <a:t>强调：做出这个决定实在不容易，这给我带来很大的损失，这些是我很在乎的</a:t>
            </a:r>
            <a:r>
              <a:rPr lang="en-US" altLang="zh-CN" dirty="0" smtClean="0"/>
              <a:t>……</a:t>
            </a:r>
          </a:p>
          <a:p>
            <a:pPr lvl="2"/>
            <a:r>
              <a:rPr lang="zh-CN" altLang="en-US" dirty="0" smtClean="0"/>
              <a:t>结尾：我希望这样的结果可以为这几次的讨论画上好的句号，也为我们双方未来的合作开启更良好的合作关系</a:t>
            </a:r>
            <a:r>
              <a:rPr lang="en-US" altLang="zh-CN" dirty="0" smtClean="0"/>
              <a:t>……</a:t>
            </a:r>
            <a:endParaRPr lang="zh-CN" altLang="en-US"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52921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C-2 </a:t>
            </a:r>
            <a:r>
              <a:rPr lang="zh-CN" altLang="en-US" dirty="0" smtClean="0"/>
              <a:t>放手</a:t>
            </a:r>
            <a:endParaRPr lang="zh-CN" altLang="en-US" dirty="0"/>
          </a:p>
        </p:txBody>
      </p:sp>
      <p:sp>
        <p:nvSpPr>
          <p:cNvPr id="3" name="内容占位符 2"/>
          <p:cNvSpPr>
            <a:spLocks noGrp="1"/>
          </p:cNvSpPr>
          <p:nvPr>
            <p:ph idx="1"/>
          </p:nvPr>
        </p:nvSpPr>
        <p:spPr>
          <a:xfrm>
            <a:off x="838200" y="1825625"/>
            <a:ext cx="6359182" cy="4351338"/>
          </a:xfrm>
        </p:spPr>
        <p:txBody>
          <a:bodyPr>
            <a:normAutofit/>
          </a:bodyPr>
          <a:lstStyle/>
          <a:p>
            <a:pPr marL="457200" lvl="1" indent="0">
              <a:buNone/>
            </a:pPr>
            <a:r>
              <a:rPr lang="zh-CN" altLang="en-US" dirty="0" smtClean="0"/>
              <a:t>运用重点：</a:t>
            </a:r>
            <a:endParaRPr lang="en-US" altLang="zh-CN" dirty="0" smtClean="0"/>
          </a:p>
          <a:p>
            <a:pPr lvl="2"/>
            <a:r>
              <a:rPr lang="zh-CN" altLang="en-US" dirty="0" smtClean="0"/>
              <a:t>决定下放的权限范围</a:t>
            </a:r>
            <a:endParaRPr lang="en-US" altLang="zh-CN" dirty="0" smtClean="0"/>
          </a:p>
          <a:p>
            <a:pPr lvl="2"/>
            <a:r>
              <a:rPr lang="zh-CN" altLang="en-US" dirty="0" smtClean="0"/>
              <a:t>明确对方可以自主决策的界限</a:t>
            </a:r>
            <a:endParaRPr lang="en-US" altLang="zh-CN" dirty="0" smtClean="0"/>
          </a:p>
          <a:p>
            <a:pPr lvl="2"/>
            <a:r>
              <a:rPr lang="zh-CN" altLang="en-US" dirty="0"/>
              <a:t>必要</a:t>
            </a:r>
            <a:r>
              <a:rPr lang="zh-CN" altLang="en-US" dirty="0" smtClean="0"/>
              <a:t>时，明确双方必须讨论追踪的里程碑或者时间点</a:t>
            </a:r>
            <a:endParaRPr lang="en-US" altLang="zh-CN" dirty="0" smtClean="0"/>
          </a:p>
          <a:p>
            <a:pPr marL="914400" lvl="2" indent="0">
              <a:buNone/>
            </a:pPr>
            <a:endParaRPr lang="en-US" altLang="zh-CN" dirty="0" smtClean="0"/>
          </a:p>
          <a:p>
            <a:pPr marL="457200" lvl="1" indent="0">
              <a:buNone/>
            </a:pPr>
            <a:r>
              <a:rPr lang="zh-CN" altLang="en-US" dirty="0" smtClean="0"/>
              <a:t>应用时机：</a:t>
            </a:r>
            <a:endParaRPr lang="en-US" altLang="zh-CN" dirty="0" smtClean="0"/>
          </a:p>
          <a:p>
            <a:pPr marL="914400" lvl="2" indent="0">
              <a:buNone/>
            </a:pPr>
            <a:r>
              <a:rPr lang="zh-CN" altLang="en-US" dirty="0" smtClean="0"/>
              <a:t>当冲突一方拥有较多的权力，而他选择相信对方的能力以及判断时，可以向对方说明放弃一定的控制和下放权限，让对方有自主实展的空间。</a:t>
            </a: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7983415" y="3774831"/>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a:off x="8159259" y="3421326"/>
            <a:ext cx="3464171" cy="1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584537" y="4001294"/>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flipH="1">
            <a:off x="9237783" y="3067480"/>
            <a:ext cx="2385647" cy="369332"/>
          </a:xfrm>
          <a:prstGeom prst="rect">
            <a:avLst/>
          </a:prstGeom>
          <a:noFill/>
        </p:spPr>
        <p:txBody>
          <a:bodyPr wrap="square" rtlCol="0">
            <a:spAutoFit/>
          </a:bodyPr>
          <a:lstStyle/>
          <a:p>
            <a:r>
              <a:rPr lang="zh-CN" altLang="en-US" dirty="0" smtClean="0"/>
              <a:t>满足对方期望</a:t>
            </a:r>
            <a:endParaRPr lang="zh-CN" altLang="en-US" dirty="0"/>
          </a:p>
        </p:txBody>
      </p:sp>
      <p:sp>
        <p:nvSpPr>
          <p:cNvPr id="12" name="文本框 11"/>
          <p:cNvSpPr txBox="1"/>
          <p:nvPr/>
        </p:nvSpPr>
        <p:spPr>
          <a:xfrm>
            <a:off x="7004421" y="4422638"/>
            <a:ext cx="451338" cy="1754326"/>
          </a:xfrm>
          <a:prstGeom prst="rect">
            <a:avLst/>
          </a:prstGeom>
          <a:noFill/>
        </p:spPr>
        <p:txBody>
          <a:bodyPr wrap="square" rtlCol="0">
            <a:spAutoFit/>
          </a:bodyPr>
          <a:lstStyle/>
          <a:p>
            <a:r>
              <a:rPr lang="zh-CN" altLang="en-US" dirty="0" smtClean="0"/>
              <a:t>达成我的目标</a:t>
            </a:r>
            <a:endParaRPr lang="zh-CN" altLang="en-US" dirty="0"/>
          </a:p>
        </p:txBody>
      </p:sp>
      <p:sp>
        <p:nvSpPr>
          <p:cNvPr id="13" name="矩形 12"/>
          <p:cNvSpPr/>
          <p:nvPr/>
        </p:nvSpPr>
        <p:spPr>
          <a:xfrm>
            <a:off x="9370958"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0744434" y="3803162"/>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7983415"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C000"/>
              </a:solidFill>
            </a:endParaRPr>
          </a:p>
        </p:txBody>
      </p:sp>
      <p:sp>
        <p:nvSpPr>
          <p:cNvPr id="16" name="矩形 15"/>
          <p:cNvSpPr/>
          <p:nvPr/>
        </p:nvSpPr>
        <p:spPr>
          <a:xfrm>
            <a:off x="9373421"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10744434" y="4789000"/>
            <a:ext cx="1254368" cy="8792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7983415" y="5843953"/>
            <a:ext cx="1254368" cy="879232"/>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zh-CN" altLang="en-US" dirty="0"/>
          </a:p>
        </p:txBody>
      </p:sp>
      <p:sp>
        <p:nvSpPr>
          <p:cNvPr id="20" name="矩形 19"/>
          <p:cNvSpPr/>
          <p:nvPr/>
        </p:nvSpPr>
        <p:spPr>
          <a:xfrm>
            <a:off x="9394406" y="581234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0758501" y="581234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5791200" y="1441938"/>
            <a:ext cx="2192215" cy="584775"/>
          </a:xfrm>
          <a:prstGeom prst="rect">
            <a:avLst/>
          </a:prstGeom>
          <a:noFill/>
        </p:spPr>
        <p:txBody>
          <a:bodyPr wrap="square" rtlCol="0">
            <a:spAutoFit/>
          </a:bodyPr>
          <a:lstStyle/>
          <a:p>
            <a:r>
              <a:rPr lang="zh-CN" altLang="en-US" sz="3200" dirty="0" smtClean="0">
                <a:solidFill>
                  <a:srgbClr val="FF0000"/>
                </a:solidFill>
                <a:latin typeface="微软雅黑" panose="020B0503020204020204" pitchFamily="34" charset="-122"/>
                <a:ea typeface="微软雅黑" panose="020B0503020204020204" pitchFamily="34" charset="-122"/>
              </a:rPr>
              <a:t>有限退让</a:t>
            </a:r>
            <a:endParaRPr lang="zh-CN" altLang="en-US" sz="32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61263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C-2 </a:t>
            </a:r>
            <a:r>
              <a:rPr lang="zh-CN" altLang="en-US" dirty="0" smtClean="0"/>
              <a:t>放手</a:t>
            </a:r>
            <a:endParaRPr lang="zh-CN" altLang="en-US" dirty="0"/>
          </a:p>
        </p:txBody>
      </p:sp>
      <p:sp>
        <p:nvSpPr>
          <p:cNvPr id="3" name="内容占位符 2"/>
          <p:cNvSpPr>
            <a:spLocks noGrp="1"/>
          </p:cNvSpPr>
          <p:nvPr>
            <p:ph idx="1"/>
          </p:nvPr>
        </p:nvSpPr>
        <p:spPr>
          <a:xfrm>
            <a:off x="838200" y="1825625"/>
            <a:ext cx="9896856" cy="4351338"/>
          </a:xfrm>
        </p:spPr>
        <p:txBody>
          <a:bodyPr/>
          <a:lstStyle/>
          <a:p>
            <a:pPr marL="457200" lvl="1" indent="0">
              <a:buNone/>
            </a:pPr>
            <a:r>
              <a:rPr lang="zh-CN" altLang="en-US" dirty="0" smtClean="0"/>
              <a:t>可以运用的方式：</a:t>
            </a:r>
            <a:endParaRPr lang="en-US" altLang="zh-CN" dirty="0" smtClean="0"/>
          </a:p>
          <a:p>
            <a:pPr lvl="2"/>
            <a:r>
              <a:rPr lang="zh-CN" altLang="en-US" dirty="0" smtClean="0"/>
              <a:t>说明放手的原由、目标</a:t>
            </a:r>
            <a:endParaRPr lang="en-US" altLang="zh-CN" dirty="0" smtClean="0"/>
          </a:p>
          <a:p>
            <a:pPr lvl="2"/>
            <a:r>
              <a:rPr lang="zh-CN" altLang="en-US" dirty="0" smtClean="0"/>
              <a:t>明确即将授予对方权力的权限范围</a:t>
            </a:r>
            <a:endParaRPr lang="en-US" altLang="zh-CN" dirty="0" smtClean="0"/>
          </a:p>
          <a:p>
            <a:pPr lvl="2"/>
            <a:r>
              <a:rPr lang="zh-CN" altLang="en-US" dirty="0" smtClean="0"/>
              <a:t>明确将提供的支持、资源</a:t>
            </a:r>
            <a:endParaRPr lang="en-US" altLang="zh-CN" dirty="0" smtClean="0"/>
          </a:p>
          <a:p>
            <a:pPr lvl="2"/>
            <a:r>
              <a:rPr lang="zh-CN" altLang="en-US" dirty="0" smtClean="0"/>
              <a:t>讨论潜在的可能问题</a:t>
            </a:r>
            <a:endParaRPr lang="en-US" altLang="zh-CN" dirty="0" smtClean="0"/>
          </a:p>
          <a:p>
            <a:pPr lvl="2"/>
            <a:r>
              <a:rPr lang="zh-CN" altLang="en-US" dirty="0" smtClean="0"/>
              <a:t>建立后续追踪监督的里程碑</a:t>
            </a:r>
            <a:endParaRPr lang="en-US" altLang="zh-CN" dirty="0" smtClean="0"/>
          </a:p>
          <a:p>
            <a:pPr lvl="2"/>
            <a:r>
              <a:rPr lang="zh-CN" altLang="en-US" dirty="0" smtClean="0"/>
              <a:t>明确表现好坏的可能利益和后果</a:t>
            </a:r>
            <a:endParaRPr lang="en-US" altLang="zh-CN" dirty="0" smtClean="0"/>
          </a:p>
          <a:p>
            <a:pPr lvl="2"/>
            <a:r>
              <a:rPr lang="zh-CN" altLang="en-US" dirty="0" smtClean="0"/>
              <a:t>邀请对方做出承诺</a:t>
            </a: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78186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C-3 </a:t>
            </a:r>
            <a:r>
              <a:rPr lang="zh-CN" altLang="en-US" dirty="0" smtClean="0"/>
              <a:t>合作</a:t>
            </a:r>
            <a:endParaRPr lang="zh-CN" altLang="en-US" dirty="0"/>
          </a:p>
        </p:txBody>
      </p:sp>
      <p:sp>
        <p:nvSpPr>
          <p:cNvPr id="3" name="内容占位符 2"/>
          <p:cNvSpPr>
            <a:spLocks noGrp="1"/>
          </p:cNvSpPr>
          <p:nvPr>
            <p:ph idx="1"/>
          </p:nvPr>
        </p:nvSpPr>
        <p:spPr>
          <a:xfrm>
            <a:off x="838200" y="1825625"/>
            <a:ext cx="6359182" cy="4351338"/>
          </a:xfrm>
        </p:spPr>
        <p:txBody>
          <a:bodyPr>
            <a:normAutofit/>
          </a:bodyPr>
          <a:lstStyle/>
          <a:p>
            <a:pPr marL="457200" lvl="1" indent="0">
              <a:buNone/>
            </a:pPr>
            <a:r>
              <a:rPr lang="zh-CN" altLang="en-US" dirty="0" smtClean="0"/>
              <a:t>运用重点：</a:t>
            </a:r>
            <a:endParaRPr lang="en-US" altLang="zh-CN" dirty="0" smtClean="0"/>
          </a:p>
          <a:p>
            <a:pPr lvl="2"/>
            <a:r>
              <a:rPr lang="zh-CN" altLang="en-US" dirty="0" smtClean="0"/>
              <a:t>双方必须敞开心扉，齐心协力的去寻找能够满足双方需求，或是解决双方关心问题的最佳解决方式</a:t>
            </a:r>
            <a:endParaRPr lang="en-US" altLang="zh-CN" dirty="0" smtClean="0"/>
          </a:p>
          <a:p>
            <a:pPr lvl="2"/>
            <a:r>
              <a:rPr lang="zh-CN" altLang="en-US" dirty="0" smtClean="0"/>
              <a:t>合作模式化解冲突一般需要大量的时间，充足的信任，丰富的创意，以及熟练的沟通互动能力</a:t>
            </a:r>
            <a:endParaRPr lang="en-US" altLang="zh-CN" dirty="0" smtClean="0"/>
          </a:p>
          <a:p>
            <a:pPr marL="457200" lvl="1" indent="0">
              <a:buNone/>
            </a:pPr>
            <a:r>
              <a:rPr lang="zh-CN" altLang="en-US" dirty="0" smtClean="0"/>
              <a:t>应用时机：</a:t>
            </a:r>
            <a:endParaRPr lang="en-US" altLang="zh-CN" dirty="0" smtClean="0"/>
          </a:p>
          <a:p>
            <a:pPr lvl="2"/>
            <a:r>
              <a:rPr lang="zh-CN" altLang="en-US" dirty="0" smtClean="0"/>
              <a:t>双方关心的问题对各自都非常重要，双方也都愿意一起参与讨论解决方案</a:t>
            </a:r>
            <a:endParaRPr lang="en-US" altLang="zh-CN" dirty="0" smtClean="0"/>
          </a:p>
          <a:p>
            <a:pPr lvl="2"/>
            <a:r>
              <a:rPr lang="zh-CN" altLang="en-US" dirty="0"/>
              <a:t>另一</a:t>
            </a:r>
            <a:r>
              <a:rPr lang="zh-CN" altLang="en-US" dirty="0" smtClean="0"/>
              <a:t>种使用情况是，双方拥有共同的目标和利益，因此必须在一起协商讨论最佳运作模式</a:t>
            </a: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7983415" y="3774831"/>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a:off x="8159259" y="3421326"/>
            <a:ext cx="3464171" cy="1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584537" y="4001294"/>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flipH="1">
            <a:off x="9237783" y="3067480"/>
            <a:ext cx="2385647" cy="369332"/>
          </a:xfrm>
          <a:prstGeom prst="rect">
            <a:avLst/>
          </a:prstGeom>
          <a:noFill/>
        </p:spPr>
        <p:txBody>
          <a:bodyPr wrap="square" rtlCol="0">
            <a:spAutoFit/>
          </a:bodyPr>
          <a:lstStyle/>
          <a:p>
            <a:r>
              <a:rPr lang="zh-CN" altLang="en-US" dirty="0" smtClean="0"/>
              <a:t>满足对方期望</a:t>
            </a:r>
            <a:endParaRPr lang="zh-CN" altLang="en-US" dirty="0"/>
          </a:p>
        </p:txBody>
      </p:sp>
      <p:sp>
        <p:nvSpPr>
          <p:cNvPr id="12" name="文本框 11"/>
          <p:cNvSpPr txBox="1"/>
          <p:nvPr/>
        </p:nvSpPr>
        <p:spPr>
          <a:xfrm>
            <a:off x="7004421" y="4422638"/>
            <a:ext cx="451338" cy="1754326"/>
          </a:xfrm>
          <a:prstGeom prst="rect">
            <a:avLst/>
          </a:prstGeom>
          <a:noFill/>
        </p:spPr>
        <p:txBody>
          <a:bodyPr wrap="square" rtlCol="0">
            <a:spAutoFit/>
          </a:bodyPr>
          <a:lstStyle/>
          <a:p>
            <a:r>
              <a:rPr lang="zh-CN" altLang="en-US" dirty="0" smtClean="0"/>
              <a:t>达成我的目标</a:t>
            </a:r>
            <a:endParaRPr lang="zh-CN" altLang="en-US" dirty="0"/>
          </a:p>
        </p:txBody>
      </p:sp>
      <p:sp>
        <p:nvSpPr>
          <p:cNvPr id="13" name="矩形 12"/>
          <p:cNvSpPr/>
          <p:nvPr/>
        </p:nvSpPr>
        <p:spPr>
          <a:xfrm>
            <a:off x="9370958" y="3774831"/>
            <a:ext cx="1254368" cy="879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0744434" y="3803162"/>
            <a:ext cx="1254368" cy="8792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7983415"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C000"/>
              </a:solidFill>
            </a:endParaRPr>
          </a:p>
        </p:txBody>
      </p:sp>
      <p:sp>
        <p:nvSpPr>
          <p:cNvPr id="16" name="矩形 15"/>
          <p:cNvSpPr/>
          <p:nvPr/>
        </p:nvSpPr>
        <p:spPr>
          <a:xfrm>
            <a:off x="9373421"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10744434" y="478900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7983415" y="5843953"/>
            <a:ext cx="1254368" cy="879232"/>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zh-CN" altLang="en-US" dirty="0"/>
          </a:p>
        </p:txBody>
      </p:sp>
      <p:sp>
        <p:nvSpPr>
          <p:cNvPr id="20" name="矩形 19"/>
          <p:cNvSpPr/>
          <p:nvPr/>
        </p:nvSpPr>
        <p:spPr>
          <a:xfrm>
            <a:off x="9394406" y="581234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0758501" y="5812340"/>
            <a:ext cx="1254368" cy="879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782888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C-3 </a:t>
            </a:r>
            <a:r>
              <a:rPr lang="zh-CN" altLang="en-US" dirty="0" smtClean="0"/>
              <a:t>合作</a:t>
            </a:r>
            <a:endParaRPr lang="zh-CN" altLang="en-US" dirty="0"/>
          </a:p>
        </p:txBody>
      </p:sp>
      <p:sp>
        <p:nvSpPr>
          <p:cNvPr id="3" name="内容占位符 2"/>
          <p:cNvSpPr>
            <a:spLocks noGrp="1"/>
          </p:cNvSpPr>
          <p:nvPr>
            <p:ph idx="1"/>
          </p:nvPr>
        </p:nvSpPr>
        <p:spPr>
          <a:xfrm>
            <a:off x="838200" y="1825625"/>
            <a:ext cx="9896856" cy="4351338"/>
          </a:xfrm>
        </p:spPr>
        <p:txBody>
          <a:bodyPr/>
          <a:lstStyle/>
          <a:p>
            <a:pPr marL="457200" lvl="1" indent="0">
              <a:buNone/>
            </a:pPr>
            <a:r>
              <a:rPr lang="zh-CN" altLang="en-US" dirty="0" smtClean="0"/>
              <a:t>合作的基本原则：</a:t>
            </a:r>
            <a:endParaRPr lang="en-US" altLang="zh-CN" dirty="0" smtClean="0"/>
          </a:p>
          <a:p>
            <a:pPr lvl="2"/>
            <a:r>
              <a:rPr lang="zh-CN" altLang="en-US" dirty="0" smtClean="0"/>
              <a:t>共同目标</a:t>
            </a:r>
            <a:endParaRPr lang="en-US" altLang="zh-CN" dirty="0" smtClean="0"/>
          </a:p>
          <a:p>
            <a:pPr lvl="2"/>
            <a:r>
              <a:rPr lang="zh-CN" altLang="en-US" dirty="0"/>
              <a:t>互</a:t>
            </a:r>
            <a:r>
              <a:rPr lang="zh-CN" altLang="en-US" dirty="0" smtClean="0"/>
              <a:t>信公开</a:t>
            </a:r>
            <a:endParaRPr lang="en-US" altLang="zh-CN" dirty="0" smtClean="0"/>
          </a:p>
          <a:p>
            <a:pPr lvl="2"/>
            <a:r>
              <a:rPr lang="zh-CN" altLang="en-US" dirty="0" smtClean="0"/>
              <a:t>共同解决</a:t>
            </a:r>
            <a:endParaRPr lang="en-US" altLang="zh-CN" dirty="0" smtClean="0"/>
          </a:p>
          <a:p>
            <a:pPr lvl="2"/>
            <a:r>
              <a:rPr lang="zh-CN" altLang="en-US" dirty="0" smtClean="0"/>
              <a:t>耐心坚持</a:t>
            </a: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53509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举个栗子</a:t>
            </a:r>
          </a:p>
        </p:txBody>
      </p:sp>
      <p:sp>
        <p:nvSpPr>
          <p:cNvPr id="3" name="内容占位符 2"/>
          <p:cNvSpPr>
            <a:spLocks noGrp="1"/>
          </p:cNvSpPr>
          <p:nvPr>
            <p:ph idx="1"/>
          </p:nvPr>
        </p:nvSpPr>
        <p:spPr>
          <a:xfrm>
            <a:off x="838200" y="1825625"/>
            <a:ext cx="9896856" cy="4351338"/>
          </a:xfrm>
        </p:spPr>
        <p:txBody>
          <a:bodyPr/>
          <a:lstStyle/>
          <a:p>
            <a:pPr marL="457200" lvl="1" indent="0">
              <a:buNone/>
            </a:pP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2722880" y="1345694"/>
            <a:ext cx="5493702" cy="5068383"/>
          </a:xfrm>
          <a:prstGeom prst="rect">
            <a:avLst/>
          </a:prstGeom>
        </p:spPr>
      </p:pic>
    </p:spTree>
    <p:extLst>
      <p:ext uri="{BB962C8B-B14F-4D97-AF65-F5344CB8AC3E}">
        <p14:creationId xmlns:p14="http://schemas.microsoft.com/office/powerpoint/2010/main" val="3509131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838200" y="1825625"/>
            <a:ext cx="9896856" cy="4351338"/>
          </a:xfrm>
        </p:spPr>
        <p:txBody>
          <a:bodyPr>
            <a:normAutofit/>
          </a:bodyPr>
          <a:lstStyle/>
          <a:p>
            <a:pPr marL="0" indent="0">
              <a:buNone/>
            </a:pPr>
            <a:r>
              <a:rPr lang="en-US" altLang="zh-CN" sz="2400" dirty="0">
                <a:latin typeface="+mj-ea"/>
                <a:ea typeface="+mj-ea"/>
              </a:rPr>
              <a:t>I </a:t>
            </a:r>
            <a:r>
              <a:rPr lang="zh-CN" altLang="en-US" sz="2400" dirty="0">
                <a:latin typeface="+mj-ea"/>
                <a:ea typeface="+mj-ea"/>
              </a:rPr>
              <a:t>跨部门沟通为什么会出现问题</a:t>
            </a:r>
            <a:endParaRPr lang="en-US" altLang="zh-CN" sz="2400" dirty="0">
              <a:latin typeface="+mj-ea"/>
              <a:ea typeface="+mj-ea"/>
            </a:endParaRPr>
          </a:p>
          <a:p>
            <a:pPr marL="0" indent="0">
              <a:buNone/>
            </a:pPr>
            <a:r>
              <a:rPr lang="en-US" altLang="zh-CN" sz="2400" dirty="0">
                <a:latin typeface="+mj-ea"/>
                <a:ea typeface="+mj-ea"/>
              </a:rPr>
              <a:t>II </a:t>
            </a:r>
            <a:r>
              <a:rPr lang="zh-CN" altLang="en-US" sz="2400" dirty="0">
                <a:latin typeface="+mj-ea"/>
                <a:ea typeface="+mj-ea"/>
              </a:rPr>
              <a:t>掌握跨部门冲突的本质</a:t>
            </a:r>
            <a:endParaRPr lang="en-US" altLang="zh-CN" sz="2400" dirty="0">
              <a:latin typeface="+mj-ea"/>
              <a:ea typeface="+mj-ea"/>
            </a:endParaRPr>
          </a:p>
          <a:p>
            <a:pPr marL="0" indent="0">
              <a:buNone/>
            </a:pPr>
            <a:r>
              <a:rPr lang="en-US" altLang="zh-CN" sz="2400" dirty="0">
                <a:latin typeface="+mj-ea"/>
                <a:ea typeface="+mj-ea"/>
              </a:rPr>
              <a:t>III </a:t>
            </a:r>
            <a:r>
              <a:rPr lang="zh-CN" altLang="en-US" sz="2400" dirty="0">
                <a:latin typeface="+mj-ea"/>
                <a:ea typeface="+mj-ea"/>
              </a:rPr>
              <a:t>跨部门冲突化解的策略</a:t>
            </a:r>
            <a:endParaRPr lang="en-US" altLang="zh-CN" sz="2400" dirty="0">
              <a:latin typeface="+mj-ea"/>
              <a:ea typeface="+mj-ea"/>
            </a:endParaRPr>
          </a:p>
          <a:p>
            <a:pPr marL="0" indent="0">
              <a:buNone/>
            </a:pPr>
            <a:r>
              <a:rPr lang="en-US" altLang="zh-CN" sz="2400" dirty="0">
                <a:latin typeface="+mj-ea"/>
                <a:ea typeface="+mj-ea"/>
              </a:rPr>
              <a:t>IV </a:t>
            </a:r>
            <a:r>
              <a:rPr lang="zh-CN" altLang="en-US" sz="2400" dirty="0">
                <a:latin typeface="+mj-ea"/>
                <a:ea typeface="+mj-ea"/>
              </a:rPr>
              <a:t>如何让跨部门同事信任</a:t>
            </a:r>
            <a:r>
              <a:rPr lang="zh-CN" altLang="en-US" sz="2400" dirty="0" smtClean="0">
                <a:latin typeface="+mj-ea"/>
                <a:ea typeface="+mj-ea"/>
              </a:rPr>
              <a:t>我</a:t>
            </a:r>
            <a:endParaRPr lang="zh-CN" altLang="en-US" sz="2400" dirty="0">
              <a:latin typeface="+mj-ea"/>
              <a:ea typeface="+mj-ea"/>
            </a:endParaRP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90021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举个栗子</a:t>
            </a:r>
            <a:endParaRPr lang="zh-CN" altLang="en-US" dirty="0"/>
          </a:p>
        </p:txBody>
      </p:sp>
      <p:sp>
        <p:nvSpPr>
          <p:cNvPr id="3" name="内容占位符 2"/>
          <p:cNvSpPr>
            <a:spLocks noGrp="1"/>
          </p:cNvSpPr>
          <p:nvPr>
            <p:ph idx="1"/>
          </p:nvPr>
        </p:nvSpPr>
        <p:spPr>
          <a:xfrm>
            <a:off x="838200" y="1825625"/>
            <a:ext cx="9896856" cy="4351338"/>
          </a:xfrm>
        </p:spPr>
        <p:txBody>
          <a:bodyPr/>
          <a:lstStyle/>
          <a:p>
            <a:pPr marL="457200" lvl="1" indent="0">
              <a:buNone/>
            </a:pP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6096000" y="1626749"/>
            <a:ext cx="5648563" cy="5113900"/>
          </a:xfrm>
          <a:prstGeom prst="rect">
            <a:avLst/>
          </a:prstGeom>
        </p:spPr>
      </p:pic>
      <p:pic>
        <p:nvPicPr>
          <p:cNvPr id="10" name="图片 9"/>
          <p:cNvPicPr>
            <a:picLocks noChangeAspect="1"/>
          </p:cNvPicPr>
          <p:nvPr/>
        </p:nvPicPr>
        <p:blipFill>
          <a:blip r:embed="rId4"/>
          <a:stretch>
            <a:fillRect/>
          </a:stretch>
        </p:blipFill>
        <p:spPr>
          <a:xfrm>
            <a:off x="895207" y="1626749"/>
            <a:ext cx="5200793" cy="5115133"/>
          </a:xfrm>
          <a:prstGeom prst="rect">
            <a:avLst/>
          </a:prstGeom>
        </p:spPr>
      </p:pic>
    </p:spTree>
    <p:extLst>
      <p:ext uri="{BB962C8B-B14F-4D97-AF65-F5344CB8AC3E}">
        <p14:creationId xmlns:p14="http://schemas.microsoft.com/office/powerpoint/2010/main" val="25265074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举个栗子</a:t>
            </a:r>
            <a:endParaRPr lang="zh-CN" altLang="en-US" dirty="0"/>
          </a:p>
        </p:txBody>
      </p:sp>
      <p:sp>
        <p:nvSpPr>
          <p:cNvPr id="3" name="内容占位符 2"/>
          <p:cNvSpPr>
            <a:spLocks noGrp="1"/>
          </p:cNvSpPr>
          <p:nvPr>
            <p:ph idx="1"/>
          </p:nvPr>
        </p:nvSpPr>
        <p:spPr>
          <a:xfrm>
            <a:off x="838200" y="1825625"/>
            <a:ext cx="9896856" cy="4351338"/>
          </a:xfrm>
        </p:spPr>
        <p:txBody>
          <a:bodyPr/>
          <a:lstStyle/>
          <a:p>
            <a:pPr marL="457200" lvl="1" indent="0">
              <a:buNone/>
            </a:pP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2966498" y="1178695"/>
            <a:ext cx="5640260" cy="5205923"/>
          </a:xfrm>
          <a:prstGeom prst="rect">
            <a:avLst/>
          </a:prstGeom>
        </p:spPr>
      </p:pic>
    </p:spTree>
    <p:extLst>
      <p:ext uri="{BB962C8B-B14F-4D97-AF65-F5344CB8AC3E}">
        <p14:creationId xmlns:p14="http://schemas.microsoft.com/office/powerpoint/2010/main" val="18232617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举个栗子</a:t>
            </a:r>
            <a:endParaRPr lang="zh-CN" altLang="en-US" dirty="0"/>
          </a:p>
        </p:txBody>
      </p:sp>
      <p:sp>
        <p:nvSpPr>
          <p:cNvPr id="3" name="内容占位符 2"/>
          <p:cNvSpPr>
            <a:spLocks noGrp="1"/>
          </p:cNvSpPr>
          <p:nvPr>
            <p:ph idx="1"/>
          </p:nvPr>
        </p:nvSpPr>
        <p:spPr>
          <a:xfrm>
            <a:off x="838200" y="1825625"/>
            <a:ext cx="9896856" cy="4351338"/>
          </a:xfrm>
        </p:spPr>
        <p:txBody>
          <a:bodyPr/>
          <a:lstStyle/>
          <a:p>
            <a:pPr marL="457200" lvl="1" indent="0">
              <a:buNone/>
            </a:pP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III </a:t>
            </a:r>
            <a:r>
              <a:rPr lang="zh-CN" altLang="en-US" sz="1400" dirty="0" smtClean="0">
                <a:solidFill>
                  <a:srgbClr val="FF0000"/>
                </a:solidFill>
                <a:latin typeface="微软雅黑" panose="020B0503020204020204" pitchFamily="34" charset="-122"/>
                <a:ea typeface="微软雅黑" panose="020B0503020204020204" pitchFamily="34" charset="-122"/>
              </a:rPr>
              <a:t>跨部门冲突化解的策略</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471393" y="1294448"/>
            <a:ext cx="5731371" cy="4882515"/>
          </a:xfrm>
          <a:prstGeom prst="rect">
            <a:avLst/>
          </a:prstGeom>
        </p:spPr>
      </p:pic>
      <p:pic>
        <p:nvPicPr>
          <p:cNvPr id="8" name="图片 7"/>
          <p:cNvPicPr>
            <a:picLocks noChangeAspect="1"/>
          </p:cNvPicPr>
          <p:nvPr/>
        </p:nvPicPr>
        <p:blipFill>
          <a:blip r:embed="rId4"/>
          <a:stretch>
            <a:fillRect/>
          </a:stretch>
        </p:blipFill>
        <p:spPr>
          <a:xfrm>
            <a:off x="5968329" y="1263952"/>
            <a:ext cx="5268631" cy="4913900"/>
          </a:xfrm>
          <a:prstGeom prst="rect">
            <a:avLst/>
          </a:prstGeom>
        </p:spPr>
      </p:pic>
    </p:spTree>
    <p:extLst>
      <p:ext uri="{BB962C8B-B14F-4D97-AF65-F5344CB8AC3E}">
        <p14:creationId xmlns:p14="http://schemas.microsoft.com/office/powerpoint/2010/main" val="20312199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信任</a:t>
            </a:r>
          </a:p>
        </p:txBody>
      </p:sp>
      <p:sp>
        <p:nvSpPr>
          <p:cNvPr id="3" name="内容占位符 2"/>
          <p:cNvSpPr>
            <a:spLocks noGrp="1"/>
          </p:cNvSpPr>
          <p:nvPr>
            <p:ph idx="1"/>
          </p:nvPr>
        </p:nvSpPr>
        <p:spPr>
          <a:xfrm>
            <a:off x="838200" y="1825625"/>
            <a:ext cx="9896856" cy="4351338"/>
          </a:xfrm>
        </p:spPr>
        <p:txBody>
          <a:bodyPr/>
          <a:lstStyle/>
          <a:p>
            <a:pPr lvl="1"/>
            <a:r>
              <a:rPr lang="zh-CN" altLang="en-US" dirty="0" smtClean="0"/>
              <a:t>何谓“信任”？</a:t>
            </a:r>
            <a:endParaRPr lang="en-US" altLang="zh-CN" dirty="0" smtClean="0"/>
          </a:p>
          <a:p>
            <a:pPr lvl="1"/>
            <a:endParaRPr lang="en-US" altLang="zh-CN" dirty="0"/>
          </a:p>
          <a:p>
            <a:pPr lvl="1"/>
            <a:r>
              <a:rPr lang="zh-CN" altLang="en-US" dirty="0" smtClean="0"/>
              <a:t>建立人际信任关系的三阶段</a:t>
            </a:r>
            <a:endParaRPr lang="en-US" altLang="zh-CN" dirty="0" smtClean="0"/>
          </a:p>
          <a:p>
            <a:pPr lvl="2"/>
            <a:r>
              <a:rPr lang="zh-CN" altLang="en-US" dirty="0" smtClean="0"/>
              <a:t>建立最初的可信度</a:t>
            </a:r>
            <a:endParaRPr lang="en-US" altLang="zh-CN" dirty="0" smtClean="0"/>
          </a:p>
          <a:p>
            <a:pPr lvl="2"/>
            <a:r>
              <a:rPr lang="zh-CN" altLang="en-US" dirty="0" smtClean="0"/>
              <a:t>为发展中的可信度加分</a:t>
            </a:r>
            <a:endParaRPr lang="en-US" altLang="zh-CN" dirty="0" smtClean="0"/>
          </a:p>
          <a:p>
            <a:pPr lvl="2"/>
            <a:r>
              <a:rPr lang="zh-CN" altLang="en-US" dirty="0" smtClean="0"/>
              <a:t>巩固最终的可信度</a:t>
            </a: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IV </a:t>
            </a:r>
            <a:r>
              <a:rPr lang="zh-CN" altLang="en-US" sz="1400" dirty="0" smtClean="0">
                <a:solidFill>
                  <a:srgbClr val="FF0000"/>
                </a:solidFill>
                <a:latin typeface="微软雅黑" panose="020B0503020204020204" pitchFamily="34" charset="-122"/>
                <a:ea typeface="微软雅黑" panose="020B0503020204020204" pitchFamily="34" charset="-122"/>
              </a:rPr>
              <a:t>如何让跨部门同事信任我</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58048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第一阶段：建立最初的</a:t>
            </a:r>
            <a:r>
              <a:rPr lang="zh-CN" altLang="en-US" dirty="0" smtClean="0"/>
              <a:t>可信度</a:t>
            </a:r>
            <a:endParaRPr lang="zh-CN" altLang="en-US" dirty="0"/>
          </a:p>
        </p:txBody>
      </p:sp>
      <p:sp>
        <p:nvSpPr>
          <p:cNvPr id="3" name="内容占位符 2"/>
          <p:cNvSpPr>
            <a:spLocks noGrp="1"/>
          </p:cNvSpPr>
          <p:nvPr>
            <p:ph idx="1"/>
          </p:nvPr>
        </p:nvSpPr>
        <p:spPr>
          <a:xfrm>
            <a:off x="838200" y="1825625"/>
            <a:ext cx="9896856" cy="4351338"/>
          </a:xfrm>
        </p:spPr>
        <p:txBody>
          <a:bodyPr>
            <a:normAutofit lnSpcReduction="10000"/>
          </a:bodyPr>
          <a:lstStyle/>
          <a:p>
            <a:pPr lvl="1"/>
            <a:r>
              <a:rPr lang="zh-CN" altLang="en-US" dirty="0" smtClean="0"/>
              <a:t>与对方初次见面，应该做到哪些以建立初始可信度</a:t>
            </a:r>
            <a:endParaRPr lang="en-US" altLang="zh-CN" dirty="0" smtClean="0"/>
          </a:p>
          <a:p>
            <a:pPr lvl="2"/>
            <a:r>
              <a:rPr lang="zh-CN" altLang="en-US" dirty="0" smtClean="0"/>
              <a:t>口碑很重要</a:t>
            </a:r>
            <a:endParaRPr lang="en-US" altLang="zh-CN" dirty="0" smtClean="0"/>
          </a:p>
          <a:p>
            <a:pPr lvl="2"/>
            <a:r>
              <a:rPr lang="zh-CN" altLang="en-US" dirty="0" smtClean="0"/>
              <a:t>专业、个人形象</a:t>
            </a:r>
            <a:endParaRPr lang="en-US" altLang="zh-CN" dirty="0" smtClean="0"/>
          </a:p>
          <a:p>
            <a:pPr lvl="2"/>
            <a:r>
              <a:rPr lang="zh-CN" altLang="en-US" dirty="0"/>
              <a:t>与</a:t>
            </a:r>
            <a:r>
              <a:rPr lang="zh-CN" altLang="en-US" dirty="0" smtClean="0"/>
              <a:t>对方互动的方式</a:t>
            </a:r>
            <a:endParaRPr lang="en-US" altLang="zh-CN" dirty="0" smtClean="0"/>
          </a:p>
          <a:p>
            <a:pPr lvl="2"/>
            <a:endParaRPr lang="en-US" altLang="zh-CN" dirty="0"/>
          </a:p>
          <a:p>
            <a:pPr lvl="1"/>
            <a:r>
              <a:rPr lang="zh-CN" altLang="en-US" dirty="0"/>
              <a:t>温情和能力是建立信任关系的关键</a:t>
            </a:r>
            <a:r>
              <a:rPr lang="zh-CN" altLang="en-US" dirty="0" smtClean="0"/>
              <a:t>因素</a:t>
            </a:r>
            <a:endParaRPr lang="en-US" altLang="zh-CN" dirty="0" smtClean="0"/>
          </a:p>
          <a:p>
            <a:pPr lvl="2"/>
            <a:r>
              <a:rPr lang="zh-CN" altLang="en-US" dirty="0"/>
              <a:t>能力</a:t>
            </a:r>
            <a:endParaRPr lang="en-US" altLang="zh-CN" dirty="0" smtClean="0"/>
          </a:p>
          <a:p>
            <a:pPr lvl="3"/>
            <a:r>
              <a:rPr lang="zh-CN" altLang="en-US" dirty="0" smtClean="0"/>
              <a:t>凭证</a:t>
            </a:r>
            <a:r>
              <a:rPr lang="en-US" altLang="zh-CN" dirty="0" smtClean="0"/>
              <a:t>&lt;</a:t>
            </a:r>
            <a:r>
              <a:rPr lang="zh-CN" altLang="en-US" dirty="0" smtClean="0"/>
              <a:t>职权、经历等等</a:t>
            </a:r>
            <a:r>
              <a:rPr lang="en-US" altLang="zh-CN" dirty="0" smtClean="0"/>
              <a:t>&gt;</a:t>
            </a:r>
          </a:p>
          <a:p>
            <a:pPr lvl="3"/>
            <a:r>
              <a:rPr lang="zh-CN" altLang="en-US" dirty="0"/>
              <a:t>行</a:t>
            </a:r>
            <a:r>
              <a:rPr lang="zh-CN" altLang="en-US" dirty="0" smtClean="0"/>
              <a:t>内术语</a:t>
            </a:r>
            <a:endParaRPr lang="en-US" altLang="zh-CN" dirty="0" smtClean="0"/>
          </a:p>
          <a:p>
            <a:pPr lvl="3"/>
            <a:r>
              <a:rPr lang="en-US" altLang="zh-CN" dirty="0" smtClean="0"/>
              <a:t>……</a:t>
            </a:r>
          </a:p>
          <a:p>
            <a:pPr lvl="2"/>
            <a:r>
              <a:rPr lang="zh-CN" altLang="en-US" dirty="0" smtClean="0"/>
              <a:t>展示温情</a:t>
            </a:r>
            <a:endParaRPr lang="en-US" altLang="zh-CN" dirty="0" smtClean="0"/>
          </a:p>
          <a:p>
            <a:pPr lvl="3"/>
            <a:r>
              <a:rPr lang="zh-CN" altLang="en-US" dirty="0"/>
              <a:t>对</a:t>
            </a:r>
            <a:r>
              <a:rPr lang="zh-CN" altLang="en-US" dirty="0" smtClean="0"/>
              <a:t>他人表示关心</a:t>
            </a:r>
            <a:endParaRPr lang="en-US" altLang="zh-CN" dirty="0" smtClean="0"/>
          </a:p>
          <a:p>
            <a:pPr lvl="3"/>
            <a:r>
              <a:rPr lang="zh-CN" altLang="en-US" dirty="0" smtClean="0"/>
              <a:t>分享自己的感情故事</a:t>
            </a:r>
            <a:endParaRPr lang="en-US" altLang="zh-CN" dirty="0" smtClean="0"/>
          </a:p>
          <a:p>
            <a:pPr lvl="3"/>
            <a:r>
              <a:rPr lang="zh-CN" altLang="en-US" dirty="0" smtClean="0"/>
              <a:t>可以暴露自己的缺点</a:t>
            </a:r>
            <a:endParaRPr lang="en-US" altLang="zh-CN" dirty="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IV </a:t>
            </a:r>
            <a:r>
              <a:rPr lang="zh-CN" altLang="en-US" sz="1400" dirty="0" smtClean="0">
                <a:solidFill>
                  <a:srgbClr val="FF0000"/>
                </a:solidFill>
                <a:latin typeface="微软雅黑" panose="020B0503020204020204" pitchFamily="34" charset="-122"/>
                <a:ea typeface="微软雅黑" panose="020B0503020204020204" pitchFamily="34" charset="-122"/>
              </a:rPr>
              <a:t>如何让跨部门同事信任我</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7905017" y="3312358"/>
            <a:ext cx="2690411" cy="369332"/>
          </a:xfrm>
          <a:prstGeom prst="rect">
            <a:avLst/>
          </a:prstGeom>
        </p:spPr>
        <p:txBody>
          <a:bodyPr wrap="square">
            <a:spAutoFit/>
          </a:bodyPr>
          <a:lstStyle/>
          <a:p>
            <a:r>
              <a:rPr lang="zh-CN" altLang="en-US" dirty="0">
                <a:solidFill>
                  <a:srgbClr val="FF0000"/>
                </a:solidFill>
              </a:rPr>
              <a:t>长期伙伴关系</a:t>
            </a:r>
          </a:p>
        </p:txBody>
      </p:sp>
      <p:sp>
        <p:nvSpPr>
          <p:cNvPr id="6" name="矩形 5"/>
          <p:cNvSpPr/>
          <p:nvPr/>
        </p:nvSpPr>
        <p:spPr>
          <a:xfrm>
            <a:off x="8634360" y="4239761"/>
            <a:ext cx="2690411" cy="369332"/>
          </a:xfrm>
          <a:prstGeom prst="rect">
            <a:avLst/>
          </a:prstGeom>
        </p:spPr>
        <p:txBody>
          <a:bodyPr wrap="square">
            <a:spAutoFit/>
          </a:bodyPr>
          <a:lstStyle/>
          <a:p>
            <a:r>
              <a:rPr lang="zh-CN" altLang="en-US" dirty="0" smtClean="0">
                <a:solidFill>
                  <a:srgbClr val="FF0000"/>
                </a:solidFill>
              </a:rPr>
              <a:t>信誉</a:t>
            </a:r>
            <a:endParaRPr lang="zh-CN" altLang="en-US" dirty="0">
              <a:solidFill>
                <a:srgbClr val="FF0000"/>
              </a:solidFill>
            </a:endParaRPr>
          </a:p>
        </p:txBody>
      </p:sp>
    </p:spTree>
    <p:extLst>
      <p:ext uri="{BB962C8B-B14F-4D97-AF65-F5344CB8AC3E}">
        <p14:creationId xmlns:p14="http://schemas.microsoft.com/office/powerpoint/2010/main" val="41212230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第二阶段：为发展中的可信度加分</a:t>
            </a:r>
            <a:endParaRPr lang="zh-CN" altLang="en-US" dirty="0"/>
          </a:p>
        </p:txBody>
      </p:sp>
      <p:sp>
        <p:nvSpPr>
          <p:cNvPr id="3" name="内容占位符 2"/>
          <p:cNvSpPr>
            <a:spLocks noGrp="1"/>
          </p:cNvSpPr>
          <p:nvPr>
            <p:ph idx="1"/>
          </p:nvPr>
        </p:nvSpPr>
        <p:spPr>
          <a:xfrm>
            <a:off x="838200" y="1825625"/>
            <a:ext cx="9896856" cy="4351338"/>
          </a:xfrm>
        </p:spPr>
        <p:txBody>
          <a:bodyPr>
            <a:normAutofit/>
          </a:bodyPr>
          <a:lstStyle/>
          <a:p>
            <a:pPr lvl="1"/>
            <a:r>
              <a:rPr lang="zh-CN" altLang="en-US" dirty="0" smtClean="0"/>
              <a:t>随着哪些表现，你在对方心中的可信度会递增或者递减</a:t>
            </a:r>
            <a:endParaRPr lang="en-US" altLang="zh-CN" dirty="0" smtClean="0"/>
          </a:p>
          <a:p>
            <a:pPr lvl="2"/>
            <a:r>
              <a:rPr lang="en-US" altLang="zh-CN" sz="2400" dirty="0"/>
              <a:t>4C</a:t>
            </a:r>
            <a:r>
              <a:rPr lang="zh-CN" altLang="en-US" sz="2400" dirty="0"/>
              <a:t>原则（</a:t>
            </a:r>
            <a:r>
              <a:rPr lang="en-US" altLang="zh-CN" sz="2400" dirty="0"/>
              <a:t> 4 C’s of Customer Service</a:t>
            </a:r>
            <a:r>
              <a:rPr lang="zh-CN" altLang="en-US" sz="2400" dirty="0"/>
              <a:t>）</a:t>
            </a:r>
            <a:endParaRPr lang="en-US" altLang="zh-CN" sz="2400" dirty="0"/>
          </a:p>
          <a:p>
            <a:pPr lvl="3"/>
            <a:r>
              <a:rPr lang="en-US" altLang="zh-CN" sz="2400" dirty="0"/>
              <a:t>Commitment</a:t>
            </a:r>
          </a:p>
          <a:p>
            <a:pPr lvl="3"/>
            <a:r>
              <a:rPr lang="en-US" altLang="zh-CN" sz="2400" dirty="0"/>
              <a:t>Completeness</a:t>
            </a:r>
          </a:p>
          <a:p>
            <a:pPr lvl="3"/>
            <a:r>
              <a:rPr lang="en-US" altLang="zh-CN" sz="2400" dirty="0"/>
              <a:t>Consistency </a:t>
            </a:r>
          </a:p>
          <a:p>
            <a:pPr lvl="3"/>
            <a:r>
              <a:rPr lang="en-US" altLang="zh-CN" sz="2400" dirty="0" smtClean="0"/>
              <a:t>Communication</a:t>
            </a:r>
          </a:p>
          <a:p>
            <a:pPr lvl="2"/>
            <a:r>
              <a:rPr lang="en-US" altLang="zh-CN" sz="2600" dirty="0" smtClean="0"/>
              <a:t>Open Your Heart</a:t>
            </a:r>
          </a:p>
          <a:p>
            <a:pPr lvl="3"/>
            <a:r>
              <a:rPr lang="zh-CN" altLang="en-US" sz="2400" dirty="0" smtClean="0"/>
              <a:t>多主动交流自己的想法</a:t>
            </a:r>
            <a:r>
              <a:rPr lang="en-US" altLang="zh-CN" sz="2400" dirty="0" smtClean="0"/>
              <a:t>&lt;Self-Disclosure&gt;</a:t>
            </a:r>
          </a:p>
          <a:p>
            <a:pPr lvl="3"/>
            <a:r>
              <a:rPr lang="zh-CN" altLang="en-US" sz="2400" dirty="0" smtClean="0"/>
              <a:t>开放心胸倾听别人给你的反馈</a:t>
            </a:r>
            <a:r>
              <a:rPr lang="en-US" altLang="zh-CN" sz="2400" dirty="0" smtClean="0"/>
              <a:t>&lt;Getting Feedback&gt;</a:t>
            </a:r>
          </a:p>
          <a:p>
            <a:pPr lvl="3"/>
            <a:r>
              <a:rPr lang="zh-CN" altLang="en-US" sz="2400" dirty="0" smtClean="0"/>
              <a:t>别人越了解你，你越了解别人对你的看法，你们双方的信任度才会提升！</a:t>
            </a:r>
            <a:endParaRPr lang="en-US" altLang="zh-CN" sz="2400" dirty="0"/>
          </a:p>
          <a:p>
            <a:pPr lvl="1"/>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IV </a:t>
            </a:r>
            <a:r>
              <a:rPr lang="zh-CN" altLang="en-US" sz="1400" dirty="0" smtClean="0">
                <a:solidFill>
                  <a:srgbClr val="FF0000"/>
                </a:solidFill>
                <a:latin typeface="微软雅黑" panose="020B0503020204020204" pitchFamily="34" charset="-122"/>
                <a:ea typeface="微软雅黑" panose="020B0503020204020204" pitchFamily="34" charset="-122"/>
              </a:rPr>
              <a:t>如何让跨部门同事信任我</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43295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第三阶段：巩固最终的可信度</a:t>
            </a:r>
            <a:endParaRPr lang="zh-CN" altLang="en-US" dirty="0"/>
          </a:p>
        </p:txBody>
      </p:sp>
      <p:sp>
        <p:nvSpPr>
          <p:cNvPr id="3" name="内容占位符 2"/>
          <p:cNvSpPr>
            <a:spLocks noGrp="1"/>
          </p:cNvSpPr>
          <p:nvPr>
            <p:ph idx="1"/>
          </p:nvPr>
        </p:nvSpPr>
        <p:spPr>
          <a:xfrm>
            <a:off x="838200" y="1825625"/>
            <a:ext cx="9896856" cy="4351338"/>
          </a:xfrm>
        </p:spPr>
        <p:txBody>
          <a:bodyPr>
            <a:normAutofit/>
          </a:bodyPr>
          <a:lstStyle/>
          <a:p>
            <a:pPr lvl="1"/>
            <a:r>
              <a:rPr lang="en-US" altLang="zh-CN" sz="3000" dirty="0" smtClean="0"/>
              <a:t>Familiarity </a:t>
            </a:r>
            <a:r>
              <a:rPr lang="zh-CN" altLang="en-US" sz="3000" dirty="0" smtClean="0"/>
              <a:t>熟悉程度</a:t>
            </a:r>
            <a:endParaRPr lang="en-US" altLang="zh-CN" sz="3000" dirty="0" smtClean="0"/>
          </a:p>
          <a:p>
            <a:pPr lvl="1"/>
            <a:r>
              <a:rPr lang="en-US" altLang="zh-CN" sz="3000" dirty="0" smtClean="0"/>
              <a:t>Similarity </a:t>
            </a:r>
            <a:r>
              <a:rPr lang="zh-CN" altLang="en-US" sz="3000" dirty="0" smtClean="0"/>
              <a:t>寻找共同点，老乡、学校、专业、兴趣爱好</a:t>
            </a:r>
            <a:endParaRPr lang="en-US" altLang="zh-CN" sz="3000" dirty="0" smtClean="0"/>
          </a:p>
          <a:p>
            <a:pPr lvl="1"/>
            <a:r>
              <a:rPr lang="en-US" altLang="zh-CN" sz="3000" dirty="0" smtClean="0"/>
              <a:t>Empathy </a:t>
            </a:r>
            <a:r>
              <a:rPr lang="zh-CN" altLang="en-US" sz="3000" dirty="0" smtClean="0"/>
              <a:t>展现同理与关怀</a:t>
            </a:r>
            <a:r>
              <a:rPr lang="en-US" altLang="zh-CN" sz="3000" dirty="0"/>
              <a:t> </a:t>
            </a:r>
          </a:p>
          <a:p>
            <a:pPr lvl="1"/>
            <a:r>
              <a:rPr lang="en-US" altLang="zh-CN" sz="3000" dirty="0" smtClean="0"/>
              <a:t>Credibility </a:t>
            </a:r>
            <a:r>
              <a:rPr lang="zh-CN" altLang="en-US" sz="3000" dirty="0" smtClean="0"/>
              <a:t>信守承诺</a:t>
            </a:r>
            <a:endParaRPr lang="en-US" altLang="zh-CN" sz="3000" dirty="0" smtClean="0"/>
          </a:p>
          <a:p>
            <a:pPr lvl="1"/>
            <a:r>
              <a:rPr lang="en-US" altLang="zh-CN" sz="3000" dirty="0" smtClean="0"/>
              <a:t>Reliability </a:t>
            </a:r>
            <a:r>
              <a:rPr lang="zh-CN" altLang="en-US" sz="3000" dirty="0" smtClean="0"/>
              <a:t>做事可靠</a:t>
            </a:r>
            <a:endParaRPr lang="en-US" altLang="zh-CN" sz="3000" dirty="0" smtClean="0"/>
          </a:p>
          <a:p>
            <a:pPr lvl="1"/>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IV </a:t>
            </a:r>
            <a:r>
              <a:rPr lang="zh-CN" altLang="en-US" sz="1400" dirty="0" smtClean="0">
                <a:solidFill>
                  <a:srgbClr val="FF0000"/>
                </a:solidFill>
                <a:latin typeface="微软雅黑" panose="020B0503020204020204" pitchFamily="34" charset="-122"/>
                <a:ea typeface="微软雅黑" panose="020B0503020204020204" pitchFamily="34" charset="-122"/>
              </a:rPr>
              <a:t>如何让跨部门同事信任我</a:t>
            </a:r>
            <a:endParaRPr lang="zh-CN" altLang="en-US" sz="1400" dirty="0">
              <a:solidFill>
                <a:srgbClr val="FF0000"/>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426" y="3077028"/>
            <a:ext cx="3217632" cy="3390430"/>
          </a:xfrm>
          <a:prstGeom prst="rect">
            <a:avLst/>
          </a:prstGeom>
        </p:spPr>
      </p:pic>
    </p:spTree>
    <p:extLst>
      <p:ext uri="{BB962C8B-B14F-4D97-AF65-F5344CB8AC3E}">
        <p14:creationId xmlns:p14="http://schemas.microsoft.com/office/powerpoint/2010/main" val="12756601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番外：修补破裂的信任关系</a:t>
            </a:r>
            <a:endParaRPr lang="zh-CN" altLang="en-US" dirty="0"/>
          </a:p>
        </p:txBody>
      </p:sp>
      <p:sp>
        <p:nvSpPr>
          <p:cNvPr id="3" name="内容占位符 2"/>
          <p:cNvSpPr>
            <a:spLocks noGrp="1"/>
          </p:cNvSpPr>
          <p:nvPr>
            <p:ph idx="1"/>
          </p:nvPr>
        </p:nvSpPr>
        <p:spPr>
          <a:xfrm>
            <a:off x="838200" y="1825625"/>
            <a:ext cx="9742714" cy="4351338"/>
          </a:xfrm>
        </p:spPr>
        <p:txBody>
          <a:bodyPr>
            <a:normAutofit/>
          </a:bodyPr>
          <a:lstStyle/>
          <a:p>
            <a:pPr lvl="1"/>
            <a:r>
              <a:rPr lang="zh-CN" altLang="en-US" sz="3000" dirty="0" smtClean="0"/>
              <a:t>核心错误与非核心错误</a:t>
            </a:r>
            <a:endParaRPr lang="en-US" altLang="zh-CN" sz="3000" dirty="0"/>
          </a:p>
          <a:p>
            <a:pPr lvl="1"/>
            <a:r>
              <a:rPr lang="zh-CN" altLang="en-US" sz="3000" dirty="0" smtClean="0"/>
              <a:t>道歉方程式</a:t>
            </a:r>
            <a:endParaRPr lang="en-US" altLang="zh-CN" sz="3000" dirty="0" smtClean="0"/>
          </a:p>
          <a:p>
            <a:pPr lvl="2"/>
            <a:r>
              <a:rPr lang="zh-CN" altLang="en-US" sz="2400" dirty="0" smtClean="0"/>
              <a:t>速度</a:t>
            </a:r>
            <a:endParaRPr lang="en-US" altLang="zh-CN" sz="2400" dirty="0" smtClean="0"/>
          </a:p>
          <a:p>
            <a:pPr lvl="2"/>
            <a:r>
              <a:rPr lang="zh-CN" altLang="en-US" sz="2400" dirty="0" smtClean="0"/>
              <a:t>坦诚</a:t>
            </a:r>
            <a:endParaRPr lang="en-US" altLang="zh-CN" sz="2400" dirty="0" smtClean="0"/>
          </a:p>
          <a:p>
            <a:pPr lvl="2"/>
            <a:r>
              <a:rPr lang="zh-CN" altLang="en-US" sz="2400" dirty="0" smtClean="0"/>
              <a:t>弱点</a:t>
            </a:r>
            <a:endParaRPr lang="en-US" altLang="zh-CN" sz="2400" dirty="0" smtClean="0"/>
          </a:p>
          <a:p>
            <a:pPr lvl="2"/>
            <a:r>
              <a:rPr lang="zh-CN" altLang="en-US" sz="2400" dirty="0" smtClean="0"/>
              <a:t>关注受害人</a:t>
            </a:r>
            <a:endParaRPr lang="en-US" altLang="zh-CN" sz="2400" dirty="0" smtClean="0"/>
          </a:p>
          <a:p>
            <a:pPr lvl="2"/>
            <a:r>
              <a:rPr lang="zh-CN" altLang="en-US" sz="2400" dirty="0" smtClean="0"/>
              <a:t>承诺进行改变</a:t>
            </a:r>
            <a:endParaRPr lang="en-US" altLang="zh-CN" sz="2400" dirty="0" smtClean="0"/>
          </a:p>
          <a:p>
            <a:pPr lvl="2"/>
            <a:r>
              <a:rPr lang="zh-CN" altLang="en-US" sz="2400" dirty="0" smtClean="0"/>
              <a:t>忏悔</a:t>
            </a:r>
            <a:endParaRPr lang="en-US" altLang="zh-CN" sz="2400"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IV </a:t>
            </a:r>
            <a:r>
              <a:rPr lang="zh-CN" altLang="en-US" sz="1400" dirty="0" smtClean="0">
                <a:solidFill>
                  <a:srgbClr val="FF0000"/>
                </a:solidFill>
                <a:latin typeface="微软雅黑" panose="020B0503020204020204" pitchFamily="34" charset="-122"/>
                <a:ea typeface="微软雅黑" panose="020B0503020204020204" pitchFamily="34" charset="-122"/>
              </a:rPr>
              <a:t>如何让跨部门同事信任我</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76120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达成成功跨部门合作的两条路径</a:t>
            </a:r>
            <a:endParaRPr lang="zh-CN" altLang="en-US" dirty="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IV </a:t>
            </a:r>
            <a:r>
              <a:rPr lang="zh-CN" altLang="en-US" sz="1400" dirty="0" smtClean="0">
                <a:solidFill>
                  <a:srgbClr val="FF0000"/>
                </a:solidFill>
                <a:latin typeface="微软雅黑" panose="020B0503020204020204" pitchFamily="34" charset="-122"/>
                <a:ea typeface="微软雅黑" panose="020B0503020204020204" pitchFamily="34" charset="-122"/>
              </a:rPr>
              <a:t>如何让跨部门同事信任我</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nvPr>
        </p:nvSpPr>
        <p:spPr/>
        <p:txBody>
          <a:bodyPr/>
          <a:lstStyle/>
          <a:p>
            <a:r>
              <a:rPr lang="zh-CN" altLang="en-US" dirty="0" smtClean="0"/>
              <a:t>人际导向 </a:t>
            </a:r>
            <a:r>
              <a:rPr lang="en-US" altLang="zh-CN" dirty="0" smtClean="0"/>
              <a:t>VS </a:t>
            </a:r>
            <a:r>
              <a:rPr lang="zh-CN" altLang="en-US" dirty="0" smtClean="0"/>
              <a:t>任务导向</a:t>
            </a:r>
            <a:endParaRPr lang="zh-CN" altLang="en-US" dirty="0"/>
          </a:p>
        </p:txBody>
      </p:sp>
      <p:sp>
        <p:nvSpPr>
          <p:cNvPr id="6" name="矩形 5"/>
          <p:cNvSpPr/>
          <p:nvPr/>
        </p:nvSpPr>
        <p:spPr>
          <a:xfrm>
            <a:off x="3493478" y="3036277"/>
            <a:ext cx="1840523" cy="808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知己好友</a:t>
            </a:r>
            <a:endParaRPr lang="en-US" altLang="zh-CN" dirty="0"/>
          </a:p>
          <a:p>
            <a:pPr algn="ctr"/>
            <a:r>
              <a:rPr lang="en-US" altLang="zh-CN" dirty="0" smtClean="0"/>
              <a:t>Friendship</a:t>
            </a:r>
            <a:endParaRPr lang="zh-CN" altLang="en-US" dirty="0"/>
          </a:p>
        </p:txBody>
      </p:sp>
      <p:sp>
        <p:nvSpPr>
          <p:cNvPr id="7" name="矩形 6"/>
          <p:cNvSpPr/>
          <p:nvPr/>
        </p:nvSpPr>
        <p:spPr>
          <a:xfrm>
            <a:off x="6389078" y="3036277"/>
            <a:ext cx="1840523" cy="808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伙伴关系</a:t>
            </a:r>
            <a:endParaRPr lang="en-US" altLang="zh-CN" dirty="0" smtClean="0"/>
          </a:p>
          <a:p>
            <a:pPr algn="ctr"/>
            <a:r>
              <a:rPr lang="en-US" altLang="zh-CN" dirty="0" smtClean="0"/>
              <a:t>Partnership</a:t>
            </a:r>
            <a:endParaRPr lang="zh-CN" altLang="en-US" dirty="0"/>
          </a:p>
        </p:txBody>
      </p:sp>
      <p:sp>
        <p:nvSpPr>
          <p:cNvPr id="8" name="矩形 7"/>
          <p:cNvSpPr/>
          <p:nvPr/>
        </p:nvSpPr>
        <p:spPr>
          <a:xfrm>
            <a:off x="3493477" y="4651375"/>
            <a:ext cx="1840523" cy="808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点头之交</a:t>
            </a:r>
            <a:endParaRPr lang="en-US" altLang="zh-CN" dirty="0" smtClean="0"/>
          </a:p>
          <a:p>
            <a:pPr algn="ctr"/>
            <a:r>
              <a:rPr lang="en-US" altLang="zh-CN" dirty="0" smtClean="0"/>
              <a:t>Acquaintance</a:t>
            </a:r>
            <a:endParaRPr lang="zh-CN" altLang="en-US" dirty="0"/>
          </a:p>
        </p:txBody>
      </p:sp>
      <p:sp>
        <p:nvSpPr>
          <p:cNvPr id="9" name="矩形 8"/>
          <p:cNvSpPr/>
          <p:nvPr/>
        </p:nvSpPr>
        <p:spPr>
          <a:xfrm>
            <a:off x="6398691" y="4606620"/>
            <a:ext cx="1840523" cy="808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公事公办</a:t>
            </a:r>
            <a:endParaRPr lang="en-US" altLang="zh-CN" dirty="0" smtClean="0"/>
          </a:p>
          <a:p>
            <a:pPr algn="ctr"/>
            <a:r>
              <a:rPr lang="en-US" altLang="zh-CN" dirty="0" smtClean="0"/>
              <a:t>Biz is Biz</a:t>
            </a:r>
            <a:endParaRPr lang="zh-CN" altLang="en-US" dirty="0"/>
          </a:p>
        </p:txBody>
      </p:sp>
      <p:cxnSp>
        <p:nvCxnSpPr>
          <p:cNvPr id="11" name="直接箭头连接符 10"/>
          <p:cNvCxnSpPr/>
          <p:nvPr/>
        </p:nvCxnSpPr>
        <p:spPr>
          <a:xfrm flipV="1">
            <a:off x="3402740" y="5992298"/>
            <a:ext cx="52871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2813540" y="3036277"/>
            <a:ext cx="11723" cy="250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flipH="1">
            <a:off x="5334000" y="5622966"/>
            <a:ext cx="2385647" cy="369332"/>
          </a:xfrm>
          <a:prstGeom prst="rect">
            <a:avLst/>
          </a:prstGeom>
          <a:noFill/>
        </p:spPr>
        <p:txBody>
          <a:bodyPr wrap="square" rtlCol="0">
            <a:spAutoFit/>
          </a:bodyPr>
          <a:lstStyle/>
          <a:p>
            <a:r>
              <a:rPr lang="zh-CN" altLang="en-US" dirty="0" smtClean="0"/>
              <a:t>任务导向</a:t>
            </a:r>
            <a:endParaRPr lang="zh-CN" altLang="en-US" dirty="0"/>
          </a:p>
        </p:txBody>
      </p:sp>
      <p:sp>
        <p:nvSpPr>
          <p:cNvPr id="17" name="文本框 16"/>
          <p:cNvSpPr txBox="1"/>
          <p:nvPr/>
        </p:nvSpPr>
        <p:spPr>
          <a:xfrm>
            <a:off x="2253764" y="3690481"/>
            <a:ext cx="451338" cy="1200329"/>
          </a:xfrm>
          <a:prstGeom prst="rect">
            <a:avLst/>
          </a:prstGeom>
          <a:noFill/>
        </p:spPr>
        <p:txBody>
          <a:bodyPr wrap="square" rtlCol="0">
            <a:spAutoFit/>
          </a:bodyPr>
          <a:lstStyle/>
          <a:p>
            <a:r>
              <a:rPr lang="zh-CN" altLang="en-US" dirty="0" smtClean="0"/>
              <a:t>人际导向</a:t>
            </a:r>
            <a:endParaRPr lang="zh-CN" altLang="en-US" dirty="0"/>
          </a:p>
        </p:txBody>
      </p:sp>
    </p:spTree>
    <p:extLst>
      <p:ext uri="{BB962C8B-B14F-4D97-AF65-F5344CB8AC3E}">
        <p14:creationId xmlns:p14="http://schemas.microsoft.com/office/powerpoint/2010/main" val="35755232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建立伙伴关系的六个要素</a:t>
            </a:r>
            <a:endParaRPr lang="zh-CN" altLang="en-US" dirty="0"/>
          </a:p>
        </p:txBody>
      </p:sp>
      <p:sp>
        <p:nvSpPr>
          <p:cNvPr id="3" name="内容占位符 2"/>
          <p:cNvSpPr>
            <a:spLocks noGrp="1"/>
          </p:cNvSpPr>
          <p:nvPr>
            <p:ph idx="1"/>
          </p:nvPr>
        </p:nvSpPr>
        <p:spPr>
          <a:xfrm>
            <a:off x="838200" y="1825625"/>
            <a:ext cx="9896856" cy="4351338"/>
          </a:xfrm>
        </p:spPr>
        <p:txBody>
          <a:bodyPr>
            <a:normAutofit/>
          </a:bodyPr>
          <a:lstStyle/>
          <a:p>
            <a:pPr lvl="1"/>
            <a:r>
              <a:rPr lang="en-US" altLang="zh-CN" dirty="0" smtClean="0"/>
              <a:t>ARAMOM</a:t>
            </a:r>
          </a:p>
          <a:p>
            <a:pPr lvl="2"/>
            <a:r>
              <a:rPr lang="zh-CN" altLang="en-US" dirty="0"/>
              <a:t>工作</a:t>
            </a:r>
            <a:r>
              <a:rPr lang="zh-CN" altLang="en-US" dirty="0" smtClean="0"/>
              <a:t>关系导向</a:t>
            </a:r>
            <a:endParaRPr lang="en-US" altLang="zh-CN" dirty="0" smtClean="0"/>
          </a:p>
          <a:p>
            <a:pPr lvl="3"/>
            <a:r>
              <a:rPr lang="en-US" altLang="zh-CN" dirty="0" smtClean="0"/>
              <a:t>Alignment </a:t>
            </a:r>
            <a:r>
              <a:rPr lang="zh-CN" altLang="en-US" dirty="0" smtClean="0"/>
              <a:t>目标一致</a:t>
            </a:r>
            <a:endParaRPr lang="en-US" altLang="zh-CN" dirty="0" smtClean="0"/>
          </a:p>
          <a:p>
            <a:pPr lvl="3"/>
            <a:r>
              <a:rPr lang="en-US" altLang="zh-CN" dirty="0" smtClean="0"/>
              <a:t>Risk Free </a:t>
            </a:r>
            <a:r>
              <a:rPr lang="zh-CN" altLang="en-US" dirty="0" smtClean="0"/>
              <a:t>安全无风险</a:t>
            </a:r>
            <a:endParaRPr lang="en-US" altLang="zh-CN" dirty="0" smtClean="0"/>
          </a:p>
          <a:p>
            <a:pPr lvl="3"/>
            <a:r>
              <a:rPr lang="en-US" altLang="zh-CN" dirty="0" smtClean="0"/>
              <a:t>Accountable </a:t>
            </a:r>
            <a:r>
              <a:rPr lang="zh-CN" altLang="en-US" dirty="0" smtClean="0"/>
              <a:t>胜任可靠</a:t>
            </a:r>
            <a:endParaRPr lang="en-US" altLang="zh-CN" dirty="0"/>
          </a:p>
          <a:p>
            <a:pPr lvl="2"/>
            <a:r>
              <a:rPr lang="zh-CN" altLang="en-US" dirty="0" smtClean="0"/>
              <a:t>人际关系导向</a:t>
            </a:r>
            <a:endParaRPr lang="en-US" altLang="zh-CN" dirty="0" smtClean="0"/>
          </a:p>
          <a:p>
            <a:pPr lvl="3"/>
            <a:r>
              <a:rPr lang="en-US" altLang="zh-CN" dirty="0" smtClean="0"/>
              <a:t>Mutual Respect &amp; Understanding </a:t>
            </a:r>
            <a:r>
              <a:rPr lang="zh-CN" altLang="en-US" dirty="0" smtClean="0"/>
              <a:t>互信互赖</a:t>
            </a:r>
            <a:endParaRPr lang="en-US" altLang="zh-CN" dirty="0" smtClean="0"/>
          </a:p>
          <a:p>
            <a:pPr lvl="3"/>
            <a:r>
              <a:rPr lang="en-US" altLang="zh-CN" dirty="0" smtClean="0"/>
              <a:t>Open &amp; Honest </a:t>
            </a:r>
            <a:r>
              <a:rPr lang="zh-CN" altLang="en-US" dirty="0" smtClean="0"/>
              <a:t>坦诚开放</a:t>
            </a:r>
            <a:endParaRPr lang="en-US" altLang="zh-CN" dirty="0" smtClean="0"/>
          </a:p>
          <a:p>
            <a:pPr lvl="3"/>
            <a:r>
              <a:rPr lang="en-US" altLang="zh-CN" dirty="0" smtClean="0"/>
              <a:t>Matching </a:t>
            </a:r>
            <a:r>
              <a:rPr lang="zh-CN" altLang="en-US" dirty="0" smtClean="0"/>
              <a:t>协调契合</a:t>
            </a:r>
            <a:endParaRPr lang="en-US" altLang="zh-CN" dirty="0" smtClean="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IV </a:t>
            </a:r>
            <a:r>
              <a:rPr lang="zh-CN" altLang="en-US" sz="1400" dirty="0" smtClean="0">
                <a:solidFill>
                  <a:srgbClr val="FF0000"/>
                </a:solidFill>
                <a:latin typeface="微软雅黑" panose="020B0503020204020204" pitchFamily="34" charset="-122"/>
                <a:ea typeface="微软雅黑" panose="020B0503020204020204" pitchFamily="34" charset="-122"/>
              </a:rPr>
              <a:t>如何让跨部门同事信任我</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608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影响跨部门合作的障碍与挑战</a:t>
            </a:r>
            <a:endParaRPr lang="zh-CN" altLang="en-US" dirty="0"/>
          </a:p>
        </p:txBody>
      </p:sp>
      <p:sp>
        <p:nvSpPr>
          <p:cNvPr id="3" name="内容占位符 2"/>
          <p:cNvSpPr>
            <a:spLocks noGrp="1"/>
          </p:cNvSpPr>
          <p:nvPr>
            <p:ph idx="1"/>
          </p:nvPr>
        </p:nvSpPr>
        <p:spPr>
          <a:xfrm>
            <a:off x="838200" y="1825625"/>
            <a:ext cx="9896856" cy="4351338"/>
          </a:xfrm>
        </p:spPr>
        <p:txBody>
          <a:bodyPr/>
          <a:lstStyle/>
          <a:p>
            <a:pPr lvl="1"/>
            <a:r>
              <a:rPr lang="zh-CN" altLang="en-US" i="1" dirty="0" smtClean="0"/>
              <a:t>信息不对称</a:t>
            </a:r>
            <a:endParaRPr lang="en-US" altLang="zh-CN" i="1" dirty="0" smtClean="0"/>
          </a:p>
          <a:p>
            <a:pPr lvl="1"/>
            <a:r>
              <a:rPr lang="zh-CN" altLang="en-US" i="1" dirty="0" smtClean="0"/>
              <a:t>需求变更</a:t>
            </a:r>
            <a:endParaRPr lang="en-US" altLang="zh-CN" i="1" dirty="0" smtClean="0"/>
          </a:p>
          <a:p>
            <a:pPr lvl="1"/>
            <a:r>
              <a:rPr lang="zh-CN" altLang="en-US" i="1" dirty="0" smtClean="0"/>
              <a:t>执行翻盘</a:t>
            </a:r>
            <a:endParaRPr lang="en-US" altLang="zh-CN" i="1" dirty="0" smtClean="0"/>
          </a:p>
          <a:p>
            <a:pPr lvl="1"/>
            <a:r>
              <a:rPr lang="zh-CN" altLang="en-US" i="1" dirty="0" smtClean="0"/>
              <a:t>计划、质量问题</a:t>
            </a:r>
            <a:endParaRPr lang="en-US" altLang="zh-CN" i="1" dirty="0" smtClean="0"/>
          </a:p>
          <a:p>
            <a:pPr lvl="1"/>
            <a:r>
              <a:rPr lang="zh-CN" altLang="en-US" i="1" dirty="0" smtClean="0"/>
              <a:t>指出对方问题，解决问题的同时保持良好的关系</a:t>
            </a:r>
            <a:endParaRPr lang="en-US" altLang="zh-CN" i="1" dirty="0" smtClean="0"/>
          </a:p>
          <a:p>
            <a:pPr lvl="1"/>
            <a:r>
              <a:rPr lang="en-US" altLang="zh-CN" i="1" dirty="0" err="1" smtClean="0"/>
              <a:t>Blabla</a:t>
            </a:r>
            <a:r>
              <a:rPr lang="en-US" altLang="zh-CN" i="1" dirty="0" smtClean="0"/>
              <a:t>….</a:t>
            </a:r>
          </a:p>
          <a:p>
            <a:pPr marL="0" indent="0">
              <a:buNone/>
            </a:pPr>
            <a:endParaRPr lang="zh-CN" altLang="en-US" dirty="0"/>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 </a:t>
            </a:r>
            <a:r>
              <a:rPr lang="zh-CN" altLang="en-US" sz="1400" dirty="0" smtClean="0">
                <a:solidFill>
                  <a:srgbClr val="FF0000"/>
                </a:solidFill>
                <a:latin typeface="微软雅黑" panose="020B0503020204020204" pitchFamily="34" charset="-122"/>
                <a:ea typeface="微软雅黑" panose="020B0503020204020204" pitchFamily="34" charset="-122"/>
              </a:rPr>
              <a:t>跨部门沟通为什么会出现问题</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50459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沟通的黄金定律</a:t>
            </a:r>
            <a:endParaRPr lang="zh-CN" altLang="en-US" dirty="0"/>
          </a:p>
        </p:txBody>
      </p:sp>
      <p:sp>
        <p:nvSpPr>
          <p:cNvPr id="3" name="内容占位符 2"/>
          <p:cNvSpPr>
            <a:spLocks noGrp="1"/>
          </p:cNvSpPr>
          <p:nvPr>
            <p:ph idx="1"/>
          </p:nvPr>
        </p:nvSpPr>
        <p:spPr>
          <a:xfrm>
            <a:off x="838200" y="1825625"/>
            <a:ext cx="9896856" cy="4351338"/>
          </a:xfrm>
        </p:spPr>
        <p:txBody>
          <a:bodyPr>
            <a:normAutofit/>
          </a:bodyPr>
          <a:lstStyle/>
          <a:p>
            <a:pPr marL="457200" lvl="1" indent="0">
              <a:buNone/>
            </a:pPr>
            <a:endParaRPr lang="en-US" altLang="zh-CN" sz="6000" dirty="0" smtClean="0">
              <a:latin typeface="微软雅黑" panose="020B0503020204020204" pitchFamily="34" charset="-122"/>
              <a:ea typeface="微软雅黑" panose="020B0503020204020204" pitchFamily="34" charset="-122"/>
            </a:endParaRPr>
          </a:p>
          <a:p>
            <a:pPr marL="457200" lvl="1" indent="0">
              <a:buNone/>
            </a:pPr>
            <a:r>
              <a:rPr lang="zh-CN" altLang="en-US" sz="6000" dirty="0" smtClean="0">
                <a:latin typeface="微软雅黑" panose="020B0503020204020204" pitchFamily="34" charset="-122"/>
                <a:ea typeface="微软雅黑" panose="020B0503020204020204" pitchFamily="34" charset="-122"/>
              </a:rPr>
              <a:t>先建立信任再谈事情！</a:t>
            </a:r>
            <a:endParaRPr lang="en-US" altLang="zh-CN" sz="6000" dirty="0" smtClean="0">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IV </a:t>
            </a:r>
            <a:r>
              <a:rPr lang="zh-CN" altLang="en-US" sz="1400" dirty="0" smtClean="0">
                <a:solidFill>
                  <a:srgbClr val="FF0000"/>
                </a:solidFill>
                <a:latin typeface="微软雅黑" panose="020B0503020204020204" pitchFamily="34" charset="-122"/>
                <a:ea typeface="微软雅黑" panose="020B0503020204020204" pitchFamily="34" charset="-122"/>
              </a:rPr>
              <a:t>如何让跨部门同事信任我</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68559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gn="ctr">
              <a:buNone/>
            </a:pPr>
            <a:r>
              <a:rPr lang="zh-CN" altLang="en-US" dirty="0" smtClean="0"/>
              <a:t>下面没有了</a:t>
            </a:r>
            <a:endParaRPr lang="zh-CN" altLang="en-US" dirty="0"/>
          </a:p>
        </p:txBody>
      </p:sp>
    </p:spTree>
    <p:extLst>
      <p:ext uri="{BB962C8B-B14F-4D97-AF65-F5344CB8AC3E}">
        <p14:creationId xmlns:p14="http://schemas.microsoft.com/office/powerpoint/2010/main" val="2914420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影响跨部门合作的障碍与挑战</a:t>
            </a:r>
            <a:endParaRPr lang="zh-CN" altLang="en-US" dirty="0"/>
          </a:p>
        </p:txBody>
      </p:sp>
      <p:sp>
        <p:nvSpPr>
          <p:cNvPr id="3" name="内容占位符 2"/>
          <p:cNvSpPr>
            <a:spLocks noGrp="1"/>
          </p:cNvSpPr>
          <p:nvPr>
            <p:ph idx="1"/>
          </p:nvPr>
        </p:nvSpPr>
        <p:spPr>
          <a:xfrm>
            <a:off x="838200" y="1825625"/>
            <a:ext cx="9896856" cy="4351338"/>
          </a:xfrm>
        </p:spPr>
        <p:txBody>
          <a:bodyPr/>
          <a:lstStyle/>
          <a:p>
            <a:pPr marL="457200" lvl="1" indent="0">
              <a:buNone/>
            </a:pPr>
            <a:r>
              <a:rPr lang="zh-CN" altLang="en-US" dirty="0" smtClean="0"/>
              <a:t>跨部门</a:t>
            </a:r>
            <a:r>
              <a:rPr lang="zh-CN" altLang="en-US" dirty="0"/>
              <a:t>沟通</a:t>
            </a:r>
            <a:r>
              <a:rPr lang="zh-CN" altLang="en-US" dirty="0" smtClean="0"/>
              <a:t>的组织障碍</a:t>
            </a:r>
            <a:endParaRPr lang="en-US" altLang="zh-CN" dirty="0" smtClean="0"/>
          </a:p>
          <a:p>
            <a:pPr lvl="2"/>
            <a:r>
              <a:rPr lang="zh-CN" altLang="en-US" dirty="0"/>
              <a:t>职能和权责划分不明确</a:t>
            </a:r>
            <a:endParaRPr lang="en-US" altLang="zh-CN" dirty="0" smtClean="0"/>
          </a:p>
          <a:p>
            <a:pPr lvl="2"/>
            <a:r>
              <a:rPr lang="zh-CN" altLang="en-US" dirty="0"/>
              <a:t>组织架构不</a:t>
            </a:r>
            <a:r>
              <a:rPr lang="zh-CN" altLang="en-US" dirty="0" smtClean="0"/>
              <a:t>合理</a:t>
            </a:r>
            <a:endParaRPr lang="en-US" altLang="zh-CN" dirty="0" smtClean="0"/>
          </a:p>
          <a:p>
            <a:pPr lvl="2"/>
            <a:r>
              <a:rPr lang="zh-CN" altLang="en-US" dirty="0"/>
              <a:t>组织气氛不</a:t>
            </a:r>
            <a:r>
              <a:rPr lang="zh-CN" altLang="en-US" dirty="0" smtClean="0"/>
              <a:t>和谐</a:t>
            </a:r>
            <a:endParaRPr lang="en-US" altLang="zh-CN" dirty="0" smtClean="0"/>
          </a:p>
          <a:p>
            <a:pPr lvl="2"/>
            <a:r>
              <a:rPr lang="zh-CN" altLang="en-US" dirty="0"/>
              <a:t>组织信息系统不完善</a:t>
            </a:r>
            <a:endParaRPr lang="en-US" altLang="zh-CN" dirty="0" smtClean="0"/>
          </a:p>
          <a:p>
            <a:pPr marL="914400" lvl="2" indent="0">
              <a:buNone/>
            </a:pPr>
            <a:endParaRPr lang="en-US" altLang="zh-CN" dirty="0" smtClean="0"/>
          </a:p>
          <a:p>
            <a:pPr marL="457200" lvl="1" indent="0">
              <a:buNone/>
            </a:pPr>
            <a:r>
              <a:rPr lang="zh-CN" altLang="en-US" dirty="0" smtClean="0"/>
              <a:t>跨部门沟通的个人障碍</a:t>
            </a:r>
            <a:endParaRPr lang="en-US" altLang="zh-CN" dirty="0" smtClean="0"/>
          </a:p>
          <a:p>
            <a:pPr lvl="2"/>
            <a:r>
              <a:rPr lang="zh-CN" altLang="en-US" dirty="0"/>
              <a:t>个人认知偏</a:t>
            </a:r>
            <a:r>
              <a:rPr lang="zh-CN" altLang="en-US" dirty="0" smtClean="0"/>
              <a:t>误</a:t>
            </a:r>
            <a:endParaRPr lang="en-US" altLang="zh-CN" dirty="0" smtClean="0"/>
          </a:p>
          <a:p>
            <a:pPr lvl="2"/>
            <a:r>
              <a:rPr lang="zh-CN" altLang="en-US" dirty="0" smtClean="0"/>
              <a:t>语言障碍</a:t>
            </a:r>
            <a:endParaRPr lang="en-US" altLang="zh-CN" dirty="0" smtClean="0"/>
          </a:p>
          <a:p>
            <a:pPr lvl="2"/>
            <a:r>
              <a:rPr lang="zh-CN" altLang="en-US" dirty="0" smtClean="0"/>
              <a:t>情绪的变化</a:t>
            </a: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 </a:t>
            </a:r>
            <a:r>
              <a:rPr lang="zh-CN" altLang="en-US" sz="1400" dirty="0" smtClean="0">
                <a:solidFill>
                  <a:srgbClr val="FF0000"/>
                </a:solidFill>
                <a:latin typeface="微软雅黑" panose="020B0503020204020204" pitchFamily="34" charset="-122"/>
                <a:ea typeface="微软雅黑" panose="020B0503020204020204" pitchFamily="34" charset="-122"/>
              </a:rPr>
              <a:t>跨部门沟通为什么会出现问题</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 </a:t>
            </a:r>
            <a:r>
              <a:rPr lang="zh-CN" altLang="en-US" sz="1400" dirty="0" smtClean="0">
                <a:latin typeface="微软雅黑" panose="020B0503020204020204" pitchFamily="34" charset="-122"/>
                <a:ea typeface="微软雅黑" panose="020B0503020204020204" pitchFamily="34" charset="-122"/>
              </a:rPr>
              <a:t>掌握跨部门冲突的本质</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9127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下列哪些不属于冲突</a:t>
            </a:r>
            <a:endParaRPr lang="zh-CN" altLang="en-US" dirty="0"/>
          </a:p>
        </p:txBody>
      </p:sp>
      <p:sp>
        <p:nvSpPr>
          <p:cNvPr id="3" name="内容占位符 2"/>
          <p:cNvSpPr>
            <a:spLocks noGrp="1"/>
          </p:cNvSpPr>
          <p:nvPr>
            <p:ph idx="1"/>
          </p:nvPr>
        </p:nvSpPr>
        <p:spPr>
          <a:xfrm>
            <a:off x="838200" y="1825625"/>
            <a:ext cx="9896856" cy="4351338"/>
          </a:xfrm>
        </p:spPr>
        <p:txBody>
          <a:bodyPr/>
          <a:lstStyle/>
          <a:p>
            <a:pPr marL="914400" lvl="1" indent="-457200">
              <a:buFont typeface="+mj-lt"/>
              <a:buAutoNum type="arabicPeriod"/>
            </a:pPr>
            <a:r>
              <a:rPr lang="zh-CN" altLang="en-US" dirty="0" smtClean="0"/>
              <a:t>两个人因为影评观点不一致而争吵</a:t>
            </a:r>
            <a:endParaRPr lang="en-US" altLang="zh-CN" dirty="0" smtClean="0"/>
          </a:p>
          <a:p>
            <a:pPr marL="914400" lvl="1" indent="-457200">
              <a:buFont typeface="+mj-lt"/>
              <a:buAutoNum type="arabicPeriod"/>
            </a:pPr>
            <a:r>
              <a:rPr lang="zh-CN" altLang="en-US" dirty="0" smtClean="0"/>
              <a:t>夫妇对于谁做家务而意见分歧</a:t>
            </a:r>
            <a:endParaRPr lang="en-US" altLang="zh-CN" dirty="0" smtClean="0"/>
          </a:p>
          <a:p>
            <a:pPr marL="914400" lvl="1" indent="-457200">
              <a:buFont typeface="+mj-lt"/>
              <a:buAutoNum type="arabicPeriod"/>
            </a:pPr>
            <a:r>
              <a:rPr lang="zh-CN" altLang="en-US" dirty="0" smtClean="0"/>
              <a:t>对手上继续该买房还是买基金，内心交战不已</a:t>
            </a:r>
            <a:endParaRPr lang="en-US" altLang="zh-CN" dirty="0" smtClean="0"/>
          </a:p>
          <a:p>
            <a:pPr marL="914400" lvl="1" indent="-457200">
              <a:buFont typeface="+mj-lt"/>
              <a:buAutoNum type="arabicPeriod"/>
            </a:pPr>
            <a:r>
              <a:rPr lang="zh-CN" altLang="en-US" dirty="0" smtClean="0">
                <a:solidFill>
                  <a:srgbClr val="0070C0"/>
                </a:solidFill>
              </a:rPr>
              <a:t>上司和下属对于项目目标设置的高低而有激烈的讨论</a:t>
            </a:r>
            <a:endParaRPr lang="en-US" altLang="zh-CN" dirty="0" smtClean="0">
              <a:solidFill>
                <a:srgbClr val="0070C0"/>
              </a:solidFill>
            </a:endParaRPr>
          </a:p>
          <a:p>
            <a:pPr marL="914400" lvl="1" indent="-457200">
              <a:buFont typeface="+mj-lt"/>
              <a:buAutoNum type="arabicPeriod"/>
            </a:pPr>
            <a:r>
              <a:rPr lang="zh-CN" altLang="en-US" dirty="0">
                <a:solidFill>
                  <a:srgbClr val="0070C0"/>
                </a:solidFill>
              </a:rPr>
              <a:t>会议</a:t>
            </a:r>
            <a:r>
              <a:rPr lang="zh-CN" altLang="en-US" dirty="0" smtClean="0">
                <a:solidFill>
                  <a:srgbClr val="0070C0"/>
                </a:solidFill>
              </a:rPr>
              <a:t>上同事因为项目执行进度落后而相互指责</a:t>
            </a:r>
            <a:endParaRPr lang="en-US" altLang="zh-CN" dirty="0" smtClean="0">
              <a:solidFill>
                <a:srgbClr val="0070C0"/>
              </a:solidFill>
            </a:endParaRPr>
          </a:p>
          <a:p>
            <a:pPr marL="914400" lvl="1" indent="-457200">
              <a:buFont typeface="+mj-lt"/>
              <a:buAutoNum type="arabicPeriod"/>
            </a:pPr>
            <a:r>
              <a:rPr lang="zh-CN" altLang="en-US" dirty="0" smtClean="0"/>
              <a:t>对于该让孩子学琴还是学游泳，夫妻有不同意见</a:t>
            </a:r>
            <a:endParaRPr lang="en-US" altLang="zh-CN" dirty="0" smtClean="0"/>
          </a:p>
          <a:p>
            <a:pPr marL="914400" lvl="1" indent="-457200">
              <a:buFont typeface="+mj-lt"/>
              <a:buAutoNum type="arabicPeriod"/>
            </a:pPr>
            <a:r>
              <a:rPr lang="zh-CN" altLang="en-US" dirty="0" smtClean="0">
                <a:solidFill>
                  <a:srgbClr val="0070C0"/>
                </a:solidFill>
              </a:rPr>
              <a:t>两国对于边界问题僵持不下</a:t>
            </a:r>
            <a:endParaRPr lang="en-US" altLang="zh-CN" dirty="0" smtClean="0">
              <a:solidFill>
                <a:srgbClr val="0070C0"/>
              </a:solidFill>
            </a:endParaRPr>
          </a:p>
          <a:p>
            <a:pPr marL="914400" lvl="1" indent="-457200">
              <a:buFont typeface="+mj-lt"/>
              <a:buAutoNum type="arabicPeriod"/>
            </a:pPr>
            <a:r>
              <a:rPr lang="zh-CN" altLang="en-US" dirty="0" smtClean="0"/>
              <a:t>对于计划年度旅游的地点的好坏，大家评价不一致</a:t>
            </a:r>
            <a:endParaRPr lang="en-US" altLang="zh-CN" dirty="0" smtClean="0"/>
          </a:p>
          <a:p>
            <a:pPr marL="914400" lvl="1" indent="-457200">
              <a:buFont typeface="+mj-lt"/>
              <a:buAutoNum type="arabicPeriod"/>
            </a:pPr>
            <a:r>
              <a:rPr lang="zh-CN" altLang="en-US" dirty="0" smtClean="0">
                <a:solidFill>
                  <a:srgbClr val="0070C0"/>
                </a:solidFill>
              </a:rPr>
              <a:t>对于项目人手安排和进度如何安排，成员有不同意见，僵持不下</a:t>
            </a:r>
            <a:endParaRPr lang="en-US" altLang="zh-CN" dirty="0" smtClean="0">
              <a:solidFill>
                <a:srgbClr val="0070C0"/>
              </a:solidFill>
            </a:endParaRPr>
          </a:p>
          <a:p>
            <a:pPr marL="914400" lvl="1" indent="-457200">
              <a:buFont typeface="+mj-lt"/>
              <a:buAutoNum type="arabicPeriod"/>
            </a:pPr>
            <a:r>
              <a:rPr lang="zh-CN" altLang="en-US" dirty="0" smtClean="0">
                <a:solidFill>
                  <a:srgbClr val="0070C0"/>
                </a:solidFill>
              </a:rPr>
              <a:t>邻居因为抢车位闹得互不往来</a:t>
            </a: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 </a:t>
            </a:r>
            <a:r>
              <a:rPr lang="zh-CN" altLang="en-US" sz="1400" dirty="0" smtClean="0">
                <a:solidFill>
                  <a:srgbClr val="FF0000"/>
                </a:solidFill>
                <a:latin typeface="微软雅黑" panose="020B0503020204020204" pitchFamily="34" charset="-122"/>
                <a:ea typeface="微软雅黑" panose="020B0503020204020204" pitchFamily="34" charset="-122"/>
              </a:rPr>
              <a:t>掌握跨部门冲突的本质</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8528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何谓冲突（</a:t>
            </a:r>
            <a:r>
              <a:rPr lang="en-US" altLang="zh-CN" dirty="0" smtClean="0"/>
              <a:t>Conflict</a:t>
            </a:r>
            <a:r>
              <a:rPr lang="zh-CN" altLang="en-US" dirty="0" smtClean="0"/>
              <a:t>）</a:t>
            </a:r>
            <a:endParaRPr lang="zh-CN" altLang="en-US" dirty="0"/>
          </a:p>
        </p:txBody>
      </p:sp>
      <p:sp>
        <p:nvSpPr>
          <p:cNvPr id="3" name="内容占位符 2"/>
          <p:cNvSpPr>
            <a:spLocks noGrp="1"/>
          </p:cNvSpPr>
          <p:nvPr>
            <p:ph idx="1"/>
          </p:nvPr>
        </p:nvSpPr>
        <p:spPr>
          <a:xfrm>
            <a:off x="838200" y="1825625"/>
            <a:ext cx="9896856" cy="4351338"/>
          </a:xfrm>
        </p:spPr>
        <p:txBody>
          <a:bodyPr/>
          <a:lstStyle/>
          <a:p>
            <a:pPr marL="457200" lvl="1" indent="0">
              <a:buNone/>
            </a:pPr>
            <a:r>
              <a:rPr lang="zh-CN" altLang="en-US" dirty="0" smtClean="0"/>
              <a:t>利益纠葛</a:t>
            </a:r>
            <a:endParaRPr lang="en-US" altLang="zh-CN" dirty="0" smtClean="0"/>
          </a:p>
          <a:p>
            <a:pPr marL="457200" lvl="1" indent="0">
              <a:buNone/>
            </a:pPr>
            <a:endParaRPr lang="en-US" altLang="zh-CN" dirty="0"/>
          </a:p>
          <a:p>
            <a:pPr marL="457200" lvl="1" indent="0">
              <a:buNone/>
            </a:pPr>
            <a:r>
              <a:rPr lang="zh-CN" altLang="en-US" dirty="0" smtClean="0"/>
              <a:t>当一个人的行为给他人造成阻碍和干扰，进而影响到对方目标达成的时候，冲突就可能发生。</a:t>
            </a:r>
            <a:endParaRPr lang="en-US" altLang="zh-CN" dirty="0" smtClean="0"/>
          </a:p>
          <a:p>
            <a:pPr marL="457200" lvl="1" indent="0">
              <a:buNone/>
            </a:pPr>
            <a:endParaRPr lang="en-US" altLang="zh-CN" dirty="0"/>
          </a:p>
          <a:p>
            <a:pPr marL="457200" lvl="1" indent="0">
              <a:buNone/>
            </a:pPr>
            <a:r>
              <a:rPr lang="zh-CN" altLang="en-US" dirty="0" smtClean="0"/>
              <a:t>不同利益</a:t>
            </a:r>
            <a:endParaRPr lang="en-US" altLang="zh-CN" dirty="0" smtClean="0"/>
          </a:p>
          <a:p>
            <a:pPr lvl="2"/>
            <a:r>
              <a:rPr lang="zh-CN" altLang="en-US" dirty="0" smtClean="0"/>
              <a:t>损害或者阻碍了自己的利益</a:t>
            </a:r>
            <a:endParaRPr lang="en-US" altLang="zh-CN" dirty="0" smtClean="0"/>
          </a:p>
          <a:p>
            <a:pPr lvl="2"/>
            <a:r>
              <a:rPr lang="zh-CN" altLang="en-US" dirty="0" smtClean="0"/>
              <a:t>感觉到对方采取不利于自己的行为，或者预判对方</a:t>
            </a: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 </a:t>
            </a:r>
            <a:r>
              <a:rPr lang="zh-CN" altLang="en-US" sz="1400" dirty="0" smtClean="0">
                <a:solidFill>
                  <a:srgbClr val="FF0000"/>
                </a:solidFill>
                <a:latin typeface="微软雅黑" panose="020B0503020204020204" pitchFamily="34" charset="-122"/>
                <a:ea typeface="微软雅黑" panose="020B0503020204020204" pitchFamily="34" charset="-122"/>
              </a:rPr>
              <a:t>掌握跨部门冲突的本质</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9680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跨部门间冲突的三种状态</a:t>
            </a:r>
            <a:endParaRPr lang="zh-CN" altLang="en-US" dirty="0"/>
          </a:p>
        </p:txBody>
      </p:sp>
      <p:sp>
        <p:nvSpPr>
          <p:cNvPr id="3" name="内容占位符 2"/>
          <p:cNvSpPr>
            <a:spLocks noGrp="1"/>
          </p:cNvSpPr>
          <p:nvPr>
            <p:ph idx="1"/>
          </p:nvPr>
        </p:nvSpPr>
        <p:spPr>
          <a:xfrm>
            <a:off x="838200" y="1825625"/>
            <a:ext cx="9896856" cy="4351338"/>
          </a:xfrm>
        </p:spPr>
        <p:txBody>
          <a:bodyPr/>
          <a:lstStyle/>
          <a:p>
            <a:pPr lvl="1"/>
            <a:r>
              <a:rPr lang="en-US" altLang="zh-CN" dirty="0" smtClean="0"/>
              <a:t>Event </a:t>
            </a:r>
            <a:r>
              <a:rPr lang="zh-CN" altLang="en-US" dirty="0" smtClean="0"/>
              <a:t>单一事件引起的冲突</a:t>
            </a:r>
            <a:endParaRPr lang="en-US" altLang="zh-CN" dirty="0" smtClean="0"/>
          </a:p>
          <a:p>
            <a:pPr lvl="1"/>
            <a:r>
              <a:rPr lang="en-US" altLang="zh-CN" dirty="0" smtClean="0"/>
              <a:t>Pattern </a:t>
            </a:r>
            <a:r>
              <a:rPr lang="zh-CN" altLang="en-US" dirty="0" smtClean="0"/>
              <a:t>有一定的发生频率和形态</a:t>
            </a:r>
            <a:endParaRPr lang="en-US" altLang="zh-CN" dirty="0" smtClean="0"/>
          </a:p>
          <a:p>
            <a:pPr lvl="1"/>
            <a:r>
              <a:rPr lang="en-US" altLang="zh-CN" dirty="0" smtClean="0"/>
              <a:t>Relationship </a:t>
            </a:r>
            <a:r>
              <a:rPr lang="zh-CN" altLang="en-US" dirty="0" smtClean="0"/>
              <a:t>双方关系跟信任恶化</a:t>
            </a: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 </a:t>
            </a:r>
            <a:r>
              <a:rPr lang="zh-CN" altLang="en-US" sz="1400" dirty="0" smtClean="0">
                <a:solidFill>
                  <a:srgbClr val="FF0000"/>
                </a:solidFill>
                <a:latin typeface="微软雅黑" panose="020B0503020204020204" pitchFamily="34" charset="-122"/>
                <a:ea typeface="微软雅黑" panose="020B0503020204020204" pitchFamily="34" charset="-122"/>
              </a:rPr>
              <a:t>掌握跨部门冲突的本质</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7700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冲突背后的可能起源</a:t>
            </a:r>
            <a:endParaRPr lang="zh-CN" altLang="en-US" dirty="0"/>
          </a:p>
        </p:txBody>
      </p:sp>
      <p:sp>
        <p:nvSpPr>
          <p:cNvPr id="3" name="内容占位符 2"/>
          <p:cNvSpPr>
            <a:spLocks noGrp="1"/>
          </p:cNvSpPr>
          <p:nvPr>
            <p:ph idx="1"/>
          </p:nvPr>
        </p:nvSpPr>
        <p:spPr>
          <a:xfrm>
            <a:off x="838200" y="1825625"/>
            <a:ext cx="4390292" cy="4351338"/>
          </a:xfrm>
        </p:spPr>
        <p:txBody>
          <a:bodyPr/>
          <a:lstStyle/>
          <a:p>
            <a:pPr lvl="1"/>
            <a:r>
              <a:rPr lang="zh-CN" altLang="en-US" dirty="0" smtClean="0"/>
              <a:t>问题导向的</a:t>
            </a:r>
            <a:endParaRPr lang="en-US" altLang="zh-CN" dirty="0" smtClean="0"/>
          </a:p>
          <a:p>
            <a:pPr lvl="2"/>
            <a:r>
              <a:rPr lang="zh-CN" altLang="en-US" dirty="0" smtClean="0"/>
              <a:t>时间的安排认知</a:t>
            </a:r>
            <a:endParaRPr lang="en-US" altLang="zh-CN" dirty="0" smtClean="0"/>
          </a:p>
          <a:p>
            <a:pPr lvl="2"/>
            <a:r>
              <a:rPr lang="zh-CN" altLang="en-US" dirty="0" smtClean="0"/>
              <a:t>目标</a:t>
            </a:r>
            <a:endParaRPr lang="en-US" altLang="zh-CN" dirty="0" smtClean="0"/>
          </a:p>
          <a:p>
            <a:pPr lvl="2"/>
            <a:r>
              <a:rPr lang="zh-CN" altLang="en-US" dirty="0" smtClean="0"/>
              <a:t>资源</a:t>
            </a:r>
            <a:endParaRPr lang="en-US" altLang="zh-CN" dirty="0" smtClean="0"/>
          </a:p>
          <a:p>
            <a:pPr lvl="2"/>
            <a:r>
              <a:rPr lang="zh-CN" altLang="en-US" dirty="0" smtClean="0"/>
              <a:t>信息不对称</a:t>
            </a:r>
            <a:endParaRPr lang="en-US" altLang="zh-CN" dirty="0" smtClean="0"/>
          </a:p>
          <a:p>
            <a:pPr lvl="2"/>
            <a:r>
              <a:rPr lang="zh-CN" altLang="en-US" dirty="0" smtClean="0"/>
              <a:t>职责角色的差异</a:t>
            </a:r>
            <a:endParaRPr lang="en-US" altLang="zh-CN" dirty="0" smtClean="0"/>
          </a:p>
          <a:p>
            <a:pPr marL="914400" lvl="2" indent="0">
              <a:buNone/>
            </a:pPr>
            <a:endParaRPr lang="en-US" altLang="zh-CN" dirty="0"/>
          </a:p>
          <a:p>
            <a:pPr lvl="1"/>
            <a:r>
              <a:rPr lang="zh-CN" altLang="en-US" dirty="0" smtClean="0"/>
              <a:t>人际为主的</a:t>
            </a:r>
            <a:endParaRPr lang="en-US" altLang="zh-CN" dirty="0" smtClean="0"/>
          </a:p>
          <a:p>
            <a:pPr lvl="2"/>
            <a:r>
              <a:rPr lang="zh-CN" altLang="en-US" dirty="0" smtClean="0"/>
              <a:t>价值观</a:t>
            </a:r>
            <a:endParaRPr lang="en-US" altLang="zh-CN" dirty="0" smtClean="0"/>
          </a:p>
          <a:p>
            <a:pPr lvl="2"/>
            <a:r>
              <a:rPr lang="zh-CN" altLang="en-US" dirty="0" smtClean="0"/>
              <a:t>沟通不良</a:t>
            </a:r>
            <a:endParaRPr lang="en-US" altLang="zh-CN" dirty="0" smtClean="0"/>
          </a:p>
          <a:p>
            <a:pPr lvl="2"/>
            <a:r>
              <a:rPr lang="zh-CN" altLang="en-US" dirty="0" smtClean="0"/>
              <a:t>个性、风格差异</a:t>
            </a:r>
            <a:endParaRPr lang="en-US" altLang="zh-CN" dirty="0" smtClean="0"/>
          </a:p>
          <a:p>
            <a:pPr lvl="2"/>
            <a:r>
              <a:rPr lang="zh-CN" altLang="en-US" dirty="0"/>
              <a:t>不</a:t>
            </a:r>
            <a:r>
              <a:rPr lang="zh-CN" altLang="en-US" dirty="0" smtClean="0"/>
              <a:t>信任，关系恶化紧张</a:t>
            </a:r>
          </a:p>
        </p:txBody>
      </p:sp>
      <p:sp>
        <p:nvSpPr>
          <p:cNvPr id="4" name="内容占位符 2"/>
          <p:cNvSpPr txBox="1">
            <a:spLocks/>
          </p:cNvSpPr>
          <p:nvPr/>
        </p:nvSpPr>
        <p:spPr>
          <a:xfrm>
            <a:off x="8689848" y="365126"/>
            <a:ext cx="2859024" cy="1460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 </a:t>
            </a:r>
            <a:r>
              <a:rPr lang="zh-CN" altLang="en-US" sz="1400" dirty="0" smtClean="0">
                <a:latin typeface="微软雅黑" panose="020B0503020204020204" pitchFamily="34" charset="-122"/>
                <a:ea typeface="微软雅黑" panose="020B0503020204020204" pitchFamily="34" charset="-122"/>
              </a:rPr>
              <a:t>跨部门沟通为什么会出现问题</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II </a:t>
            </a:r>
            <a:r>
              <a:rPr lang="zh-CN" altLang="en-US" sz="1400" dirty="0" smtClean="0">
                <a:solidFill>
                  <a:srgbClr val="FF0000"/>
                </a:solidFill>
                <a:latin typeface="微软雅黑" panose="020B0503020204020204" pitchFamily="34" charset="-122"/>
                <a:ea typeface="微软雅黑" panose="020B0503020204020204" pitchFamily="34" charset="-122"/>
              </a:rPr>
              <a:t>掌握跨部门冲突的本质</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III </a:t>
            </a:r>
            <a:r>
              <a:rPr lang="zh-CN" altLang="en-US" sz="1400" dirty="0" smtClean="0">
                <a:latin typeface="微软雅黑" panose="020B0503020204020204" pitchFamily="34" charset="-122"/>
                <a:ea typeface="微软雅黑" panose="020B0503020204020204" pitchFamily="34" charset="-122"/>
              </a:rPr>
              <a:t>跨部门冲突化解的策略</a:t>
            </a:r>
            <a:endParaRPr lang="en-US" altLang="zh-CN" sz="14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400" dirty="0" smtClean="0">
                <a:latin typeface="微软雅黑" panose="020B0503020204020204" pitchFamily="34" charset="-122"/>
                <a:ea typeface="微软雅黑" panose="020B0503020204020204" pitchFamily="34" charset="-122"/>
              </a:rPr>
              <a:t>IV </a:t>
            </a:r>
            <a:r>
              <a:rPr lang="zh-CN" altLang="en-US" sz="1400" dirty="0" smtClean="0">
                <a:latin typeface="微软雅黑" panose="020B0503020204020204" pitchFamily="34" charset="-122"/>
                <a:ea typeface="微软雅黑" panose="020B0503020204020204" pitchFamily="34" charset="-122"/>
              </a:rPr>
              <a:t>如何让跨部门同事信任我</a:t>
            </a:r>
            <a:endParaRPr lang="zh-CN" altLang="en-US" sz="1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197969" y="3411415"/>
            <a:ext cx="3434862" cy="1200329"/>
          </a:xfrm>
          <a:prstGeom prst="rect">
            <a:avLst/>
          </a:prstGeom>
          <a:noFill/>
        </p:spPr>
        <p:txBody>
          <a:bodyPr wrap="square" rtlCol="0">
            <a:spAutoFit/>
          </a:bodyPr>
          <a:lstStyle/>
          <a:p>
            <a:r>
              <a:rPr lang="zh-CN" altLang="en-US" dirty="0" smtClean="0"/>
              <a:t>日常工作中，你自己最常遇见的冲突起源有哪些？你遇到的这些冲突起源中，最难处理的是哪些？为什么？</a:t>
            </a:r>
            <a:endParaRPr lang="zh-CN" altLang="en-US" dirty="0"/>
          </a:p>
        </p:txBody>
      </p:sp>
      <p:sp>
        <p:nvSpPr>
          <p:cNvPr id="10" name="文本框 9"/>
          <p:cNvSpPr txBox="1"/>
          <p:nvPr/>
        </p:nvSpPr>
        <p:spPr>
          <a:xfrm>
            <a:off x="7725507" y="4976634"/>
            <a:ext cx="3434862" cy="369332"/>
          </a:xfrm>
          <a:prstGeom prst="rect">
            <a:avLst/>
          </a:prstGeom>
          <a:noFill/>
        </p:spPr>
        <p:txBody>
          <a:bodyPr wrap="square" rtlCol="0">
            <a:spAutoFit/>
          </a:bodyPr>
          <a:lstStyle/>
          <a:p>
            <a:r>
              <a:rPr lang="zh-CN" altLang="en-US" dirty="0" smtClean="0"/>
              <a:t>如何看待部门之间的冲突？</a:t>
            </a:r>
            <a:endParaRPr lang="zh-CN" altLang="en-US" dirty="0"/>
          </a:p>
        </p:txBody>
      </p:sp>
    </p:spTree>
    <p:extLst>
      <p:ext uri="{BB962C8B-B14F-4D97-AF65-F5344CB8AC3E}">
        <p14:creationId xmlns:p14="http://schemas.microsoft.com/office/powerpoint/2010/main" val="402619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3416</Words>
  <Application>Microsoft Office PowerPoint</Application>
  <PresentationFormat>宽屏</PresentationFormat>
  <Paragraphs>564</Paragraphs>
  <Slides>41</Slides>
  <Notes>40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41</vt:i4>
      </vt:variant>
    </vt:vector>
  </HeadingPairs>
  <TitlesOfParts>
    <vt:vector size="47" baseType="lpstr">
      <vt:lpstr>宋体</vt:lpstr>
      <vt:lpstr>微软雅黑</vt:lpstr>
      <vt:lpstr>Arial</vt:lpstr>
      <vt:lpstr>Calibri</vt:lpstr>
      <vt:lpstr>Calibri Light</vt:lpstr>
      <vt:lpstr>Office 主题</vt:lpstr>
      <vt:lpstr>跨部门沟通</vt:lpstr>
      <vt:lpstr>写在开始之前</vt:lpstr>
      <vt:lpstr>目录</vt:lpstr>
      <vt:lpstr>影响跨部门合作的障碍与挑战</vt:lpstr>
      <vt:lpstr>影响跨部门合作的障碍与挑战</vt:lpstr>
      <vt:lpstr>下列哪些不属于冲突</vt:lpstr>
      <vt:lpstr>何谓冲突（Conflict）</vt:lpstr>
      <vt:lpstr>跨部门间冲突的三种状态</vt:lpstr>
      <vt:lpstr>冲突背后的可能起源</vt:lpstr>
      <vt:lpstr>对待部门冲突的正确认知</vt:lpstr>
      <vt:lpstr>跨部门之间互动的四种关系状态</vt:lpstr>
      <vt:lpstr>HEAT：成功的跨部门合作</vt:lpstr>
      <vt:lpstr>策略模式及考量点</vt:lpstr>
      <vt:lpstr>A-1 冷处理</vt:lpstr>
      <vt:lpstr>A-2 说服</vt:lpstr>
      <vt:lpstr>A-3 支配</vt:lpstr>
      <vt:lpstr>支配需要权利/权威</vt:lpstr>
      <vt:lpstr>B-1 依据规则</vt:lpstr>
      <vt:lpstr>B-1 依据规则</vt:lpstr>
      <vt:lpstr>B-2 共存</vt:lpstr>
      <vt:lpstr>B-2 共存</vt:lpstr>
      <vt:lpstr>B-3 交易/讨价还价</vt:lpstr>
      <vt:lpstr>C-1 退让</vt:lpstr>
      <vt:lpstr>C-1 退让</vt:lpstr>
      <vt:lpstr>C-2 放手</vt:lpstr>
      <vt:lpstr>C-2 放手</vt:lpstr>
      <vt:lpstr>C-3 合作</vt:lpstr>
      <vt:lpstr>C-3 合作</vt:lpstr>
      <vt:lpstr>举个栗子</vt:lpstr>
      <vt:lpstr>举个栗子</vt:lpstr>
      <vt:lpstr>举个栗子</vt:lpstr>
      <vt:lpstr>举个栗子</vt:lpstr>
      <vt:lpstr>信任</vt:lpstr>
      <vt:lpstr>第一阶段：建立最初的可信度</vt:lpstr>
      <vt:lpstr>第二阶段：为发展中的可信度加分</vt:lpstr>
      <vt:lpstr>第三阶段：巩固最终的可信度</vt:lpstr>
      <vt:lpstr>番外：修补破裂的信任关系</vt:lpstr>
      <vt:lpstr>达成成功跨部门合作的两条路径</vt:lpstr>
      <vt:lpstr>建立伙伴关系的六个要素</vt:lpstr>
      <vt:lpstr>沟通的黄金定律</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跨部门沟通</dc:title>
  <dc:creator>3A-1-3-42  程春光</dc:creator>
  <cp:lastModifiedBy>3A-1-3-42  程春光</cp:lastModifiedBy>
  <cp:revision>219</cp:revision>
  <dcterms:created xsi:type="dcterms:W3CDTF">2017-12-14T13:12:48Z</dcterms:created>
  <dcterms:modified xsi:type="dcterms:W3CDTF">2017-12-25T08:42:24Z</dcterms:modified>
</cp:coreProperties>
</file>