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2" r:id="rId10"/>
    <p:sldId id="268" r:id="rId11"/>
    <p:sldId id="269" r:id="rId12"/>
    <p:sldId id="270" r:id="rId13"/>
    <p:sldId id="272" r:id="rId14"/>
    <p:sldId id="27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4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3793-D95E-4B25-8FD6-AA78F23E0A7F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62F6-BB20-4C93-A1EF-6077395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71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3793-D95E-4B25-8FD6-AA78F23E0A7F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62F6-BB20-4C93-A1EF-6077395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9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3793-D95E-4B25-8FD6-AA78F23E0A7F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62F6-BB20-4C93-A1EF-6077395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26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3793-D95E-4B25-8FD6-AA78F23E0A7F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62F6-BB20-4C93-A1EF-6077395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5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3793-D95E-4B25-8FD6-AA78F23E0A7F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62F6-BB20-4C93-A1EF-6077395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50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3793-D95E-4B25-8FD6-AA78F23E0A7F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62F6-BB20-4C93-A1EF-6077395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42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3793-D95E-4B25-8FD6-AA78F23E0A7F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62F6-BB20-4C93-A1EF-6077395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9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3793-D95E-4B25-8FD6-AA78F23E0A7F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62F6-BB20-4C93-A1EF-6077395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69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3793-D95E-4B25-8FD6-AA78F23E0A7F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62F6-BB20-4C93-A1EF-6077395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12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3793-D95E-4B25-8FD6-AA78F23E0A7F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62F6-BB20-4C93-A1EF-6077395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53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3793-D95E-4B25-8FD6-AA78F23E0A7F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62F6-BB20-4C93-A1EF-6077395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46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63793-D95E-4B25-8FD6-AA78F23E0A7F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F62F6-BB20-4C93-A1EF-6077395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8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《1》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伺服器架設實務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2021/05/07</a:t>
            </a:r>
          </a:p>
          <a:p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下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179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Apache   web   sever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Apache   proxy   server : 8087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8088</a:t>
            </a:r>
          </a:p>
          <a:p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Sqlite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屬於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DBMS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2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資料庫管理系統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3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如：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MySQL,  Oracle,  DB2,  Access,  DB2, ……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2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Apache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MySQL</a:t>
            </a:r>
          </a:p>
          <a:p>
            <a:r>
              <a:rPr lang="en-US" altLang="zh-TW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FileZlla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Mercury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Tomcat</a:t>
            </a:r>
          </a:p>
        </p:txBody>
      </p:sp>
    </p:spTree>
    <p:extLst>
      <p:ext uri="{BB962C8B-B14F-4D97-AF65-F5344CB8AC3E}">
        <p14:creationId xmlns:p14="http://schemas.microsoft.com/office/powerpoint/2010/main" val="398480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協定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(Protocol)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5371" y="1929317"/>
            <a:ext cx="3136900" cy="685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ea typeface="標楷體" panose="03000509000000000000" pitchFamily="65" charset="-120"/>
              </a:rPr>
              <a:t>Application Layer</a:t>
            </a:r>
          </a:p>
        </p:txBody>
      </p:sp>
      <p:sp>
        <p:nvSpPr>
          <p:cNvPr id="6" name="矩形 5"/>
          <p:cNvSpPr/>
          <p:nvPr/>
        </p:nvSpPr>
        <p:spPr>
          <a:xfrm>
            <a:off x="2155371" y="2615117"/>
            <a:ext cx="3136900" cy="685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a typeface="標楷體" panose="03000509000000000000" pitchFamily="65" charset="-120"/>
              </a:rPr>
              <a:t>Presentation Layer</a:t>
            </a:r>
          </a:p>
        </p:txBody>
      </p:sp>
      <p:sp>
        <p:nvSpPr>
          <p:cNvPr id="7" name="矩形 6"/>
          <p:cNvSpPr/>
          <p:nvPr/>
        </p:nvSpPr>
        <p:spPr>
          <a:xfrm>
            <a:off x="2155371" y="3300917"/>
            <a:ext cx="3136900" cy="685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a typeface="標楷體" panose="03000509000000000000" pitchFamily="65" charset="-120"/>
              </a:rPr>
              <a:t>Session Layer</a:t>
            </a:r>
          </a:p>
        </p:txBody>
      </p:sp>
      <p:sp>
        <p:nvSpPr>
          <p:cNvPr id="8" name="矩形 7"/>
          <p:cNvSpPr/>
          <p:nvPr/>
        </p:nvSpPr>
        <p:spPr>
          <a:xfrm>
            <a:off x="2155371" y="3986717"/>
            <a:ext cx="3136900" cy="685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ea typeface="標楷體" panose="03000509000000000000" pitchFamily="65" charset="-120"/>
              </a:rPr>
              <a:t>Transport Layer</a:t>
            </a:r>
          </a:p>
        </p:txBody>
      </p:sp>
      <p:sp>
        <p:nvSpPr>
          <p:cNvPr id="9" name="矩形 8"/>
          <p:cNvSpPr/>
          <p:nvPr/>
        </p:nvSpPr>
        <p:spPr>
          <a:xfrm>
            <a:off x="2155371" y="4672517"/>
            <a:ext cx="3136900" cy="685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ea typeface="標楷體" panose="03000509000000000000" pitchFamily="65" charset="-120"/>
              </a:rPr>
              <a:t>Network Layer</a:t>
            </a:r>
          </a:p>
        </p:txBody>
      </p:sp>
      <p:sp>
        <p:nvSpPr>
          <p:cNvPr id="10" name="矩形 9"/>
          <p:cNvSpPr/>
          <p:nvPr/>
        </p:nvSpPr>
        <p:spPr>
          <a:xfrm>
            <a:off x="2155371" y="5358317"/>
            <a:ext cx="3136900" cy="685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ea typeface="標楷體" panose="03000509000000000000" pitchFamily="65" charset="-120"/>
              </a:rPr>
              <a:t>Data Link Layer</a:t>
            </a:r>
          </a:p>
        </p:txBody>
      </p:sp>
      <p:sp>
        <p:nvSpPr>
          <p:cNvPr id="11" name="矩形 10"/>
          <p:cNvSpPr/>
          <p:nvPr/>
        </p:nvSpPr>
        <p:spPr>
          <a:xfrm>
            <a:off x="6604000" y="1929317"/>
            <a:ext cx="3136900" cy="685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ea typeface="標楷體" panose="03000509000000000000" pitchFamily="65" charset="-120"/>
              </a:rPr>
              <a:t>Application Layer</a:t>
            </a:r>
          </a:p>
        </p:txBody>
      </p:sp>
      <p:sp>
        <p:nvSpPr>
          <p:cNvPr id="12" name="矩形 11"/>
          <p:cNvSpPr/>
          <p:nvPr/>
        </p:nvSpPr>
        <p:spPr>
          <a:xfrm>
            <a:off x="6604000" y="2615117"/>
            <a:ext cx="3136900" cy="685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ea typeface="標楷體" panose="03000509000000000000" pitchFamily="65" charset="-120"/>
              </a:rPr>
              <a:t>Presentation Layer</a:t>
            </a:r>
          </a:p>
        </p:txBody>
      </p:sp>
      <p:sp>
        <p:nvSpPr>
          <p:cNvPr id="13" name="矩形 12"/>
          <p:cNvSpPr/>
          <p:nvPr/>
        </p:nvSpPr>
        <p:spPr>
          <a:xfrm>
            <a:off x="6604000" y="3300917"/>
            <a:ext cx="3136900" cy="685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ea typeface="標楷體" panose="03000509000000000000" pitchFamily="65" charset="-120"/>
              </a:rPr>
              <a:t>Session Layer</a:t>
            </a:r>
          </a:p>
        </p:txBody>
      </p:sp>
      <p:sp>
        <p:nvSpPr>
          <p:cNvPr id="14" name="矩形 13"/>
          <p:cNvSpPr/>
          <p:nvPr/>
        </p:nvSpPr>
        <p:spPr>
          <a:xfrm>
            <a:off x="6604000" y="3986717"/>
            <a:ext cx="3136900" cy="685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ea typeface="標楷體" panose="03000509000000000000" pitchFamily="65" charset="-120"/>
              </a:rPr>
              <a:t>Transport Layer</a:t>
            </a:r>
          </a:p>
        </p:txBody>
      </p:sp>
      <p:sp>
        <p:nvSpPr>
          <p:cNvPr id="15" name="矩形 14"/>
          <p:cNvSpPr/>
          <p:nvPr/>
        </p:nvSpPr>
        <p:spPr>
          <a:xfrm>
            <a:off x="6604000" y="4672517"/>
            <a:ext cx="3136900" cy="685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ea typeface="標楷體" panose="03000509000000000000" pitchFamily="65" charset="-120"/>
              </a:rPr>
              <a:t>Network Layer</a:t>
            </a:r>
          </a:p>
        </p:txBody>
      </p:sp>
      <p:sp>
        <p:nvSpPr>
          <p:cNvPr id="16" name="矩形 15"/>
          <p:cNvSpPr/>
          <p:nvPr/>
        </p:nvSpPr>
        <p:spPr>
          <a:xfrm>
            <a:off x="6604000" y="5358317"/>
            <a:ext cx="3136900" cy="685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ea typeface="標楷體" panose="03000509000000000000" pitchFamily="65" charset="-120"/>
              </a:rPr>
              <a:t>Data Link Layer</a:t>
            </a:r>
          </a:p>
        </p:txBody>
      </p:sp>
      <p:cxnSp>
        <p:nvCxnSpPr>
          <p:cNvPr id="18" name="直線接點 17"/>
          <p:cNvCxnSpPr/>
          <p:nvPr/>
        </p:nvCxnSpPr>
        <p:spPr>
          <a:xfrm flipV="1">
            <a:off x="4366078" y="6726288"/>
            <a:ext cx="3164115" cy="362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標題 1"/>
          <p:cNvSpPr txBox="1">
            <a:spLocks/>
          </p:cNvSpPr>
          <p:nvPr/>
        </p:nvSpPr>
        <p:spPr>
          <a:xfrm>
            <a:off x="1157514" y="905443"/>
            <a:ext cx="5476422" cy="837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電腦之間溝通的方式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語言</a:t>
            </a:r>
            <a:endParaRPr lang="zh-TW" altLang="en-US" sz="2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55371" y="6044117"/>
            <a:ext cx="3136900" cy="685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ea typeface="標楷體" panose="03000509000000000000" pitchFamily="65" charset="-120"/>
              </a:rPr>
              <a:t>Physical Layer</a:t>
            </a:r>
          </a:p>
        </p:txBody>
      </p:sp>
      <p:sp>
        <p:nvSpPr>
          <p:cNvPr id="28" name="矩形 27"/>
          <p:cNvSpPr/>
          <p:nvPr/>
        </p:nvSpPr>
        <p:spPr>
          <a:xfrm>
            <a:off x="6604000" y="6044117"/>
            <a:ext cx="3136900" cy="685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ea typeface="標楷體" panose="03000509000000000000" pitchFamily="65" charset="-120"/>
              </a:rPr>
              <a:t>Physical Layer</a:t>
            </a:r>
          </a:p>
        </p:txBody>
      </p:sp>
      <p:cxnSp>
        <p:nvCxnSpPr>
          <p:cNvPr id="30" name="直線接點 29"/>
          <p:cNvCxnSpPr/>
          <p:nvPr/>
        </p:nvCxnSpPr>
        <p:spPr>
          <a:xfrm flipV="1">
            <a:off x="1068614" y="1031082"/>
            <a:ext cx="3792764" cy="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128032" y="1808978"/>
            <a:ext cx="886279" cy="5613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ea typeface="標楷體" panose="03000509000000000000" pitchFamily="65" charset="-120"/>
              </a:rPr>
              <a:t>OSI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582104" y="1808978"/>
            <a:ext cx="886279" cy="5613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ea typeface="標楷體" panose="03000509000000000000" pitchFamily="65" charset="-120"/>
              </a:rPr>
              <a:t>OSI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171825" y="1456245"/>
            <a:ext cx="886279" cy="561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ea typeface="標楷體" panose="03000509000000000000" pitchFamily="65" charset="-120"/>
              </a:rPr>
              <a:t>送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530193" y="1460760"/>
            <a:ext cx="1161144" cy="561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ea typeface="標楷體" panose="03000509000000000000" pitchFamily="65" charset="-120"/>
              </a:rPr>
              <a:t>接收端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249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Port 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連接埠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Socket =  </a:t>
            </a:r>
            <a:r>
              <a:rPr lang="en-US" altLang="zh-TW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ip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+port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79771" y="1787865"/>
            <a:ext cx="4474029" cy="3282269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03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協定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(Protocol)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5371" y="1929317"/>
            <a:ext cx="3136900" cy="685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55371" y="2615117"/>
            <a:ext cx="3136900" cy="685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155371" y="3300917"/>
            <a:ext cx="3136900" cy="685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155371" y="3986717"/>
            <a:ext cx="3136900" cy="685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155371" y="4672517"/>
            <a:ext cx="3136900" cy="685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b="1" dirty="0"/>
          </a:p>
        </p:txBody>
      </p:sp>
      <p:sp>
        <p:nvSpPr>
          <p:cNvPr id="10" name="矩形 9"/>
          <p:cNvSpPr/>
          <p:nvPr/>
        </p:nvSpPr>
        <p:spPr>
          <a:xfrm>
            <a:off x="2155371" y="5358317"/>
            <a:ext cx="3136900" cy="685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b="1" dirty="0"/>
          </a:p>
        </p:txBody>
      </p:sp>
      <p:sp>
        <p:nvSpPr>
          <p:cNvPr id="11" name="矩形 10"/>
          <p:cNvSpPr/>
          <p:nvPr/>
        </p:nvSpPr>
        <p:spPr>
          <a:xfrm>
            <a:off x="6604000" y="1929317"/>
            <a:ext cx="3136900" cy="685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04000" y="2615117"/>
            <a:ext cx="3136900" cy="685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604000" y="3300917"/>
            <a:ext cx="3136900" cy="685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604000" y="3986717"/>
            <a:ext cx="3136900" cy="685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604000" y="4672517"/>
            <a:ext cx="3136900" cy="685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b="1" dirty="0"/>
          </a:p>
        </p:txBody>
      </p:sp>
      <p:sp>
        <p:nvSpPr>
          <p:cNvPr id="16" name="矩形 15"/>
          <p:cNvSpPr/>
          <p:nvPr/>
        </p:nvSpPr>
        <p:spPr>
          <a:xfrm>
            <a:off x="6604000" y="5358317"/>
            <a:ext cx="3136900" cy="685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b="1" dirty="0"/>
          </a:p>
        </p:txBody>
      </p:sp>
      <p:cxnSp>
        <p:nvCxnSpPr>
          <p:cNvPr id="18" name="直線接點 17"/>
          <p:cNvCxnSpPr/>
          <p:nvPr/>
        </p:nvCxnSpPr>
        <p:spPr>
          <a:xfrm flipV="1">
            <a:off x="4366078" y="6726288"/>
            <a:ext cx="3164115" cy="362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標題 1"/>
          <p:cNvSpPr txBox="1">
            <a:spLocks/>
          </p:cNvSpPr>
          <p:nvPr/>
        </p:nvSpPr>
        <p:spPr>
          <a:xfrm>
            <a:off x="1157514" y="905443"/>
            <a:ext cx="5476422" cy="837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電腦之間溝通的方式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語言</a:t>
            </a:r>
            <a:endParaRPr lang="zh-TW" altLang="en-US" sz="2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55371" y="6044117"/>
            <a:ext cx="3136900" cy="685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b="1" dirty="0"/>
          </a:p>
        </p:txBody>
      </p:sp>
      <p:sp>
        <p:nvSpPr>
          <p:cNvPr id="28" name="矩形 27"/>
          <p:cNvSpPr/>
          <p:nvPr/>
        </p:nvSpPr>
        <p:spPr>
          <a:xfrm>
            <a:off x="6604000" y="6044117"/>
            <a:ext cx="3136900" cy="685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/>
          <p:cNvCxnSpPr/>
          <p:nvPr/>
        </p:nvCxnSpPr>
        <p:spPr>
          <a:xfrm flipV="1">
            <a:off x="1068614" y="1031082"/>
            <a:ext cx="3792764" cy="1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128032" y="1808978"/>
            <a:ext cx="886279" cy="5613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OSI</a:t>
            </a:r>
            <a:endParaRPr lang="zh-TW" altLang="en-US" sz="4000" dirty="0"/>
          </a:p>
        </p:txBody>
      </p:sp>
      <p:sp>
        <p:nvSpPr>
          <p:cNvPr id="33" name="矩形 32"/>
          <p:cNvSpPr/>
          <p:nvPr/>
        </p:nvSpPr>
        <p:spPr>
          <a:xfrm>
            <a:off x="5582104" y="1808978"/>
            <a:ext cx="886279" cy="5613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OSI</a:t>
            </a:r>
            <a:endParaRPr lang="zh-TW" altLang="en-US" sz="4000" dirty="0"/>
          </a:p>
        </p:txBody>
      </p:sp>
      <p:sp>
        <p:nvSpPr>
          <p:cNvPr id="34" name="矩形 33"/>
          <p:cNvSpPr/>
          <p:nvPr/>
        </p:nvSpPr>
        <p:spPr>
          <a:xfrm>
            <a:off x="3203121" y="1512371"/>
            <a:ext cx="886279" cy="561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送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7530193" y="1509033"/>
            <a:ext cx="1161144" cy="561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接收端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762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http://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127.0.0.1/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http://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127.0.0.1/phpmyadmin/server_import.php?lang=zh_TW</a:t>
            </a:r>
          </a:p>
          <a:p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http://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127.0.0.1/ksu_midterm1.html</a:t>
            </a:r>
          </a:p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http://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127.0.0.1/ksu_midterm2.html</a:t>
            </a:r>
          </a:p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http://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127.0.0.1/ksu_midterm3.html</a:t>
            </a:r>
          </a:p>
        </p:txBody>
      </p:sp>
    </p:spTree>
    <p:extLst>
      <p:ext uri="{BB962C8B-B14F-4D97-AF65-F5344CB8AC3E}">
        <p14:creationId xmlns:p14="http://schemas.microsoft.com/office/powerpoint/2010/main" val="30268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804025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38200" y="2712303"/>
            <a:ext cx="105156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&lt;!</a:t>
            </a:r>
            <a:r>
              <a:rPr lang="en-US" altLang="zh-TW" sz="2400" dirty="0" err="1">
                <a:solidFill>
                  <a:schemeClr val="bg1"/>
                </a:solidFill>
              </a:rPr>
              <a:t>doctype</a:t>
            </a:r>
            <a:r>
              <a:rPr lang="en-US" altLang="zh-TW" sz="2400" dirty="0">
                <a:solidFill>
                  <a:schemeClr val="bg1"/>
                </a:solidFill>
              </a:rPr>
              <a:t> html&gt;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&lt;html&gt;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&lt;head&gt;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&lt;meta charset="utf-8"&gt;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&lt;title&gt;Select exercise&lt;/title&gt;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&lt;/head&gt;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&lt;body&gt;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&lt;h3&gt; </a:t>
            </a:r>
            <a:r>
              <a:rPr lang="en-US" altLang="zh-TW" sz="2400" dirty="0" err="1">
                <a:solidFill>
                  <a:schemeClr val="bg1"/>
                </a:solidFill>
              </a:rPr>
              <a:t>ksu</a:t>
            </a:r>
            <a:r>
              <a:rPr lang="en-US" altLang="zh-TW" sz="2400" dirty="0">
                <a:solidFill>
                  <a:schemeClr val="bg1"/>
                </a:solidFill>
              </a:rPr>
              <a:t> select operation &lt;/h3&gt;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&lt;!--</a:t>
            </a:r>
            <a:r>
              <a:rPr lang="zh-TW" altLang="en-US" sz="2400" dirty="0">
                <a:solidFill>
                  <a:schemeClr val="bg1"/>
                </a:solidFill>
              </a:rPr>
              <a:t>不對字符編碼 </a:t>
            </a:r>
            <a:r>
              <a:rPr lang="en-US" altLang="zh-TW" sz="2400" dirty="0">
                <a:solidFill>
                  <a:schemeClr val="bg1"/>
                </a:solidFill>
              </a:rPr>
              <a:t>--&gt;    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&lt;form </a:t>
            </a:r>
            <a:r>
              <a:rPr lang="en-US" altLang="zh-TW" sz="2400" dirty="0" err="1">
                <a:solidFill>
                  <a:schemeClr val="bg1"/>
                </a:solidFill>
              </a:rPr>
              <a:t>enctype</a:t>
            </a:r>
            <a:r>
              <a:rPr lang="en-US" altLang="zh-TW" sz="2400" dirty="0">
                <a:solidFill>
                  <a:schemeClr val="bg1"/>
                </a:solidFill>
              </a:rPr>
              <a:t>="multipart/form-data" method="post"     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     action="ksu_midterm1.php"&gt;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 </a:t>
            </a:r>
            <a:r>
              <a:rPr lang="zh-TW" altLang="en-US" sz="2400" dirty="0">
                <a:solidFill>
                  <a:schemeClr val="bg1"/>
                </a:solidFill>
              </a:rPr>
              <a:t>按查詢鍵</a:t>
            </a:r>
            <a:r>
              <a:rPr lang="en-US" altLang="zh-TW" sz="2400" dirty="0">
                <a:solidFill>
                  <a:schemeClr val="bg1"/>
                </a:solidFill>
              </a:rPr>
              <a:t>, </a:t>
            </a:r>
            <a:r>
              <a:rPr lang="zh-TW" altLang="en-US" sz="2400" dirty="0">
                <a:solidFill>
                  <a:schemeClr val="bg1"/>
                </a:solidFill>
              </a:rPr>
              <a:t>查詢 </a:t>
            </a:r>
            <a:r>
              <a:rPr lang="en-US" altLang="zh-TW" sz="2400" dirty="0" err="1">
                <a:solidFill>
                  <a:schemeClr val="bg1"/>
                </a:solidFill>
              </a:rPr>
              <a:t>ksu_std_table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zh-TW" altLang="en-US" sz="2400" dirty="0">
                <a:solidFill>
                  <a:schemeClr val="bg1"/>
                </a:solidFill>
              </a:rPr>
              <a:t>中</a:t>
            </a:r>
            <a:r>
              <a:rPr lang="en-US" altLang="zh-TW" sz="2400" dirty="0">
                <a:solidFill>
                  <a:schemeClr val="bg1"/>
                </a:solidFill>
              </a:rPr>
              <a:t>,</a:t>
            </a:r>
            <a:r>
              <a:rPr lang="zh-TW" altLang="en-US" sz="2400" dirty="0">
                <a:solidFill>
                  <a:schemeClr val="bg1"/>
                </a:solidFill>
              </a:rPr>
              <a:t>所有學生姓名</a:t>
            </a:r>
            <a:r>
              <a:rPr lang="en-US" altLang="zh-TW" sz="2400" dirty="0">
                <a:solidFill>
                  <a:schemeClr val="bg1"/>
                </a:solidFill>
              </a:rPr>
              <a:t>, </a:t>
            </a:r>
            <a:r>
              <a:rPr lang="zh-TW" altLang="en-US" sz="2400" dirty="0">
                <a:solidFill>
                  <a:schemeClr val="bg1"/>
                </a:solidFill>
              </a:rPr>
              <a:t>學號</a:t>
            </a:r>
            <a:r>
              <a:rPr lang="en-US" altLang="zh-TW" sz="2400" dirty="0">
                <a:solidFill>
                  <a:schemeClr val="bg1"/>
                </a:solidFill>
              </a:rPr>
              <a:t>,  </a:t>
            </a:r>
            <a:r>
              <a:rPr lang="zh-TW" altLang="en-US" sz="2400" dirty="0">
                <a:solidFill>
                  <a:schemeClr val="bg1"/>
                </a:solidFill>
              </a:rPr>
              <a:t>成績</a:t>
            </a:r>
            <a:r>
              <a:rPr lang="en-US" altLang="zh-TW" sz="2400" dirty="0">
                <a:solidFill>
                  <a:schemeClr val="bg1"/>
                </a:solidFill>
              </a:rPr>
              <a:t>. &lt;</a:t>
            </a:r>
            <a:r>
              <a:rPr lang="en-US" altLang="zh-TW" sz="2400" dirty="0" err="1">
                <a:solidFill>
                  <a:schemeClr val="bg1"/>
                </a:solidFill>
              </a:rPr>
              <a:t>br</a:t>
            </a:r>
            <a:r>
              <a:rPr lang="en-US" altLang="zh-TW" sz="2400" dirty="0">
                <a:solidFill>
                  <a:schemeClr val="bg1"/>
                </a:solidFill>
              </a:rPr>
              <a:t>/&gt;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 &lt;</a:t>
            </a:r>
            <a:r>
              <a:rPr lang="en-US" altLang="zh-TW" sz="2400" dirty="0" err="1">
                <a:solidFill>
                  <a:schemeClr val="bg1"/>
                </a:solidFill>
              </a:rPr>
              <a:t>br</a:t>
            </a:r>
            <a:r>
              <a:rPr lang="en-US" altLang="zh-TW" sz="2400" dirty="0">
                <a:solidFill>
                  <a:schemeClr val="bg1"/>
                </a:solidFill>
              </a:rPr>
              <a:t>/&gt;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 &lt;input type="submit" name="sub" value="</a:t>
            </a:r>
            <a:r>
              <a:rPr lang="zh-TW" altLang="en-US" sz="2400" dirty="0">
                <a:solidFill>
                  <a:schemeClr val="bg1"/>
                </a:solidFill>
              </a:rPr>
              <a:t>查詢</a:t>
            </a:r>
            <a:r>
              <a:rPr lang="en-US" altLang="zh-TW" sz="2400" dirty="0">
                <a:solidFill>
                  <a:schemeClr val="bg1"/>
                </a:solidFill>
              </a:rPr>
              <a:t>"/&gt;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&lt;/form&gt;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&lt;/body&gt;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&lt;/html&gt;</a:t>
            </a:r>
            <a:endParaRPr lang="en-US" altLang="zh-TW" sz="2400" dirty="0" smtClean="0">
              <a:solidFill>
                <a:schemeClr val="bg1"/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838200" y="13867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ksu_midterm1.html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838200" y="2457450"/>
            <a:ext cx="5905500" cy="1905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838200" y="1520090"/>
            <a:ext cx="2305050" cy="1905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21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476626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3662025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804025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38200" y="2712303"/>
            <a:ext cx="10515600" cy="1745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&lt;?</a:t>
            </a:r>
            <a:r>
              <a:rPr lang="en-US" altLang="zh-TW" sz="2400" dirty="0" err="1">
                <a:solidFill>
                  <a:schemeClr val="bg1"/>
                </a:solidFill>
              </a:rPr>
              <a:t>php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 $</a:t>
            </a:r>
            <a:r>
              <a:rPr lang="en-US" altLang="zh-TW" sz="2400" dirty="0" err="1">
                <a:solidFill>
                  <a:schemeClr val="bg1"/>
                </a:solidFill>
              </a:rPr>
              <a:t>db_host</a:t>
            </a:r>
            <a:r>
              <a:rPr lang="en-US" altLang="zh-TW" sz="2400" dirty="0">
                <a:solidFill>
                  <a:schemeClr val="bg1"/>
                </a:solidFill>
              </a:rPr>
              <a:t> = "localhost";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$</a:t>
            </a:r>
            <a:r>
              <a:rPr lang="en-US" altLang="zh-TW" sz="2400" dirty="0" err="1">
                <a:solidFill>
                  <a:schemeClr val="bg1"/>
                </a:solidFill>
              </a:rPr>
              <a:t>db_name</a:t>
            </a:r>
            <a:r>
              <a:rPr lang="en-US" altLang="zh-TW" sz="2400" dirty="0">
                <a:solidFill>
                  <a:schemeClr val="bg1"/>
                </a:solidFill>
              </a:rPr>
              <a:t> = "</a:t>
            </a:r>
            <a:r>
              <a:rPr lang="en-US" altLang="zh-TW" sz="2400" dirty="0" err="1">
                <a:solidFill>
                  <a:schemeClr val="bg1"/>
                </a:solidFill>
              </a:rPr>
              <a:t>ksu_database</a:t>
            </a:r>
            <a:r>
              <a:rPr lang="en-US" altLang="zh-TW" sz="2400" dirty="0">
                <a:solidFill>
                  <a:schemeClr val="bg1"/>
                </a:solidFill>
              </a:rPr>
              <a:t>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$</a:t>
            </a:r>
            <a:r>
              <a:rPr lang="en-US" altLang="zh-TW" sz="2400" dirty="0" err="1">
                <a:solidFill>
                  <a:schemeClr val="bg1"/>
                </a:solidFill>
              </a:rPr>
              <a:t>db_table</a:t>
            </a:r>
            <a:r>
              <a:rPr lang="en-US" altLang="zh-TW" sz="2400" dirty="0">
                <a:solidFill>
                  <a:schemeClr val="bg1"/>
                </a:solidFill>
              </a:rPr>
              <a:t> = "</a:t>
            </a:r>
            <a:r>
              <a:rPr lang="en-US" altLang="zh-TW" sz="2400" dirty="0" err="1">
                <a:solidFill>
                  <a:schemeClr val="bg1"/>
                </a:solidFill>
              </a:rPr>
              <a:t>ksu_std_table</a:t>
            </a:r>
            <a:r>
              <a:rPr lang="en-US" altLang="zh-TW" sz="2400" dirty="0">
                <a:solidFill>
                  <a:schemeClr val="bg1"/>
                </a:solidFill>
              </a:rPr>
              <a:t>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$</a:t>
            </a:r>
            <a:r>
              <a:rPr lang="en-US" altLang="zh-TW" sz="2400" dirty="0" err="1">
                <a:solidFill>
                  <a:schemeClr val="bg1"/>
                </a:solidFill>
              </a:rPr>
              <a:t>db_user</a:t>
            </a:r>
            <a:r>
              <a:rPr lang="en-US" altLang="zh-TW" sz="2400" dirty="0">
                <a:solidFill>
                  <a:schemeClr val="bg1"/>
                </a:solidFill>
              </a:rPr>
              <a:t> = "root";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$</a:t>
            </a:r>
            <a:r>
              <a:rPr lang="en-US" altLang="zh-TW" sz="2400" dirty="0" err="1">
                <a:solidFill>
                  <a:schemeClr val="bg1"/>
                </a:solidFill>
              </a:rPr>
              <a:t>db_password</a:t>
            </a:r>
            <a:r>
              <a:rPr lang="en-US" altLang="zh-TW" sz="2400" dirty="0">
                <a:solidFill>
                  <a:schemeClr val="bg1"/>
                </a:solidFill>
              </a:rPr>
              <a:t> = "";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// </a:t>
            </a:r>
            <a:r>
              <a:rPr lang="zh-TW" altLang="en-US" sz="2400" dirty="0">
                <a:solidFill>
                  <a:schemeClr val="bg1"/>
                </a:solidFill>
              </a:rPr>
              <a:t>連結檢測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$conn = </a:t>
            </a:r>
            <a:r>
              <a:rPr lang="en-US" altLang="zh-TW" sz="2400" dirty="0" err="1">
                <a:solidFill>
                  <a:schemeClr val="bg1"/>
                </a:solidFill>
              </a:rPr>
              <a:t>mysqli_connect</a:t>
            </a:r>
            <a:r>
              <a:rPr lang="en-US" altLang="zh-TW" sz="2400" dirty="0">
                <a:solidFill>
                  <a:schemeClr val="bg1"/>
                </a:solidFill>
              </a:rPr>
              <a:t>($</a:t>
            </a:r>
            <a:r>
              <a:rPr lang="en-US" altLang="zh-TW" sz="2400" dirty="0" err="1">
                <a:solidFill>
                  <a:schemeClr val="bg1"/>
                </a:solidFill>
              </a:rPr>
              <a:t>db_host</a:t>
            </a:r>
            <a:r>
              <a:rPr lang="en-US" altLang="zh-TW" sz="2400" dirty="0">
                <a:solidFill>
                  <a:schemeClr val="bg1"/>
                </a:solidFill>
              </a:rPr>
              <a:t>, $</a:t>
            </a:r>
            <a:r>
              <a:rPr lang="en-US" altLang="zh-TW" sz="2400" dirty="0" err="1">
                <a:solidFill>
                  <a:schemeClr val="bg1"/>
                </a:solidFill>
              </a:rPr>
              <a:t>db_user</a:t>
            </a:r>
            <a:r>
              <a:rPr lang="en-US" altLang="zh-TW" sz="2400" dirty="0">
                <a:solidFill>
                  <a:schemeClr val="bg1"/>
                </a:solidFill>
              </a:rPr>
              <a:t>, $</a:t>
            </a:r>
            <a:r>
              <a:rPr lang="en-US" altLang="zh-TW" sz="2400" dirty="0" err="1">
                <a:solidFill>
                  <a:schemeClr val="bg1"/>
                </a:solidFill>
              </a:rPr>
              <a:t>db_password</a:t>
            </a:r>
            <a:r>
              <a:rPr lang="en-US" altLang="zh-TW" sz="24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if(empty($conn)){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	print  </a:t>
            </a:r>
            <a:r>
              <a:rPr lang="en-US" altLang="zh-TW" sz="2400" dirty="0" err="1">
                <a:solidFill>
                  <a:schemeClr val="bg1"/>
                </a:solidFill>
              </a:rPr>
              <a:t>mysqli_error</a:t>
            </a:r>
            <a:r>
              <a:rPr lang="en-US" altLang="zh-TW" sz="2400" dirty="0">
                <a:solidFill>
                  <a:schemeClr val="bg1"/>
                </a:solidFill>
              </a:rPr>
              <a:t> ($conn);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 die ("</a:t>
            </a:r>
            <a:r>
              <a:rPr lang="zh-TW" altLang="en-US" sz="2400" dirty="0">
                <a:solidFill>
                  <a:schemeClr val="bg1"/>
                </a:solidFill>
              </a:rPr>
              <a:t>無法對資料庫連線！</a:t>
            </a:r>
            <a:r>
              <a:rPr lang="en-US" altLang="zh-TW" sz="2400" dirty="0">
                <a:solidFill>
                  <a:schemeClr val="bg1"/>
                </a:solidFill>
              </a:rPr>
              <a:t>" );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	exit;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}  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if(!</a:t>
            </a:r>
            <a:r>
              <a:rPr lang="en-US" altLang="zh-TW" sz="2400" dirty="0" err="1">
                <a:solidFill>
                  <a:schemeClr val="bg1"/>
                </a:solidFill>
              </a:rPr>
              <a:t>mysqli_select_db</a:t>
            </a:r>
            <a:r>
              <a:rPr lang="en-US" altLang="zh-TW" sz="2400" dirty="0">
                <a:solidFill>
                  <a:schemeClr val="bg1"/>
                </a:solidFill>
              </a:rPr>
              <a:t>( $conn, $</a:t>
            </a:r>
            <a:r>
              <a:rPr lang="en-US" altLang="zh-TW" sz="2400" dirty="0" err="1">
                <a:solidFill>
                  <a:schemeClr val="bg1"/>
                </a:solidFill>
              </a:rPr>
              <a:t>db_name</a:t>
            </a:r>
            <a:r>
              <a:rPr lang="en-US" altLang="zh-TW" sz="2400" dirty="0">
                <a:solidFill>
                  <a:schemeClr val="bg1"/>
                </a:solidFill>
              </a:rPr>
              <a:t>)){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	die("</a:t>
            </a:r>
            <a:r>
              <a:rPr lang="zh-TW" altLang="en-US" sz="2400" dirty="0">
                <a:solidFill>
                  <a:schemeClr val="bg1"/>
                </a:solidFill>
              </a:rPr>
              <a:t>資料庫不存在</a:t>
            </a:r>
            <a:r>
              <a:rPr lang="en-US" altLang="zh-TW" sz="2400" dirty="0">
                <a:solidFill>
                  <a:schemeClr val="bg1"/>
                </a:solidFill>
              </a:rPr>
              <a:t>!");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	exit;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}  </a:t>
            </a: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 //</a:t>
            </a:r>
            <a:r>
              <a:rPr lang="zh-TW" altLang="en-US" sz="2400" dirty="0">
                <a:solidFill>
                  <a:schemeClr val="bg1"/>
                </a:solidFill>
              </a:rPr>
              <a:t>自型設定  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mysqli_set_charset</a:t>
            </a:r>
            <a:r>
              <a:rPr lang="en-US" altLang="zh-TW" sz="2400" dirty="0">
                <a:solidFill>
                  <a:schemeClr val="bg1"/>
                </a:solidFill>
              </a:rPr>
              <a:t>($conn,'utf8');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   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echo "</a:t>
            </a:r>
            <a:r>
              <a:rPr lang="en-US" altLang="zh-TW" sz="2400" dirty="0" err="1">
                <a:solidFill>
                  <a:schemeClr val="bg1"/>
                </a:solidFill>
              </a:rPr>
              <a:t>ksu_std_table</a:t>
            </a:r>
            <a:r>
              <a:rPr lang="en-US" altLang="zh-TW" sz="2400" dirty="0">
                <a:solidFill>
                  <a:schemeClr val="bg1"/>
                </a:solidFill>
              </a:rPr>
              <a:t>  </a:t>
            </a:r>
            <a:r>
              <a:rPr lang="zh-TW" altLang="en-US" sz="2400" dirty="0">
                <a:solidFill>
                  <a:schemeClr val="bg1"/>
                </a:solidFill>
              </a:rPr>
              <a:t>學生於各系人數顯示如下</a:t>
            </a:r>
            <a:r>
              <a:rPr lang="en-US" altLang="zh-TW" sz="2400" dirty="0">
                <a:solidFill>
                  <a:schemeClr val="bg1"/>
                </a:solidFill>
              </a:rPr>
              <a:t>:". "&lt;</a:t>
            </a:r>
            <a:r>
              <a:rPr lang="en-US" altLang="zh-TW" sz="2400" dirty="0" err="1">
                <a:solidFill>
                  <a:schemeClr val="bg1"/>
                </a:solidFill>
              </a:rPr>
              <a:t>br</a:t>
            </a:r>
            <a:r>
              <a:rPr lang="en-US" altLang="zh-TW" sz="2400" dirty="0">
                <a:solidFill>
                  <a:schemeClr val="bg1"/>
                </a:solidFill>
              </a:rPr>
              <a:t>/&gt;&lt;</a:t>
            </a:r>
            <a:r>
              <a:rPr lang="en-US" altLang="zh-TW" sz="2400" dirty="0" err="1">
                <a:solidFill>
                  <a:schemeClr val="bg1"/>
                </a:solidFill>
              </a:rPr>
              <a:t>br</a:t>
            </a:r>
            <a:r>
              <a:rPr lang="en-US" altLang="zh-TW" sz="2400" dirty="0">
                <a:solidFill>
                  <a:schemeClr val="bg1"/>
                </a:solidFill>
              </a:rPr>
              <a:t>/&gt;";  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$result = </a:t>
            </a:r>
            <a:r>
              <a:rPr lang="en-US" altLang="zh-TW" sz="2400" dirty="0" err="1">
                <a:solidFill>
                  <a:schemeClr val="bg1"/>
                </a:solidFill>
              </a:rPr>
              <a:t>mysqli_query</a:t>
            </a:r>
            <a:r>
              <a:rPr lang="en-US" altLang="zh-TW" sz="2400" dirty="0">
                <a:solidFill>
                  <a:schemeClr val="bg1"/>
                </a:solidFill>
              </a:rPr>
              <a:t>($conn,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                     "SELECT </a:t>
            </a:r>
            <a:r>
              <a:rPr lang="en-US" altLang="zh-TW" sz="2400" dirty="0" err="1">
                <a:solidFill>
                  <a:schemeClr val="bg1"/>
                </a:solidFill>
              </a:rPr>
              <a:t>ksu_std_name</a:t>
            </a:r>
            <a:r>
              <a:rPr lang="en-US" altLang="zh-TW" sz="2400" dirty="0">
                <a:solidFill>
                  <a:schemeClr val="bg1"/>
                </a:solidFill>
              </a:rPr>
              <a:t>, </a:t>
            </a:r>
            <a:r>
              <a:rPr lang="en-US" altLang="zh-TW" sz="2400" dirty="0" err="1">
                <a:solidFill>
                  <a:schemeClr val="bg1"/>
                </a:solidFill>
              </a:rPr>
              <a:t>ksu_std_id</a:t>
            </a:r>
            <a:r>
              <a:rPr lang="en-US" altLang="zh-TW" sz="2400" dirty="0">
                <a:solidFill>
                  <a:schemeClr val="bg1"/>
                </a:solidFill>
              </a:rPr>
              <a:t>, </a:t>
            </a:r>
            <a:r>
              <a:rPr lang="en-US" altLang="zh-TW" sz="2400" dirty="0" err="1">
                <a:solidFill>
                  <a:schemeClr val="bg1"/>
                </a:solidFill>
              </a:rPr>
              <a:t>ksu_std_grade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 						 FROM   </a:t>
            </a:r>
            <a:r>
              <a:rPr lang="en-US" altLang="zh-TW" sz="2400" dirty="0" err="1">
                <a:solidFill>
                  <a:schemeClr val="bg1"/>
                </a:solidFill>
              </a:rPr>
              <a:t>ksu_std_table</a:t>
            </a:r>
            <a:r>
              <a:rPr lang="en-US" altLang="zh-TW" sz="2400" dirty="0">
                <a:solidFill>
                  <a:schemeClr val="bg1"/>
                </a:solidFill>
              </a:rPr>
              <a:t>");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echo "&lt;table border='1'&gt;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&lt;</a:t>
            </a:r>
            <a:r>
              <a:rPr lang="en-US" altLang="zh-TW" sz="2400" dirty="0" err="1">
                <a:solidFill>
                  <a:schemeClr val="bg1"/>
                </a:solidFill>
              </a:rPr>
              <a:t>tr</a:t>
            </a:r>
            <a:r>
              <a:rPr lang="en-US" altLang="zh-TW" sz="24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&lt;</a:t>
            </a:r>
            <a:r>
              <a:rPr lang="en-US" altLang="zh-TW" sz="2400" dirty="0" err="1">
                <a:solidFill>
                  <a:schemeClr val="bg1"/>
                </a:solidFill>
              </a:rPr>
              <a:t>th</a:t>
            </a:r>
            <a:r>
              <a:rPr lang="en-US" altLang="zh-TW" sz="2400" dirty="0">
                <a:solidFill>
                  <a:schemeClr val="bg1"/>
                </a:solidFill>
              </a:rPr>
              <a:t>&gt;</a:t>
            </a:r>
            <a:r>
              <a:rPr lang="zh-TW" altLang="en-US" sz="2400" dirty="0">
                <a:solidFill>
                  <a:schemeClr val="bg1"/>
                </a:solidFill>
              </a:rPr>
              <a:t>學生姓名 </a:t>
            </a:r>
            <a:r>
              <a:rPr lang="en-US" altLang="zh-TW" sz="2400" dirty="0">
                <a:solidFill>
                  <a:schemeClr val="bg1"/>
                </a:solidFill>
              </a:rPr>
              <a:t>&lt;/</a:t>
            </a:r>
            <a:r>
              <a:rPr lang="en-US" altLang="zh-TW" sz="2400" dirty="0" err="1">
                <a:solidFill>
                  <a:schemeClr val="bg1"/>
                </a:solidFill>
              </a:rPr>
              <a:t>th</a:t>
            </a:r>
            <a:r>
              <a:rPr lang="en-US" altLang="zh-TW" sz="2400" dirty="0">
                <a:solidFill>
                  <a:schemeClr val="bg1"/>
                </a:solidFill>
              </a:rPr>
              <a:t>&gt; &lt;</a:t>
            </a:r>
            <a:r>
              <a:rPr lang="en-US" altLang="zh-TW" sz="2400" dirty="0" err="1">
                <a:solidFill>
                  <a:schemeClr val="bg1"/>
                </a:solidFill>
              </a:rPr>
              <a:t>th</a:t>
            </a:r>
            <a:r>
              <a:rPr lang="en-US" altLang="zh-TW" sz="2400" dirty="0">
                <a:solidFill>
                  <a:schemeClr val="bg1"/>
                </a:solidFill>
              </a:rPr>
              <a:t>&gt;</a:t>
            </a:r>
            <a:r>
              <a:rPr lang="zh-TW" altLang="en-US" sz="2400" dirty="0">
                <a:solidFill>
                  <a:schemeClr val="bg1"/>
                </a:solidFill>
              </a:rPr>
              <a:t>學號</a:t>
            </a:r>
            <a:r>
              <a:rPr lang="en-US" altLang="zh-TW" sz="2400" dirty="0">
                <a:solidFill>
                  <a:schemeClr val="bg1"/>
                </a:solidFill>
              </a:rPr>
              <a:t>&lt;/</a:t>
            </a:r>
            <a:r>
              <a:rPr lang="en-US" altLang="zh-TW" sz="2400" dirty="0" err="1">
                <a:solidFill>
                  <a:schemeClr val="bg1"/>
                </a:solidFill>
              </a:rPr>
              <a:t>th</a:t>
            </a:r>
            <a:r>
              <a:rPr lang="en-US" altLang="zh-TW" sz="2400" dirty="0">
                <a:solidFill>
                  <a:schemeClr val="bg1"/>
                </a:solidFill>
              </a:rPr>
              <a:t>&gt; &lt;</a:t>
            </a:r>
            <a:r>
              <a:rPr lang="en-US" altLang="zh-TW" sz="2400" dirty="0" err="1">
                <a:solidFill>
                  <a:schemeClr val="bg1"/>
                </a:solidFill>
              </a:rPr>
              <a:t>th</a:t>
            </a:r>
            <a:r>
              <a:rPr lang="en-US" altLang="zh-TW" sz="2400" dirty="0">
                <a:solidFill>
                  <a:schemeClr val="bg1"/>
                </a:solidFill>
              </a:rPr>
              <a:t>&gt;</a:t>
            </a:r>
            <a:r>
              <a:rPr lang="zh-TW" altLang="en-US" sz="2400" dirty="0">
                <a:solidFill>
                  <a:schemeClr val="bg1"/>
                </a:solidFill>
              </a:rPr>
              <a:t>分數</a:t>
            </a:r>
            <a:r>
              <a:rPr lang="en-US" altLang="zh-TW" sz="2400" dirty="0">
                <a:solidFill>
                  <a:schemeClr val="bg1"/>
                </a:solidFill>
              </a:rPr>
              <a:t>&lt;/</a:t>
            </a:r>
            <a:r>
              <a:rPr lang="en-US" altLang="zh-TW" sz="2400" dirty="0" err="1">
                <a:solidFill>
                  <a:schemeClr val="bg1"/>
                </a:solidFill>
              </a:rPr>
              <a:t>th</a:t>
            </a:r>
            <a:r>
              <a:rPr lang="en-US" altLang="zh-TW" sz="24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&lt;/</a:t>
            </a:r>
            <a:r>
              <a:rPr lang="en-US" altLang="zh-TW" sz="2400" dirty="0" err="1">
                <a:solidFill>
                  <a:schemeClr val="bg1"/>
                </a:solidFill>
              </a:rPr>
              <a:t>tr</a:t>
            </a:r>
            <a:r>
              <a:rPr lang="en-US" altLang="zh-TW" sz="2400" dirty="0">
                <a:solidFill>
                  <a:schemeClr val="bg1"/>
                </a:solidFill>
              </a:rPr>
              <a:t>&gt;";</a:t>
            </a: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 //</a:t>
            </a:r>
            <a:r>
              <a:rPr lang="zh-TW" altLang="en-US" sz="2400" dirty="0">
                <a:solidFill>
                  <a:schemeClr val="bg1"/>
                </a:solidFill>
              </a:rPr>
              <a:t>使用 </a:t>
            </a:r>
            <a:r>
              <a:rPr lang="en-US" altLang="zh-TW" sz="2400" dirty="0" err="1">
                <a:solidFill>
                  <a:schemeClr val="bg1"/>
                </a:solidFill>
              </a:rPr>
              <a:t>mysqli_fetch_array</a:t>
            </a:r>
            <a:r>
              <a:rPr lang="en-US" altLang="zh-TW" sz="2400" dirty="0">
                <a:solidFill>
                  <a:schemeClr val="bg1"/>
                </a:solidFill>
              </a:rPr>
              <a:t>() </a:t>
            </a:r>
            <a:r>
              <a:rPr lang="zh-TW" altLang="en-US" sz="2400" dirty="0">
                <a:solidFill>
                  <a:schemeClr val="bg1"/>
                </a:solidFill>
              </a:rPr>
              <a:t>取回資料庫資料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while($row = </a:t>
            </a:r>
            <a:r>
              <a:rPr lang="en-US" altLang="zh-TW" sz="2400" dirty="0" err="1">
                <a:solidFill>
                  <a:schemeClr val="bg1"/>
                </a:solidFill>
              </a:rPr>
              <a:t>mysqli_fetch_array</a:t>
            </a:r>
            <a:r>
              <a:rPr lang="en-US" altLang="zh-TW" sz="2400" dirty="0">
                <a:solidFill>
                  <a:schemeClr val="bg1"/>
                </a:solidFill>
              </a:rPr>
              <a:t>($result))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echo "&lt;</a:t>
            </a:r>
            <a:r>
              <a:rPr lang="en-US" altLang="zh-TW" sz="2400" dirty="0" err="1">
                <a:solidFill>
                  <a:schemeClr val="bg1"/>
                </a:solidFill>
              </a:rPr>
              <a:t>tr</a:t>
            </a:r>
            <a:r>
              <a:rPr lang="en-US" altLang="zh-TW" sz="2400" dirty="0">
                <a:solidFill>
                  <a:schemeClr val="bg1"/>
                </a:solidFill>
              </a:rPr>
              <a:t>&gt;";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echo "&lt;td&gt;" . $row['</a:t>
            </a:r>
            <a:r>
              <a:rPr lang="en-US" altLang="zh-TW" sz="2400" dirty="0" err="1">
                <a:solidFill>
                  <a:schemeClr val="bg1"/>
                </a:solidFill>
              </a:rPr>
              <a:t>ksu_std_name</a:t>
            </a:r>
            <a:r>
              <a:rPr lang="en-US" altLang="zh-TW" sz="2400" dirty="0">
                <a:solidFill>
                  <a:schemeClr val="bg1"/>
                </a:solidFill>
              </a:rPr>
              <a:t>'] . "&lt;/td&gt;";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echo "&lt;td&gt;" . $row['</a:t>
            </a:r>
            <a:r>
              <a:rPr lang="en-US" altLang="zh-TW" sz="2400" dirty="0" err="1">
                <a:solidFill>
                  <a:schemeClr val="bg1"/>
                </a:solidFill>
              </a:rPr>
              <a:t>ksu_std_id</a:t>
            </a:r>
            <a:r>
              <a:rPr lang="en-US" altLang="zh-TW" sz="2400" dirty="0">
                <a:solidFill>
                  <a:schemeClr val="bg1"/>
                </a:solidFill>
              </a:rPr>
              <a:t>'] .   "&lt;/td&gt;";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echo "&lt;td&gt;" . $row['</a:t>
            </a:r>
            <a:r>
              <a:rPr lang="en-US" altLang="zh-TW" sz="2400" dirty="0" err="1">
                <a:solidFill>
                  <a:schemeClr val="bg1"/>
                </a:solidFill>
              </a:rPr>
              <a:t>ksu_std_grade</a:t>
            </a:r>
            <a:r>
              <a:rPr lang="en-US" altLang="zh-TW" sz="2400" dirty="0">
                <a:solidFill>
                  <a:schemeClr val="bg1"/>
                </a:solidFill>
              </a:rPr>
              <a:t>'] .   "&lt;/td&gt;";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echo "&lt;/</a:t>
            </a:r>
            <a:r>
              <a:rPr lang="en-US" altLang="zh-TW" sz="2400" dirty="0" err="1">
                <a:solidFill>
                  <a:schemeClr val="bg1"/>
                </a:solidFill>
              </a:rPr>
              <a:t>tr</a:t>
            </a:r>
            <a:r>
              <a:rPr lang="en-US" altLang="zh-TW" sz="2400" dirty="0">
                <a:solidFill>
                  <a:schemeClr val="bg1"/>
                </a:solidFill>
              </a:rPr>
              <a:t>&gt;";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}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echo "&lt;/table&gt;";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echo "records found!"."&lt;</a:t>
            </a:r>
            <a:r>
              <a:rPr lang="en-US" altLang="zh-TW" sz="2400" dirty="0" err="1">
                <a:solidFill>
                  <a:schemeClr val="bg1"/>
                </a:solidFill>
              </a:rPr>
              <a:t>br</a:t>
            </a:r>
            <a:r>
              <a:rPr lang="en-US" altLang="zh-TW" sz="2400" dirty="0">
                <a:solidFill>
                  <a:schemeClr val="bg1"/>
                </a:solidFill>
              </a:rPr>
              <a:t>/&gt;&lt;</a:t>
            </a:r>
            <a:r>
              <a:rPr lang="en-US" altLang="zh-TW" sz="2400" dirty="0" err="1">
                <a:solidFill>
                  <a:schemeClr val="bg1"/>
                </a:solidFill>
              </a:rPr>
              <a:t>br</a:t>
            </a:r>
            <a:r>
              <a:rPr lang="en-US" altLang="zh-TW" sz="2400" dirty="0">
                <a:solidFill>
                  <a:schemeClr val="bg1"/>
                </a:solidFill>
              </a:rPr>
              <a:t>/&gt;";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?&gt; 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&lt;form </a:t>
            </a:r>
            <a:r>
              <a:rPr lang="en-US" altLang="zh-TW" sz="2400" dirty="0" err="1">
                <a:solidFill>
                  <a:schemeClr val="bg1"/>
                </a:solidFill>
              </a:rPr>
              <a:t>enctype</a:t>
            </a:r>
            <a:r>
              <a:rPr lang="en-US" altLang="zh-TW" sz="2400" dirty="0">
                <a:solidFill>
                  <a:schemeClr val="bg1"/>
                </a:solidFill>
              </a:rPr>
              <a:t>="multipart/form-data"  method="post" action="ksu_midterm1.html"&gt;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&lt;input type="submit" name="sub" value="</a:t>
            </a:r>
            <a:r>
              <a:rPr lang="zh-TW" altLang="en-US" sz="2400" dirty="0">
                <a:solidFill>
                  <a:schemeClr val="bg1"/>
                </a:solidFill>
              </a:rPr>
              <a:t>返回</a:t>
            </a:r>
            <a:r>
              <a:rPr lang="en-US" altLang="zh-TW" sz="2400" dirty="0">
                <a:solidFill>
                  <a:schemeClr val="bg1"/>
                </a:solidFill>
              </a:rPr>
              <a:t>"/&gt;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&lt;/form&gt;</a:t>
            </a:r>
            <a:endParaRPr lang="en-US" altLang="zh-TW" sz="2400" dirty="0" smtClean="0">
              <a:solidFill>
                <a:schemeClr val="bg1"/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838200" y="13867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ksu_midterm1.php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838200" y="2457450"/>
            <a:ext cx="5905500" cy="1905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838200" y="1520090"/>
            <a:ext cx="2305050" cy="1905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97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476626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3662025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804025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38200" y="2712303"/>
            <a:ext cx="10515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&lt;!</a:t>
            </a:r>
            <a:r>
              <a:rPr lang="en-US" altLang="zh-TW" sz="2400" dirty="0" err="1">
                <a:solidFill>
                  <a:schemeClr val="bg1"/>
                </a:solidFill>
              </a:rPr>
              <a:t>doctype</a:t>
            </a:r>
            <a:r>
              <a:rPr lang="en-US" altLang="zh-TW" sz="2400" dirty="0">
                <a:solidFill>
                  <a:schemeClr val="bg1"/>
                </a:solidFill>
              </a:rPr>
              <a:t> html&gt;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&lt;html&gt;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&lt;head&gt;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&lt;meta charset="utf-8"&gt;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&lt;title&gt;Select exercise&lt;/title&gt;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&lt;/head&gt;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&lt;body&gt;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&lt;h3&gt; </a:t>
            </a:r>
            <a:r>
              <a:rPr lang="en-US" altLang="zh-TW" sz="2400" dirty="0" err="1">
                <a:solidFill>
                  <a:schemeClr val="bg1"/>
                </a:solidFill>
              </a:rPr>
              <a:t>ksu</a:t>
            </a:r>
            <a:r>
              <a:rPr lang="en-US" altLang="zh-TW" sz="2400" dirty="0">
                <a:solidFill>
                  <a:schemeClr val="bg1"/>
                </a:solidFill>
              </a:rPr>
              <a:t> select operation &lt;/h3&gt;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&lt;!--</a:t>
            </a:r>
            <a:r>
              <a:rPr lang="zh-TW" altLang="en-US" sz="2400" dirty="0">
                <a:solidFill>
                  <a:schemeClr val="bg1"/>
                </a:solidFill>
              </a:rPr>
              <a:t>不對字符編碼 </a:t>
            </a:r>
            <a:r>
              <a:rPr lang="en-US" altLang="zh-TW" sz="2400" dirty="0">
                <a:solidFill>
                  <a:schemeClr val="bg1"/>
                </a:solidFill>
              </a:rPr>
              <a:t>--&gt;    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&lt;form </a:t>
            </a:r>
            <a:r>
              <a:rPr lang="en-US" altLang="zh-TW" sz="2400" dirty="0" err="1">
                <a:solidFill>
                  <a:schemeClr val="bg1"/>
                </a:solidFill>
              </a:rPr>
              <a:t>enctype</a:t>
            </a:r>
            <a:r>
              <a:rPr lang="en-US" altLang="zh-TW" sz="2400" dirty="0">
                <a:solidFill>
                  <a:schemeClr val="bg1"/>
                </a:solidFill>
              </a:rPr>
              <a:t>="multipart/form-data" method="post"     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     action="ksu_midterm2.php"&gt;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 </a:t>
            </a:r>
            <a:r>
              <a:rPr lang="zh-TW" altLang="en-US" sz="2400" dirty="0">
                <a:solidFill>
                  <a:schemeClr val="bg1"/>
                </a:solidFill>
              </a:rPr>
              <a:t>按查詢鍵</a:t>
            </a:r>
            <a:r>
              <a:rPr lang="en-US" altLang="zh-TW" sz="2400" dirty="0">
                <a:solidFill>
                  <a:schemeClr val="bg1"/>
                </a:solidFill>
              </a:rPr>
              <a:t>, </a:t>
            </a:r>
            <a:r>
              <a:rPr lang="zh-TW" altLang="en-US" sz="2400" dirty="0">
                <a:solidFill>
                  <a:schemeClr val="bg1"/>
                </a:solidFill>
              </a:rPr>
              <a:t>查詢 </a:t>
            </a:r>
            <a:r>
              <a:rPr lang="en-US" altLang="zh-TW" sz="2400" dirty="0" err="1">
                <a:solidFill>
                  <a:schemeClr val="bg1"/>
                </a:solidFill>
              </a:rPr>
              <a:t>ksu_std_table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zh-TW" altLang="en-US" sz="2400" dirty="0">
                <a:solidFill>
                  <a:schemeClr val="bg1"/>
                </a:solidFill>
              </a:rPr>
              <a:t>中</a:t>
            </a:r>
            <a:r>
              <a:rPr lang="en-US" altLang="zh-TW" sz="2400" dirty="0">
                <a:solidFill>
                  <a:schemeClr val="bg1"/>
                </a:solidFill>
              </a:rPr>
              <a:t>,</a:t>
            </a:r>
            <a:r>
              <a:rPr lang="zh-TW" altLang="en-US" sz="2400" dirty="0">
                <a:solidFill>
                  <a:schemeClr val="bg1"/>
                </a:solidFill>
              </a:rPr>
              <a:t>所有學生姓名</a:t>
            </a:r>
            <a:r>
              <a:rPr lang="en-US" altLang="zh-TW" sz="2400" dirty="0">
                <a:solidFill>
                  <a:schemeClr val="bg1"/>
                </a:solidFill>
              </a:rPr>
              <a:t>, </a:t>
            </a:r>
            <a:r>
              <a:rPr lang="zh-TW" altLang="en-US" sz="2400" dirty="0">
                <a:solidFill>
                  <a:schemeClr val="bg1"/>
                </a:solidFill>
              </a:rPr>
              <a:t>學號</a:t>
            </a:r>
            <a:r>
              <a:rPr lang="en-US" altLang="zh-TW" sz="2400" dirty="0">
                <a:solidFill>
                  <a:schemeClr val="bg1"/>
                </a:solidFill>
              </a:rPr>
              <a:t>,  </a:t>
            </a:r>
            <a:r>
              <a:rPr lang="zh-TW" altLang="en-US" sz="2400" dirty="0">
                <a:solidFill>
                  <a:schemeClr val="bg1"/>
                </a:solidFill>
              </a:rPr>
              <a:t>成績</a:t>
            </a:r>
            <a:r>
              <a:rPr lang="en-US" altLang="zh-TW" sz="2400" dirty="0">
                <a:solidFill>
                  <a:schemeClr val="bg1"/>
                </a:solidFill>
              </a:rPr>
              <a:t>. &lt;</a:t>
            </a:r>
            <a:r>
              <a:rPr lang="en-US" altLang="zh-TW" sz="2400" dirty="0" err="1">
                <a:solidFill>
                  <a:schemeClr val="bg1"/>
                </a:solidFill>
              </a:rPr>
              <a:t>br</a:t>
            </a:r>
            <a:r>
              <a:rPr lang="en-US" altLang="zh-TW" sz="2400" dirty="0">
                <a:solidFill>
                  <a:schemeClr val="bg1"/>
                </a:solidFill>
              </a:rPr>
              <a:t>/&gt;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	</a:t>
            </a:r>
            <a:r>
              <a:rPr lang="zh-TW" altLang="en-US" sz="2400" dirty="0">
                <a:solidFill>
                  <a:schemeClr val="bg1"/>
                </a:solidFill>
              </a:rPr>
              <a:t>並顯示其中成績為</a:t>
            </a:r>
            <a:r>
              <a:rPr lang="en-US" altLang="zh-TW" sz="2400" dirty="0">
                <a:solidFill>
                  <a:schemeClr val="bg1"/>
                </a:solidFill>
              </a:rPr>
              <a:t>100</a:t>
            </a:r>
            <a:r>
              <a:rPr lang="zh-TW" altLang="en-US" sz="2400" dirty="0">
                <a:solidFill>
                  <a:schemeClr val="bg1"/>
                </a:solidFill>
              </a:rPr>
              <a:t>分的人數與總人數</a:t>
            </a:r>
            <a:r>
              <a:rPr lang="en-US" altLang="zh-TW" sz="2400" dirty="0">
                <a:solidFill>
                  <a:schemeClr val="bg1"/>
                </a:solidFill>
              </a:rPr>
              <a:t>.     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 &lt;</a:t>
            </a:r>
            <a:r>
              <a:rPr lang="en-US" altLang="zh-TW" sz="2400" dirty="0" err="1">
                <a:solidFill>
                  <a:schemeClr val="bg1"/>
                </a:solidFill>
              </a:rPr>
              <a:t>br</a:t>
            </a:r>
            <a:r>
              <a:rPr lang="en-US" altLang="zh-TW" sz="2400" dirty="0">
                <a:solidFill>
                  <a:schemeClr val="bg1"/>
                </a:solidFill>
              </a:rPr>
              <a:t>/&gt;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 &lt;input type="submit" name="sub" value="</a:t>
            </a:r>
            <a:r>
              <a:rPr lang="zh-TW" altLang="en-US" sz="2400" dirty="0">
                <a:solidFill>
                  <a:schemeClr val="bg1"/>
                </a:solidFill>
              </a:rPr>
              <a:t>查詢</a:t>
            </a:r>
            <a:r>
              <a:rPr lang="en-US" altLang="zh-TW" sz="2400" dirty="0">
                <a:solidFill>
                  <a:schemeClr val="bg1"/>
                </a:solidFill>
              </a:rPr>
              <a:t>"/&gt;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&lt;/form&gt;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&lt;/body&gt;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&lt;/html&gt;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838200" y="13867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ksu_midterm2.html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838200" y="2457450"/>
            <a:ext cx="5905500" cy="1905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838200" y="1520090"/>
            <a:ext cx="2305050" cy="1905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58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476626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3662025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804025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38200" y="2712303"/>
            <a:ext cx="10515600" cy="1966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&lt;?</a:t>
            </a:r>
            <a:r>
              <a:rPr lang="en-US" altLang="zh-TW" sz="2400" dirty="0" err="1">
                <a:solidFill>
                  <a:schemeClr val="bg1"/>
                </a:solidFill>
              </a:rPr>
              <a:t>php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 $</a:t>
            </a:r>
            <a:r>
              <a:rPr lang="en-US" altLang="zh-TW" sz="2400" dirty="0" err="1">
                <a:solidFill>
                  <a:schemeClr val="bg1"/>
                </a:solidFill>
              </a:rPr>
              <a:t>db_host</a:t>
            </a:r>
            <a:r>
              <a:rPr lang="en-US" altLang="zh-TW" sz="2400" dirty="0">
                <a:solidFill>
                  <a:schemeClr val="bg1"/>
                </a:solidFill>
              </a:rPr>
              <a:t> = "localhost";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$</a:t>
            </a:r>
            <a:r>
              <a:rPr lang="en-US" altLang="zh-TW" sz="2400" dirty="0" err="1">
                <a:solidFill>
                  <a:schemeClr val="bg1"/>
                </a:solidFill>
              </a:rPr>
              <a:t>db_name</a:t>
            </a:r>
            <a:r>
              <a:rPr lang="en-US" altLang="zh-TW" sz="2400" dirty="0">
                <a:solidFill>
                  <a:schemeClr val="bg1"/>
                </a:solidFill>
              </a:rPr>
              <a:t> = "</a:t>
            </a:r>
            <a:r>
              <a:rPr lang="en-US" altLang="zh-TW" sz="2400" dirty="0" err="1">
                <a:solidFill>
                  <a:schemeClr val="bg1"/>
                </a:solidFill>
              </a:rPr>
              <a:t>ksu_database</a:t>
            </a:r>
            <a:r>
              <a:rPr lang="en-US" altLang="zh-TW" sz="2400" dirty="0">
                <a:solidFill>
                  <a:schemeClr val="bg1"/>
                </a:solidFill>
              </a:rPr>
              <a:t>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$</a:t>
            </a:r>
            <a:r>
              <a:rPr lang="en-US" altLang="zh-TW" sz="2400" dirty="0" err="1">
                <a:solidFill>
                  <a:schemeClr val="bg1"/>
                </a:solidFill>
              </a:rPr>
              <a:t>db_table</a:t>
            </a:r>
            <a:r>
              <a:rPr lang="en-US" altLang="zh-TW" sz="2400" dirty="0">
                <a:solidFill>
                  <a:schemeClr val="bg1"/>
                </a:solidFill>
              </a:rPr>
              <a:t> = "</a:t>
            </a:r>
            <a:r>
              <a:rPr lang="en-US" altLang="zh-TW" sz="2400" dirty="0" err="1">
                <a:solidFill>
                  <a:schemeClr val="bg1"/>
                </a:solidFill>
              </a:rPr>
              <a:t>ksu_std_table</a:t>
            </a:r>
            <a:r>
              <a:rPr lang="en-US" altLang="zh-TW" sz="2400" dirty="0">
                <a:solidFill>
                  <a:schemeClr val="bg1"/>
                </a:solidFill>
              </a:rPr>
              <a:t>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$</a:t>
            </a:r>
            <a:r>
              <a:rPr lang="en-US" altLang="zh-TW" sz="2400" dirty="0" err="1">
                <a:solidFill>
                  <a:schemeClr val="bg1"/>
                </a:solidFill>
              </a:rPr>
              <a:t>db_user</a:t>
            </a:r>
            <a:r>
              <a:rPr lang="en-US" altLang="zh-TW" sz="2400" dirty="0">
                <a:solidFill>
                  <a:schemeClr val="bg1"/>
                </a:solidFill>
              </a:rPr>
              <a:t> = "root";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$</a:t>
            </a:r>
            <a:r>
              <a:rPr lang="en-US" altLang="zh-TW" sz="2400" dirty="0" err="1">
                <a:solidFill>
                  <a:schemeClr val="bg1"/>
                </a:solidFill>
              </a:rPr>
              <a:t>db_password</a:t>
            </a:r>
            <a:r>
              <a:rPr lang="en-US" altLang="zh-TW" sz="2400" dirty="0">
                <a:solidFill>
                  <a:schemeClr val="bg1"/>
                </a:solidFill>
              </a:rPr>
              <a:t> = "";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// </a:t>
            </a:r>
            <a:r>
              <a:rPr lang="zh-TW" altLang="en-US" sz="2400" dirty="0">
                <a:solidFill>
                  <a:schemeClr val="bg1"/>
                </a:solidFill>
              </a:rPr>
              <a:t>連結檢測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$conn = </a:t>
            </a:r>
            <a:r>
              <a:rPr lang="en-US" altLang="zh-TW" sz="2400" dirty="0" err="1">
                <a:solidFill>
                  <a:schemeClr val="bg1"/>
                </a:solidFill>
              </a:rPr>
              <a:t>mysqli_connect</a:t>
            </a:r>
            <a:r>
              <a:rPr lang="en-US" altLang="zh-TW" sz="2400" dirty="0">
                <a:solidFill>
                  <a:schemeClr val="bg1"/>
                </a:solidFill>
              </a:rPr>
              <a:t>($</a:t>
            </a:r>
            <a:r>
              <a:rPr lang="en-US" altLang="zh-TW" sz="2400" dirty="0" err="1">
                <a:solidFill>
                  <a:schemeClr val="bg1"/>
                </a:solidFill>
              </a:rPr>
              <a:t>db_host</a:t>
            </a:r>
            <a:r>
              <a:rPr lang="en-US" altLang="zh-TW" sz="2400" dirty="0">
                <a:solidFill>
                  <a:schemeClr val="bg1"/>
                </a:solidFill>
              </a:rPr>
              <a:t>, $</a:t>
            </a:r>
            <a:r>
              <a:rPr lang="en-US" altLang="zh-TW" sz="2400" dirty="0" err="1">
                <a:solidFill>
                  <a:schemeClr val="bg1"/>
                </a:solidFill>
              </a:rPr>
              <a:t>db_user</a:t>
            </a:r>
            <a:r>
              <a:rPr lang="en-US" altLang="zh-TW" sz="2400" dirty="0">
                <a:solidFill>
                  <a:schemeClr val="bg1"/>
                </a:solidFill>
              </a:rPr>
              <a:t>, $</a:t>
            </a:r>
            <a:r>
              <a:rPr lang="en-US" altLang="zh-TW" sz="2400" dirty="0" err="1">
                <a:solidFill>
                  <a:schemeClr val="bg1"/>
                </a:solidFill>
              </a:rPr>
              <a:t>db_password</a:t>
            </a:r>
            <a:r>
              <a:rPr lang="en-US" altLang="zh-TW" sz="24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if(empty($conn)){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	print  </a:t>
            </a:r>
            <a:r>
              <a:rPr lang="en-US" altLang="zh-TW" sz="2400" dirty="0" err="1">
                <a:solidFill>
                  <a:schemeClr val="bg1"/>
                </a:solidFill>
              </a:rPr>
              <a:t>mysqli_error</a:t>
            </a:r>
            <a:r>
              <a:rPr lang="en-US" altLang="zh-TW" sz="2400" dirty="0">
                <a:solidFill>
                  <a:schemeClr val="bg1"/>
                </a:solidFill>
              </a:rPr>
              <a:t> ($conn);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 die ("</a:t>
            </a:r>
            <a:r>
              <a:rPr lang="zh-TW" altLang="en-US" sz="2400" dirty="0">
                <a:solidFill>
                  <a:schemeClr val="bg1"/>
                </a:solidFill>
              </a:rPr>
              <a:t>無法對資料庫連線！</a:t>
            </a:r>
            <a:r>
              <a:rPr lang="en-US" altLang="zh-TW" sz="2400" dirty="0">
                <a:solidFill>
                  <a:schemeClr val="bg1"/>
                </a:solidFill>
              </a:rPr>
              <a:t>" );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	exit;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}  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if(!</a:t>
            </a:r>
            <a:r>
              <a:rPr lang="en-US" altLang="zh-TW" sz="2400" dirty="0" err="1">
                <a:solidFill>
                  <a:schemeClr val="bg1"/>
                </a:solidFill>
              </a:rPr>
              <a:t>mysqli_select_db</a:t>
            </a:r>
            <a:r>
              <a:rPr lang="en-US" altLang="zh-TW" sz="2400" dirty="0">
                <a:solidFill>
                  <a:schemeClr val="bg1"/>
                </a:solidFill>
              </a:rPr>
              <a:t>( $conn, $</a:t>
            </a:r>
            <a:r>
              <a:rPr lang="en-US" altLang="zh-TW" sz="2400" dirty="0" err="1">
                <a:solidFill>
                  <a:schemeClr val="bg1"/>
                </a:solidFill>
              </a:rPr>
              <a:t>db_name</a:t>
            </a:r>
            <a:r>
              <a:rPr lang="en-US" altLang="zh-TW" sz="2400" dirty="0">
                <a:solidFill>
                  <a:schemeClr val="bg1"/>
                </a:solidFill>
              </a:rPr>
              <a:t>)){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	die("</a:t>
            </a:r>
            <a:r>
              <a:rPr lang="zh-TW" altLang="en-US" sz="2400" dirty="0">
                <a:solidFill>
                  <a:schemeClr val="bg1"/>
                </a:solidFill>
              </a:rPr>
              <a:t>資料庫不存在</a:t>
            </a:r>
            <a:r>
              <a:rPr lang="en-US" altLang="zh-TW" sz="2400" dirty="0">
                <a:solidFill>
                  <a:schemeClr val="bg1"/>
                </a:solidFill>
              </a:rPr>
              <a:t>!");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	exit;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}  </a:t>
            </a: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 //</a:t>
            </a:r>
            <a:r>
              <a:rPr lang="zh-TW" altLang="en-US" sz="2400" dirty="0">
                <a:solidFill>
                  <a:schemeClr val="bg1"/>
                </a:solidFill>
              </a:rPr>
              <a:t>自型設定  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mysqli_set_charset</a:t>
            </a:r>
            <a:r>
              <a:rPr lang="en-US" altLang="zh-TW" sz="2400" dirty="0">
                <a:solidFill>
                  <a:schemeClr val="bg1"/>
                </a:solidFill>
              </a:rPr>
              <a:t>($conn,'utf8');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   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echo "</a:t>
            </a:r>
            <a:r>
              <a:rPr lang="en-US" altLang="zh-TW" sz="2400" dirty="0" err="1">
                <a:solidFill>
                  <a:schemeClr val="bg1"/>
                </a:solidFill>
              </a:rPr>
              <a:t>ksu_std_table</a:t>
            </a:r>
            <a:r>
              <a:rPr lang="en-US" altLang="zh-TW" sz="2400" dirty="0">
                <a:solidFill>
                  <a:schemeClr val="bg1"/>
                </a:solidFill>
              </a:rPr>
              <a:t>  </a:t>
            </a:r>
            <a:r>
              <a:rPr lang="zh-TW" altLang="en-US" sz="2400" dirty="0">
                <a:solidFill>
                  <a:schemeClr val="bg1"/>
                </a:solidFill>
              </a:rPr>
              <a:t>學生於各系人數顯示如下</a:t>
            </a:r>
            <a:r>
              <a:rPr lang="en-US" altLang="zh-TW" sz="2400" dirty="0">
                <a:solidFill>
                  <a:schemeClr val="bg1"/>
                </a:solidFill>
              </a:rPr>
              <a:t>:". "&lt;</a:t>
            </a:r>
            <a:r>
              <a:rPr lang="en-US" altLang="zh-TW" sz="2400" dirty="0" err="1">
                <a:solidFill>
                  <a:schemeClr val="bg1"/>
                </a:solidFill>
              </a:rPr>
              <a:t>br</a:t>
            </a:r>
            <a:r>
              <a:rPr lang="en-US" altLang="zh-TW" sz="2400" dirty="0">
                <a:solidFill>
                  <a:schemeClr val="bg1"/>
                </a:solidFill>
              </a:rPr>
              <a:t>/&gt;&lt;</a:t>
            </a:r>
            <a:r>
              <a:rPr lang="en-US" altLang="zh-TW" sz="2400" dirty="0" err="1">
                <a:solidFill>
                  <a:schemeClr val="bg1"/>
                </a:solidFill>
              </a:rPr>
              <a:t>br</a:t>
            </a:r>
            <a:r>
              <a:rPr lang="en-US" altLang="zh-TW" sz="2400" dirty="0">
                <a:solidFill>
                  <a:schemeClr val="bg1"/>
                </a:solidFill>
              </a:rPr>
              <a:t>/&gt;";  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$result = </a:t>
            </a:r>
            <a:r>
              <a:rPr lang="en-US" altLang="zh-TW" sz="2400" dirty="0" err="1">
                <a:solidFill>
                  <a:schemeClr val="bg1"/>
                </a:solidFill>
              </a:rPr>
              <a:t>mysqli_query</a:t>
            </a:r>
            <a:r>
              <a:rPr lang="en-US" altLang="zh-TW" sz="2400" dirty="0">
                <a:solidFill>
                  <a:schemeClr val="bg1"/>
                </a:solidFill>
              </a:rPr>
              <a:t>($conn,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                     "SELECT </a:t>
            </a:r>
            <a:r>
              <a:rPr lang="en-US" altLang="zh-TW" sz="2400" dirty="0" err="1">
                <a:solidFill>
                  <a:schemeClr val="bg1"/>
                </a:solidFill>
              </a:rPr>
              <a:t>ksu_std_name</a:t>
            </a:r>
            <a:r>
              <a:rPr lang="en-US" altLang="zh-TW" sz="2400" dirty="0">
                <a:solidFill>
                  <a:schemeClr val="bg1"/>
                </a:solidFill>
              </a:rPr>
              <a:t>, </a:t>
            </a:r>
            <a:r>
              <a:rPr lang="en-US" altLang="zh-TW" sz="2400" dirty="0" err="1">
                <a:solidFill>
                  <a:schemeClr val="bg1"/>
                </a:solidFill>
              </a:rPr>
              <a:t>ksu_std_id</a:t>
            </a:r>
            <a:r>
              <a:rPr lang="en-US" altLang="zh-TW" sz="2400" dirty="0">
                <a:solidFill>
                  <a:schemeClr val="bg1"/>
                </a:solidFill>
              </a:rPr>
              <a:t>, </a:t>
            </a:r>
            <a:r>
              <a:rPr lang="en-US" altLang="zh-TW" sz="2400" dirty="0" err="1">
                <a:solidFill>
                  <a:schemeClr val="bg1"/>
                </a:solidFill>
              </a:rPr>
              <a:t>ksu_std_grade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 						 FROM   </a:t>
            </a:r>
            <a:r>
              <a:rPr lang="en-US" altLang="zh-TW" sz="2400" dirty="0" err="1">
                <a:solidFill>
                  <a:schemeClr val="bg1"/>
                </a:solidFill>
              </a:rPr>
              <a:t>ksu_std_table</a:t>
            </a:r>
            <a:r>
              <a:rPr lang="en-US" altLang="zh-TW" sz="2400" dirty="0">
                <a:solidFill>
                  <a:schemeClr val="bg1"/>
                </a:solidFill>
              </a:rPr>
              <a:t>");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echo "&lt;table border='1'&gt;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&lt;</a:t>
            </a:r>
            <a:r>
              <a:rPr lang="en-US" altLang="zh-TW" sz="2400" dirty="0" err="1">
                <a:solidFill>
                  <a:schemeClr val="bg1"/>
                </a:solidFill>
              </a:rPr>
              <a:t>tr</a:t>
            </a:r>
            <a:r>
              <a:rPr lang="en-US" altLang="zh-TW" sz="24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&lt;</a:t>
            </a:r>
            <a:r>
              <a:rPr lang="en-US" altLang="zh-TW" sz="2400" dirty="0" err="1">
                <a:solidFill>
                  <a:schemeClr val="bg1"/>
                </a:solidFill>
              </a:rPr>
              <a:t>th</a:t>
            </a:r>
            <a:r>
              <a:rPr lang="en-US" altLang="zh-TW" sz="2400" dirty="0">
                <a:solidFill>
                  <a:schemeClr val="bg1"/>
                </a:solidFill>
              </a:rPr>
              <a:t>&gt;</a:t>
            </a:r>
            <a:r>
              <a:rPr lang="zh-TW" altLang="en-US" sz="2400" dirty="0">
                <a:solidFill>
                  <a:schemeClr val="bg1"/>
                </a:solidFill>
              </a:rPr>
              <a:t>學生姓名 </a:t>
            </a:r>
            <a:r>
              <a:rPr lang="en-US" altLang="zh-TW" sz="2400" dirty="0">
                <a:solidFill>
                  <a:schemeClr val="bg1"/>
                </a:solidFill>
              </a:rPr>
              <a:t>&lt;/</a:t>
            </a:r>
            <a:r>
              <a:rPr lang="en-US" altLang="zh-TW" sz="2400" dirty="0" err="1">
                <a:solidFill>
                  <a:schemeClr val="bg1"/>
                </a:solidFill>
              </a:rPr>
              <a:t>th</a:t>
            </a:r>
            <a:r>
              <a:rPr lang="en-US" altLang="zh-TW" sz="2400" dirty="0">
                <a:solidFill>
                  <a:schemeClr val="bg1"/>
                </a:solidFill>
              </a:rPr>
              <a:t>&gt; &lt;</a:t>
            </a:r>
            <a:r>
              <a:rPr lang="en-US" altLang="zh-TW" sz="2400" dirty="0" err="1">
                <a:solidFill>
                  <a:schemeClr val="bg1"/>
                </a:solidFill>
              </a:rPr>
              <a:t>th</a:t>
            </a:r>
            <a:r>
              <a:rPr lang="en-US" altLang="zh-TW" sz="2400" dirty="0">
                <a:solidFill>
                  <a:schemeClr val="bg1"/>
                </a:solidFill>
              </a:rPr>
              <a:t>&gt;</a:t>
            </a:r>
            <a:r>
              <a:rPr lang="zh-TW" altLang="en-US" sz="2400" dirty="0">
                <a:solidFill>
                  <a:schemeClr val="bg1"/>
                </a:solidFill>
              </a:rPr>
              <a:t>學號</a:t>
            </a:r>
            <a:r>
              <a:rPr lang="en-US" altLang="zh-TW" sz="2400" dirty="0">
                <a:solidFill>
                  <a:schemeClr val="bg1"/>
                </a:solidFill>
              </a:rPr>
              <a:t>&lt;/</a:t>
            </a:r>
            <a:r>
              <a:rPr lang="en-US" altLang="zh-TW" sz="2400" dirty="0" err="1">
                <a:solidFill>
                  <a:schemeClr val="bg1"/>
                </a:solidFill>
              </a:rPr>
              <a:t>th</a:t>
            </a:r>
            <a:r>
              <a:rPr lang="en-US" altLang="zh-TW" sz="2400" dirty="0">
                <a:solidFill>
                  <a:schemeClr val="bg1"/>
                </a:solidFill>
              </a:rPr>
              <a:t>&gt; &lt;</a:t>
            </a:r>
            <a:r>
              <a:rPr lang="en-US" altLang="zh-TW" sz="2400" dirty="0" err="1">
                <a:solidFill>
                  <a:schemeClr val="bg1"/>
                </a:solidFill>
              </a:rPr>
              <a:t>th</a:t>
            </a:r>
            <a:r>
              <a:rPr lang="en-US" altLang="zh-TW" sz="2400" dirty="0">
                <a:solidFill>
                  <a:schemeClr val="bg1"/>
                </a:solidFill>
              </a:rPr>
              <a:t>&gt;</a:t>
            </a:r>
            <a:r>
              <a:rPr lang="zh-TW" altLang="en-US" sz="2400" dirty="0">
                <a:solidFill>
                  <a:schemeClr val="bg1"/>
                </a:solidFill>
              </a:rPr>
              <a:t>分數</a:t>
            </a:r>
            <a:r>
              <a:rPr lang="en-US" altLang="zh-TW" sz="2400" dirty="0">
                <a:solidFill>
                  <a:schemeClr val="bg1"/>
                </a:solidFill>
              </a:rPr>
              <a:t>&lt;/</a:t>
            </a:r>
            <a:r>
              <a:rPr lang="en-US" altLang="zh-TW" sz="2400" dirty="0" err="1">
                <a:solidFill>
                  <a:schemeClr val="bg1"/>
                </a:solidFill>
              </a:rPr>
              <a:t>th</a:t>
            </a:r>
            <a:r>
              <a:rPr lang="en-US" altLang="zh-TW" sz="24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&lt;/</a:t>
            </a:r>
            <a:r>
              <a:rPr lang="en-US" altLang="zh-TW" sz="2400" dirty="0" err="1">
                <a:solidFill>
                  <a:schemeClr val="bg1"/>
                </a:solidFill>
              </a:rPr>
              <a:t>tr</a:t>
            </a:r>
            <a:r>
              <a:rPr lang="en-US" altLang="zh-TW" sz="2400" dirty="0">
                <a:solidFill>
                  <a:schemeClr val="bg1"/>
                </a:solidFill>
              </a:rPr>
              <a:t>&gt;";</a:t>
            </a: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 $</a:t>
            </a:r>
            <a:r>
              <a:rPr lang="en-US" altLang="zh-TW" sz="2400" dirty="0" err="1">
                <a:solidFill>
                  <a:schemeClr val="bg1"/>
                </a:solidFill>
              </a:rPr>
              <a:t>num</a:t>
            </a:r>
            <a:r>
              <a:rPr lang="en-US" altLang="zh-TW" sz="2400" dirty="0">
                <a:solidFill>
                  <a:schemeClr val="bg1"/>
                </a:solidFill>
              </a:rPr>
              <a:t>=0;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$num_100=0;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//</a:t>
            </a:r>
            <a:r>
              <a:rPr lang="zh-TW" altLang="en-US" sz="2400" dirty="0">
                <a:solidFill>
                  <a:schemeClr val="bg1"/>
                </a:solidFill>
              </a:rPr>
              <a:t>使用 </a:t>
            </a:r>
            <a:r>
              <a:rPr lang="en-US" altLang="zh-TW" sz="2400" dirty="0" err="1">
                <a:solidFill>
                  <a:schemeClr val="bg1"/>
                </a:solidFill>
              </a:rPr>
              <a:t>mysqli_fetch_array</a:t>
            </a:r>
            <a:r>
              <a:rPr lang="en-US" altLang="zh-TW" sz="2400" dirty="0">
                <a:solidFill>
                  <a:schemeClr val="bg1"/>
                </a:solidFill>
              </a:rPr>
              <a:t>() </a:t>
            </a:r>
            <a:r>
              <a:rPr lang="zh-TW" altLang="en-US" sz="2400" dirty="0">
                <a:solidFill>
                  <a:schemeClr val="bg1"/>
                </a:solidFill>
              </a:rPr>
              <a:t>取回資料庫資料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while($row = </a:t>
            </a:r>
            <a:r>
              <a:rPr lang="en-US" altLang="zh-TW" sz="2400" dirty="0" err="1">
                <a:solidFill>
                  <a:schemeClr val="bg1"/>
                </a:solidFill>
              </a:rPr>
              <a:t>mysqli_fetch_array</a:t>
            </a:r>
            <a:r>
              <a:rPr lang="en-US" altLang="zh-TW" sz="2400" dirty="0">
                <a:solidFill>
                  <a:schemeClr val="bg1"/>
                </a:solidFill>
              </a:rPr>
              <a:t>($result))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echo "&lt;</a:t>
            </a:r>
            <a:r>
              <a:rPr lang="en-US" altLang="zh-TW" sz="2400" dirty="0" err="1">
                <a:solidFill>
                  <a:schemeClr val="bg1"/>
                </a:solidFill>
              </a:rPr>
              <a:t>tr</a:t>
            </a:r>
            <a:r>
              <a:rPr lang="en-US" altLang="zh-TW" sz="2400" dirty="0">
                <a:solidFill>
                  <a:schemeClr val="bg1"/>
                </a:solidFill>
              </a:rPr>
              <a:t>&gt;";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echo "&lt;td&gt;" . $row['</a:t>
            </a:r>
            <a:r>
              <a:rPr lang="en-US" altLang="zh-TW" sz="2400" dirty="0" err="1">
                <a:solidFill>
                  <a:schemeClr val="bg1"/>
                </a:solidFill>
              </a:rPr>
              <a:t>ksu_std_name</a:t>
            </a:r>
            <a:r>
              <a:rPr lang="en-US" altLang="zh-TW" sz="2400" dirty="0">
                <a:solidFill>
                  <a:schemeClr val="bg1"/>
                </a:solidFill>
              </a:rPr>
              <a:t>'] . "&lt;/td&gt;";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echo "&lt;td&gt;" . $row['</a:t>
            </a:r>
            <a:r>
              <a:rPr lang="en-US" altLang="zh-TW" sz="2400" dirty="0" err="1">
                <a:solidFill>
                  <a:schemeClr val="bg1"/>
                </a:solidFill>
              </a:rPr>
              <a:t>ksu_std_id</a:t>
            </a:r>
            <a:r>
              <a:rPr lang="en-US" altLang="zh-TW" sz="2400" dirty="0">
                <a:solidFill>
                  <a:schemeClr val="bg1"/>
                </a:solidFill>
              </a:rPr>
              <a:t>'] .   "&lt;/td&gt;";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echo "&lt;td&gt;" . $row['</a:t>
            </a:r>
            <a:r>
              <a:rPr lang="en-US" altLang="zh-TW" sz="2400" dirty="0" err="1">
                <a:solidFill>
                  <a:schemeClr val="bg1"/>
                </a:solidFill>
              </a:rPr>
              <a:t>ksu_std_grade</a:t>
            </a:r>
            <a:r>
              <a:rPr lang="en-US" altLang="zh-TW" sz="2400" dirty="0">
                <a:solidFill>
                  <a:schemeClr val="bg1"/>
                </a:solidFill>
              </a:rPr>
              <a:t>'] .   "&lt;/td&gt;";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echo "&lt;/</a:t>
            </a:r>
            <a:r>
              <a:rPr lang="en-US" altLang="zh-TW" sz="2400" dirty="0" err="1">
                <a:solidFill>
                  <a:schemeClr val="bg1"/>
                </a:solidFill>
              </a:rPr>
              <a:t>tr</a:t>
            </a:r>
            <a:r>
              <a:rPr lang="en-US" altLang="zh-TW" sz="2400" dirty="0">
                <a:solidFill>
                  <a:schemeClr val="bg1"/>
                </a:solidFill>
              </a:rPr>
              <a:t>&gt;";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$</a:t>
            </a:r>
            <a:r>
              <a:rPr lang="en-US" altLang="zh-TW" sz="2400" dirty="0" err="1">
                <a:solidFill>
                  <a:schemeClr val="bg1"/>
                </a:solidFill>
              </a:rPr>
              <a:t>num</a:t>
            </a:r>
            <a:r>
              <a:rPr lang="en-US" altLang="zh-TW" sz="2400" dirty="0">
                <a:solidFill>
                  <a:schemeClr val="bg1"/>
                </a:solidFill>
              </a:rPr>
              <a:t>=$num+1;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if ($row['</a:t>
            </a:r>
            <a:r>
              <a:rPr lang="en-US" altLang="zh-TW" sz="2400" dirty="0" err="1">
                <a:solidFill>
                  <a:schemeClr val="bg1"/>
                </a:solidFill>
              </a:rPr>
              <a:t>ksu_std_grade</a:t>
            </a:r>
            <a:r>
              <a:rPr lang="en-US" altLang="zh-TW" sz="2400" dirty="0">
                <a:solidFill>
                  <a:schemeClr val="bg1"/>
                </a:solidFill>
              </a:rPr>
              <a:t>']  == 100)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	   $num_100=$num_100+1;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}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echo "&lt;/table&gt;";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echo "</a:t>
            </a:r>
            <a:r>
              <a:rPr lang="zh-TW" altLang="en-US" sz="2400" dirty="0">
                <a:solidFill>
                  <a:schemeClr val="bg1"/>
                </a:solidFill>
              </a:rPr>
              <a:t>共</a:t>
            </a:r>
            <a:r>
              <a:rPr lang="en-US" altLang="zh-TW" sz="2400" dirty="0">
                <a:solidFill>
                  <a:schemeClr val="bg1"/>
                </a:solidFill>
              </a:rPr>
              <a:t>". $</a:t>
            </a:r>
            <a:r>
              <a:rPr lang="en-US" altLang="zh-TW" sz="2400" dirty="0" err="1">
                <a:solidFill>
                  <a:schemeClr val="bg1"/>
                </a:solidFill>
              </a:rPr>
              <a:t>num</a:t>
            </a:r>
            <a:r>
              <a:rPr lang="en-US" altLang="zh-TW" sz="2400" dirty="0">
                <a:solidFill>
                  <a:schemeClr val="bg1"/>
                </a:solidFill>
              </a:rPr>
              <a:t> . "</a:t>
            </a:r>
            <a:r>
              <a:rPr lang="zh-TW" altLang="en-US" sz="2400" dirty="0">
                <a:solidFill>
                  <a:schemeClr val="bg1"/>
                </a:solidFill>
              </a:rPr>
              <a:t>名學生</a:t>
            </a:r>
            <a:r>
              <a:rPr lang="en-US" altLang="zh-TW" sz="2400" dirty="0">
                <a:solidFill>
                  <a:schemeClr val="bg1"/>
                </a:solidFill>
              </a:rPr>
              <a:t>, </a:t>
            </a:r>
            <a:r>
              <a:rPr lang="zh-TW" altLang="en-US" sz="2400" dirty="0">
                <a:solidFill>
                  <a:schemeClr val="bg1"/>
                </a:solidFill>
              </a:rPr>
              <a:t>其中 </a:t>
            </a:r>
            <a:r>
              <a:rPr lang="en-US" altLang="zh-TW" sz="2400" dirty="0">
                <a:solidFill>
                  <a:schemeClr val="bg1"/>
                </a:solidFill>
              </a:rPr>
              <a:t>". $num_100 . "</a:t>
            </a:r>
            <a:r>
              <a:rPr lang="zh-TW" altLang="en-US" sz="2400" dirty="0">
                <a:solidFill>
                  <a:schemeClr val="bg1"/>
                </a:solidFill>
              </a:rPr>
              <a:t>名學生</a:t>
            </a:r>
            <a:r>
              <a:rPr lang="en-US" altLang="zh-TW" sz="2400" dirty="0">
                <a:solidFill>
                  <a:schemeClr val="bg1"/>
                </a:solidFill>
              </a:rPr>
              <a:t>, </a:t>
            </a:r>
            <a:r>
              <a:rPr lang="zh-TW" altLang="en-US" sz="2400" dirty="0">
                <a:solidFill>
                  <a:schemeClr val="bg1"/>
                </a:solidFill>
              </a:rPr>
              <a:t>成績是 </a:t>
            </a:r>
            <a:r>
              <a:rPr lang="en-US" altLang="zh-TW" sz="2400" dirty="0">
                <a:solidFill>
                  <a:schemeClr val="bg1"/>
                </a:solidFill>
              </a:rPr>
              <a:t>100</a:t>
            </a:r>
            <a:r>
              <a:rPr lang="zh-TW" altLang="en-US" sz="2400" dirty="0">
                <a:solidFill>
                  <a:schemeClr val="bg1"/>
                </a:solidFill>
              </a:rPr>
              <a:t>分</a:t>
            </a:r>
            <a:r>
              <a:rPr lang="en-US" altLang="zh-TW" sz="2400" dirty="0">
                <a:solidFill>
                  <a:schemeClr val="bg1"/>
                </a:solidFill>
              </a:rPr>
              <a:t>" .  "&lt;</a:t>
            </a:r>
            <a:r>
              <a:rPr lang="en-US" altLang="zh-TW" sz="2400" dirty="0" err="1">
                <a:solidFill>
                  <a:schemeClr val="bg1"/>
                </a:solidFill>
              </a:rPr>
              <a:t>br</a:t>
            </a:r>
            <a:r>
              <a:rPr lang="en-US" altLang="zh-TW" sz="2400" dirty="0">
                <a:solidFill>
                  <a:schemeClr val="bg1"/>
                </a:solidFill>
              </a:rPr>
              <a:t>/&gt;&lt;</a:t>
            </a:r>
            <a:r>
              <a:rPr lang="en-US" altLang="zh-TW" sz="2400" dirty="0" err="1">
                <a:solidFill>
                  <a:schemeClr val="bg1"/>
                </a:solidFill>
              </a:rPr>
              <a:t>br</a:t>
            </a:r>
            <a:r>
              <a:rPr lang="en-US" altLang="zh-TW" sz="2400" dirty="0">
                <a:solidFill>
                  <a:schemeClr val="bg1"/>
                </a:solidFill>
              </a:rPr>
              <a:t>/&gt;";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?&gt; 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&lt;form </a:t>
            </a:r>
            <a:r>
              <a:rPr lang="en-US" altLang="zh-TW" sz="2400" dirty="0" err="1">
                <a:solidFill>
                  <a:schemeClr val="bg1"/>
                </a:solidFill>
              </a:rPr>
              <a:t>enctype</a:t>
            </a:r>
            <a:r>
              <a:rPr lang="en-US" altLang="zh-TW" sz="2400" dirty="0">
                <a:solidFill>
                  <a:schemeClr val="bg1"/>
                </a:solidFill>
              </a:rPr>
              <a:t>="multipart/form-data"  method="post" action="ksu_midterm2.html"&gt;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&lt;input type="submit" name="sub" value="</a:t>
            </a:r>
            <a:r>
              <a:rPr lang="zh-TW" altLang="en-US" sz="2400" dirty="0">
                <a:solidFill>
                  <a:schemeClr val="bg1"/>
                </a:solidFill>
              </a:rPr>
              <a:t>返回</a:t>
            </a:r>
            <a:r>
              <a:rPr lang="en-US" altLang="zh-TW" sz="2400" dirty="0">
                <a:solidFill>
                  <a:schemeClr val="bg1"/>
                </a:solidFill>
              </a:rPr>
              <a:t>"/&gt;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&lt;/form&gt;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838200" y="13867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ksu_midterm2.php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838200" y="2457450"/>
            <a:ext cx="5905500" cy="1905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838200" y="1520090"/>
            <a:ext cx="2305050" cy="1905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51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476626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3662025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804025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38200" y="2712303"/>
            <a:ext cx="105156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&lt;!</a:t>
            </a:r>
            <a:r>
              <a:rPr lang="en-US" altLang="zh-TW" sz="2400" dirty="0" err="1">
                <a:solidFill>
                  <a:schemeClr val="bg1"/>
                </a:solidFill>
              </a:rPr>
              <a:t>doctype</a:t>
            </a:r>
            <a:r>
              <a:rPr lang="en-US" altLang="zh-TW" sz="2400" dirty="0">
                <a:solidFill>
                  <a:schemeClr val="bg1"/>
                </a:solidFill>
              </a:rPr>
              <a:t> html&gt;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&lt;html&gt;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&lt;head&gt;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&lt;meta charset="utf-8"&gt;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&lt;title&gt;Select exercise&lt;/title&gt;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&lt;/head&gt;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&lt;body&gt;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&lt;h3&gt; </a:t>
            </a:r>
            <a:r>
              <a:rPr lang="en-US" altLang="zh-TW" sz="2400" dirty="0" err="1">
                <a:solidFill>
                  <a:schemeClr val="bg1"/>
                </a:solidFill>
              </a:rPr>
              <a:t>ksu</a:t>
            </a:r>
            <a:r>
              <a:rPr lang="en-US" altLang="zh-TW" sz="2400" dirty="0">
                <a:solidFill>
                  <a:schemeClr val="bg1"/>
                </a:solidFill>
              </a:rPr>
              <a:t> select operation &lt;/h3&gt;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&lt;!--</a:t>
            </a:r>
            <a:r>
              <a:rPr lang="zh-TW" altLang="en-US" sz="2400" dirty="0">
                <a:solidFill>
                  <a:schemeClr val="bg1"/>
                </a:solidFill>
              </a:rPr>
              <a:t>不對字符編碼 </a:t>
            </a:r>
            <a:r>
              <a:rPr lang="en-US" altLang="zh-TW" sz="2400" dirty="0">
                <a:solidFill>
                  <a:schemeClr val="bg1"/>
                </a:solidFill>
              </a:rPr>
              <a:t>--&gt;    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&lt;form </a:t>
            </a:r>
            <a:r>
              <a:rPr lang="en-US" altLang="zh-TW" sz="2400" dirty="0" err="1">
                <a:solidFill>
                  <a:schemeClr val="bg1"/>
                </a:solidFill>
              </a:rPr>
              <a:t>enctype</a:t>
            </a:r>
            <a:r>
              <a:rPr lang="en-US" altLang="zh-TW" sz="2400" dirty="0">
                <a:solidFill>
                  <a:schemeClr val="bg1"/>
                </a:solidFill>
              </a:rPr>
              <a:t>="multipart/form-data" method="post"     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     action="ksu_midterm3.php"&gt;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 </a:t>
            </a:r>
            <a:r>
              <a:rPr lang="zh-TW" altLang="en-US" sz="2400" dirty="0">
                <a:solidFill>
                  <a:schemeClr val="bg1"/>
                </a:solidFill>
              </a:rPr>
              <a:t>按查詢鍵</a:t>
            </a:r>
            <a:r>
              <a:rPr lang="en-US" altLang="zh-TW" sz="2400" dirty="0">
                <a:solidFill>
                  <a:schemeClr val="bg1"/>
                </a:solidFill>
              </a:rPr>
              <a:t>, </a:t>
            </a:r>
            <a:r>
              <a:rPr lang="zh-TW" altLang="en-US" sz="2400" dirty="0">
                <a:solidFill>
                  <a:schemeClr val="bg1"/>
                </a:solidFill>
              </a:rPr>
              <a:t>查詢 </a:t>
            </a:r>
            <a:r>
              <a:rPr lang="en-US" altLang="zh-TW" sz="2400" dirty="0" err="1">
                <a:solidFill>
                  <a:schemeClr val="bg1"/>
                </a:solidFill>
              </a:rPr>
              <a:t>ksu_std_table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zh-TW" altLang="en-US" sz="2400" dirty="0">
                <a:solidFill>
                  <a:schemeClr val="bg1"/>
                </a:solidFill>
              </a:rPr>
              <a:t>中</a:t>
            </a:r>
            <a:r>
              <a:rPr lang="en-US" altLang="zh-TW" sz="2400" dirty="0">
                <a:solidFill>
                  <a:schemeClr val="bg1"/>
                </a:solidFill>
              </a:rPr>
              <a:t>,</a:t>
            </a:r>
            <a:r>
              <a:rPr lang="zh-TW" altLang="en-US" sz="2400" dirty="0">
                <a:solidFill>
                  <a:schemeClr val="bg1"/>
                </a:solidFill>
              </a:rPr>
              <a:t>所有學生姓名</a:t>
            </a:r>
            <a:r>
              <a:rPr lang="en-US" altLang="zh-TW" sz="2400" dirty="0">
                <a:solidFill>
                  <a:schemeClr val="bg1"/>
                </a:solidFill>
              </a:rPr>
              <a:t>, </a:t>
            </a:r>
            <a:r>
              <a:rPr lang="zh-TW" altLang="en-US" sz="2400" dirty="0">
                <a:solidFill>
                  <a:schemeClr val="bg1"/>
                </a:solidFill>
              </a:rPr>
              <a:t>學號</a:t>
            </a:r>
            <a:r>
              <a:rPr lang="en-US" altLang="zh-TW" sz="2400" dirty="0">
                <a:solidFill>
                  <a:schemeClr val="bg1"/>
                </a:solidFill>
              </a:rPr>
              <a:t>,  </a:t>
            </a:r>
            <a:r>
              <a:rPr lang="zh-TW" altLang="en-US" sz="2400" dirty="0">
                <a:solidFill>
                  <a:schemeClr val="bg1"/>
                </a:solidFill>
              </a:rPr>
              <a:t>成績</a:t>
            </a:r>
            <a:r>
              <a:rPr lang="en-US" altLang="zh-TW" sz="2400" dirty="0">
                <a:solidFill>
                  <a:schemeClr val="bg1"/>
                </a:solidFill>
              </a:rPr>
              <a:t>. &lt;</a:t>
            </a:r>
            <a:r>
              <a:rPr lang="en-US" altLang="zh-TW" sz="2400" dirty="0" err="1">
                <a:solidFill>
                  <a:schemeClr val="bg1"/>
                </a:solidFill>
              </a:rPr>
              <a:t>br</a:t>
            </a:r>
            <a:r>
              <a:rPr lang="en-US" altLang="zh-TW" sz="2400" dirty="0">
                <a:solidFill>
                  <a:schemeClr val="bg1"/>
                </a:solidFill>
              </a:rPr>
              <a:t>/&gt;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	</a:t>
            </a:r>
            <a:r>
              <a:rPr lang="zh-TW" altLang="en-US" sz="2400" dirty="0">
                <a:solidFill>
                  <a:schemeClr val="bg1"/>
                </a:solidFill>
              </a:rPr>
              <a:t>並顯示其中成績為</a:t>
            </a:r>
            <a:r>
              <a:rPr lang="en-US" altLang="zh-TW" sz="2400" dirty="0">
                <a:solidFill>
                  <a:schemeClr val="bg1"/>
                </a:solidFill>
              </a:rPr>
              <a:t>100</a:t>
            </a:r>
            <a:r>
              <a:rPr lang="zh-TW" altLang="en-US" sz="2400" dirty="0">
                <a:solidFill>
                  <a:schemeClr val="bg1"/>
                </a:solidFill>
              </a:rPr>
              <a:t>分的人數與總人數</a:t>
            </a:r>
            <a:r>
              <a:rPr lang="en-US" altLang="zh-TW" sz="2400" dirty="0">
                <a:solidFill>
                  <a:schemeClr val="bg1"/>
                </a:solidFill>
              </a:rPr>
              <a:t>. 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 100</a:t>
            </a:r>
            <a:r>
              <a:rPr lang="zh-TW" altLang="en-US" sz="2400" dirty="0">
                <a:solidFill>
                  <a:schemeClr val="bg1"/>
                </a:solidFill>
              </a:rPr>
              <a:t>分者須標記為藍色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    </a:t>
            </a:r>
            <a:r>
              <a:rPr lang="en-US" altLang="zh-TW" sz="2400" dirty="0">
                <a:solidFill>
                  <a:schemeClr val="bg1"/>
                </a:solidFill>
              </a:rPr>
              <a:t>&lt;</a:t>
            </a:r>
            <a:r>
              <a:rPr lang="en-US" altLang="zh-TW" sz="2400" dirty="0" err="1">
                <a:solidFill>
                  <a:schemeClr val="bg1"/>
                </a:solidFill>
              </a:rPr>
              <a:t>br</a:t>
            </a:r>
            <a:r>
              <a:rPr lang="en-US" altLang="zh-TW" sz="2400" dirty="0">
                <a:solidFill>
                  <a:schemeClr val="bg1"/>
                </a:solidFill>
              </a:rPr>
              <a:t>/&gt; &lt;</a:t>
            </a:r>
            <a:r>
              <a:rPr lang="en-US" altLang="zh-TW" sz="2400" dirty="0" err="1">
                <a:solidFill>
                  <a:schemeClr val="bg1"/>
                </a:solidFill>
              </a:rPr>
              <a:t>br</a:t>
            </a:r>
            <a:r>
              <a:rPr lang="en-US" altLang="zh-TW" sz="2400" dirty="0">
                <a:solidFill>
                  <a:schemeClr val="bg1"/>
                </a:solidFill>
              </a:rPr>
              <a:t>/&gt;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 &lt;input type="submit" name="sub" value="</a:t>
            </a:r>
            <a:r>
              <a:rPr lang="zh-TW" altLang="en-US" sz="2400" dirty="0">
                <a:solidFill>
                  <a:schemeClr val="bg1"/>
                </a:solidFill>
              </a:rPr>
              <a:t>查詢</a:t>
            </a:r>
            <a:r>
              <a:rPr lang="en-US" altLang="zh-TW" sz="2400" dirty="0">
                <a:solidFill>
                  <a:schemeClr val="bg1"/>
                </a:solidFill>
              </a:rPr>
              <a:t>"/&gt;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&lt;/form&gt;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&lt;/body&gt;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&lt;/html&gt;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838200" y="13867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ksu_midterm3.html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838200" y="2457450"/>
            <a:ext cx="5905500" cy="1905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838200" y="1520090"/>
            <a:ext cx="2305050" cy="1905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90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476626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3662025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804025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38200" y="2712303"/>
            <a:ext cx="10515600" cy="21882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&lt;?</a:t>
            </a:r>
            <a:r>
              <a:rPr lang="en-US" altLang="zh-TW" sz="2400" dirty="0" err="1">
                <a:solidFill>
                  <a:schemeClr val="bg1"/>
                </a:solidFill>
              </a:rPr>
              <a:t>php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 $</a:t>
            </a:r>
            <a:r>
              <a:rPr lang="en-US" altLang="zh-TW" sz="2400" dirty="0" err="1">
                <a:solidFill>
                  <a:schemeClr val="bg1"/>
                </a:solidFill>
              </a:rPr>
              <a:t>db_host</a:t>
            </a:r>
            <a:r>
              <a:rPr lang="en-US" altLang="zh-TW" sz="2400" dirty="0">
                <a:solidFill>
                  <a:schemeClr val="bg1"/>
                </a:solidFill>
              </a:rPr>
              <a:t> = "localhost";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$</a:t>
            </a:r>
            <a:r>
              <a:rPr lang="en-US" altLang="zh-TW" sz="2400" dirty="0" err="1">
                <a:solidFill>
                  <a:schemeClr val="bg1"/>
                </a:solidFill>
              </a:rPr>
              <a:t>db_name</a:t>
            </a:r>
            <a:r>
              <a:rPr lang="en-US" altLang="zh-TW" sz="2400" dirty="0">
                <a:solidFill>
                  <a:schemeClr val="bg1"/>
                </a:solidFill>
              </a:rPr>
              <a:t> = "</a:t>
            </a:r>
            <a:r>
              <a:rPr lang="en-US" altLang="zh-TW" sz="2400" dirty="0" err="1">
                <a:solidFill>
                  <a:schemeClr val="bg1"/>
                </a:solidFill>
              </a:rPr>
              <a:t>ksu_database</a:t>
            </a:r>
            <a:r>
              <a:rPr lang="en-US" altLang="zh-TW" sz="2400" dirty="0">
                <a:solidFill>
                  <a:schemeClr val="bg1"/>
                </a:solidFill>
              </a:rPr>
              <a:t>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$</a:t>
            </a:r>
            <a:r>
              <a:rPr lang="en-US" altLang="zh-TW" sz="2400" dirty="0" err="1">
                <a:solidFill>
                  <a:schemeClr val="bg1"/>
                </a:solidFill>
              </a:rPr>
              <a:t>db_table</a:t>
            </a:r>
            <a:r>
              <a:rPr lang="en-US" altLang="zh-TW" sz="2400" dirty="0">
                <a:solidFill>
                  <a:schemeClr val="bg1"/>
                </a:solidFill>
              </a:rPr>
              <a:t> = "</a:t>
            </a:r>
            <a:r>
              <a:rPr lang="en-US" altLang="zh-TW" sz="2400" dirty="0" err="1">
                <a:solidFill>
                  <a:schemeClr val="bg1"/>
                </a:solidFill>
              </a:rPr>
              <a:t>ksu_std_table</a:t>
            </a:r>
            <a:r>
              <a:rPr lang="en-US" altLang="zh-TW" sz="2400" dirty="0">
                <a:solidFill>
                  <a:schemeClr val="bg1"/>
                </a:solidFill>
              </a:rPr>
              <a:t>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$</a:t>
            </a:r>
            <a:r>
              <a:rPr lang="en-US" altLang="zh-TW" sz="2400" dirty="0" err="1">
                <a:solidFill>
                  <a:schemeClr val="bg1"/>
                </a:solidFill>
              </a:rPr>
              <a:t>db_user</a:t>
            </a:r>
            <a:r>
              <a:rPr lang="en-US" altLang="zh-TW" sz="2400" dirty="0">
                <a:solidFill>
                  <a:schemeClr val="bg1"/>
                </a:solidFill>
              </a:rPr>
              <a:t> = "root";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$</a:t>
            </a:r>
            <a:r>
              <a:rPr lang="en-US" altLang="zh-TW" sz="2400" dirty="0" err="1">
                <a:solidFill>
                  <a:schemeClr val="bg1"/>
                </a:solidFill>
              </a:rPr>
              <a:t>db_password</a:t>
            </a:r>
            <a:r>
              <a:rPr lang="en-US" altLang="zh-TW" sz="2400" dirty="0">
                <a:solidFill>
                  <a:schemeClr val="bg1"/>
                </a:solidFill>
              </a:rPr>
              <a:t> = "";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// </a:t>
            </a:r>
            <a:r>
              <a:rPr lang="zh-TW" altLang="en-US" sz="2400" dirty="0">
                <a:solidFill>
                  <a:schemeClr val="bg1"/>
                </a:solidFill>
              </a:rPr>
              <a:t>連結檢測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$conn = </a:t>
            </a:r>
            <a:r>
              <a:rPr lang="en-US" altLang="zh-TW" sz="2400" dirty="0" err="1">
                <a:solidFill>
                  <a:schemeClr val="bg1"/>
                </a:solidFill>
              </a:rPr>
              <a:t>mysqli_connect</a:t>
            </a:r>
            <a:r>
              <a:rPr lang="en-US" altLang="zh-TW" sz="2400" dirty="0">
                <a:solidFill>
                  <a:schemeClr val="bg1"/>
                </a:solidFill>
              </a:rPr>
              <a:t>($</a:t>
            </a:r>
            <a:r>
              <a:rPr lang="en-US" altLang="zh-TW" sz="2400" dirty="0" err="1">
                <a:solidFill>
                  <a:schemeClr val="bg1"/>
                </a:solidFill>
              </a:rPr>
              <a:t>db_host</a:t>
            </a:r>
            <a:r>
              <a:rPr lang="en-US" altLang="zh-TW" sz="2400" dirty="0">
                <a:solidFill>
                  <a:schemeClr val="bg1"/>
                </a:solidFill>
              </a:rPr>
              <a:t>, $</a:t>
            </a:r>
            <a:r>
              <a:rPr lang="en-US" altLang="zh-TW" sz="2400" dirty="0" err="1">
                <a:solidFill>
                  <a:schemeClr val="bg1"/>
                </a:solidFill>
              </a:rPr>
              <a:t>db_user</a:t>
            </a:r>
            <a:r>
              <a:rPr lang="en-US" altLang="zh-TW" sz="2400" dirty="0">
                <a:solidFill>
                  <a:schemeClr val="bg1"/>
                </a:solidFill>
              </a:rPr>
              <a:t>, $</a:t>
            </a:r>
            <a:r>
              <a:rPr lang="en-US" altLang="zh-TW" sz="2400" dirty="0" err="1">
                <a:solidFill>
                  <a:schemeClr val="bg1"/>
                </a:solidFill>
              </a:rPr>
              <a:t>db_password</a:t>
            </a:r>
            <a:r>
              <a:rPr lang="en-US" altLang="zh-TW" sz="24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if(empty($conn)){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	print  </a:t>
            </a:r>
            <a:r>
              <a:rPr lang="en-US" altLang="zh-TW" sz="2400" dirty="0" err="1">
                <a:solidFill>
                  <a:schemeClr val="bg1"/>
                </a:solidFill>
              </a:rPr>
              <a:t>mysqli_error</a:t>
            </a:r>
            <a:r>
              <a:rPr lang="en-US" altLang="zh-TW" sz="2400" dirty="0">
                <a:solidFill>
                  <a:schemeClr val="bg1"/>
                </a:solidFill>
              </a:rPr>
              <a:t> ($conn);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 die ("</a:t>
            </a:r>
            <a:r>
              <a:rPr lang="zh-TW" altLang="en-US" sz="2400" dirty="0">
                <a:solidFill>
                  <a:schemeClr val="bg1"/>
                </a:solidFill>
              </a:rPr>
              <a:t>無法對資料庫連線！</a:t>
            </a:r>
            <a:r>
              <a:rPr lang="en-US" altLang="zh-TW" sz="2400" dirty="0">
                <a:solidFill>
                  <a:schemeClr val="bg1"/>
                </a:solidFill>
              </a:rPr>
              <a:t>" );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	exit;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}  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if(!</a:t>
            </a:r>
            <a:r>
              <a:rPr lang="en-US" altLang="zh-TW" sz="2400" dirty="0" err="1">
                <a:solidFill>
                  <a:schemeClr val="bg1"/>
                </a:solidFill>
              </a:rPr>
              <a:t>mysqli_select_db</a:t>
            </a:r>
            <a:r>
              <a:rPr lang="en-US" altLang="zh-TW" sz="2400" dirty="0">
                <a:solidFill>
                  <a:schemeClr val="bg1"/>
                </a:solidFill>
              </a:rPr>
              <a:t>( $conn, $</a:t>
            </a:r>
            <a:r>
              <a:rPr lang="en-US" altLang="zh-TW" sz="2400" dirty="0" err="1">
                <a:solidFill>
                  <a:schemeClr val="bg1"/>
                </a:solidFill>
              </a:rPr>
              <a:t>db_name</a:t>
            </a:r>
            <a:r>
              <a:rPr lang="en-US" altLang="zh-TW" sz="2400" dirty="0">
                <a:solidFill>
                  <a:schemeClr val="bg1"/>
                </a:solidFill>
              </a:rPr>
              <a:t>)){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	die("</a:t>
            </a:r>
            <a:r>
              <a:rPr lang="zh-TW" altLang="en-US" sz="2400" dirty="0">
                <a:solidFill>
                  <a:schemeClr val="bg1"/>
                </a:solidFill>
              </a:rPr>
              <a:t>資料庫不存在</a:t>
            </a:r>
            <a:r>
              <a:rPr lang="en-US" altLang="zh-TW" sz="2400" dirty="0">
                <a:solidFill>
                  <a:schemeClr val="bg1"/>
                </a:solidFill>
              </a:rPr>
              <a:t>!");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	exit;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}  </a:t>
            </a: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 //</a:t>
            </a:r>
            <a:r>
              <a:rPr lang="zh-TW" altLang="en-US" sz="2400" dirty="0">
                <a:solidFill>
                  <a:schemeClr val="bg1"/>
                </a:solidFill>
              </a:rPr>
              <a:t>自型設定  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mysqli_set_charset</a:t>
            </a:r>
            <a:r>
              <a:rPr lang="en-US" altLang="zh-TW" sz="2400" dirty="0">
                <a:solidFill>
                  <a:schemeClr val="bg1"/>
                </a:solidFill>
              </a:rPr>
              <a:t>($conn,'utf8');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   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echo "</a:t>
            </a:r>
            <a:r>
              <a:rPr lang="en-US" altLang="zh-TW" sz="2400" dirty="0" err="1">
                <a:solidFill>
                  <a:schemeClr val="bg1"/>
                </a:solidFill>
              </a:rPr>
              <a:t>ksu_std_table</a:t>
            </a:r>
            <a:r>
              <a:rPr lang="en-US" altLang="zh-TW" sz="2400" dirty="0">
                <a:solidFill>
                  <a:schemeClr val="bg1"/>
                </a:solidFill>
              </a:rPr>
              <a:t>  </a:t>
            </a:r>
            <a:r>
              <a:rPr lang="zh-TW" altLang="en-US" sz="2400" dirty="0">
                <a:solidFill>
                  <a:schemeClr val="bg1"/>
                </a:solidFill>
              </a:rPr>
              <a:t>學生於各系人數顯示如下</a:t>
            </a:r>
            <a:r>
              <a:rPr lang="en-US" altLang="zh-TW" sz="2400" dirty="0">
                <a:solidFill>
                  <a:schemeClr val="bg1"/>
                </a:solidFill>
              </a:rPr>
              <a:t>:". "&lt;</a:t>
            </a:r>
            <a:r>
              <a:rPr lang="en-US" altLang="zh-TW" sz="2400" dirty="0" err="1">
                <a:solidFill>
                  <a:schemeClr val="bg1"/>
                </a:solidFill>
              </a:rPr>
              <a:t>br</a:t>
            </a:r>
            <a:r>
              <a:rPr lang="en-US" altLang="zh-TW" sz="2400" dirty="0">
                <a:solidFill>
                  <a:schemeClr val="bg1"/>
                </a:solidFill>
              </a:rPr>
              <a:t>/&gt;&lt;</a:t>
            </a:r>
            <a:r>
              <a:rPr lang="en-US" altLang="zh-TW" sz="2400" dirty="0" err="1">
                <a:solidFill>
                  <a:schemeClr val="bg1"/>
                </a:solidFill>
              </a:rPr>
              <a:t>br</a:t>
            </a:r>
            <a:r>
              <a:rPr lang="en-US" altLang="zh-TW" sz="2400" dirty="0">
                <a:solidFill>
                  <a:schemeClr val="bg1"/>
                </a:solidFill>
              </a:rPr>
              <a:t>/&gt;";  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$result = </a:t>
            </a:r>
            <a:r>
              <a:rPr lang="en-US" altLang="zh-TW" sz="2400" dirty="0" err="1">
                <a:solidFill>
                  <a:schemeClr val="bg1"/>
                </a:solidFill>
              </a:rPr>
              <a:t>mysqli_query</a:t>
            </a:r>
            <a:r>
              <a:rPr lang="en-US" altLang="zh-TW" sz="2400" dirty="0">
                <a:solidFill>
                  <a:schemeClr val="bg1"/>
                </a:solidFill>
              </a:rPr>
              <a:t>($conn,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                     "SELECT </a:t>
            </a:r>
            <a:r>
              <a:rPr lang="en-US" altLang="zh-TW" sz="2400" dirty="0" err="1">
                <a:solidFill>
                  <a:schemeClr val="bg1"/>
                </a:solidFill>
              </a:rPr>
              <a:t>ksu_std_name</a:t>
            </a:r>
            <a:r>
              <a:rPr lang="en-US" altLang="zh-TW" sz="2400" dirty="0">
                <a:solidFill>
                  <a:schemeClr val="bg1"/>
                </a:solidFill>
              </a:rPr>
              <a:t>, </a:t>
            </a:r>
            <a:r>
              <a:rPr lang="en-US" altLang="zh-TW" sz="2400" dirty="0" err="1">
                <a:solidFill>
                  <a:schemeClr val="bg1"/>
                </a:solidFill>
              </a:rPr>
              <a:t>ksu_std_id</a:t>
            </a:r>
            <a:r>
              <a:rPr lang="en-US" altLang="zh-TW" sz="2400" dirty="0">
                <a:solidFill>
                  <a:schemeClr val="bg1"/>
                </a:solidFill>
              </a:rPr>
              <a:t>, </a:t>
            </a:r>
            <a:r>
              <a:rPr lang="en-US" altLang="zh-TW" sz="2400" dirty="0" err="1">
                <a:solidFill>
                  <a:schemeClr val="bg1"/>
                </a:solidFill>
              </a:rPr>
              <a:t>ksu_std_grade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 						 FROM   </a:t>
            </a:r>
            <a:r>
              <a:rPr lang="en-US" altLang="zh-TW" sz="2400" dirty="0" err="1">
                <a:solidFill>
                  <a:schemeClr val="bg1"/>
                </a:solidFill>
              </a:rPr>
              <a:t>ksu_std_table</a:t>
            </a:r>
            <a:r>
              <a:rPr lang="en-US" altLang="zh-TW" sz="2400" dirty="0">
                <a:solidFill>
                  <a:schemeClr val="bg1"/>
                </a:solidFill>
              </a:rPr>
              <a:t>");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echo "&lt;table border='1'&gt;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&lt;</a:t>
            </a:r>
            <a:r>
              <a:rPr lang="en-US" altLang="zh-TW" sz="2400" dirty="0" err="1">
                <a:solidFill>
                  <a:schemeClr val="bg1"/>
                </a:solidFill>
              </a:rPr>
              <a:t>tr</a:t>
            </a:r>
            <a:r>
              <a:rPr lang="en-US" altLang="zh-TW" sz="24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&lt;</a:t>
            </a:r>
            <a:r>
              <a:rPr lang="en-US" altLang="zh-TW" sz="2400" dirty="0" err="1">
                <a:solidFill>
                  <a:schemeClr val="bg1"/>
                </a:solidFill>
              </a:rPr>
              <a:t>th</a:t>
            </a:r>
            <a:r>
              <a:rPr lang="en-US" altLang="zh-TW" sz="2400" dirty="0">
                <a:solidFill>
                  <a:schemeClr val="bg1"/>
                </a:solidFill>
              </a:rPr>
              <a:t>&gt; </a:t>
            </a:r>
            <a:r>
              <a:rPr lang="zh-TW" altLang="en-US" sz="2400" dirty="0">
                <a:solidFill>
                  <a:schemeClr val="bg1"/>
                </a:solidFill>
              </a:rPr>
              <a:t>備註 </a:t>
            </a:r>
            <a:r>
              <a:rPr lang="en-US" altLang="zh-TW" sz="2400" dirty="0">
                <a:solidFill>
                  <a:schemeClr val="bg1"/>
                </a:solidFill>
              </a:rPr>
              <a:t>&lt;/</a:t>
            </a:r>
            <a:r>
              <a:rPr lang="en-US" altLang="zh-TW" sz="2400" dirty="0" err="1">
                <a:solidFill>
                  <a:schemeClr val="bg1"/>
                </a:solidFill>
              </a:rPr>
              <a:t>th</a:t>
            </a:r>
            <a:r>
              <a:rPr lang="en-US" altLang="zh-TW" sz="2400" dirty="0">
                <a:solidFill>
                  <a:schemeClr val="bg1"/>
                </a:solidFill>
              </a:rPr>
              <a:t>&gt; &lt;</a:t>
            </a:r>
            <a:r>
              <a:rPr lang="en-US" altLang="zh-TW" sz="2400" dirty="0" err="1">
                <a:solidFill>
                  <a:schemeClr val="bg1"/>
                </a:solidFill>
              </a:rPr>
              <a:t>th</a:t>
            </a:r>
            <a:r>
              <a:rPr lang="en-US" altLang="zh-TW" sz="2400" dirty="0">
                <a:solidFill>
                  <a:schemeClr val="bg1"/>
                </a:solidFill>
              </a:rPr>
              <a:t>&gt;</a:t>
            </a:r>
            <a:r>
              <a:rPr lang="zh-TW" altLang="en-US" sz="2400" dirty="0">
                <a:solidFill>
                  <a:schemeClr val="bg1"/>
                </a:solidFill>
              </a:rPr>
              <a:t>學生姓名 </a:t>
            </a:r>
            <a:r>
              <a:rPr lang="en-US" altLang="zh-TW" sz="2400" dirty="0">
                <a:solidFill>
                  <a:schemeClr val="bg1"/>
                </a:solidFill>
              </a:rPr>
              <a:t>&lt;/</a:t>
            </a:r>
            <a:r>
              <a:rPr lang="en-US" altLang="zh-TW" sz="2400" dirty="0" err="1">
                <a:solidFill>
                  <a:schemeClr val="bg1"/>
                </a:solidFill>
              </a:rPr>
              <a:t>th</a:t>
            </a:r>
            <a:r>
              <a:rPr lang="en-US" altLang="zh-TW" sz="2400" dirty="0">
                <a:solidFill>
                  <a:schemeClr val="bg1"/>
                </a:solidFill>
              </a:rPr>
              <a:t>&gt; &lt;</a:t>
            </a:r>
            <a:r>
              <a:rPr lang="en-US" altLang="zh-TW" sz="2400" dirty="0" err="1">
                <a:solidFill>
                  <a:schemeClr val="bg1"/>
                </a:solidFill>
              </a:rPr>
              <a:t>th</a:t>
            </a:r>
            <a:r>
              <a:rPr lang="en-US" altLang="zh-TW" sz="2400" dirty="0">
                <a:solidFill>
                  <a:schemeClr val="bg1"/>
                </a:solidFill>
              </a:rPr>
              <a:t>&gt;</a:t>
            </a:r>
            <a:r>
              <a:rPr lang="zh-TW" altLang="en-US" sz="2400" dirty="0">
                <a:solidFill>
                  <a:schemeClr val="bg1"/>
                </a:solidFill>
              </a:rPr>
              <a:t>學號</a:t>
            </a:r>
            <a:r>
              <a:rPr lang="en-US" altLang="zh-TW" sz="2400" dirty="0">
                <a:solidFill>
                  <a:schemeClr val="bg1"/>
                </a:solidFill>
              </a:rPr>
              <a:t>&lt;/</a:t>
            </a:r>
            <a:r>
              <a:rPr lang="en-US" altLang="zh-TW" sz="2400" dirty="0" err="1">
                <a:solidFill>
                  <a:schemeClr val="bg1"/>
                </a:solidFill>
              </a:rPr>
              <a:t>th</a:t>
            </a:r>
            <a:r>
              <a:rPr lang="en-US" altLang="zh-TW" sz="2400" dirty="0">
                <a:solidFill>
                  <a:schemeClr val="bg1"/>
                </a:solidFill>
              </a:rPr>
              <a:t>&gt; &lt;</a:t>
            </a:r>
            <a:r>
              <a:rPr lang="en-US" altLang="zh-TW" sz="2400" dirty="0" err="1">
                <a:solidFill>
                  <a:schemeClr val="bg1"/>
                </a:solidFill>
              </a:rPr>
              <a:t>th</a:t>
            </a:r>
            <a:r>
              <a:rPr lang="en-US" altLang="zh-TW" sz="2400" dirty="0">
                <a:solidFill>
                  <a:schemeClr val="bg1"/>
                </a:solidFill>
              </a:rPr>
              <a:t>&gt;</a:t>
            </a:r>
            <a:r>
              <a:rPr lang="zh-TW" altLang="en-US" sz="2400" dirty="0">
                <a:solidFill>
                  <a:schemeClr val="bg1"/>
                </a:solidFill>
              </a:rPr>
              <a:t>分數</a:t>
            </a:r>
            <a:r>
              <a:rPr lang="en-US" altLang="zh-TW" sz="2400" dirty="0">
                <a:solidFill>
                  <a:schemeClr val="bg1"/>
                </a:solidFill>
              </a:rPr>
              <a:t>&lt;/</a:t>
            </a:r>
            <a:r>
              <a:rPr lang="en-US" altLang="zh-TW" sz="2400" dirty="0" err="1">
                <a:solidFill>
                  <a:schemeClr val="bg1"/>
                </a:solidFill>
              </a:rPr>
              <a:t>th</a:t>
            </a:r>
            <a:r>
              <a:rPr lang="en-US" altLang="zh-TW" sz="24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&lt;/</a:t>
            </a:r>
            <a:r>
              <a:rPr lang="en-US" altLang="zh-TW" sz="2400" dirty="0" err="1">
                <a:solidFill>
                  <a:schemeClr val="bg1"/>
                </a:solidFill>
              </a:rPr>
              <a:t>tr</a:t>
            </a:r>
            <a:r>
              <a:rPr lang="en-US" altLang="zh-TW" sz="2400" dirty="0">
                <a:solidFill>
                  <a:schemeClr val="bg1"/>
                </a:solidFill>
              </a:rPr>
              <a:t>&gt;";</a:t>
            </a: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 $</a:t>
            </a:r>
            <a:r>
              <a:rPr lang="en-US" altLang="zh-TW" sz="2400" dirty="0" err="1">
                <a:solidFill>
                  <a:schemeClr val="bg1"/>
                </a:solidFill>
              </a:rPr>
              <a:t>num</a:t>
            </a:r>
            <a:r>
              <a:rPr lang="en-US" altLang="zh-TW" sz="2400" dirty="0">
                <a:solidFill>
                  <a:schemeClr val="bg1"/>
                </a:solidFill>
              </a:rPr>
              <a:t>=0;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$num_100=0;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//</a:t>
            </a:r>
            <a:r>
              <a:rPr lang="zh-TW" altLang="en-US" sz="2400" dirty="0">
                <a:solidFill>
                  <a:schemeClr val="bg1"/>
                </a:solidFill>
              </a:rPr>
              <a:t>使用 </a:t>
            </a:r>
            <a:r>
              <a:rPr lang="en-US" altLang="zh-TW" sz="2400" dirty="0" err="1">
                <a:solidFill>
                  <a:schemeClr val="bg1"/>
                </a:solidFill>
              </a:rPr>
              <a:t>mysqli_fetch_array</a:t>
            </a:r>
            <a:r>
              <a:rPr lang="en-US" altLang="zh-TW" sz="2400" dirty="0">
                <a:solidFill>
                  <a:schemeClr val="bg1"/>
                </a:solidFill>
              </a:rPr>
              <a:t>() </a:t>
            </a:r>
            <a:r>
              <a:rPr lang="zh-TW" altLang="en-US" sz="2400" dirty="0">
                <a:solidFill>
                  <a:schemeClr val="bg1"/>
                </a:solidFill>
              </a:rPr>
              <a:t>取回資料庫資料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while($row = </a:t>
            </a:r>
            <a:r>
              <a:rPr lang="en-US" altLang="zh-TW" sz="2400" dirty="0" err="1">
                <a:solidFill>
                  <a:schemeClr val="bg1"/>
                </a:solidFill>
              </a:rPr>
              <a:t>mysqli_fetch_array</a:t>
            </a:r>
            <a:r>
              <a:rPr lang="en-US" altLang="zh-TW" sz="2400" dirty="0">
                <a:solidFill>
                  <a:schemeClr val="bg1"/>
                </a:solidFill>
              </a:rPr>
              <a:t>($result))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echo "&lt;</a:t>
            </a:r>
            <a:r>
              <a:rPr lang="en-US" altLang="zh-TW" sz="2400" dirty="0" err="1">
                <a:solidFill>
                  <a:schemeClr val="bg1"/>
                </a:solidFill>
              </a:rPr>
              <a:t>tr</a:t>
            </a:r>
            <a:r>
              <a:rPr lang="en-US" altLang="zh-TW" sz="2400" dirty="0">
                <a:solidFill>
                  <a:schemeClr val="bg1"/>
                </a:solidFill>
              </a:rPr>
              <a:t>&gt;";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$</a:t>
            </a:r>
            <a:r>
              <a:rPr lang="en-US" altLang="zh-TW" sz="2400" dirty="0" err="1">
                <a:solidFill>
                  <a:schemeClr val="bg1"/>
                </a:solidFill>
              </a:rPr>
              <a:t>num</a:t>
            </a:r>
            <a:r>
              <a:rPr lang="en-US" altLang="zh-TW" sz="2400" dirty="0">
                <a:solidFill>
                  <a:schemeClr val="bg1"/>
                </a:solidFill>
              </a:rPr>
              <a:t>=$num+1;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if ($row['</a:t>
            </a:r>
            <a:r>
              <a:rPr lang="en-US" altLang="zh-TW" sz="2400" dirty="0" err="1">
                <a:solidFill>
                  <a:schemeClr val="bg1"/>
                </a:solidFill>
              </a:rPr>
              <a:t>ksu_std_grade</a:t>
            </a:r>
            <a:r>
              <a:rPr lang="en-US" altLang="zh-TW" sz="2400" dirty="0">
                <a:solidFill>
                  <a:schemeClr val="bg1"/>
                </a:solidFill>
              </a:rPr>
              <a:t>']  == 100){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	   $num_100=$num_100+1;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     echo "&lt;td style=\"</a:t>
            </a:r>
            <a:r>
              <a:rPr lang="en-US" altLang="zh-TW" sz="2400" dirty="0" err="1">
                <a:solidFill>
                  <a:schemeClr val="bg1"/>
                </a:solidFill>
              </a:rPr>
              <a:t>background-color:blue</a:t>
            </a:r>
            <a:r>
              <a:rPr lang="en-US" altLang="zh-TW" sz="2400" dirty="0">
                <a:solidFill>
                  <a:schemeClr val="bg1"/>
                </a:solidFill>
              </a:rPr>
              <a:t>;\"&gt;" . "" . "&lt;/td&gt;";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}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else{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	   echo "&lt;td&gt;" . "" . "&lt;/td&gt;";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}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	   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echo "&lt;td&gt;" . $row['</a:t>
            </a:r>
            <a:r>
              <a:rPr lang="en-US" altLang="zh-TW" sz="2400" dirty="0" err="1">
                <a:solidFill>
                  <a:schemeClr val="bg1"/>
                </a:solidFill>
              </a:rPr>
              <a:t>ksu_std_name</a:t>
            </a:r>
            <a:r>
              <a:rPr lang="en-US" altLang="zh-TW" sz="2400" dirty="0">
                <a:solidFill>
                  <a:schemeClr val="bg1"/>
                </a:solidFill>
              </a:rPr>
              <a:t>'] . "&lt;/td&gt;";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echo "&lt;td&gt;" . $row['</a:t>
            </a:r>
            <a:r>
              <a:rPr lang="en-US" altLang="zh-TW" sz="2400" dirty="0" err="1">
                <a:solidFill>
                  <a:schemeClr val="bg1"/>
                </a:solidFill>
              </a:rPr>
              <a:t>ksu_std_id</a:t>
            </a:r>
            <a:r>
              <a:rPr lang="en-US" altLang="zh-TW" sz="2400" dirty="0">
                <a:solidFill>
                  <a:schemeClr val="bg1"/>
                </a:solidFill>
              </a:rPr>
              <a:t>'] .   "&lt;/td&gt;";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echo "&lt;td&gt;" . $row['</a:t>
            </a:r>
            <a:r>
              <a:rPr lang="en-US" altLang="zh-TW" sz="2400" dirty="0" err="1">
                <a:solidFill>
                  <a:schemeClr val="bg1"/>
                </a:solidFill>
              </a:rPr>
              <a:t>ksu_std_grade</a:t>
            </a:r>
            <a:r>
              <a:rPr lang="en-US" altLang="zh-TW" sz="2400" dirty="0">
                <a:solidFill>
                  <a:schemeClr val="bg1"/>
                </a:solidFill>
              </a:rPr>
              <a:t>'] .   "&lt;/td&gt;";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  echo "&lt;/</a:t>
            </a:r>
            <a:r>
              <a:rPr lang="en-US" altLang="zh-TW" sz="2400" dirty="0" err="1">
                <a:solidFill>
                  <a:schemeClr val="bg1"/>
                </a:solidFill>
              </a:rPr>
              <a:t>tr</a:t>
            </a:r>
            <a:r>
              <a:rPr lang="en-US" altLang="zh-TW" sz="2400" dirty="0">
                <a:solidFill>
                  <a:schemeClr val="bg1"/>
                </a:solidFill>
              </a:rPr>
              <a:t>&gt;";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}  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echo "&lt;/table&gt;";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 echo "</a:t>
            </a:r>
            <a:r>
              <a:rPr lang="zh-TW" altLang="en-US" sz="2400" dirty="0">
                <a:solidFill>
                  <a:schemeClr val="bg1"/>
                </a:solidFill>
              </a:rPr>
              <a:t>共</a:t>
            </a:r>
            <a:r>
              <a:rPr lang="en-US" altLang="zh-TW" sz="2400" dirty="0">
                <a:solidFill>
                  <a:schemeClr val="bg1"/>
                </a:solidFill>
              </a:rPr>
              <a:t>". $</a:t>
            </a:r>
            <a:r>
              <a:rPr lang="en-US" altLang="zh-TW" sz="2400" dirty="0" err="1">
                <a:solidFill>
                  <a:schemeClr val="bg1"/>
                </a:solidFill>
              </a:rPr>
              <a:t>num</a:t>
            </a:r>
            <a:r>
              <a:rPr lang="en-US" altLang="zh-TW" sz="2400" dirty="0">
                <a:solidFill>
                  <a:schemeClr val="bg1"/>
                </a:solidFill>
              </a:rPr>
              <a:t> . "</a:t>
            </a:r>
            <a:r>
              <a:rPr lang="zh-TW" altLang="en-US" sz="2400" dirty="0">
                <a:solidFill>
                  <a:schemeClr val="bg1"/>
                </a:solidFill>
              </a:rPr>
              <a:t>名學生</a:t>
            </a:r>
            <a:r>
              <a:rPr lang="en-US" altLang="zh-TW" sz="2400" dirty="0">
                <a:solidFill>
                  <a:schemeClr val="bg1"/>
                </a:solidFill>
              </a:rPr>
              <a:t>, </a:t>
            </a:r>
            <a:r>
              <a:rPr lang="zh-TW" altLang="en-US" sz="2400" dirty="0">
                <a:solidFill>
                  <a:schemeClr val="bg1"/>
                </a:solidFill>
              </a:rPr>
              <a:t>其中 </a:t>
            </a:r>
            <a:r>
              <a:rPr lang="en-US" altLang="zh-TW" sz="2400" dirty="0">
                <a:solidFill>
                  <a:schemeClr val="bg1"/>
                </a:solidFill>
              </a:rPr>
              <a:t>". $num_100 . "</a:t>
            </a:r>
            <a:r>
              <a:rPr lang="zh-TW" altLang="en-US" sz="2400" dirty="0">
                <a:solidFill>
                  <a:schemeClr val="bg1"/>
                </a:solidFill>
              </a:rPr>
              <a:t>名學生</a:t>
            </a:r>
            <a:r>
              <a:rPr lang="en-US" altLang="zh-TW" sz="2400" dirty="0">
                <a:solidFill>
                  <a:schemeClr val="bg1"/>
                </a:solidFill>
              </a:rPr>
              <a:t>, </a:t>
            </a:r>
            <a:r>
              <a:rPr lang="zh-TW" altLang="en-US" sz="2400" dirty="0">
                <a:solidFill>
                  <a:schemeClr val="bg1"/>
                </a:solidFill>
              </a:rPr>
              <a:t>成績是 </a:t>
            </a:r>
            <a:r>
              <a:rPr lang="en-US" altLang="zh-TW" sz="2400" dirty="0">
                <a:solidFill>
                  <a:schemeClr val="bg1"/>
                </a:solidFill>
              </a:rPr>
              <a:t>100</a:t>
            </a:r>
            <a:r>
              <a:rPr lang="zh-TW" altLang="en-US" sz="2400" dirty="0">
                <a:solidFill>
                  <a:schemeClr val="bg1"/>
                </a:solidFill>
              </a:rPr>
              <a:t>分</a:t>
            </a:r>
            <a:r>
              <a:rPr lang="en-US" altLang="zh-TW" sz="2400" dirty="0">
                <a:solidFill>
                  <a:schemeClr val="bg1"/>
                </a:solidFill>
              </a:rPr>
              <a:t>" .  "&lt;</a:t>
            </a:r>
            <a:r>
              <a:rPr lang="en-US" altLang="zh-TW" sz="2400" dirty="0" err="1">
                <a:solidFill>
                  <a:schemeClr val="bg1"/>
                </a:solidFill>
              </a:rPr>
              <a:t>br</a:t>
            </a:r>
            <a:r>
              <a:rPr lang="en-US" altLang="zh-TW" sz="2400" dirty="0">
                <a:solidFill>
                  <a:schemeClr val="bg1"/>
                </a:solidFill>
              </a:rPr>
              <a:t>/&gt;&lt;</a:t>
            </a:r>
            <a:r>
              <a:rPr lang="en-US" altLang="zh-TW" sz="2400" dirty="0" err="1">
                <a:solidFill>
                  <a:schemeClr val="bg1"/>
                </a:solidFill>
              </a:rPr>
              <a:t>br</a:t>
            </a:r>
            <a:r>
              <a:rPr lang="en-US" altLang="zh-TW" sz="2400" dirty="0">
                <a:solidFill>
                  <a:schemeClr val="bg1"/>
                </a:solidFill>
              </a:rPr>
              <a:t>/&gt;";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?&gt; 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&lt;form </a:t>
            </a:r>
            <a:r>
              <a:rPr lang="en-US" altLang="zh-TW" sz="2400" dirty="0" err="1">
                <a:solidFill>
                  <a:schemeClr val="bg1"/>
                </a:solidFill>
              </a:rPr>
              <a:t>enctype</a:t>
            </a:r>
            <a:r>
              <a:rPr lang="en-US" altLang="zh-TW" sz="2400" dirty="0">
                <a:solidFill>
                  <a:schemeClr val="bg1"/>
                </a:solidFill>
              </a:rPr>
              <a:t>="multipart/form-data"  method="post" action="ksu_midterm3.html"&gt;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&lt;input type="submit" name="sub" value="</a:t>
            </a:r>
            <a:r>
              <a:rPr lang="zh-TW" altLang="en-US" sz="2400" dirty="0">
                <a:solidFill>
                  <a:schemeClr val="bg1"/>
                </a:solidFill>
              </a:rPr>
              <a:t>返回</a:t>
            </a:r>
            <a:r>
              <a:rPr lang="en-US" altLang="zh-TW" sz="2400" dirty="0">
                <a:solidFill>
                  <a:schemeClr val="bg1"/>
                </a:solidFill>
              </a:rPr>
              <a:t>"/&gt;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&lt;/form&gt;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838200" y="13867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ksu_midterm3.php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838200" y="2457450"/>
            <a:ext cx="5905500" cy="1905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838200" y="1520090"/>
            <a:ext cx="2305050" cy="1905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81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r>
              <a:rPr lang="en-US" altLang="zh-TW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php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檔案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 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-</a:t>
            </a:r>
            <a:r>
              <a:rPr lang="en-US" altLang="zh-TW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php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-html 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-</a:t>
            </a:r>
            <a:r>
              <a:rPr lang="en-US" altLang="zh-TW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css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-</a:t>
            </a:r>
            <a:r>
              <a:rPr lang="en-US" altLang="zh-TW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Javascript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-</a:t>
            </a:r>
            <a:r>
              <a:rPr lang="en-US" altLang="zh-TW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Sql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743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603</Words>
  <Application>Microsoft Office PowerPoint</Application>
  <PresentationFormat>寬螢幕</PresentationFormat>
  <Paragraphs>276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《1》伺服器架設實務</vt:lpstr>
      <vt:lpstr>http://127.0.0.1/</vt:lpstr>
      <vt:lpstr>1</vt:lpstr>
      <vt:lpstr>1</vt:lpstr>
      <vt:lpstr>2</vt:lpstr>
      <vt:lpstr>2</vt:lpstr>
      <vt:lpstr>3</vt:lpstr>
      <vt:lpstr>3</vt:lpstr>
      <vt:lpstr>PowerPoint 簡報</vt:lpstr>
      <vt:lpstr>PowerPoint 簡報</vt:lpstr>
      <vt:lpstr>PowerPoint 簡報</vt:lpstr>
      <vt:lpstr>協定 (Protocol)</vt:lpstr>
      <vt:lpstr>Port 連接埠</vt:lpstr>
      <vt:lpstr>協定 (Protocol)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35</cp:revision>
  <dcterms:created xsi:type="dcterms:W3CDTF">2021-05-07T00:59:53Z</dcterms:created>
  <dcterms:modified xsi:type="dcterms:W3CDTF">2021-05-07T03:58:04Z</dcterms:modified>
</cp:coreProperties>
</file>