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76" r:id="rId4"/>
    <p:sldId id="273" r:id="rId5"/>
    <p:sldId id="274" r:id="rId6"/>
    <p:sldId id="278" r:id="rId7"/>
    <p:sldId id="275" r:id="rId8"/>
    <p:sldId id="279" r:id="rId9"/>
    <p:sldId id="272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6DCC9987-AE10-4685-9B5B-4577F1D5BB4C}" type="datetimeFigureOut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7D8454A-404F-4DF1-8F43-7DDF83BF3B6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1929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8624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TW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 latinLnBrk="0">
              <a:defRPr lang="zh-TW"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 latinLnBrk="0">
              <a:spcBef>
                <a:spcPts val="0"/>
              </a:spcBef>
              <a:buNone/>
              <a:defRPr lang="zh-TW"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zh-TW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zh-TW" sz="1000"/>
            </a:lvl1pPr>
          </a:lstStyle>
          <a:p>
            <a:fld id="{71BF1CCF-7666-4D44-83CF-B1D9081B196F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zh-TW" sz="1100"/>
            </a:lvl1pPr>
          </a:lstStyle>
          <a:p>
            <a:r>
              <a:rPr lang="zh-TW"/>
              <a:t>公司商標位置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zh-TW"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頁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eaLnBrk="1" latinLnBrk="0" hangingPunct="1"/>
            <a:endParaRPr kumimoji="0" lang="zh-TW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zh-TW"/>
              <a:t>公司商標位置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zh-TW"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 latinLnBrk="0">
              <a:defRPr lang="zh-TW"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 latinLnBrk="0">
              <a:defRPr lang="zh-TW" sz="2400"/>
            </a:lvl1pPr>
            <a:lvl2pPr algn="l">
              <a:defRPr lang="zh-TW" sz="2000"/>
            </a:lvl2pPr>
            <a:lvl3pPr algn="l">
              <a:defRPr lang="zh-TW" sz="1800"/>
            </a:lvl3pPr>
            <a:lvl4pPr algn="l">
              <a:defRPr lang="zh-TW" sz="1600"/>
            </a:lvl4pPr>
            <a:lvl5pPr algn="l">
              <a:defRPr lang="zh-TW"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zh-TW"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 latinLnBrk="0">
              <a:spcBef>
                <a:spcPts val="0"/>
              </a:spcBef>
              <a:defRPr lang="zh-TW" sz="3000"/>
            </a:lvl1pPr>
            <a:lvl2pPr>
              <a:defRPr lang="zh-TW" sz="26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 latinLnBrk="0">
              <a:buNone/>
              <a:defRPr lang="zh-TW"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 latinLnBrk="0">
              <a:buNone/>
              <a:defRPr lang="zh-TW"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zh-T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/>
              <a:t>按一下以編輯母片標題樣式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/>
              <a:t>按一下以編輯母片文字樣式</a:t>
            </a:r>
          </a:p>
          <a:p>
            <a:pPr lvl="1" eaLnBrk="1" latinLnBrk="0" hangingPunct="1"/>
            <a:r>
              <a:rPr kumimoji="0" lang="zh-TW"/>
              <a:t>第二層</a:t>
            </a:r>
          </a:p>
          <a:p>
            <a:pPr lvl="2" eaLnBrk="1" latinLnBrk="0" hangingPunct="1"/>
            <a:r>
              <a:rPr kumimoji="0" lang="zh-TW"/>
              <a:t>第三層</a:t>
            </a:r>
          </a:p>
          <a:p>
            <a:pPr lvl="3" eaLnBrk="1" latinLnBrk="0" hangingPunct="1"/>
            <a:r>
              <a:rPr kumimoji="0" lang="zh-TW"/>
              <a:t>第四層</a:t>
            </a:r>
          </a:p>
          <a:p>
            <a:pPr lvl="4" eaLnBrk="1" latinLnBrk="0" hangingPunct="1"/>
            <a:r>
              <a:rPr kumimoji="0" lang="zh-TW"/>
              <a:t>第五層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TW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TW" sz="1000">
                <a:solidFill>
                  <a:schemeClr val="tx1"/>
                </a:solidFill>
              </a:defRPr>
            </a:lvl1pPr>
          </a:lstStyle>
          <a:p>
            <a:r>
              <a:rPr lang="zh-TW"/>
              <a:t>公司商標位置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lang="zh-TW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lang="zh-TW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lang="zh-TW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lang="zh-TW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4" y="764704"/>
            <a:ext cx="8062912" cy="1470025"/>
          </a:xfrm>
        </p:spPr>
        <p:txBody>
          <a:bodyPr/>
          <a:lstStyle/>
          <a:p>
            <a:pPr algn="l"/>
            <a:r>
              <a:rPr lang="zh-TW" altLang="en-US" dirty="0" smtClean="0"/>
              <a:t>第十二組</a:t>
            </a:r>
            <a:r>
              <a:rPr dirty="0"/>
              <a:t/>
            </a:r>
            <a:br>
              <a:rPr dirty="0"/>
            </a:br>
            <a:r>
              <a:rPr lang="zh-TW" altLang="en-US" dirty="0" smtClean="0"/>
              <a:t>旅遊文化產業實物</a:t>
            </a:r>
            <a:r>
              <a:rPr lang="en-US" altLang="zh-TW" dirty="0" smtClean="0"/>
              <a:t>-</a:t>
            </a:r>
            <a:r>
              <a:rPr lang="zh-TW" altLang="en-US" dirty="0" smtClean="0"/>
              <a:t>情色觀光</a:t>
            </a:r>
            <a:endParaRPr 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428" y="5877272"/>
            <a:ext cx="7001544" cy="808724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</a:rPr>
              <a:t>成員：吳承翰、李正德、謝鈞儒、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</a:rPr>
              <a:t>尤</a:t>
            </a:r>
            <a:r>
              <a:rPr lang="zh-TW" altLang="en-US" dirty="0">
                <a:solidFill>
                  <a:schemeClr val="tx1"/>
                </a:solidFill>
              </a:rPr>
              <a:t>鈺</a:t>
            </a:r>
            <a:r>
              <a:rPr lang="zh-TW" altLang="en-US" dirty="0" smtClean="0">
                <a:solidFill>
                  <a:schemeClr val="tx1"/>
                </a:solidFill>
              </a:rPr>
              <a:t>廷、</a:t>
            </a:r>
            <a:r>
              <a:rPr lang="zh-TW" altLang="en-US" dirty="0">
                <a:solidFill>
                  <a:schemeClr val="tx1"/>
                </a:solidFill>
              </a:rPr>
              <a:t>顏士傑	</a:t>
            </a:r>
          </a:p>
          <a:p>
            <a:pPr algn="l"/>
            <a:r>
              <a:rPr lang="zh-TW" altLang="en-US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zh-TW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500274"/>
            <a:ext cx="2555740" cy="2557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內容版面配置區 4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5" y="4154277"/>
            <a:ext cx="2649437" cy="1987078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306782"/>
            <a:ext cx="8229600" cy="1104106"/>
          </a:xfrm>
        </p:spPr>
        <p:txBody>
          <a:bodyPr/>
          <a:lstStyle/>
          <a:p>
            <a:r>
              <a:rPr lang="zh-TW" altLang="en-US" dirty="0" smtClean="0"/>
              <a:t>研究目的、動機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1691680" y="1410888"/>
            <a:ext cx="5930881" cy="2501720"/>
          </a:xfrm>
          <a:prstGeom prst="round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498916" y="2746029"/>
            <a:ext cx="305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Development industry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141917" y="2180412"/>
            <a:ext cx="241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Respect this job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3500196" y="1602799"/>
            <a:ext cx="316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Correct Sexual concept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429377" y="2064464"/>
            <a:ext cx="653106" cy="651114"/>
          </a:xfrm>
          <a:prstGeom prst="ellips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072879" y="2421490"/>
            <a:ext cx="712995" cy="666504"/>
          </a:xfrm>
          <a:prstGeom prst="ellips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40" name="直線接點 39"/>
          <p:cNvCxnSpPr>
            <a:stCxn id="39" idx="4"/>
          </p:cNvCxnSpPr>
          <p:nvPr/>
        </p:nvCxnSpPr>
        <p:spPr>
          <a:xfrm flipH="1">
            <a:off x="2420365" y="3087994"/>
            <a:ext cx="9012" cy="408116"/>
          </a:xfrm>
          <a:prstGeom prst="lin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</p:cxnSp>
      <p:cxnSp>
        <p:nvCxnSpPr>
          <p:cNvPr id="41" name="直線接點 40"/>
          <p:cNvCxnSpPr/>
          <p:nvPr/>
        </p:nvCxnSpPr>
        <p:spPr>
          <a:xfrm flipH="1">
            <a:off x="2210993" y="3308965"/>
            <a:ext cx="446969" cy="5743"/>
          </a:xfrm>
          <a:prstGeom prst="lin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</p:cxnSp>
      <p:cxnSp>
        <p:nvCxnSpPr>
          <p:cNvPr id="42" name="直線接點 41"/>
          <p:cNvCxnSpPr>
            <a:endCxn id="38" idx="7"/>
          </p:cNvCxnSpPr>
          <p:nvPr/>
        </p:nvCxnSpPr>
        <p:spPr>
          <a:xfrm flipH="1">
            <a:off x="2986838" y="1922019"/>
            <a:ext cx="245816" cy="237798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3" name="直線接點 42"/>
          <p:cNvCxnSpPr/>
          <p:nvPr/>
        </p:nvCxnSpPr>
        <p:spPr>
          <a:xfrm flipH="1">
            <a:off x="3247405" y="1900930"/>
            <a:ext cx="3478" cy="279975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4" name="直線接點 43"/>
          <p:cNvCxnSpPr/>
          <p:nvPr/>
        </p:nvCxnSpPr>
        <p:spPr>
          <a:xfrm flipH="1">
            <a:off x="2980155" y="1922019"/>
            <a:ext cx="296003" cy="0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pic>
        <p:nvPicPr>
          <p:cNvPr id="49" name="圖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52" y="4138844"/>
            <a:ext cx="2647046" cy="1987078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4844300" y="332364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legitimate</a:t>
            </a:r>
            <a:endParaRPr lang="zh-TW" altLang="en-US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99" y="4154277"/>
            <a:ext cx="2406821" cy="19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344303"/>
            <a:ext cx="8229600" cy="970656"/>
          </a:xfrm>
        </p:spPr>
        <p:txBody>
          <a:bodyPr/>
          <a:lstStyle/>
          <a:p>
            <a:r>
              <a:rPr lang="zh-TW" altLang="en-US" dirty="0" smtClean="0"/>
              <a:t>類型、特色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1115616" y="1628800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情色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115616" y="2492896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藝術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115616" y="3356992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教育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115616" y="4221088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紓壓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15616" y="5085184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商業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83" y="1442728"/>
            <a:ext cx="1661980" cy="249297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5442"/>
            <a:ext cx="410856" cy="51025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289995"/>
            <a:ext cx="410856" cy="510257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154091"/>
            <a:ext cx="410856" cy="510257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572250"/>
            <a:ext cx="410856" cy="51025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98853"/>
            <a:ext cx="410856" cy="510257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83" y="4083306"/>
            <a:ext cx="3839331" cy="2003756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04" y="1693794"/>
            <a:ext cx="2059760" cy="21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68030"/>
          </a:xfrm>
        </p:spPr>
        <p:txBody>
          <a:bodyPr/>
          <a:lstStyle/>
          <a:p>
            <a:r>
              <a:rPr lang="zh-TW" altLang="en-US" dirty="0" smtClean="0"/>
              <a:t>個案分析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28" y="3747482"/>
            <a:ext cx="3049012" cy="2773755"/>
          </a:xfrm>
        </p:spPr>
      </p:pic>
      <p:sp>
        <p:nvSpPr>
          <p:cNvPr id="6" name="圓角矩形 5"/>
          <p:cNvSpPr/>
          <p:nvPr/>
        </p:nvSpPr>
        <p:spPr>
          <a:xfrm>
            <a:off x="1860328" y="1061052"/>
            <a:ext cx="5642849" cy="2357704"/>
          </a:xfrm>
          <a:prstGeom prst="round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27686" y="2278754"/>
            <a:ext cx="290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Physical product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39743" y="1713137"/>
            <a:ext cx="229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Soft On Demand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34346" y="1135524"/>
            <a:ext cx="300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Cosplay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Av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12342" y="2856367"/>
            <a:ext cx="171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Life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stress</a:t>
            </a:r>
            <a:endParaRPr lang="zh-TW" altLang="en-US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290" y="4082710"/>
            <a:ext cx="3049012" cy="2103297"/>
          </a:xfrm>
          <a:prstGeom prst="rect">
            <a:avLst/>
          </a:prstGeom>
        </p:spPr>
      </p:pic>
      <p:sp>
        <p:nvSpPr>
          <p:cNvPr id="26" name="橢圓 25"/>
          <p:cNvSpPr/>
          <p:nvPr/>
        </p:nvSpPr>
        <p:spPr>
          <a:xfrm>
            <a:off x="2507930" y="1649332"/>
            <a:ext cx="653106" cy="651114"/>
          </a:xfrm>
          <a:prstGeom prst="ellips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2151432" y="2006358"/>
            <a:ext cx="712995" cy="666504"/>
          </a:xfrm>
          <a:prstGeom prst="ellips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 flipH="1">
            <a:off x="2498918" y="2672862"/>
            <a:ext cx="9012" cy="408116"/>
          </a:xfrm>
          <a:prstGeom prst="lin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</p:cxnSp>
      <p:cxnSp>
        <p:nvCxnSpPr>
          <p:cNvPr id="29" name="直線接點 28"/>
          <p:cNvCxnSpPr/>
          <p:nvPr/>
        </p:nvCxnSpPr>
        <p:spPr>
          <a:xfrm flipH="1">
            <a:off x="2289546" y="2893833"/>
            <a:ext cx="446969" cy="5743"/>
          </a:xfrm>
          <a:prstGeom prst="lin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</p:cxnSp>
      <p:cxnSp>
        <p:nvCxnSpPr>
          <p:cNvPr id="30" name="直線接點 29"/>
          <p:cNvCxnSpPr>
            <a:endCxn id="26" idx="7"/>
          </p:cNvCxnSpPr>
          <p:nvPr/>
        </p:nvCxnSpPr>
        <p:spPr>
          <a:xfrm flipH="1">
            <a:off x="3065391" y="1506887"/>
            <a:ext cx="245816" cy="237798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1" name="直線接點 30"/>
          <p:cNvCxnSpPr/>
          <p:nvPr/>
        </p:nvCxnSpPr>
        <p:spPr>
          <a:xfrm flipH="1">
            <a:off x="3325958" y="1485798"/>
            <a:ext cx="3478" cy="279975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2" name="直線接點 31"/>
          <p:cNvCxnSpPr/>
          <p:nvPr/>
        </p:nvCxnSpPr>
        <p:spPr>
          <a:xfrm flipH="1">
            <a:off x="3058708" y="1506887"/>
            <a:ext cx="296003" cy="0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750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按例內容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43608" y="1289165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紅燈區（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Red-light district)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043608" y="2145424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裸體藝術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Nude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1043608" y="3021325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成人娛樂博覽會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(Adult Entertainment Expo)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1043608" y="3941582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情趣用品、成人玩具（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sex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toy)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045947" y="4857342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色情影片網站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1043608" y="5733256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AV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女優（アダルトビデオ女優）</a:t>
            </a:r>
          </a:p>
        </p:txBody>
      </p:sp>
      <p:pic>
        <p:nvPicPr>
          <p:cNvPr id="16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58" y="586553"/>
            <a:ext cx="2999995" cy="1998747"/>
          </a:xfr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56" y="3789040"/>
            <a:ext cx="2999995" cy="155132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56" y="5461311"/>
            <a:ext cx="2999993" cy="114035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657" y="2671180"/>
            <a:ext cx="2999995" cy="9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8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4" y="2158995"/>
            <a:ext cx="3245306" cy="2952328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-8238" y="568238"/>
            <a:ext cx="8237838" cy="1104106"/>
          </a:xfrm>
        </p:spPr>
        <p:txBody>
          <a:bodyPr/>
          <a:lstStyle/>
          <a:p>
            <a:r>
              <a:rPr lang="zh-TW" altLang="en-US" dirty="0" smtClean="0"/>
              <a:t>實體卡牌小遊戲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97" y="692696"/>
            <a:ext cx="3871238" cy="29021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97" y="3719273"/>
            <a:ext cx="3899925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問題分析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267744" y="2607002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刻板印象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572000" y="3585204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開放程度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572000" y="5541608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相關產業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267744" y="4563406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合法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不合法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572000" y="1628800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教育正確性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048" y="23515"/>
            <a:ext cx="645594" cy="8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9552" y="267494"/>
            <a:ext cx="8147248" cy="1104106"/>
          </a:xfrm>
        </p:spPr>
        <p:txBody>
          <a:bodyPr/>
          <a:lstStyle/>
          <a:p>
            <a:r>
              <a:rPr lang="en-US" altLang="zh-TW" dirty="0" smtClean="0"/>
              <a:t>LINE BOT</a:t>
            </a:r>
            <a:r>
              <a:rPr lang="zh-TW" altLang="en-US" dirty="0" smtClean="0"/>
              <a:t> 小遊戲</a:t>
            </a:r>
            <a:endParaRPr lang="zh-TW" altLang="en-US" dirty="0"/>
          </a:p>
        </p:txBody>
      </p:sp>
      <p:pic>
        <p:nvPicPr>
          <p:cNvPr id="5" name="內容版面配置區 4" descr="C:\Users\user\Desktop\123\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98" y="1371600"/>
            <a:ext cx="3096344" cy="302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899398"/>
            <a:ext cx="2689684" cy="5264607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097798" y="5103999"/>
            <a:ext cx="3816424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LINEBot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帳號：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@521bjstb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4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131840" y="3672202"/>
            <a:ext cx="312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prstClr val="black"/>
                </a:solidFill>
                <a:latin typeface="Vijaya" panose="020B0604020202020204" pitchFamily="34" charset="0"/>
                <a:ea typeface="新細明體" panose="02020500000000000000" pitchFamily="18" charset="-120"/>
                <a:cs typeface="Vijaya" panose="020B0604020202020204" pitchFamily="34" charset="0"/>
              </a:rPr>
              <a:t>---THE END---</a:t>
            </a:r>
            <a:endParaRPr lang="zh-TW" altLang="en-US" sz="3600" dirty="0" smtClean="0">
              <a:solidFill>
                <a:prstClr val="black"/>
              </a:solidFill>
              <a:latin typeface="Vijaya" panose="020B0604020202020204" pitchFamily="34" charset="0"/>
              <a:ea typeface="新細明體" panose="02020500000000000000" pitchFamily="18" charset="-120"/>
              <a:cs typeface="Vijaya" panose="020B0604020202020204" pitchFamily="34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20688"/>
            <a:ext cx="3121152" cy="278892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131840" y="4581128"/>
            <a:ext cx="3121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4000" b="1" kern="0" dirty="0" smtClean="0">
                <a:ln w="10160">
                  <a:solidFill>
                    <a:srgbClr val="E7E6E6">
                      <a:lumMod val="25000"/>
                    </a:srgbClr>
                  </a:solidFill>
                  <a:prstDash val="solid"/>
                </a:ln>
                <a:solidFill>
                  <a:srgbClr val="E7E6E6">
                    <a:lumMod val="9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ijaya" panose="020B0604020202020204" pitchFamily="34" charset="0"/>
                <a:ea typeface="新細明體" panose="02020500000000000000" pitchFamily="18" charset="-120"/>
                <a:cs typeface="Vijaya" panose="020B0604020202020204" pitchFamily="34" charset="0"/>
              </a:rPr>
              <a:t>Thank</a:t>
            </a:r>
            <a:r>
              <a:rPr lang="zh-TW" altLang="en-US" sz="4000" b="1" kern="0" dirty="0" smtClean="0">
                <a:ln w="10160">
                  <a:solidFill>
                    <a:srgbClr val="E7E6E6">
                      <a:lumMod val="25000"/>
                    </a:srgbClr>
                  </a:solidFill>
                  <a:prstDash val="solid"/>
                </a:ln>
                <a:solidFill>
                  <a:srgbClr val="E7E6E6">
                    <a:lumMod val="9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ijaya" panose="020B0604020202020204" pitchFamily="34" charset="0"/>
                <a:ea typeface="新細明體" panose="02020500000000000000" pitchFamily="18" charset="-120"/>
                <a:cs typeface="Vijaya" panose="020B0604020202020204" pitchFamily="34" charset="0"/>
              </a:rPr>
              <a:t> </a:t>
            </a:r>
            <a:r>
              <a:rPr lang="en-US" altLang="zh-TW" sz="4000" b="1" kern="0" dirty="0" smtClean="0">
                <a:ln w="10160">
                  <a:solidFill>
                    <a:srgbClr val="E7E6E6">
                      <a:lumMod val="25000"/>
                    </a:srgbClr>
                  </a:solidFill>
                  <a:prstDash val="solid"/>
                </a:ln>
                <a:solidFill>
                  <a:srgbClr val="E7E6E6">
                    <a:lumMod val="9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ijaya" panose="020B0604020202020204" pitchFamily="34" charset="0"/>
                <a:ea typeface="新細明體" panose="02020500000000000000" pitchFamily="18" charset="-120"/>
                <a:cs typeface="Vijaya" panose="020B0604020202020204" pitchFamily="34" charset="0"/>
              </a:rPr>
              <a:t>You!</a:t>
            </a:r>
            <a:endParaRPr lang="zh-TW" altLang="en-US" sz="4000" b="1" kern="0" dirty="0">
              <a:ln w="10160">
                <a:solidFill>
                  <a:srgbClr val="E7E6E6">
                    <a:lumMod val="25000"/>
                  </a:srgbClr>
                </a:solidFill>
                <a:prstDash val="solid"/>
              </a:ln>
              <a:solidFill>
                <a:srgbClr val="E7E6E6">
                  <a:lumMod val="90000"/>
                </a:srgb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ijaya" panose="020B0604020202020204" pitchFamily="34" charset="0"/>
              <a:ea typeface="新細明體" panose="02020500000000000000" pitchFamily="18" charset="-12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C028708-D649-45A9-B2DD-28FDCDA387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銷售提案簡報</Template>
  <TotalTime>0</TotalTime>
  <Words>127</Words>
  <Application>Microsoft Office PowerPoint</Application>
  <PresentationFormat>如螢幕大小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MS Gothic</vt:lpstr>
      <vt:lpstr>微軟正黑體</vt:lpstr>
      <vt:lpstr>新細明體</vt:lpstr>
      <vt:lpstr>Arial</vt:lpstr>
      <vt:lpstr>Calibri</vt:lpstr>
      <vt:lpstr>Century Gothic</vt:lpstr>
      <vt:lpstr>Times New Roman</vt:lpstr>
      <vt:lpstr>Verdana</vt:lpstr>
      <vt:lpstr>Vijaya</vt:lpstr>
      <vt:lpstr>Wingdings 2</vt:lpstr>
      <vt:lpstr>神韻</vt:lpstr>
      <vt:lpstr>第十二組 旅遊文化產業實物-情色觀光</vt:lpstr>
      <vt:lpstr>研究目的、動機</vt:lpstr>
      <vt:lpstr>類型、特色</vt:lpstr>
      <vt:lpstr>個案分析</vt:lpstr>
      <vt:lpstr>按例內容</vt:lpstr>
      <vt:lpstr>實體卡牌小遊戲</vt:lpstr>
      <vt:lpstr>問題分析</vt:lpstr>
      <vt:lpstr>LINE BOT 小遊戲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2020-05-24T03:54:24Z</dcterms:created>
  <dcterms:modified xsi:type="dcterms:W3CDTF">2020-06-06T02:15:18Z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